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2" r:id="rId4"/>
    <p:sldId id="263" r:id="rId5"/>
    <p:sldId id="264" r:id="rId6"/>
    <p:sldId id="265" r:id="rId7"/>
    <p:sldId id="258" r:id="rId8"/>
    <p:sldId id="259" r:id="rId9"/>
    <p:sldId id="267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2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15/05/19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15/05/19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15/05/19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15/05/19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15/05/19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15/05/19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15/05/19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15/05/19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15/05/19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15/05/19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15/05/19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076B-85E9-2F47-8289-9E3B655332F0}" type="datetimeFigureOut">
              <a:rPr lang="en-US" smtClean="0"/>
              <a:t>15/05/19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2.emf"/><Relationship Id="rId9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k-glass/comsyl" TargetMode="External"/><Relationship Id="rId3" Type="http://schemas.openxmlformats.org/officeDocument/2006/relationships/hyperlink" Target="https://github.com/mark-glass/comsyl/wik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COMSYL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Coherent Modes of Synchrotron Light</a:t>
            </a:r>
          </a:p>
          <a:p>
            <a:endParaRPr lang="en-US" dirty="0"/>
          </a:p>
          <a:p>
            <a:r>
              <a:rPr lang="en-US" dirty="0" smtClean="0"/>
              <a:t>(calculates the coherent modes for </a:t>
            </a:r>
            <a:r>
              <a:rPr lang="en-US" dirty="0" err="1" smtClean="0"/>
              <a:t>undulators</a:t>
            </a:r>
            <a:r>
              <a:rPr lang="en-US" dirty="0" smtClean="0"/>
              <a:t> in storage rings)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80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86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OASYS and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6257" y="1596256"/>
            <a:ext cx="1897062" cy="730745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3248057">
            <a:off x="1645554" y="1265859"/>
            <a:ext cx="1367588" cy="1526811"/>
            <a:chOff x="5107522" y="491296"/>
            <a:chExt cx="1367588" cy="1526811"/>
          </a:xfrm>
        </p:grpSpPr>
        <p:sp>
          <p:nvSpPr>
            <p:cNvPr id="6" name="Oval 5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513439">
            <a:off x="1720912" y="1227297"/>
            <a:ext cx="1367588" cy="1526812"/>
            <a:chOff x="5107522" y="491296"/>
            <a:chExt cx="1367588" cy="1526812"/>
          </a:xfrm>
        </p:grpSpPr>
        <p:sp>
          <p:nvSpPr>
            <p:cNvPr id="11" name="Oval 10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>
              <a:off x="5245968" y="655967"/>
              <a:ext cx="1103548" cy="1362141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3248057">
            <a:off x="2011207" y="1257095"/>
            <a:ext cx="1367588" cy="1526811"/>
            <a:chOff x="5107522" y="491296"/>
            <a:chExt cx="1367588" cy="1526811"/>
          </a:xfrm>
        </p:grpSpPr>
        <p:sp>
          <p:nvSpPr>
            <p:cNvPr id="16" name="Oval 15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679334" y="3822098"/>
            <a:ext cx="1897062" cy="730745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2612354">
            <a:off x="2032589" y="3785717"/>
            <a:ext cx="768780" cy="902480"/>
            <a:chOff x="5107522" y="491296"/>
            <a:chExt cx="1367588" cy="1526811"/>
          </a:xfrm>
        </p:grpSpPr>
        <p:sp>
          <p:nvSpPr>
            <p:cNvPr id="22" name="Oval 21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3038845">
            <a:off x="1188427" y="3287699"/>
            <a:ext cx="1821736" cy="2147756"/>
            <a:chOff x="5107522" y="491296"/>
            <a:chExt cx="1367588" cy="1526811"/>
          </a:xfrm>
        </p:grpSpPr>
        <p:sp>
          <p:nvSpPr>
            <p:cNvPr id="27" name="Oval 26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1513439">
            <a:off x="1624059" y="3254166"/>
            <a:ext cx="1367588" cy="1526812"/>
            <a:chOff x="5107522" y="491296"/>
            <a:chExt cx="1367588" cy="1526812"/>
          </a:xfrm>
        </p:grpSpPr>
        <p:sp>
          <p:nvSpPr>
            <p:cNvPr id="32" name="Oval 31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5245968" y="655967"/>
              <a:ext cx="1103548" cy="1362141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906463" y="5451475"/>
            <a:ext cx="7292975" cy="1009650"/>
            <a:chOff x="907029" y="5450716"/>
            <a:chExt cx="7292334" cy="1010101"/>
          </a:xfrm>
        </p:grpSpPr>
        <p:pic>
          <p:nvPicPr>
            <p:cNvPr id="37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029" y="5501964"/>
              <a:ext cx="7292334" cy="958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37"/>
            <p:cNvSpPr/>
            <p:nvPr/>
          </p:nvSpPr>
          <p:spPr>
            <a:xfrm>
              <a:off x="6624701" y="5501539"/>
              <a:ext cx="1574662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5024" y="5501539"/>
              <a:ext cx="137465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functions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51493" y="5450716"/>
              <a:ext cx="1414339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5304" y="5450716"/>
              <a:ext cx="126036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4D function</a:t>
              </a:r>
            </a:p>
          </p:txBody>
        </p:sp>
      </p:grp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4558769" y="292288"/>
            <a:ext cx="4131737" cy="1062234"/>
            <a:chOff x="4651254" y="1741221"/>
            <a:chExt cx="4014588" cy="1007419"/>
          </a:xfrm>
        </p:grpSpPr>
        <p:pic>
          <p:nvPicPr>
            <p:cNvPr id="4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254" y="1741221"/>
              <a:ext cx="30099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442" y="2215240"/>
              <a:ext cx="3708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3617019" y="1441703"/>
            <a:ext cx="5505450" cy="1593850"/>
            <a:chOff x="1978575" y="4057248"/>
            <a:chExt cx="5505277" cy="1592699"/>
          </a:xfrm>
        </p:grpSpPr>
        <p:grpSp>
          <p:nvGrpSpPr>
            <p:cNvPr id="47" name="Group 137"/>
            <p:cNvGrpSpPr>
              <a:grpSpLocks/>
            </p:cNvGrpSpPr>
            <p:nvPr/>
          </p:nvGrpSpPr>
          <p:grpSpPr bwMode="auto">
            <a:xfrm>
              <a:off x="1978575" y="4057248"/>
              <a:ext cx="1956421" cy="1592699"/>
              <a:chOff x="0" y="0"/>
              <a:chExt cx="3743520" cy="3173309"/>
            </a:xfrm>
          </p:grpSpPr>
          <p:grpSp>
            <p:nvGrpSpPr>
              <p:cNvPr id="50" name="Group 125"/>
              <p:cNvGrpSpPr>
                <a:grpSpLocks/>
              </p:cNvGrpSpPr>
              <p:nvPr/>
            </p:nvGrpSpPr>
            <p:grpSpPr bwMode="auto">
              <a:xfrm>
                <a:off x="1944483" y="717603"/>
                <a:ext cx="1191556" cy="2455707"/>
                <a:chOff x="0" y="0"/>
                <a:chExt cx="1191555" cy="2455706"/>
              </a:xfrm>
            </p:grpSpPr>
            <p:sp>
              <p:nvSpPr>
                <p:cNvPr id="62" name="Shape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51" name="Group 128"/>
              <p:cNvGrpSpPr>
                <a:grpSpLocks/>
              </p:cNvGrpSpPr>
              <p:nvPr/>
            </p:nvGrpSpPr>
            <p:grpSpPr bwMode="auto">
              <a:xfrm>
                <a:off x="779761" y="417846"/>
                <a:ext cx="2963759" cy="436003"/>
                <a:chOff x="0" y="0"/>
                <a:chExt cx="2963758" cy="436002"/>
              </a:xfrm>
            </p:grpSpPr>
            <p:sp>
              <p:nvSpPr>
                <p:cNvPr id="60" name="Shape 126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436004"/>
                </a:xfrm>
                <a:prstGeom prst="rect">
                  <a:avLst/>
                </a:prstGeom>
                <a:blipFill dpi="0" rotWithShape="1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Shape 127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52" name="Group 131"/>
              <p:cNvGrpSpPr>
                <a:grpSpLocks/>
              </p:cNvGrpSpPr>
              <p:nvPr/>
            </p:nvGrpSpPr>
            <p:grpSpPr bwMode="auto">
              <a:xfrm>
                <a:off x="-1" y="-1"/>
                <a:ext cx="436004" cy="2963756"/>
                <a:chOff x="0" y="0"/>
                <a:chExt cx="436003" cy="2963754"/>
              </a:xfrm>
            </p:grpSpPr>
            <p:sp>
              <p:nvSpPr>
                <p:cNvPr id="58" name="Shape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6004" cy="2963756"/>
                </a:xfrm>
                <a:prstGeom prst="rect">
                  <a:avLst/>
                </a:prstGeom>
                <a:blipFill dpi="0" rotWithShape="1">
                  <a:blip r:embed="rId7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Shape 130"/>
                <p:cNvSpPr>
                  <a:spLocks noChangeArrowheads="1"/>
                </p:cNvSpPr>
                <p:nvPr/>
              </p:nvSpPr>
              <p:spPr bwMode="auto">
                <a:xfrm rot="-5400000">
                  <a:off x="-1306547" y="1306546"/>
                  <a:ext cx="2963756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53" name="Shape 132"/>
              <p:cNvSpPr>
                <a:spLocks/>
              </p:cNvSpPr>
              <p:nvPr/>
            </p:nvSpPr>
            <p:spPr bwMode="auto">
              <a:xfrm rot="10800000">
                <a:off x="436004" y="1047138"/>
                <a:ext cx="251713" cy="1674980"/>
              </a:xfrm>
              <a:custGeom>
                <a:avLst/>
                <a:gdLst>
                  <a:gd name="T0" fmla="*/ 125857 w 21600"/>
                  <a:gd name="T1" fmla="*/ 837490 h 21600"/>
                  <a:gd name="T2" fmla="*/ 125857 w 21600"/>
                  <a:gd name="T3" fmla="*/ 837490 h 21600"/>
                  <a:gd name="T4" fmla="*/ 125857 w 21600"/>
                  <a:gd name="T5" fmla="*/ 837490 h 21600"/>
                  <a:gd name="T6" fmla="*/ 125857 w 21600"/>
                  <a:gd name="T7" fmla="*/ 83749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121"/>
                      <a:pt x="10800" y="270"/>
                    </a:cubicBezTo>
                    <a:lnTo>
                      <a:pt x="10800" y="10530"/>
                    </a:lnTo>
                    <a:cubicBezTo>
                      <a:pt x="10800" y="10679"/>
                      <a:pt x="15635" y="10800"/>
                      <a:pt x="21600" y="10800"/>
                    </a:cubicBezTo>
                    <a:cubicBezTo>
                      <a:pt x="15635" y="10800"/>
                      <a:pt x="10800" y="10921"/>
                      <a:pt x="10800" y="11070"/>
                    </a:cubicBezTo>
                    <a:lnTo>
                      <a:pt x="10800" y="21330"/>
                    </a:lnTo>
                    <a:cubicBezTo>
                      <a:pt x="10800" y="21479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grpSp>
            <p:nvGrpSpPr>
              <p:cNvPr id="54" name="Group 135"/>
              <p:cNvGrpSpPr>
                <a:grpSpLocks/>
              </p:cNvGrpSpPr>
              <p:nvPr/>
            </p:nvGrpSpPr>
            <p:grpSpPr bwMode="auto">
              <a:xfrm>
                <a:off x="752927" y="717603"/>
                <a:ext cx="1191557" cy="2455707"/>
                <a:chOff x="0" y="0"/>
                <a:chExt cx="1191555" cy="2455706"/>
              </a:xfrm>
            </p:grpSpPr>
            <p:sp>
              <p:nvSpPr>
                <p:cNvPr id="56" name="Shape 1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8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55" name="Shape 136"/>
              <p:cNvSpPr>
                <a:spLocks/>
              </p:cNvSpPr>
              <p:nvPr/>
            </p:nvSpPr>
            <p:spPr bwMode="auto">
              <a:xfrm rot="-5400000">
                <a:off x="1834209" y="-357072"/>
                <a:ext cx="251713" cy="2415839"/>
              </a:xfrm>
              <a:custGeom>
                <a:avLst/>
                <a:gdLst>
                  <a:gd name="T0" fmla="*/ 125857 w 21600"/>
                  <a:gd name="T1" fmla="*/ 1207920 h 21600"/>
                  <a:gd name="T2" fmla="*/ 125857 w 21600"/>
                  <a:gd name="T3" fmla="*/ 1207920 h 21600"/>
                  <a:gd name="T4" fmla="*/ 125857 w 21600"/>
                  <a:gd name="T5" fmla="*/ 1207920 h 21600"/>
                  <a:gd name="T6" fmla="*/ 125857 w 21600"/>
                  <a:gd name="T7" fmla="*/ 120792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84"/>
                      <a:pt x="10800" y="188"/>
                    </a:cubicBezTo>
                    <a:lnTo>
                      <a:pt x="10800" y="10612"/>
                    </a:lnTo>
                    <a:cubicBezTo>
                      <a:pt x="10800" y="10716"/>
                      <a:pt x="15635" y="10800"/>
                      <a:pt x="21600" y="10800"/>
                    </a:cubicBezTo>
                    <a:cubicBezTo>
                      <a:pt x="15635" y="10800"/>
                      <a:pt x="10800" y="10884"/>
                      <a:pt x="10800" y="10988"/>
                    </a:cubicBezTo>
                    <a:lnTo>
                      <a:pt x="10800" y="21412"/>
                    </a:lnTo>
                    <a:cubicBezTo>
                      <a:pt x="10800" y="21516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pic>
          <p:nvPicPr>
            <p:cNvPr id="48" name="Picture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592" y="4219928"/>
              <a:ext cx="2119443" cy="45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4839160" y="4777453"/>
              <a:ext cx="2644692" cy="645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 ~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(Gb-Tb)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Propagate: 4D integrals</a:t>
              </a:r>
              <a:endParaRPr lang="en-GB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423319" y="6446316"/>
            <a:ext cx="393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m x N x N  Propagate: 2D integrals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4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727075" y="125413"/>
            <a:ext cx="8237538" cy="496887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cap="none">
                <a:solidFill>
                  <a:srgbClr val="000000"/>
                </a:solidFill>
              </a:defRPr>
            </a:pPr>
            <a:r>
              <a:rPr lang="en-US" dirty="0" smtClean="0">
                <a:ea typeface="Arial"/>
                <a:sym typeface="Arial"/>
              </a:rPr>
              <a:t>CROSS SPECTRAL DENSITY</a:t>
            </a:r>
            <a:endParaRPr dirty="0">
              <a:ea typeface="Arial"/>
              <a:sym typeface="Arial"/>
            </a:endParaRPr>
          </a:p>
        </p:txBody>
      </p:sp>
      <p:sp>
        <p:nvSpPr>
          <p:cNvPr id="14338" name="Shape 210"/>
          <p:cNvSpPr>
            <a:spLocks noGrp="1"/>
          </p:cNvSpPr>
          <p:nvPr>
            <p:ph type="sldNum" sz="quarter" idx="10"/>
          </p:nvPr>
        </p:nvSpPr>
        <p:spPr>
          <a:xfrm>
            <a:off x="179388" y="6483350"/>
            <a:ext cx="414337" cy="212725"/>
          </a:xfr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D2012A00-9F36-6D45-BD1F-20A5C8DB2C74}" type="slidenum">
              <a:rPr lang="en-US" sz="800">
                <a:solidFill>
                  <a:srgbClr val="132577"/>
                </a:solidFill>
              </a:rPr>
              <a:pPr eaLnBrk="1" hangingPunct="1"/>
              <a:t>3</a:t>
            </a:fld>
            <a:endParaRPr lang="en-US" sz="800">
              <a:solidFill>
                <a:srgbClr val="132577"/>
              </a:solidFill>
            </a:endParaRPr>
          </a:p>
        </p:txBody>
      </p:sp>
      <p:grpSp>
        <p:nvGrpSpPr>
          <p:cNvPr id="14339" name="Group 34"/>
          <p:cNvGrpSpPr>
            <a:grpSpLocks/>
          </p:cNvGrpSpPr>
          <p:nvPr/>
        </p:nvGrpSpPr>
        <p:grpSpPr bwMode="auto">
          <a:xfrm>
            <a:off x="130175" y="781050"/>
            <a:ext cx="8704263" cy="1477963"/>
            <a:chOff x="129803" y="781142"/>
            <a:chExt cx="8704366" cy="1477325"/>
          </a:xfrm>
        </p:grpSpPr>
        <p:sp>
          <p:nvSpPr>
            <p:cNvPr id="12" name="TextBox 11"/>
            <p:cNvSpPr txBox="1"/>
            <p:nvPr/>
          </p:nvSpPr>
          <p:spPr>
            <a:xfrm>
              <a:off x="129803" y="781142"/>
              <a:ext cx="4745094" cy="1477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i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Mutual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Coherent Function (t-dependency) or </a:t>
              </a:r>
              <a:r>
                <a:rPr lang="en-US" sz="1800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Cross </a:t>
              </a:r>
              <a:r>
                <a:rPr lang="en-US" sz="1800" i="1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Spectral</a:t>
              </a:r>
              <a:r>
                <a:rPr lang="en-US" sz="1800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Density 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sz="1800" kern="0" dirty="0">
                  <a:solidFill>
                    <a:srgbClr val="000000"/>
                  </a:solidFill>
                  <a:latin typeface="Symbol" panose="05050102010706020507" pitchFamily="18" charset="2"/>
                  <a:ea typeface="Arial"/>
                  <a:cs typeface="Arial"/>
                  <a:sym typeface="Arial"/>
                </a:rPr>
                <a:t>w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-dependency) </a:t>
              </a:r>
            </a:p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8D function that propagates using a </a:t>
              </a:r>
              <a:b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kern="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doble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wave equation</a:t>
              </a:r>
            </a:p>
          </p:txBody>
        </p:sp>
        <p:pic>
          <p:nvPicPr>
            <p:cNvPr id="14377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507" y="851891"/>
              <a:ext cx="3958662" cy="83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843463" y="2041525"/>
            <a:ext cx="4060825" cy="2105025"/>
            <a:chOff x="4903282" y="1986162"/>
            <a:chExt cx="4060719" cy="2105506"/>
          </a:xfrm>
        </p:grpSpPr>
        <p:sp>
          <p:nvSpPr>
            <p:cNvPr id="3" name="TextBox 2"/>
            <p:cNvSpPr txBox="1"/>
            <p:nvPr/>
          </p:nvSpPr>
          <p:spPr>
            <a:xfrm>
              <a:off x="4922332" y="1986162"/>
              <a:ext cx="3911498" cy="2030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Spectral Density  “intensity”</a:t>
              </a: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Spectral Degree of Coherence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74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445" y="2461205"/>
              <a:ext cx="3403378" cy="485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5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282" y="3501937"/>
              <a:ext cx="4060719" cy="589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78025" y="3857625"/>
            <a:ext cx="5505450" cy="1593850"/>
            <a:chOff x="1978575" y="4057248"/>
            <a:chExt cx="5505277" cy="1592699"/>
          </a:xfrm>
        </p:grpSpPr>
        <p:grpSp>
          <p:nvGrpSpPr>
            <p:cNvPr id="14356" name="Group 137"/>
            <p:cNvGrpSpPr>
              <a:grpSpLocks/>
            </p:cNvGrpSpPr>
            <p:nvPr/>
          </p:nvGrpSpPr>
          <p:grpSpPr bwMode="auto">
            <a:xfrm>
              <a:off x="1978575" y="4057248"/>
              <a:ext cx="1956421" cy="1592699"/>
              <a:chOff x="0" y="0"/>
              <a:chExt cx="3743520" cy="3173309"/>
            </a:xfrm>
          </p:grpSpPr>
          <p:grpSp>
            <p:nvGrpSpPr>
              <p:cNvPr id="14359" name="Group 125"/>
              <p:cNvGrpSpPr>
                <a:grpSpLocks/>
              </p:cNvGrpSpPr>
              <p:nvPr/>
            </p:nvGrpSpPr>
            <p:grpSpPr bwMode="auto">
              <a:xfrm>
                <a:off x="1944483" y="717603"/>
                <a:ext cx="1191556" cy="2455707"/>
                <a:chOff x="0" y="0"/>
                <a:chExt cx="1191555" cy="2455706"/>
              </a:xfrm>
            </p:grpSpPr>
            <p:sp>
              <p:nvSpPr>
                <p:cNvPr id="14371" name="Shape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72" name="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14360" name="Group 128"/>
              <p:cNvGrpSpPr>
                <a:grpSpLocks/>
              </p:cNvGrpSpPr>
              <p:nvPr/>
            </p:nvGrpSpPr>
            <p:grpSpPr bwMode="auto">
              <a:xfrm>
                <a:off x="779761" y="417846"/>
                <a:ext cx="2963759" cy="436003"/>
                <a:chOff x="0" y="0"/>
                <a:chExt cx="2963758" cy="436002"/>
              </a:xfrm>
            </p:grpSpPr>
            <p:sp>
              <p:nvSpPr>
                <p:cNvPr id="14369" name="Shape 126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436004"/>
                </a:xfrm>
                <a:prstGeom prst="rect">
                  <a:avLst/>
                </a:prstGeom>
                <a:blipFill dpi="0" rotWithShape="1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70" name="Shape 127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14361" name="Group 131"/>
              <p:cNvGrpSpPr>
                <a:grpSpLocks/>
              </p:cNvGrpSpPr>
              <p:nvPr/>
            </p:nvGrpSpPr>
            <p:grpSpPr bwMode="auto">
              <a:xfrm>
                <a:off x="-1" y="-1"/>
                <a:ext cx="436004" cy="2963756"/>
                <a:chOff x="0" y="0"/>
                <a:chExt cx="436003" cy="2963754"/>
              </a:xfrm>
            </p:grpSpPr>
            <p:sp>
              <p:nvSpPr>
                <p:cNvPr id="14367" name="Shape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6004" cy="2963756"/>
                </a:xfrm>
                <a:prstGeom prst="rect">
                  <a:avLst/>
                </a:prstGeom>
                <a:blipFill dpi="0" rotWithShape="1">
                  <a:blip r:embed="rId7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68" name="Shape 130"/>
                <p:cNvSpPr>
                  <a:spLocks noChangeArrowheads="1"/>
                </p:cNvSpPr>
                <p:nvPr/>
              </p:nvSpPr>
              <p:spPr bwMode="auto">
                <a:xfrm rot="-5400000">
                  <a:off x="-1306547" y="1306546"/>
                  <a:ext cx="2963756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14362" name="Shape 132"/>
              <p:cNvSpPr>
                <a:spLocks/>
              </p:cNvSpPr>
              <p:nvPr/>
            </p:nvSpPr>
            <p:spPr bwMode="auto">
              <a:xfrm rot="10800000">
                <a:off x="436004" y="1047138"/>
                <a:ext cx="251713" cy="1674980"/>
              </a:xfrm>
              <a:custGeom>
                <a:avLst/>
                <a:gdLst>
                  <a:gd name="T0" fmla="*/ 125857 w 21600"/>
                  <a:gd name="T1" fmla="*/ 837490 h 21600"/>
                  <a:gd name="T2" fmla="*/ 125857 w 21600"/>
                  <a:gd name="T3" fmla="*/ 837490 h 21600"/>
                  <a:gd name="T4" fmla="*/ 125857 w 21600"/>
                  <a:gd name="T5" fmla="*/ 837490 h 21600"/>
                  <a:gd name="T6" fmla="*/ 125857 w 21600"/>
                  <a:gd name="T7" fmla="*/ 83749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121"/>
                      <a:pt x="10800" y="270"/>
                    </a:cubicBezTo>
                    <a:lnTo>
                      <a:pt x="10800" y="10530"/>
                    </a:lnTo>
                    <a:cubicBezTo>
                      <a:pt x="10800" y="10679"/>
                      <a:pt x="15635" y="10800"/>
                      <a:pt x="21600" y="10800"/>
                    </a:cubicBezTo>
                    <a:cubicBezTo>
                      <a:pt x="15635" y="10800"/>
                      <a:pt x="10800" y="10921"/>
                      <a:pt x="10800" y="11070"/>
                    </a:cubicBezTo>
                    <a:lnTo>
                      <a:pt x="10800" y="21330"/>
                    </a:lnTo>
                    <a:cubicBezTo>
                      <a:pt x="10800" y="21479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grpSp>
            <p:nvGrpSpPr>
              <p:cNvPr id="14363" name="Group 135"/>
              <p:cNvGrpSpPr>
                <a:grpSpLocks/>
              </p:cNvGrpSpPr>
              <p:nvPr/>
            </p:nvGrpSpPr>
            <p:grpSpPr bwMode="auto">
              <a:xfrm>
                <a:off x="752927" y="717603"/>
                <a:ext cx="1191557" cy="2455707"/>
                <a:chOff x="0" y="0"/>
                <a:chExt cx="1191555" cy="2455706"/>
              </a:xfrm>
            </p:grpSpPr>
            <p:sp>
              <p:nvSpPr>
                <p:cNvPr id="14365" name="Shape 1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8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66" name="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14364" name="Shape 136"/>
              <p:cNvSpPr>
                <a:spLocks/>
              </p:cNvSpPr>
              <p:nvPr/>
            </p:nvSpPr>
            <p:spPr bwMode="auto">
              <a:xfrm rot="-5400000">
                <a:off x="1834209" y="-357072"/>
                <a:ext cx="251713" cy="2415839"/>
              </a:xfrm>
              <a:custGeom>
                <a:avLst/>
                <a:gdLst>
                  <a:gd name="T0" fmla="*/ 125857 w 21600"/>
                  <a:gd name="T1" fmla="*/ 1207920 h 21600"/>
                  <a:gd name="T2" fmla="*/ 125857 w 21600"/>
                  <a:gd name="T3" fmla="*/ 1207920 h 21600"/>
                  <a:gd name="T4" fmla="*/ 125857 w 21600"/>
                  <a:gd name="T5" fmla="*/ 1207920 h 21600"/>
                  <a:gd name="T6" fmla="*/ 125857 w 21600"/>
                  <a:gd name="T7" fmla="*/ 120792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84"/>
                      <a:pt x="10800" y="188"/>
                    </a:cubicBezTo>
                    <a:lnTo>
                      <a:pt x="10800" y="10612"/>
                    </a:lnTo>
                    <a:cubicBezTo>
                      <a:pt x="10800" y="10716"/>
                      <a:pt x="15635" y="10800"/>
                      <a:pt x="21600" y="10800"/>
                    </a:cubicBezTo>
                    <a:cubicBezTo>
                      <a:pt x="15635" y="10800"/>
                      <a:pt x="10800" y="10884"/>
                      <a:pt x="10800" y="10988"/>
                    </a:cubicBezTo>
                    <a:lnTo>
                      <a:pt x="10800" y="21412"/>
                    </a:lnTo>
                    <a:cubicBezTo>
                      <a:pt x="10800" y="21516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pic>
          <p:nvPicPr>
            <p:cNvPr id="14357" name="Picture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592" y="4219928"/>
              <a:ext cx="2119443" cy="45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9160" y="4777453"/>
              <a:ext cx="2644692" cy="645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 ~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(Gb-Tb)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Propagate: 4D integrals</a:t>
              </a:r>
              <a:endParaRPr lang="en-GB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4150" y="622300"/>
            <a:ext cx="8959850" cy="3192463"/>
            <a:chOff x="184286" y="622801"/>
            <a:chExt cx="8959713" cy="3191571"/>
          </a:xfrm>
        </p:grpSpPr>
        <p:grpSp>
          <p:nvGrpSpPr>
            <p:cNvPr id="14349" name="Group 35"/>
            <p:cNvGrpSpPr>
              <a:grpSpLocks/>
            </p:cNvGrpSpPr>
            <p:nvPr/>
          </p:nvGrpSpPr>
          <p:grpSpPr bwMode="auto">
            <a:xfrm>
              <a:off x="184286" y="622801"/>
              <a:ext cx="8959713" cy="3191571"/>
              <a:chOff x="184287" y="806513"/>
              <a:chExt cx="8705808" cy="302772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84287" y="2170569"/>
                <a:ext cx="5261431" cy="1663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45719" tIns="45719" rIns="45719" bIns="45719">
                <a:spAutoFit/>
              </a:bodyPr>
              <a:lstStyle>
                <a:lvl1pPr marL="2857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  <a:sym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9pPr>
              </a:lstStyle>
              <a:p>
                <a:pPr eaLnBrk="1">
                  <a:buFont typeface="Arial" charset="0"/>
                  <a:buChar char="•"/>
                </a:pPr>
                <a:endParaRPr lang="en-US" sz="1800">
                  <a:solidFill>
                    <a:srgbClr val="000000"/>
                  </a:solidFill>
                </a:endParaRPr>
              </a:p>
              <a:p>
                <a:pPr eaLnBrk="1">
                  <a:buFont typeface="Arial" charset="0"/>
                  <a:buChar char="•"/>
                </a:pPr>
                <a:r>
                  <a:rPr lang="en-US" sz="1800">
                    <a:solidFill>
                      <a:srgbClr val="92D050"/>
                    </a:solidFill>
                  </a:rPr>
                  <a:t>Wide sense stationary</a:t>
                </a:r>
                <a:r>
                  <a:rPr lang="en-US" sz="1800">
                    <a:solidFill>
                      <a:srgbClr val="000000"/>
                    </a:solidFill>
                  </a:rPr>
                  <a:t>: </a:t>
                </a:r>
                <a:r>
                  <a:rPr lang="en-US" sz="1800" i="1">
                    <a:solidFill>
                      <a:srgbClr val="000000"/>
                    </a:solidFill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≠0 if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 baseline="-25000">
                    <a:solidFill>
                      <a:srgbClr val="000000"/>
                    </a:solidFill>
                  </a:rPr>
                  <a:t>1</a:t>
                </a:r>
                <a:r>
                  <a:rPr lang="en-US" sz="1800">
                    <a:solidFill>
                      <a:srgbClr val="000000"/>
                    </a:solidFill>
                  </a:rPr>
                  <a:t>=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 baseline="-25000">
                    <a:solidFill>
                      <a:srgbClr val="000000"/>
                    </a:solidFill>
                  </a:rPr>
                  <a:t>2</a:t>
                </a:r>
                <a:r>
                  <a:rPr lang="en-US" sz="1800">
                    <a:solidFill>
                      <a:srgbClr val="000000"/>
                    </a:solidFill>
                  </a:rPr>
                  <a:t>=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br>
                  <a:rPr lang="en-US" sz="1800">
                    <a:solidFill>
                      <a:srgbClr val="000000"/>
                    </a:solidFill>
                    <a:latin typeface="Symbol" charset="0"/>
                  </a:rPr>
                </a:br>
                <a:r>
                  <a:rPr lang="en-US" sz="1800" i="1">
                    <a:solidFill>
                      <a:srgbClr val="000000"/>
                    </a:solidFill>
                  </a:rPr>
                  <a:t>Long</a:t>
                </a:r>
                <a:r>
                  <a:rPr lang="en-US" sz="1800">
                    <a:solidFill>
                      <a:srgbClr val="000000"/>
                    </a:solidFill>
                  </a:rPr>
                  <a:t> bunch length, </a:t>
                </a:r>
                <a:r>
                  <a:rPr lang="en-US" sz="1800" i="1">
                    <a:solidFill>
                      <a:srgbClr val="000000"/>
                    </a:solidFill>
                  </a:rPr>
                  <a:t>high</a:t>
                </a:r>
                <a:r>
                  <a:rPr lang="en-US" sz="1800">
                    <a:solidFill>
                      <a:srgbClr val="000000"/>
                    </a:solidFill>
                  </a:rPr>
                  <a:t>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 , </a:t>
                </a:r>
                <a:r>
                  <a:rPr lang="en-US" sz="1800" i="1">
                    <a:solidFill>
                      <a:srgbClr val="000000"/>
                    </a:solidFill>
                  </a:rPr>
                  <a:t>not to small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Dw</a:t>
                </a:r>
                <a:r>
                  <a:rPr lang="en-US" sz="1800">
                    <a:solidFill>
                      <a:srgbClr val="000000"/>
                    </a:solidFill>
                  </a:rPr>
                  <a:t> </a:t>
                </a:r>
                <a:br>
                  <a:rPr lang="en-US" sz="1800">
                    <a:solidFill>
                      <a:srgbClr val="000000"/>
                    </a:solidFill>
                  </a:rPr>
                </a:br>
                <a:r>
                  <a:rPr lang="en-US" sz="1800">
                    <a:solidFill>
                      <a:srgbClr val="000000"/>
                    </a:solidFill>
                  </a:rPr>
                  <a:t>Geloni et al. NIM A 588 463 (2008)</a:t>
                </a:r>
              </a:p>
              <a:p>
                <a:pPr eaLnBrk="1">
                  <a:buFont typeface="Arial" charset="0"/>
                  <a:buChar char="•"/>
                </a:pPr>
                <a:endParaRPr lang="en-US" sz="1800">
                  <a:solidFill>
                    <a:srgbClr val="000000"/>
                  </a:solidFill>
                </a:endParaRPr>
              </a:p>
              <a:p>
                <a:pPr eaLnBrk="1">
                  <a:buFont typeface="Arial" charset="0"/>
                  <a:buChar char="•"/>
                </a:pPr>
                <a:r>
                  <a:rPr lang="en-US" sz="1800">
                    <a:solidFill>
                      <a:srgbClr val="000000"/>
                    </a:solidFill>
                  </a:rPr>
                  <a:t>Decoupling z: 4D function (for given z and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)</a:t>
                </a:r>
              </a:p>
            </p:txBody>
          </p:sp>
          <p:grpSp>
            <p:nvGrpSpPr>
              <p:cNvPr id="14353" name="Group 25"/>
              <p:cNvGrpSpPr>
                <a:grpSpLocks/>
              </p:cNvGrpSpPr>
              <p:nvPr/>
            </p:nvGrpSpPr>
            <p:grpSpPr bwMode="auto">
              <a:xfrm>
                <a:off x="4875507" y="806513"/>
                <a:ext cx="4014588" cy="1007419"/>
                <a:chOff x="4651254" y="1741221"/>
                <a:chExt cx="4014588" cy="1007419"/>
              </a:xfrm>
            </p:grpSpPr>
            <p:pic>
              <p:nvPicPr>
                <p:cNvPr id="14354" name="Picture 13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51254" y="1741221"/>
                  <a:ext cx="3009900" cy="622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55" name="Picture 14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7442" y="2215240"/>
                  <a:ext cx="3708400" cy="533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" name="Rectangle 1"/>
            <p:cNvSpPr/>
            <p:nvPr/>
          </p:nvSpPr>
          <p:spPr>
            <a:xfrm>
              <a:off x="5951586" y="1211599"/>
              <a:ext cx="696901" cy="471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3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48597" y="1213186"/>
              <a:ext cx="696902" cy="471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3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906463" y="5451475"/>
            <a:ext cx="7292975" cy="1009650"/>
            <a:chOff x="907029" y="5450716"/>
            <a:chExt cx="7292334" cy="1010101"/>
          </a:xfrm>
        </p:grpSpPr>
        <p:pic>
          <p:nvPicPr>
            <p:cNvPr id="14344" name="Picture 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029" y="5501964"/>
              <a:ext cx="7292334" cy="958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624701" y="5501539"/>
              <a:ext cx="1574662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5024" y="5501539"/>
              <a:ext cx="137465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functions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51493" y="5450716"/>
              <a:ext cx="1414339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5304" y="5450716"/>
              <a:ext cx="126036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4D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6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727075" y="125413"/>
            <a:ext cx="8340725" cy="496887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cap="none">
                <a:solidFill>
                  <a:srgbClr val="000000"/>
                </a:solidFill>
              </a:defRPr>
            </a:pPr>
            <a:r>
              <a:rPr lang="en-US" dirty="0" smtClean="0">
                <a:ea typeface="Arial"/>
                <a:sym typeface="Arial"/>
              </a:rPr>
              <a:t>SIMPLE CASE: 1D Gaussian SHELL-MODEL</a:t>
            </a:r>
            <a:endParaRPr dirty="0">
              <a:ea typeface="Arial"/>
              <a:sym typeface="Arial"/>
            </a:endParaRPr>
          </a:p>
        </p:txBody>
      </p:sp>
      <p:sp>
        <p:nvSpPr>
          <p:cNvPr id="2050" name="Shape 270"/>
          <p:cNvSpPr>
            <a:spLocks noGrp="1"/>
          </p:cNvSpPr>
          <p:nvPr>
            <p:ph type="sldNum" sz="quarter" idx="10"/>
          </p:nvPr>
        </p:nvSpPr>
        <p:spPr>
          <a:xfrm>
            <a:off x="179388" y="6483350"/>
            <a:ext cx="414337" cy="212725"/>
          </a:xfr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7A641227-D1EE-0445-86E5-895EE78A4B2D}" type="slidenum">
              <a:rPr lang="en-US" sz="800">
                <a:solidFill>
                  <a:srgbClr val="132577"/>
                </a:solidFill>
              </a:rPr>
              <a:pPr eaLnBrk="1" hangingPunct="1"/>
              <a:t>4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2051" name="Shape 277"/>
          <p:cNvSpPr>
            <a:spLocks noChangeArrowheads="1"/>
          </p:cNvSpPr>
          <p:nvPr/>
        </p:nvSpPr>
        <p:spPr bwMode="auto">
          <a:xfrm>
            <a:off x="4719638" y="2208213"/>
            <a:ext cx="41529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88" y="649288"/>
            <a:ext cx="6938962" cy="2892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lang="en-US" sz="1800" kern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intensity (Spectral Density) </a:t>
            </a: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correlation (Spectral Degree </a:t>
            </a:r>
            <a:b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 Coherence)</a:t>
            </a: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Gaussians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err="1">
                <a:solidFill>
                  <a:srgbClr val="3366FF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800" kern="0" dirty="0" err="1">
                <a:solidFill>
                  <a:srgbClr val="FF0000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FF0000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m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the source is mostly incoherent (quasi homogeneous)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err="1">
                <a:solidFill>
                  <a:srgbClr val="3366FF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800" kern="0" dirty="0" err="1">
                <a:solidFill>
                  <a:srgbClr val="FF0000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FF0000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m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is mostly coherent</a:t>
            </a:r>
            <a:endParaRPr lang="en-GB" sz="1800" kern="0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3" name="Group 33"/>
          <p:cNvGrpSpPr>
            <a:grpSpLocks/>
          </p:cNvGrpSpPr>
          <p:nvPr/>
        </p:nvGrpSpPr>
        <p:grpSpPr bwMode="auto">
          <a:xfrm>
            <a:off x="7469188" y="942975"/>
            <a:ext cx="1438275" cy="639763"/>
            <a:chOff x="152400" y="2667000"/>
            <a:chExt cx="5333999" cy="2362200"/>
          </a:xfrm>
        </p:grpSpPr>
        <p:sp>
          <p:nvSpPr>
            <p:cNvPr id="35" name="Isosceles Triangle 3"/>
            <p:cNvSpPr/>
            <p:nvPr/>
          </p:nvSpPr>
          <p:spPr>
            <a:xfrm>
              <a:off x="152400" y="2667000"/>
              <a:ext cx="5333999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 dirty="0">
                  <a:solidFill>
                    <a:srgbClr val="002060"/>
                  </a:solidFill>
                  <a:latin typeface="Andalus" pitchFamily="18" charset="-78"/>
                  <a:cs typeface="Andalus" pitchFamily="18" charset="-78"/>
                  <a:sym typeface="Arial"/>
                </a:rPr>
                <a:t>I</a:t>
              </a:r>
              <a:endParaRPr lang="en-US" sz="1800" b="1" i="1" kern="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  <a:sym typeface="Arial"/>
              </a:endParaRPr>
            </a:p>
          </p:txBody>
        </p:sp>
        <p:sp>
          <p:nvSpPr>
            <p:cNvPr id="36" name="Isosceles Triangle 3"/>
            <p:cNvSpPr/>
            <p:nvPr/>
          </p:nvSpPr>
          <p:spPr>
            <a:xfrm>
              <a:off x="1447632" y="2667000"/>
              <a:ext cx="688826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grpSp>
        <p:nvGrpSpPr>
          <p:cNvPr id="2054" name="Group 36"/>
          <p:cNvGrpSpPr>
            <a:grpSpLocks/>
          </p:cNvGrpSpPr>
          <p:nvPr/>
        </p:nvGrpSpPr>
        <p:grpSpPr bwMode="auto">
          <a:xfrm>
            <a:off x="7469188" y="1901825"/>
            <a:ext cx="1293812" cy="684213"/>
            <a:chOff x="4191000" y="2667000"/>
            <a:chExt cx="5334000" cy="2362200"/>
          </a:xfrm>
        </p:grpSpPr>
        <p:sp>
          <p:nvSpPr>
            <p:cNvPr id="38" name="Isosceles Triangle 3"/>
            <p:cNvSpPr/>
            <p:nvPr/>
          </p:nvSpPr>
          <p:spPr>
            <a:xfrm>
              <a:off x="4191000" y="2667000"/>
              <a:ext cx="5334000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  <p:sp>
          <p:nvSpPr>
            <p:cNvPr id="39" name="Isosceles Triangle 3"/>
            <p:cNvSpPr/>
            <p:nvPr/>
          </p:nvSpPr>
          <p:spPr>
            <a:xfrm>
              <a:off x="6704199" y="2667000"/>
              <a:ext cx="916270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i="1" kern="0" dirty="0">
                  <a:solidFill>
                    <a:srgbClr val="002060"/>
                  </a:solidFill>
                  <a:latin typeface="Andalus" pitchFamily="18" charset="-78"/>
                  <a:cs typeface="Andalus" pitchFamily="18" charset="-78"/>
                  <a:sym typeface="Arial"/>
                </a:rPr>
                <a:t>I</a:t>
              </a:r>
            </a:p>
          </p:txBody>
        </p:sp>
      </p:grpSp>
      <p:grpSp>
        <p:nvGrpSpPr>
          <p:cNvPr id="2055" name="Group 19"/>
          <p:cNvGrpSpPr>
            <a:grpSpLocks/>
          </p:cNvGrpSpPr>
          <p:nvPr/>
        </p:nvGrpSpPr>
        <p:grpSpPr bwMode="auto">
          <a:xfrm>
            <a:off x="7694613" y="2825750"/>
            <a:ext cx="990600" cy="922338"/>
            <a:chOff x="8002955" y="1697986"/>
            <a:chExt cx="990600" cy="923164"/>
          </a:xfrm>
        </p:grpSpPr>
        <p:pic>
          <p:nvPicPr>
            <p:cNvPr id="2074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955" y="1782950"/>
              <a:ext cx="9906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8612555" y="2184196"/>
              <a:ext cx="381000" cy="41947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2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12555" y="1697986"/>
              <a:ext cx="381000" cy="419475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65100" y="3827463"/>
            <a:ext cx="4111625" cy="3084512"/>
            <a:chOff x="165283" y="3828062"/>
            <a:chExt cx="4111216" cy="3083412"/>
          </a:xfrm>
        </p:grpSpPr>
        <p:pic>
          <p:nvPicPr>
            <p:cNvPr id="2072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83" y="3828062"/>
              <a:ext cx="4111216" cy="308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941494" y="5483234"/>
              <a:ext cx="2782610" cy="9235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In 2D (H x V)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</a:t>
              </a:r>
              <a:r>
                <a:rPr lang="en-US" sz="1800" kern="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Hermite</a:t>
              </a: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-Gaussian or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TEM</a:t>
              </a:r>
              <a:r>
                <a:rPr lang="en-US" sz="1800" i="1" kern="0" baseline="-250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nm</a:t>
              </a:r>
              <a:r>
                <a:rPr lang="en-US" sz="1800" i="1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modes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1750" y="2954338"/>
            <a:ext cx="9021763" cy="3729037"/>
            <a:chOff x="31074" y="2954350"/>
            <a:chExt cx="9022413" cy="3729037"/>
          </a:xfrm>
        </p:grpSpPr>
        <p:grpSp>
          <p:nvGrpSpPr>
            <p:cNvPr id="2062" name="Group 2"/>
            <p:cNvGrpSpPr>
              <a:grpSpLocks/>
            </p:cNvGrpSpPr>
            <p:nvPr/>
          </p:nvGrpSpPr>
          <p:grpSpPr bwMode="auto">
            <a:xfrm>
              <a:off x="31074" y="2954350"/>
              <a:ext cx="8048426" cy="1675031"/>
              <a:chOff x="76200" y="4473605"/>
              <a:chExt cx="8048426" cy="1675031"/>
            </a:xfrm>
          </p:grpSpPr>
          <p:pic>
            <p:nvPicPr>
              <p:cNvPr id="2066" name="Picture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473605"/>
                <a:ext cx="7290352" cy="1028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3124420" y="4664105"/>
                <a:ext cx="1066877" cy="6096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867817" y="4664105"/>
                <a:ext cx="1600315" cy="609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52878" y="5492780"/>
                <a:ext cx="1813056" cy="36988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25000"/>
                </a:schemeClr>
              </a:solidFill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Eigenvalues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04037" y="5502305"/>
                <a:ext cx="3721368" cy="646112"/>
              </a:xfrm>
              <a:prstGeom prst="rect">
                <a:avLst/>
              </a:prstGeom>
              <a:solidFill>
                <a:schemeClr val="accent6">
                  <a:lumMod val="75000"/>
                  <a:alpha val="25000"/>
                </a:schemeClr>
              </a:solidFill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 err="1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Eigenfunctions</a:t>
                </a:r>
                <a:endParaRPr lang="en-US" sz="1800" b="1" kern="0" dirty="0">
                  <a:solidFill>
                    <a:sysClr val="windowText" lastClr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1800" b="1" kern="0" dirty="0" err="1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Hermite</a:t>
                </a: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-Gaussian modes)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267502" y="4664105"/>
                <a:ext cx="1524110" cy="609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</p:grpSp>
        <p:pic>
          <p:nvPicPr>
            <p:cNvPr id="2063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074" y="4533106"/>
              <a:ext cx="4495800" cy="83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4" name="Content Placeholder 2"/>
            <p:cNvSpPr txBox="1">
              <a:spLocks/>
            </p:cNvSpPr>
            <p:nvPr/>
          </p:nvSpPr>
          <p:spPr bwMode="auto">
            <a:xfrm>
              <a:off x="4401793" y="5304111"/>
              <a:ext cx="4504959" cy="137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Magic property: </a:t>
              </a:r>
              <a:r>
                <a:rPr lang="en-US" sz="1800" b="1">
                  <a:solidFill>
                    <a:srgbClr val="0098D4"/>
                  </a:solidFill>
                </a:rPr>
                <a:t>Propagation invariance</a:t>
              </a:r>
              <a:endParaRPr lang="en-US" sz="1800" b="1">
                <a:solidFill>
                  <a:srgbClr val="FF0000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endParaRPr lang="en-US" sz="18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800" b="1">
                  <a:solidFill>
                    <a:srgbClr val="0098D4"/>
                  </a:solidFill>
                </a:rPr>
                <a:t>In the </a:t>
              </a:r>
              <a:r>
                <a:rPr lang="en-US" sz="1800" b="1">
                  <a:solidFill>
                    <a:srgbClr val="FF0000"/>
                  </a:solidFill>
                </a:rPr>
                <a:t>first mode (Gaussian) </a:t>
              </a:r>
              <a:r>
                <a:rPr lang="en-US" sz="1800" b="1">
                  <a:solidFill>
                    <a:srgbClr val="0098D4"/>
                  </a:solidFill>
                </a:rPr>
                <a:t>:</a:t>
              </a:r>
            </a:p>
            <a:p>
              <a:pPr eaLnBrk="1" hangingPunct="1">
                <a:spcBef>
                  <a:spcPts val="1000"/>
                </a:spcBef>
              </a:pPr>
              <a:endParaRPr lang="en-US" sz="18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endParaRPr lang="en-GB" sz="1800" b="1">
                <a:solidFill>
                  <a:srgbClr val="0098D4"/>
                </a:solidFill>
              </a:endParaRPr>
            </a:p>
          </p:txBody>
        </p:sp>
        <p:graphicFrame>
          <p:nvGraphicFramePr>
            <p:cNvPr id="2065" name="Object 4"/>
            <p:cNvGraphicFramePr>
              <a:graphicFrameLocks noChangeAspect="1"/>
            </p:cNvGraphicFramePr>
            <p:nvPr/>
          </p:nvGraphicFramePr>
          <p:xfrm>
            <a:off x="7564998" y="5614383"/>
            <a:ext cx="1488489" cy="87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7" imgW="825500" imgH="482600" progId="Equation.DSMT4">
                    <p:embed/>
                  </p:oleObj>
                </mc:Choice>
                <mc:Fallback>
                  <p:oleObj name="Equation" r:id="rId7" imgW="825500" imgH="4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4998" y="5614383"/>
                          <a:ext cx="1488489" cy="87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8" name="Group 5"/>
          <p:cNvGrpSpPr>
            <a:grpSpLocks/>
          </p:cNvGrpSpPr>
          <p:nvPr/>
        </p:nvGrpSpPr>
        <p:grpSpPr bwMode="auto">
          <a:xfrm>
            <a:off x="746125" y="760413"/>
            <a:ext cx="6316663" cy="555625"/>
            <a:chOff x="746863" y="760446"/>
            <a:chExt cx="6316045" cy="555578"/>
          </a:xfrm>
        </p:grpSpPr>
        <p:pic>
          <p:nvPicPr>
            <p:cNvPr id="2059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63" y="760446"/>
              <a:ext cx="6316045" cy="555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199311" y="760446"/>
              <a:ext cx="1781001" cy="460336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1583" y="789019"/>
              <a:ext cx="1950846" cy="4587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91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671638"/>
            <a:ext cx="58689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138113"/>
            <a:ext cx="7989887" cy="485775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  <a:ea typeface="Arial"/>
                <a:sym typeface="Arial"/>
              </a:rPr>
              <a:t>The spectrum of coherent modes</a:t>
            </a:r>
            <a:endParaRPr lang="en-US" sz="2400" dirty="0">
              <a:solidFill>
                <a:srgbClr val="FF0000"/>
              </a:solidFill>
              <a:ea typeface="Arial"/>
              <a:sym typeface="Arial"/>
            </a:endParaRPr>
          </a:p>
        </p:txBody>
      </p:sp>
      <p:sp>
        <p:nvSpPr>
          <p:cNvPr id="15363" name="TextBox 11"/>
          <p:cNvSpPr txBox="1">
            <a:spLocks noChangeArrowheads="1"/>
          </p:cNvSpPr>
          <p:nvPr/>
        </p:nvSpPr>
        <p:spPr bwMode="auto">
          <a:xfrm>
            <a:off x="3189288" y="3052763"/>
            <a:ext cx="186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Coherent: </a:t>
            </a:r>
            <a:r>
              <a:rPr lang="en-US" sz="1800">
                <a:solidFill>
                  <a:srgbClr val="008000"/>
                </a:solidFill>
                <a:latin typeface="Symbol" charset="0"/>
              </a:rPr>
              <a:t>b</a:t>
            </a:r>
            <a:r>
              <a:rPr lang="en-US" sz="1800">
                <a:solidFill>
                  <a:srgbClr val="008000"/>
                </a:solidFill>
              </a:rPr>
              <a:t>&gt;&gt;</a:t>
            </a:r>
            <a:endParaRPr lang="en-GB" sz="1800">
              <a:solidFill>
                <a:srgbClr val="008000"/>
              </a:solidFill>
            </a:endParaRPr>
          </a:p>
          <a:p>
            <a:pPr eaLnBrk="1" hangingPunct="1"/>
            <a:endParaRPr lang="en-US" sz="1800">
              <a:solidFill>
                <a:srgbClr val="008000"/>
              </a:solidFill>
            </a:endParaRPr>
          </a:p>
        </p:txBody>
      </p:sp>
      <p:sp>
        <p:nvSpPr>
          <p:cNvPr id="15364" name="TextBox 12"/>
          <p:cNvSpPr txBox="1">
            <a:spLocks noChangeArrowheads="1"/>
          </p:cNvSpPr>
          <p:nvPr/>
        </p:nvSpPr>
        <p:spPr bwMode="auto">
          <a:xfrm>
            <a:off x="5056188" y="4056063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</a:rPr>
              <a:t>incoherent</a:t>
            </a:r>
          </a:p>
        </p:txBody>
      </p:sp>
      <p:grpSp>
        <p:nvGrpSpPr>
          <p:cNvPr id="15365" name="Group 13"/>
          <p:cNvGrpSpPr>
            <a:grpSpLocks/>
          </p:cNvGrpSpPr>
          <p:nvPr/>
        </p:nvGrpSpPr>
        <p:grpSpPr bwMode="auto">
          <a:xfrm>
            <a:off x="5337175" y="4468813"/>
            <a:ext cx="1295400" cy="588962"/>
            <a:chOff x="152400" y="2424092"/>
            <a:chExt cx="5334000" cy="2422927"/>
          </a:xfrm>
        </p:grpSpPr>
        <p:sp>
          <p:nvSpPr>
            <p:cNvPr id="15" name="Isosceles Triangle 3"/>
            <p:cNvSpPr/>
            <p:nvPr/>
          </p:nvSpPr>
          <p:spPr>
            <a:xfrm>
              <a:off x="152400" y="2424092"/>
              <a:ext cx="5334000" cy="2364152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  <p:sp>
          <p:nvSpPr>
            <p:cNvPr id="16" name="Isosceles Triangle 3"/>
            <p:cNvSpPr/>
            <p:nvPr/>
          </p:nvSpPr>
          <p:spPr>
            <a:xfrm>
              <a:off x="1446679" y="2482867"/>
              <a:ext cx="686362" cy="2364152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grpSp>
        <p:nvGrpSpPr>
          <p:cNvPr id="15366" name="Group 16"/>
          <p:cNvGrpSpPr>
            <a:grpSpLocks/>
          </p:cNvGrpSpPr>
          <p:nvPr/>
        </p:nvGrpSpPr>
        <p:grpSpPr bwMode="auto">
          <a:xfrm>
            <a:off x="3152775" y="2327275"/>
            <a:ext cx="1331913" cy="700088"/>
            <a:chOff x="4191000" y="2667000"/>
            <a:chExt cx="5334000" cy="2362200"/>
          </a:xfrm>
        </p:grpSpPr>
        <p:sp>
          <p:nvSpPr>
            <p:cNvPr id="18" name="Isosceles Triangle 3"/>
            <p:cNvSpPr/>
            <p:nvPr/>
          </p:nvSpPr>
          <p:spPr>
            <a:xfrm>
              <a:off x="4191000" y="2667000"/>
              <a:ext cx="5334000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  <p:sp>
          <p:nvSpPr>
            <p:cNvPr id="19" name="Isosceles Triangle 3"/>
            <p:cNvSpPr/>
            <p:nvPr/>
          </p:nvSpPr>
          <p:spPr>
            <a:xfrm>
              <a:off x="6708596" y="2667000"/>
              <a:ext cx="909134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sp>
        <p:nvSpPr>
          <p:cNvPr id="15367" name="Slide Number Placeholder 1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773A6607-D8E2-CC41-9CC5-5D9256DC125F}" type="slidenum">
              <a:rPr lang="en-US" sz="800">
                <a:solidFill>
                  <a:srgbClr val="132577"/>
                </a:solidFill>
              </a:rPr>
              <a:pPr eaLnBrk="1" hangingPunct="1"/>
              <a:t>5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157288" y="6191250"/>
            <a:ext cx="6211887" cy="390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10000"/>
          </a:bodyPr>
          <a:lstStyle>
            <a:lvl1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92113" indent="-209550">
              <a:spcBef>
                <a:spcPts val="1000"/>
              </a:spcBef>
              <a:buSzPct val="80000"/>
              <a:buChar char="●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9362" indent="-261937">
              <a:spcBef>
                <a:spcPts val="1000"/>
              </a:spcBef>
              <a:buSzPct val="100000"/>
              <a:buChar char="&gt;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91739" indent="-205739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9" indent="-205739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40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kern="0" dirty="0" smtClean="0"/>
              <a:t>In general we cannot apply Gaussian Shell-model to synchrotron</a:t>
            </a:r>
            <a:endParaRPr lang="en-GB" sz="1800" kern="0" dirty="0"/>
          </a:p>
        </p:txBody>
      </p:sp>
      <p:sp>
        <p:nvSpPr>
          <p:cNvPr id="24" name="TextBox 23"/>
          <p:cNvSpPr txBox="1"/>
          <p:nvPr/>
        </p:nvSpPr>
        <p:spPr>
          <a:xfrm>
            <a:off x="6300788" y="4056063"/>
            <a:ext cx="663575" cy="3683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3366FF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b</a:t>
            </a:r>
            <a:r>
              <a:rPr lang="en-US" sz="1800" kern="0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endParaRPr lang="en-GB" sz="1800" kern="0" dirty="0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70" name="Group 2"/>
          <p:cNvGrpSpPr>
            <a:grpSpLocks/>
          </p:cNvGrpSpPr>
          <p:nvPr/>
        </p:nvGrpSpPr>
        <p:grpSpPr bwMode="auto">
          <a:xfrm>
            <a:off x="8002588" y="1698625"/>
            <a:ext cx="990600" cy="922338"/>
            <a:chOff x="8002955" y="1697986"/>
            <a:chExt cx="990600" cy="923164"/>
          </a:xfrm>
        </p:grpSpPr>
        <p:pic>
          <p:nvPicPr>
            <p:cNvPr id="15381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955" y="1782950"/>
              <a:ext cx="9906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612555" y="2184196"/>
              <a:ext cx="381000" cy="41947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2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12555" y="1697986"/>
              <a:ext cx="381000" cy="419475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71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231900"/>
            <a:ext cx="354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23888"/>
            <a:ext cx="40290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352550"/>
            <a:ext cx="157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28600" y="798513"/>
            <a:ext cx="3962400" cy="369887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Eigenvalues</a:t>
            </a:r>
          </a:p>
        </p:txBody>
      </p:sp>
      <p:grpSp>
        <p:nvGrpSpPr>
          <p:cNvPr id="15375" name="Group 7"/>
          <p:cNvGrpSpPr>
            <a:grpSpLocks/>
          </p:cNvGrpSpPr>
          <p:nvPr/>
        </p:nvGrpSpPr>
        <p:grpSpPr bwMode="auto">
          <a:xfrm>
            <a:off x="71438" y="2349500"/>
            <a:ext cx="2232025" cy="1071563"/>
            <a:chOff x="71518" y="2349657"/>
            <a:chExt cx="2231672" cy="1071487"/>
          </a:xfrm>
        </p:grpSpPr>
        <p:pic>
          <p:nvPicPr>
            <p:cNvPr id="15379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8" y="2534322"/>
              <a:ext cx="2231672" cy="886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686" y="2349657"/>
              <a:ext cx="1915809" cy="369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 occupation:</a:t>
              </a:r>
            </a:p>
          </p:txBody>
        </p:sp>
      </p:grpSp>
      <p:grpSp>
        <p:nvGrpSpPr>
          <p:cNvPr id="15376" name="Group 4"/>
          <p:cNvGrpSpPr>
            <a:grpSpLocks/>
          </p:cNvGrpSpPr>
          <p:nvPr/>
        </p:nvGrpSpPr>
        <p:grpSpPr bwMode="auto">
          <a:xfrm>
            <a:off x="274638" y="3508375"/>
            <a:ext cx="1927225" cy="1047750"/>
            <a:chOff x="275246" y="3508308"/>
            <a:chExt cx="1927156" cy="1047837"/>
          </a:xfrm>
        </p:grpSpPr>
        <p:pic>
          <p:nvPicPr>
            <p:cNvPr id="15377" name="Picture 2" descr="https://latex.codecogs.com/gif.latex?%5CLARGE%20CF%3D%20%5Cfrac%7B%5Clambda_0%20%7D%7B%5Csum%20%5Clambda_n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46" y="3860820"/>
              <a:ext cx="1533525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275246" y="3508308"/>
              <a:ext cx="1927156" cy="369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Coherent fraction: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0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17475"/>
            <a:ext cx="7991475" cy="531813"/>
          </a:xfrm>
        </p:spPr>
        <p:txBody>
          <a:bodyPr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ea typeface="Arial"/>
                <a:sym typeface="Arial"/>
              </a:rPr>
              <a:t>COMSYL     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(</a:t>
            </a:r>
            <a:r>
              <a:rPr lang="en-US" sz="2800" dirty="0">
                <a:ea typeface="Arial"/>
                <a:sym typeface="Arial"/>
              </a:rPr>
              <a:t>Co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herent </a:t>
            </a:r>
            <a:r>
              <a:rPr lang="en-US" sz="2800" dirty="0">
                <a:ea typeface="Arial"/>
                <a:sym typeface="Arial"/>
              </a:rPr>
              <a:t>M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odes for </a:t>
            </a:r>
            <a:r>
              <a:rPr lang="en-US" sz="2800" dirty="0">
                <a:ea typeface="Arial"/>
                <a:sym typeface="Arial"/>
              </a:rPr>
              <a:t>Sy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nchrotron </a:t>
            </a:r>
            <a:r>
              <a:rPr lang="en-US" sz="2800" dirty="0">
                <a:ea typeface="Arial"/>
                <a:sym typeface="Arial"/>
              </a:rPr>
              <a:t>L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ight)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968FA0E0-74B4-5E47-A264-A40BC78337FB}" type="slidenum">
              <a:rPr lang="en-US" sz="800">
                <a:solidFill>
                  <a:srgbClr val="132577"/>
                </a:solidFill>
              </a:rPr>
              <a:pPr eaLnBrk="1" hangingPunct="1"/>
              <a:t>6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16387" name="Shape 333"/>
          <p:cNvSpPr>
            <a:spLocks noChangeArrowheads="1"/>
          </p:cNvSpPr>
          <p:nvPr/>
        </p:nvSpPr>
        <p:spPr bwMode="auto">
          <a:xfrm>
            <a:off x="111125" y="701675"/>
            <a:ext cx="5911850" cy="2801938"/>
          </a:xfrm>
          <a:prstGeom prst="rect">
            <a:avLst/>
          </a:prstGeom>
          <a:solidFill>
            <a:srgbClr val="FFBCEB">
              <a:alpha val="3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FF0000"/>
                </a:solidFill>
              </a:rPr>
              <a:t>COMSYL </a:t>
            </a:r>
            <a:r>
              <a:rPr lang="en-US" sz="1800">
                <a:solidFill>
                  <a:srgbClr val="FF0000"/>
                </a:solidFill>
              </a:rPr>
              <a:t>https://github.com/mark-glass/comsyl</a:t>
            </a:r>
          </a:p>
          <a:p>
            <a:r>
              <a:rPr lang="en-US" sz="2000">
                <a:solidFill>
                  <a:srgbClr val="FF0000"/>
                </a:solidFill>
              </a:rPr>
              <a:t>Glass &amp; Sanchez del Rio (2017) EPL 119 p 34004</a:t>
            </a:r>
          </a:p>
        </p:txBody>
      </p:sp>
      <p:sp>
        <p:nvSpPr>
          <p:cNvPr id="16388" name="Shape 334"/>
          <p:cNvSpPr>
            <a:spLocks noChangeArrowheads="1"/>
          </p:cNvSpPr>
          <p:nvPr/>
        </p:nvSpPr>
        <p:spPr bwMode="auto">
          <a:xfrm>
            <a:off x="179388" y="3741738"/>
            <a:ext cx="5915025" cy="3138487"/>
          </a:xfrm>
          <a:prstGeom prst="rect">
            <a:avLst/>
          </a:prstGeom>
          <a:solidFill>
            <a:srgbClr val="90DB68">
              <a:alpha val="36862"/>
            </a:srgbClr>
          </a:solidFill>
          <a:ln w="9525">
            <a:solidFill>
              <a:srgbClr val="285013"/>
            </a:solidFill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4400">
                <a:solidFill>
                  <a:srgbClr val="3D781C"/>
                </a:solidFill>
              </a:rPr>
              <a:t>OASYS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2388" y="838200"/>
            <a:ext cx="3276600" cy="190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Calculate CSD</a:t>
            </a:r>
            <a:endParaRPr lang="en-GB" sz="2000" kern="0" dirty="0"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Coherent mode decomposition</a:t>
            </a:r>
            <a:endParaRPr lang="en-GB" kern="0" dirty="0"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5088" y="3878263"/>
            <a:ext cx="3263900" cy="13795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Propagate CSD</a:t>
            </a:r>
            <a:r>
              <a:rPr lang="en-US" sz="1800" kern="0" dirty="0">
                <a:sym typeface="Arial"/>
              </a:rPr>
              <a:t> </a:t>
            </a:r>
            <a:r>
              <a:rPr lang="en-US" kern="0" dirty="0">
                <a:sym typeface="Arial"/>
              </a:rPr>
              <a:t>along the </a:t>
            </a:r>
            <a:r>
              <a:rPr lang="en-US" kern="0" dirty="0" err="1">
                <a:sym typeface="Arial"/>
              </a:rPr>
              <a:t>beamline</a:t>
            </a:r>
            <a:endParaRPr lang="en-US" kern="0" dirty="0">
              <a:sym typeface="Arial"/>
            </a:endParaRPr>
          </a:p>
        </p:txBody>
      </p:sp>
      <p:cxnSp>
        <p:nvCxnSpPr>
          <p:cNvPr id="14" name="Straight Arrow Connector 13"/>
          <p:cNvCxnSpPr>
            <a:stCxn id="12" idx="2"/>
            <a:endCxn id="13" idx="0"/>
          </p:cNvCxnSpPr>
          <p:nvPr/>
        </p:nvCxnSpPr>
        <p:spPr>
          <a:xfrm>
            <a:off x="4230688" y="2743200"/>
            <a:ext cx="6350" cy="11350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5113" y="882650"/>
            <a:ext cx="1157287" cy="9921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SRW</a:t>
            </a:r>
            <a:endParaRPr lang="en-GB" sz="2000" kern="0" dirty="0">
              <a:sym typeface="Arial"/>
            </a:endParaRPr>
          </a:p>
        </p:txBody>
      </p:sp>
      <p:sp>
        <p:nvSpPr>
          <p:cNvPr id="16393" name="TextBox 15"/>
          <p:cNvSpPr txBox="1">
            <a:spLocks noChangeArrowheads="1"/>
          </p:cNvSpPr>
          <p:nvPr/>
        </p:nvSpPr>
        <p:spPr bwMode="auto">
          <a:xfrm>
            <a:off x="1471613" y="722313"/>
            <a:ext cx="1071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</a:rPr>
              <a:t>Undulator</a:t>
            </a:r>
          </a:p>
          <a:p>
            <a:pPr eaLnBrk="1" hangingPunct="1"/>
            <a:r>
              <a:rPr lang="en-US" sz="1600">
                <a:solidFill>
                  <a:srgbClr val="000000"/>
                </a:solidFill>
              </a:rPr>
              <a:t>radiation</a:t>
            </a:r>
            <a:endParaRPr lang="en-GB" sz="160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4237038" y="5257800"/>
            <a:ext cx="0" cy="701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30513" y="5959475"/>
            <a:ext cx="3263900" cy="760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err="1">
                <a:sym typeface="Arial"/>
              </a:rPr>
              <a:t>Rediagonalize</a:t>
            </a:r>
            <a:r>
              <a:rPr lang="en-US" kern="0" dirty="0">
                <a:sym typeface="Arial"/>
              </a:rPr>
              <a:t> CSD</a:t>
            </a:r>
            <a:endParaRPr lang="en-GB" sz="2000" kern="0" dirty="0">
              <a:sym typeface="Arial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09700" y="1352550"/>
            <a:ext cx="1182688" cy="142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094413" y="725488"/>
            <a:ext cx="2965450" cy="2662237"/>
            <a:chOff x="6094885" y="725434"/>
            <a:chExt cx="2964613" cy="2661540"/>
          </a:xfrm>
        </p:grpSpPr>
        <p:pic>
          <p:nvPicPr>
            <p:cNvPr id="16404" name="image3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85" y="725434"/>
              <a:ext cx="2964613" cy="233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16405" name="Content Placeholder 2"/>
            <p:cNvSpPr txBox="1">
              <a:spLocks/>
            </p:cNvSpPr>
            <p:nvPr/>
          </p:nvSpPr>
          <p:spPr bwMode="auto">
            <a:xfrm>
              <a:off x="6222159" y="3094060"/>
              <a:ext cx="2837339" cy="29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K</a:t>
              </a:r>
              <a:r>
                <a:rPr lang="pl-PL" sz="1400" b="1">
                  <a:solidFill>
                    <a:srgbClr val="0098D4"/>
                  </a:solidFill>
                </a:rPr>
                <a:t>.-J. Kim Proc. SPIE 0582 (1986)</a:t>
              </a:r>
              <a:endParaRPr lang="en-US" sz="14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 </a:t>
              </a:r>
            </a:p>
            <a:p>
              <a:pPr eaLnBrk="1" hangingPunct="1">
                <a:spcBef>
                  <a:spcPts val="1000"/>
                </a:spcBef>
              </a:pPr>
              <a:endParaRPr lang="en-GB" sz="1400" b="1">
                <a:solidFill>
                  <a:srgbClr val="0098D4"/>
                </a:solidFill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022975" y="3732213"/>
            <a:ext cx="3224213" cy="2876550"/>
            <a:chOff x="6022773" y="3731781"/>
            <a:chExt cx="3223888" cy="2877496"/>
          </a:xfrm>
        </p:grpSpPr>
        <p:pic>
          <p:nvPicPr>
            <p:cNvPr id="16399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5917" y="4047670"/>
              <a:ext cx="2177083" cy="553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0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0031" y="4601292"/>
              <a:ext cx="2622529" cy="4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1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071" y="4962336"/>
              <a:ext cx="2290272" cy="58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6022773" y="5592943"/>
              <a:ext cx="3223888" cy="10163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Diagonalize</a:t>
              </a: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M with iterative solver </a:t>
              </a:r>
              <a:r>
                <a:rPr lang="en-US" sz="1200" kern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slepc</a:t>
              </a:r>
              <a:endParaRPr lang="en-US" sz="1200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Large memory.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Parallel computers using MPI.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Large clusters (ESRF). Cloud computing (AWS, etc.)</a:t>
              </a:r>
            </a:p>
          </p:txBody>
        </p:sp>
        <p:sp>
          <p:nvSpPr>
            <p:cNvPr id="16403" name="Content Placeholder 2"/>
            <p:cNvSpPr txBox="1">
              <a:spLocks/>
            </p:cNvSpPr>
            <p:nvPr/>
          </p:nvSpPr>
          <p:spPr bwMode="auto">
            <a:xfrm>
              <a:off x="6222159" y="3731781"/>
              <a:ext cx="2837339" cy="29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pl-PL" sz="1400" b="1">
                  <a:solidFill>
                    <a:srgbClr val="0098D4"/>
                  </a:solidFill>
                </a:rPr>
                <a:t>Friedholm equation:</a:t>
              </a:r>
            </a:p>
            <a:p>
              <a:pPr eaLnBrk="1" hangingPunct="1">
                <a:spcBef>
                  <a:spcPts val="1000"/>
                </a:spcBef>
              </a:pPr>
              <a:endParaRPr lang="en-US" sz="14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 </a:t>
              </a:r>
            </a:p>
            <a:p>
              <a:pPr eaLnBrk="1" hangingPunct="1">
                <a:spcBef>
                  <a:spcPts val="1000"/>
                </a:spcBef>
              </a:pPr>
              <a:endParaRPr lang="en-GB" sz="1400" b="1">
                <a:solidFill>
                  <a:srgbClr val="0098D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0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https://github.com/mark-glass/comsyl</a:t>
            </a:r>
            <a:endParaRPr lang="en-GB" dirty="0" smtClean="0"/>
          </a:p>
          <a:p>
            <a:r>
              <a:rPr lang="en-US" dirty="0" smtClean="0"/>
              <a:t>Installation:</a:t>
            </a:r>
            <a:br>
              <a:rPr lang="en-US" dirty="0" smtClean="0"/>
            </a:br>
            <a:r>
              <a:rPr lang="en-GB" dirty="0" smtClean="0">
                <a:hlinkClick r:id="rId3"/>
              </a:rPr>
              <a:t>https://github.com/mark-glass/comsyl/wiki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25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Comsyl-Oasys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(not for COMSYL calculations, only for displaying and propagating results)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77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pip install </a:t>
            </a:r>
            <a:r>
              <a:rPr lang="en-US" dirty="0" err="1" smtClean="0"/>
              <a:t>oasys-comsyl</a:t>
            </a:r>
            <a:endParaRPr lang="en-US" dirty="0"/>
          </a:p>
          <a:p>
            <a:r>
              <a:rPr lang="en-US" dirty="0" smtClean="0"/>
              <a:t>Start </a:t>
            </a:r>
            <a:r>
              <a:rPr lang="en-US" dirty="0" smtClean="0"/>
              <a:t>OASYS</a:t>
            </a:r>
          </a:p>
          <a:p>
            <a:r>
              <a:rPr lang="en-US" dirty="0" smtClean="0"/>
              <a:t>Download files (BIG!!</a:t>
            </a:r>
            <a:r>
              <a:rPr lang="en-US" dirty="0"/>
              <a:t>) from: http://</a:t>
            </a:r>
            <a:r>
              <a:rPr lang="en-US" dirty="0" err="1"/>
              <a:t>ftp.esrf.eu</a:t>
            </a:r>
            <a:r>
              <a:rPr lang="en-US" dirty="0"/>
              <a:t>/pub/</a:t>
            </a:r>
            <a:r>
              <a:rPr lang="en-US" dirty="0" err="1"/>
              <a:t>scisoft</a:t>
            </a:r>
            <a:r>
              <a:rPr lang="en-US" dirty="0"/>
              <a:t>/</a:t>
            </a:r>
            <a:r>
              <a:rPr lang="en-US" dirty="0" err="1"/>
              <a:t>comsyl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coherent mode decomposition using COMSYL follow installation instructions in previous slide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67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350</Words>
  <Application>Microsoft Macintosh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COMSYL</vt:lpstr>
      <vt:lpstr>PowerPoint Presentation</vt:lpstr>
      <vt:lpstr>CROSS SPECTRAL DENSITY</vt:lpstr>
      <vt:lpstr>SIMPLE CASE: 1D Gaussian SHELL-MODEL</vt:lpstr>
      <vt:lpstr>The spectrum of coherent modes</vt:lpstr>
      <vt:lpstr>COMSYL     (Coherent Modes for Synchrotron Light)</vt:lpstr>
      <vt:lpstr>Info</vt:lpstr>
      <vt:lpstr>Install Comsyl-Oasys  (not for COMSYL calculations, only for displaying and propagating results)</vt:lpstr>
      <vt:lpstr>Run</vt:lpstr>
      <vt:lpstr>Run Comsyl</vt:lpstr>
      <vt:lpstr>OASYS and Comsyl</vt:lpstr>
    </vt:vector>
  </TitlesOfParts>
  <Company>ESRF - The European Synchrotron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COMSYL</dc:title>
  <dc:creator>Manuel Sanchez del Rio</dc:creator>
  <cp:lastModifiedBy>Manuel Sanchez del Rio</cp:lastModifiedBy>
  <cp:revision>14</cp:revision>
  <dcterms:created xsi:type="dcterms:W3CDTF">2019-05-07T19:21:06Z</dcterms:created>
  <dcterms:modified xsi:type="dcterms:W3CDTF">2019-05-15T13:05:44Z</dcterms:modified>
</cp:coreProperties>
</file>