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327" r:id="rId13"/>
    <p:sldId id="473" r:id="rId14"/>
    <p:sldId id="474" r:id="rId15"/>
    <p:sldId id="471" r:id="rId16"/>
    <p:sldId id="469" r:id="rId17"/>
    <p:sldId id="448" r:id="rId18"/>
    <p:sldId id="459" r:id="rId19"/>
    <p:sldId id="436" r:id="rId20"/>
    <p:sldId id="444" r:id="rId21"/>
    <p:sldId id="475" r:id="rId22"/>
    <p:sldId id="445" r:id="rId23"/>
    <p:sldId id="472" r:id="rId24"/>
    <p:sldId id="464" r:id="rId25"/>
    <p:sldId id="465" r:id="rId26"/>
    <p:sldId id="463" r:id="rId27"/>
    <p:sldId id="476" r:id="rId28"/>
    <p:sldId id="355" r:id="rId29"/>
    <p:sldId id="466" r:id="rId30"/>
    <p:sldId id="477" r:id="rId31"/>
    <p:sldId id="455" r:id="rId32"/>
    <p:sldId id="450" r:id="rId33"/>
    <p:sldId id="478" r:id="rId34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7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3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A829FFA-228D-42A6-9720-EBDC50FE5CEC}" type="datetimeFigureOut">
              <a:rPr lang="en-GB"/>
              <a:pPr>
                <a:defRPr/>
              </a:pPr>
              <a:t>25/03/2019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59300"/>
            <a:ext cx="5851525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339C89-B2B1-4554-9433-626D899B95C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sz="1000" b="1" dirty="0" smtClean="0"/>
              <a:t>Slide 3 – (..) : Content of the presentation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Insert a new slide: Home &gt; “New Slide” and choose a</a:t>
            </a:r>
            <a:r>
              <a:rPr lang="en-GB" sz="1000" b="1" dirty="0" smtClean="0"/>
              <a:t> </a:t>
            </a:r>
            <a:r>
              <a:rPr lang="en-GB" dirty="0" smtClean="0">
                <a:sym typeface="Wingdings" pitchFamily="2" charset="2"/>
              </a:rPr>
              <a:t>slide</a:t>
            </a:r>
            <a:r>
              <a:rPr lang="en-GB" b="1" dirty="0" smtClean="0">
                <a:sym typeface="Wingdings" pitchFamily="2" charset="2"/>
              </a:rPr>
              <a:t> Layout: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Title &amp; Subtitle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 with bullet points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Picture, graphs, visuals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Two columns 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Blank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b="1" dirty="0" smtClean="0"/>
              <a:t>If you want Copy &amp; paste </a:t>
            </a:r>
            <a:r>
              <a:rPr lang="en-GB" dirty="0" smtClean="0"/>
              <a:t>an element from the Clip Board to the particular slide: </a:t>
            </a:r>
            <a:br>
              <a:rPr lang="en-GB" dirty="0" smtClean="0"/>
            </a:br>
            <a:r>
              <a:rPr lang="en-GB" dirty="0" smtClean="0"/>
              <a:t>1. Click on a box to mark it.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2. Position the mouse pointer on the box frame: Copy!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3. </a:t>
            </a:r>
            <a:r>
              <a:rPr lang="en-GB" dirty="0" smtClean="0"/>
              <a:t>Click on the particular slide: Paste!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How you intend to use the elements is your choice. </a:t>
            </a:r>
            <a:br>
              <a:rPr lang="en-GB" dirty="0" smtClean="0"/>
            </a:br>
            <a:r>
              <a:rPr lang="en-GB" dirty="0" smtClean="0"/>
              <a:t>You can combine the text block style with the background colour in different manner.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2136473-6D70-E045-89BA-4588405027E8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08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sz="1100" b="1" dirty="0" smtClean="0"/>
              <a:t>Slide 3 – (..) : Content of the presentation</a:t>
            </a:r>
          </a:p>
          <a:p>
            <a:pPr>
              <a:defRPr/>
            </a:pPr>
            <a:endParaRPr lang="en-GB" sz="1100" dirty="0" smtClean="0"/>
          </a:p>
          <a:p>
            <a:pPr>
              <a:defRPr/>
            </a:pPr>
            <a:r>
              <a:rPr lang="en-GB" sz="1100" dirty="0" smtClean="0"/>
              <a:t>Insert a new slide: Home &gt; “New Slide” and choose a</a:t>
            </a:r>
            <a:r>
              <a:rPr lang="en-GB" sz="1100" b="1" dirty="0" smtClean="0"/>
              <a:t> </a:t>
            </a:r>
            <a:r>
              <a:rPr lang="en-GB" dirty="0" smtClean="0">
                <a:sym typeface="Wingdings" pitchFamily="2" charset="2"/>
              </a:rPr>
              <a:t>slide</a:t>
            </a:r>
            <a:r>
              <a:rPr lang="en-GB" b="1" dirty="0" smtClean="0">
                <a:sym typeface="Wingdings" pitchFamily="2" charset="2"/>
              </a:rPr>
              <a:t> Layout: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Title &amp; Subtitle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 with bullet points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Picture, graphs, visuals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Two columns 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Blank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b="1" dirty="0" smtClean="0"/>
              <a:t>If you want Copy &amp; paste </a:t>
            </a:r>
            <a:r>
              <a:rPr lang="en-GB" dirty="0" smtClean="0"/>
              <a:t>an element from the Clip Board to the particular slide: </a:t>
            </a:r>
            <a:br>
              <a:rPr lang="en-GB" dirty="0" smtClean="0"/>
            </a:br>
            <a:r>
              <a:rPr lang="en-GB" dirty="0" smtClean="0"/>
              <a:t>1. Click on a box to mark it.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2. Position the mouse pointer on the box frame: Copy!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3. </a:t>
            </a:r>
            <a:r>
              <a:rPr lang="en-GB" dirty="0" smtClean="0"/>
              <a:t>Click on the particular slide: Paste!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How you intend to use the elements is your choice. </a:t>
            </a:r>
            <a:br>
              <a:rPr lang="en-GB" dirty="0" smtClean="0"/>
            </a:br>
            <a:r>
              <a:rPr lang="en-GB" dirty="0" smtClean="0"/>
              <a:t>You can combine the text block style with the background colour in different manner.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AA2A1D7-B5E4-814D-9CDC-C0B3B0491B0B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48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sz="1100" b="1" dirty="0" smtClean="0"/>
              <a:t>Slide 3 – (..) : Content of the presentation</a:t>
            </a:r>
          </a:p>
          <a:p>
            <a:pPr>
              <a:defRPr/>
            </a:pPr>
            <a:endParaRPr lang="en-GB" sz="1100" dirty="0" smtClean="0"/>
          </a:p>
          <a:p>
            <a:pPr>
              <a:defRPr/>
            </a:pPr>
            <a:r>
              <a:rPr lang="en-GB" sz="1100" dirty="0" smtClean="0"/>
              <a:t>Insert a new slide: Home &gt; “New Slide” and choose a</a:t>
            </a:r>
            <a:r>
              <a:rPr lang="en-GB" sz="1100" b="1" dirty="0" smtClean="0"/>
              <a:t> </a:t>
            </a:r>
            <a:r>
              <a:rPr lang="en-GB" dirty="0" smtClean="0">
                <a:sym typeface="Wingdings" pitchFamily="2" charset="2"/>
              </a:rPr>
              <a:t>slide</a:t>
            </a:r>
            <a:r>
              <a:rPr lang="en-GB" b="1" dirty="0" smtClean="0">
                <a:sym typeface="Wingdings" pitchFamily="2" charset="2"/>
              </a:rPr>
              <a:t> Layout: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Title &amp; Subtitle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 with bullet points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Picture, graphs, visuals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Two columns 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Blank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b="1" dirty="0" smtClean="0"/>
              <a:t>If you want Copy &amp; paste </a:t>
            </a:r>
            <a:r>
              <a:rPr lang="en-GB" dirty="0" smtClean="0"/>
              <a:t>an element from the Clip Board to the particular slide: </a:t>
            </a:r>
            <a:br>
              <a:rPr lang="en-GB" dirty="0" smtClean="0"/>
            </a:br>
            <a:r>
              <a:rPr lang="en-GB" dirty="0" smtClean="0"/>
              <a:t>1. Click on a box to mark it.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2. Position the mouse pointer on the box frame: Copy!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3. </a:t>
            </a:r>
            <a:r>
              <a:rPr lang="en-GB" dirty="0" smtClean="0"/>
              <a:t>Click on the particular slide: Paste!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How you intend to use the elements is your choice. </a:t>
            </a:r>
            <a:br>
              <a:rPr lang="en-GB" dirty="0" smtClean="0"/>
            </a:br>
            <a:r>
              <a:rPr lang="en-GB" dirty="0" smtClean="0"/>
              <a:t>You can combine the text block style with the background colour in different manner.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1CCA2D6-8136-E64B-BB15-E40171F2F756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32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sz="1100" b="1" dirty="0" smtClean="0"/>
              <a:t>Slide 3 – (..) : Content of the presentation</a:t>
            </a:r>
          </a:p>
          <a:p>
            <a:pPr>
              <a:defRPr/>
            </a:pPr>
            <a:endParaRPr lang="en-GB" sz="1100" dirty="0" smtClean="0"/>
          </a:p>
          <a:p>
            <a:pPr>
              <a:defRPr/>
            </a:pPr>
            <a:r>
              <a:rPr lang="en-GB" sz="1100" dirty="0" smtClean="0"/>
              <a:t>Insert a new slide: Home &gt; “New Slide” and choose a</a:t>
            </a:r>
            <a:r>
              <a:rPr lang="en-GB" sz="1100" b="1" dirty="0" smtClean="0"/>
              <a:t> </a:t>
            </a:r>
            <a:r>
              <a:rPr lang="en-GB" dirty="0" smtClean="0">
                <a:sym typeface="Wingdings" pitchFamily="2" charset="2"/>
              </a:rPr>
              <a:t>slide</a:t>
            </a:r>
            <a:r>
              <a:rPr lang="en-GB" b="1" dirty="0" smtClean="0">
                <a:sym typeface="Wingdings" pitchFamily="2" charset="2"/>
              </a:rPr>
              <a:t> Layout: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Title &amp; Subtitle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 with bullet points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Picture, graphs, visuals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Two columns 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Blank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b="1" dirty="0" smtClean="0"/>
              <a:t>If you want Copy &amp; paste </a:t>
            </a:r>
            <a:r>
              <a:rPr lang="en-GB" dirty="0" smtClean="0"/>
              <a:t>an element from the Clip Board to the particular slide: </a:t>
            </a:r>
            <a:br>
              <a:rPr lang="en-GB" dirty="0" smtClean="0"/>
            </a:br>
            <a:r>
              <a:rPr lang="en-GB" dirty="0" smtClean="0"/>
              <a:t>1. Click on a box to mark it.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2. Position the mouse pointer on the box frame: Copy!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3. </a:t>
            </a:r>
            <a:r>
              <a:rPr lang="en-GB" dirty="0" smtClean="0"/>
              <a:t>Click on the particular slide: Paste!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How you intend to use the elements is your choice. </a:t>
            </a:r>
            <a:br>
              <a:rPr lang="en-GB" dirty="0" smtClean="0"/>
            </a:br>
            <a:r>
              <a:rPr lang="en-GB" dirty="0" smtClean="0"/>
              <a:t>You can combine the text block style with the background colour in different manner.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163B52B-436A-1A40-813A-3681B349B508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17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5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B71A4-8B32-4B8F-AF6A-1AE31B4BA01E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21F3F-1F03-4470-8AD8-98467FAA7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46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B8F66-B2FE-4AB0-AD9E-1F441A93F3F1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5E123-D80B-49D1-ADC1-DE2B6FA43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99725-C6FA-47A9-9A62-653A50EC2474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9B8B-C050-42F4-8789-E3618DC6D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2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1F58-EBBD-4ED0-B13C-1DDCFF52F037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811EF-1652-4646-8C89-65533D419D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9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4E7A7-B4FF-41F9-8A6E-0C5164181C15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1EFD8-AA14-4F95-AE42-4AF3C6323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8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E822-21D8-4A9E-A83B-4BC9CE8EB42E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AB127-7E63-4FE3-BB35-144DC63F2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4B8DE-D53B-4D9D-8E87-6D9C256752C6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43217-B3E9-4DF9-82E1-CD2A740C5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3E682-2B6F-47C4-A8B8-128EE1C5E79F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E83FC-4BA5-4CC0-A934-BE0BDDE4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61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1BED5-94A5-4AF9-8EB6-BE12B1FE7EE4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BA70-0813-47B1-8BD7-EB4DD7502D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0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CC4C4-DE48-469D-8108-FBAE43EAD6FB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2C749-CB78-46C9-A8E7-3D240B5EB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78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51297-A76A-4C35-B330-C89112D1E7D8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6AD8A-1060-4CC6-870E-A484D4A4A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8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7AEE-F5E1-4A0B-9292-B0539D36E93F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91A36-F052-4B2A-B55D-2845A10AD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0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AA8B-40D0-4F67-9864-A544F454544D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9E97F-FC81-405E-9089-948DBBED3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0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4BA1D63-CD5B-453D-9E51-DAC1F4E3CB4F}" type="datetime1">
              <a:rPr lang="en-US"/>
              <a:pPr>
                <a:defRPr/>
              </a:pPr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528EC2C-6A2B-4AA7-969C-A27319602A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s.iop.org/0295-5075/119/i=3/a=3400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h24RrJZaQ8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o/ShadowOui-Tutorial" TargetMode="External"/><Relationship Id="rId2" Type="http://schemas.openxmlformats.org/officeDocument/2006/relationships/hyperlink" Target="https://github.com/srio/oasys-installation-scripts/wik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dx.doi.org/10.1117/12.227426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wmf"/><Relationship Id="rId11" Type="http://schemas.openxmlformats.org/officeDocument/2006/relationships/image" Target="../media/image36.jpe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40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7.wmf"/><Relationship Id="rId10" Type="http://schemas.openxmlformats.org/officeDocument/2006/relationships/image" Target="../media/image41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hyperlink" Target="http://dx.doi.org/10.1103/PhysRev.52.87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jpeg"/><Relationship Id="rId7" Type="http://schemas.openxmlformats.org/officeDocument/2006/relationships/image" Target="../media/image68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eg"/><Relationship Id="rId5" Type="http://schemas.openxmlformats.org/officeDocument/2006/relationships/image" Target="../media/image66.jpeg"/><Relationship Id="rId10" Type="http://schemas.openxmlformats.org/officeDocument/2006/relationships/image" Target="../media/image71.png"/><Relationship Id="rId4" Type="http://schemas.openxmlformats.org/officeDocument/2006/relationships/image" Target="../media/image65.jpeg"/><Relationship Id="rId9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7/S1600577516013837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1117/12.206195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i.org/10.1107/S1600577516005014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17/12.227423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HERCULES </a:t>
            </a:r>
            <a:r>
              <a:rPr lang="en-US" dirty="0" smtClean="0">
                <a:ea typeface="ＭＳ Ｐゴシック" pitchFamily="34" charset="-128"/>
              </a:rPr>
              <a:t>2019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Simulating beamline optics by ray-tracing using </a:t>
            </a:r>
            <a:r>
              <a:rPr lang="en-US" dirty="0" err="1" smtClean="0">
                <a:ea typeface="ＭＳ Ｐゴシック" pitchFamily="34" charset="-128"/>
              </a:rPr>
              <a:t>ShadowOui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371600" y="4597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ea typeface="ＭＳ Ｐゴシック" panose="020B0600070205080204" pitchFamily="34" charset="-128"/>
              </a:rPr>
              <a:t>Manuel Sánchez del Río</a:t>
            </a:r>
          </a:p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ea typeface="ＭＳ Ｐゴシック" panose="020B0600070205080204" pitchFamily="34" charset="-128"/>
              </a:rPr>
              <a:t>AAM, ISDD, ESRF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69" y="954114"/>
            <a:ext cx="7886700" cy="994172"/>
          </a:xfrm>
        </p:spPr>
        <p:txBody>
          <a:bodyPr/>
          <a:lstStyle/>
          <a:p>
            <a:r>
              <a:rPr lang="en-US" dirty="0" smtClean="0"/>
              <a:t>COMSYL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59" y="1235005"/>
            <a:ext cx="6977532" cy="1426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02" y="2517769"/>
            <a:ext cx="5311033" cy="26742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409" y="5276765"/>
            <a:ext cx="1206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 Glass, Manuel Sanchez del Rio (2017)  </a:t>
            </a:r>
            <a:endParaRPr lang="en-US" dirty="0" smtClean="0"/>
          </a:p>
          <a:p>
            <a:r>
              <a:rPr lang="en-US" b="1" dirty="0" smtClean="0"/>
              <a:t>Coherent </a:t>
            </a:r>
            <a:r>
              <a:rPr lang="en-US" b="1" dirty="0"/>
              <a:t>modes of X-ray beams emitted by </a:t>
            </a:r>
            <a:r>
              <a:rPr lang="en-US" b="1" dirty="0" err="1"/>
              <a:t>undulators</a:t>
            </a:r>
            <a:r>
              <a:rPr lang="en-US" b="1" dirty="0"/>
              <a:t> in new storage rings</a:t>
            </a:r>
            <a:r>
              <a:rPr lang="en-US" dirty="0"/>
              <a:t> </a:t>
            </a:r>
            <a:r>
              <a:rPr lang="en-US" i="1" dirty="0"/>
              <a:t>EPL (</a:t>
            </a:r>
            <a:r>
              <a:rPr lang="en-US" i="1" dirty="0" err="1"/>
              <a:t>Europhysics</a:t>
            </a:r>
            <a:r>
              <a:rPr lang="en-US" i="1" dirty="0"/>
              <a:t> Letters)</a:t>
            </a:r>
            <a:r>
              <a:rPr lang="en-US" dirty="0"/>
              <a:t> 119:  3</a:t>
            </a:r>
            <a:r>
              <a:rPr lang="en-US" dirty="0" smtClean="0"/>
              <a:t>.</a:t>
            </a:r>
          </a:p>
          <a:p>
            <a:r>
              <a:rPr lang="en-GB" dirty="0" smtClean="0">
                <a:hlinkClick r:id="rId4"/>
              </a:rPr>
              <a:t>http://stacks.iop.org/0295-5075/119/i=3/a=34004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420579" y="1002614"/>
            <a:ext cx="303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ESRF Highlights (in press)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0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xfrm>
            <a:off x="1688306" y="951311"/>
            <a:ext cx="6178154" cy="3726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 sz="1800" b="0" cap="none">
                <a:solidFill>
                  <a:srgbClr val="000000"/>
                </a:solidFill>
              </a:defRPr>
            </a:pPr>
            <a:r>
              <a:rPr lang="en-US" sz="1350" dirty="0">
                <a:solidFill>
                  <a:schemeClr val="bg1"/>
                </a:solidFill>
                <a:sym typeface="Arial"/>
              </a:rPr>
              <a:t>COMSYL EBS SOURCE U18 17 </a:t>
            </a:r>
            <a:r>
              <a:rPr lang="en-US" sz="1350" dirty="0" err="1">
                <a:solidFill>
                  <a:schemeClr val="bg1"/>
                </a:solidFill>
                <a:sym typeface="Arial"/>
              </a:rPr>
              <a:t>keV</a:t>
            </a:r>
            <a:r>
              <a:rPr lang="en-US" sz="1350" dirty="0">
                <a:solidFill>
                  <a:schemeClr val="bg1"/>
                </a:solidFill>
                <a:sym typeface="Arial"/>
              </a:rPr>
              <a:t>  (CF 0.028)</a:t>
            </a:r>
            <a:endParaRPr dirty="0">
              <a:sym typeface="Arial"/>
            </a:endParaRPr>
          </a:p>
        </p:txBody>
      </p:sp>
      <p:sp>
        <p:nvSpPr>
          <p:cNvPr id="18434" name="Shape 411"/>
          <p:cNvSpPr>
            <a:spLocks noGrp="1"/>
          </p:cNvSpPr>
          <p:nvPr>
            <p:ph type="sldNum" sz="quarter" idx="10"/>
          </p:nvPr>
        </p:nvSpPr>
        <p:spPr>
          <a:xfrm>
            <a:off x="1277542" y="5719764"/>
            <a:ext cx="310753" cy="159544"/>
          </a:xfrm>
          <a:noFill/>
        </p:spPr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557213" indent="-214313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8572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2001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543050" indent="-171450" eaLnBrk="0" hangingPunct="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1649D438-1E17-4422-8CBA-464207D46F23}" type="slidenum">
              <a:rPr lang="en-US" altLang="en-US" sz="600">
                <a:solidFill>
                  <a:srgbClr val="132577"/>
                </a:solidFill>
              </a:rPr>
              <a:pPr eaLnBrk="1" hangingPunct="1"/>
              <a:t>11</a:t>
            </a:fld>
            <a:endParaRPr lang="en-US" altLang="en-US" sz="600">
              <a:solidFill>
                <a:srgbClr val="13257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12295" y="5166123"/>
            <a:ext cx="3736181" cy="3924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34289" tIns="34289" rIns="34289" bIns="3428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latinLnBrk="1"/>
            <a:r>
              <a:rPr lang="en-US" altLang="en-US" sz="2100">
                <a:solidFill>
                  <a:srgbClr val="000000"/>
                </a:solidFill>
                <a:hlinkClick r:id="rId2"/>
              </a:rPr>
              <a:t>https://youtu.be/h24RrJZaQ80</a:t>
            </a:r>
            <a:endParaRPr lang="en-US" altLang="en-US" sz="2100">
              <a:solidFill>
                <a:srgbClr val="000000"/>
              </a:solidFill>
            </a:endParaRPr>
          </a:p>
        </p:txBody>
      </p:sp>
      <p:pic>
        <p:nvPicPr>
          <p:cNvPr id="18436" name="Picture 2">
            <a:hlinkClick r:id="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33" y="1322785"/>
            <a:ext cx="5489972" cy="383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3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700" dirty="0" smtClean="0">
                <a:ea typeface="ＭＳ Ｐゴシック" panose="020B0600070205080204" pitchFamily="34" charset="-128"/>
              </a:rPr>
              <a:t>Software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7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Sources (BM, wigglers and </a:t>
            </a:r>
            <a:r>
              <a:rPr lang="en-US" altLang="en-US" sz="3700" dirty="0" err="1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undulators</a:t>
            </a:r>
            <a:r>
              <a:rPr lang="en-US" altLang="en-US" sz="37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37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37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Optics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3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Reflective (aberrations, slope errors)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3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Diffractive (dispersion)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3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Refractive (chromatic aberrations)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33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Coherence</a:t>
            </a:r>
            <a:endParaRPr lang="en-US" altLang="en-US" sz="33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840" y="1716658"/>
            <a:ext cx="6206644" cy="3207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image1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10" y="1531481"/>
            <a:ext cx="2040865" cy="1454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image17.png" descr="\begin{align}&#10;\frac{\partial^2 \mathbf{E}}{\partial t^2} - c_0^2 \cdot \nabla^2 \mathbf{E} &amp;= 0\\&#10;\frac{\partial^2 \mathbf{B}}{\partial t^2} - c_0^2 \cdot \nabla^2 \mathbf{B} &amp;= 0&#10;\end{align}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24498" y="4015776"/>
            <a:ext cx="1435747" cy="803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image18.png" descr=" (\nabla^2 + k^2)\mathbf{E} = 0,\, \mathbf{B} = -\frac{i}{k} \nabla \times \mathbf{E},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91916" y="2661560"/>
            <a:ext cx="2189214" cy="32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image14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08959" y="4598191"/>
            <a:ext cx="1958528" cy="1918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8094" y="2073078"/>
            <a:ext cx="2724325" cy="13297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4845" y="4239491"/>
            <a:ext cx="2665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Each ray is a solution of the </a:t>
            </a:r>
            <a:r>
              <a:rPr lang="en-US" sz="1400" dirty="0" err="1" smtClean="0"/>
              <a:t>Helmholz</a:t>
            </a:r>
            <a:r>
              <a:rPr lang="en-US" sz="1400" dirty="0" smtClean="0"/>
              <a:t> equation. </a:t>
            </a:r>
          </a:p>
          <a:p>
            <a:endParaRPr lang="en-US" sz="1400" dirty="0"/>
          </a:p>
          <a:p>
            <a:r>
              <a:rPr lang="en-US" sz="1400" dirty="0" smtClean="0"/>
              <a:t>Many rays represent an incoherent beam. Each individual ray is coherent, but incoherent with respect to others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SHADOW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09855" y="123558"/>
            <a:ext cx="2757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Each </a:t>
            </a:r>
            <a:r>
              <a:rPr lang="en-US" sz="1400" dirty="0" err="1" smtClean="0"/>
              <a:t>wavefront</a:t>
            </a:r>
            <a:r>
              <a:rPr lang="en-US" sz="1400" dirty="0" smtClean="0"/>
              <a:t> is a solution of the </a:t>
            </a:r>
            <a:r>
              <a:rPr lang="en-US" sz="1400" dirty="0" err="1" smtClean="0"/>
              <a:t>Helmholz</a:t>
            </a:r>
            <a:r>
              <a:rPr lang="en-US" sz="1400" dirty="0" smtClean="0"/>
              <a:t> equation, and it is fully coherent.</a:t>
            </a:r>
          </a:p>
          <a:p>
            <a:endParaRPr lang="en-US" sz="1400" dirty="0" smtClean="0"/>
          </a:p>
          <a:p>
            <a:r>
              <a:rPr lang="en-US" sz="1400" dirty="0" smtClean="0"/>
              <a:t>Partial coherence require working with many </a:t>
            </a:r>
            <a:r>
              <a:rPr lang="en-US" sz="1400" dirty="0" err="1" smtClean="0"/>
              <a:t>wavefronts</a:t>
            </a:r>
            <a:r>
              <a:rPr lang="en-US" sz="1400" dirty="0" smtClean="0"/>
              <a:t>. Each individual  </a:t>
            </a:r>
            <a:r>
              <a:rPr lang="en-US" sz="1400" dirty="0" err="1" smtClean="0"/>
              <a:t>wavefront</a:t>
            </a:r>
            <a:r>
              <a:rPr lang="en-US" sz="1400" dirty="0" smtClean="0"/>
              <a:t> is coherent, but incoherent with respect to others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SRW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6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2224" y="1894052"/>
            <a:ext cx="5352120" cy="35823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97899" y="622800"/>
            <a:ext cx="7897956" cy="99818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800" b="0" cap="none">
                <a:solidFill>
                  <a:srgbClr val="000000"/>
                </a:solidFill>
              </a:defRPr>
            </a:pPr>
            <a:r>
              <a:rPr lang="en-US" sz="1800" b="1" cap="all" dirty="0" smtClean="0">
                <a:solidFill>
                  <a:srgbClr val="0070C0"/>
                </a:solidFill>
              </a:rPr>
              <a:t>At HIGH ENERGIES, WE ARE FAR FROM DIFFRACTION-LIMIT (=FULLY COHERENCE)</a:t>
            </a:r>
            <a:r>
              <a:rPr sz="1800" b="1" cap="all" dirty="0" smtClean="0">
                <a:solidFill>
                  <a:srgbClr val="0070C0"/>
                </a:solidFill>
              </a:rPr>
              <a:t> </a:t>
            </a:r>
            <a:r>
              <a:rPr lang="en-US" sz="1800" b="1" cap="all" dirty="0" smtClean="0">
                <a:solidFill>
                  <a:srgbClr val="0070C0"/>
                </a:solidFill>
              </a:rPr>
              <a:t> </a:t>
            </a:r>
            <a:br>
              <a:rPr lang="en-US" sz="1800" b="1" cap="all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U17 </a:t>
            </a:r>
            <a:r>
              <a:rPr lang="en-US" sz="2000" dirty="0">
                <a:solidFill>
                  <a:srgbClr val="0070C0"/>
                </a:solidFill>
              </a:rPr>
              <a:t>2m @ </a:t>
            </a:r>
            <a:r>
              <a:rPr lang="en-US" sz="2000" dirty="0" smtClean="0">
                <a:solidFill>
                  <a:srgbClr val="0070C0"/>
                </a:solidFill>
              </a:rPr>
              <a:t>17 </a:t>
            </a:r>
            <a:r>
              <a:rPr lang="en-US" sz="2000" dirty="0" err="1" smtClean="0">
                <a:solidFill>
                  <a:srgbClr val="0070C0"/>
                </a:solidFill>
              </a:rPr>
              <a:t>keV</a:t>
            </a:r>
            <a:r>
              <a:rPr lang="en-US" sz="2000" dirty="0" smtClean="0">
                <a:solidFill>
                  <a:srgbClr val="0070C0"/>
                </a:solidFill>
              </a:rPr>
              <a:t> (K=0.4842) L=2m Coherent Fraction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/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THEREFORE, ANY BEAMLINE SIMULATION MUST START WITH RAY TRACING (INCOHERENT BEAMS)</a:t>
            </a:r>
            <a:endParaRPr sz="1800" b="1" cap="all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8434" y="2676020"/>
            <a:ext cx="5700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3.13 %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9816" y="4551714"/>
            <a:ext cx="5700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0.18 %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6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727075" y="115888"/>
            <a:ext cx="8237538" cy="496887"/>
          </a:xfrm>
        </p:spPr>
        <p:txBody>
          <a:bodyPr/>
          <a:lstStyle/>
          <a:p>
            <a:r>
              <a:rPr lang="fr-FR" altLang="en-US" sz="2400" smtClean="0">
                <a:ea typeface="ＭＳ Ｐゴシック" panose="020B0600070205080204" pitchFamily="34" charset="-128"/>
              </a:rPr>
              <a:t>CONTEXT: OASYS TOOLBOX TO SIMULATE VIRTUAL EXPERIMETS</a:t>
            </a:r>
          </a:p>
        </p:txBody>
      </p:sp>
      <p:grpSp>
        <p:nvGrpSpPr>
          <p:cNvPr id="10243" name="Grouper 33"/>
          <p:cNvGrpSpPr>
            <a:grpSpLocks/>
          </p:cNvGrpSpPr>
          <p:nvPr/>
        </p:nvGrpSpPr>
        <p:grpSpPr bwMode="auto">
          <a:xfrm>
            <a:off x="76200" y="692150"/>
            <a:ext cx="8991600" cy="1600200"/>
            <a:chOff x="76200" y="692696"/>
            <a:chExt cx="8991600" cy="1600200"/>
          </a:xfrm>
        </p:grpSpPr>
        <p:sp>
          <p:nvSpPr>
            <p:cNvPr id="5" name="Rectangle 4"/>
            <p:cNvSpPr/>
            <p:nvPr/>
          </p:nvSpPr>
          <p:spPr>
            <a:xfrm>
              <a:off x="152400" y="1126084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Storage Ring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(e</a:t>
              </a:r>
              <a:r>
                <a:rPr lang="en-US" baseline="30000" dirty="0">
                  <a:solidFill>
                    <a:srgbClr val="0070C0"/>
                  </a:solidFill>
                </a:rPr>
                <a:t>-</a:t>
              </a:r>
              <a:r>
                <a:rPr lang="en-US" dirty="0">
                  <a:solidFill>
                    <a:srgbClr val="0070C0"/>
                  </a:solidFill>
                </a:rPr>
                <a:t> optics)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1126084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Radiation devices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(e</a:t>
              </a:r>
              <a:r>
                <a:rPr lang="en-US" baseline="30000" dirty="0">
                  <a:solidFill>
                    <a:srgbClr val="0070C0"/>
                  </a:solidFill>
                </a:rPr>
                <a:t>-</a:t>
              </a:r>
              <a:r>
                <a:rPr lang="en-US" dirty="0">
                  <a:solidFill>
                    <a:srgbClr val="0070C0"/>
                  </a:solidFill>
                </a:rPr>
                <a:t> -&gt; </a:t>
              </a:r>
              <a:r>
                <a:rPr lang="en-US" dirty="0">
                  <a:solidFill>
                    <a:srgbClr val="0070C0"/>
                  </a:solidFill>
                  <a:latin typeface="Symbol" pitchFamily="18" charset="2"/>
                </a:rPr>
                <a:t>g</a:t>
              </a:r>
              <a:r>
                <a:rPr lang="en-US" dirty="0">
                  <a:solidFill>
                    <a:srgbClr val="0070C0"/>
                  </a:solidFill>
                </a:rPr>
                <a:t>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48200" y="1126084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rgbClr val="0070C0"/>
                  </a:solidFill>
                </a:rPr>
                <a:t>Beamline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dirty="0">
                  <a:solidFill>
                    <a:srgbClr val="0070C0"/>
                  </a:solidFill>
                  <a:latin typeface="Symbol" pitchFamily="18" charset="2"/>
                </a:rPr>
                <a:t>g</a:t>
              </a:r>
              <a:r>
                <a:rPr lang="en-US" dirty="0">
                  <a:solidFill>
                    <a:srgbClr val="0070C0"/>
                  </a:solidFill>
                </a:rPr>
                <a:t> optics)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0" y="1126084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Sample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dirty="0">
                  <a:solidFill>
                    <a:srgbClr val="0070C0"/>
                  </a:solidFill>
                  <a:latin typeface="Symbol" pitchFamily="18" charset="2"/>
                </a:rPr>
                <a:t>g -</a:t>
              </a:r>
              <a:r>
                <a:rPr lang="en-US" dirty="0">
                  <a:solidFill>
                    <a:srgbClr val="0070C0"/>
                  </a:solidFill>
                </a:rPr>
                <a:t>matter interactions)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9" name="Right Arrow 15"/>
            <p:cNvSpPr/>
            <p:nvPr/>
          </p:nvSpPr>
          <p:spPr>
            <a:xfrm>
              <a:off x="2209800" y="1583284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" name="Right Arrow 16"/>
            <p:cNvSpPr/>
            <p:nvPr/>
          </p:nvSpPr>
          <p:spPr>
            <a:xfrm>
              <a:off x="4495800" y="1507084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1" name="Right Arrow 17"/>
            <p:cNvSpPr/>
            <p:nvPr/>
          </p:nvSpPr>
          <p:spPr>
            <a:xfrm>
              <a:off x="6705600" y="1507084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" name="Rounded Rectangle 26"/>
            <p:cNvSpPr/>
            <p:nvPr/>
          </p:nvSpPr>
          <p:spPr>
            <a:xfrm>
              <a:off x="76200" y="692696"/>
              <a:ext cx="8991600" cy="16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261" name="TextBox 28"/>
            <p:cNvSpPr txBox="1">
              <a:spLocks noChangeArrowheads="1"/>
            </p:cNvSpPr>
            <p:nvPr/>
          </p:nvSpPr>
          <p:spPr bwMode="auto">
            <a:xfrm>
              <a:off x="5562600" y="745083"/>
              <a:ext cx="30448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Beamline Experiment Chain</a:t>
              </a:r>
              <a:endParaRPr lang="en-GB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244" name="Grouper 34"/>
          <p:cNvGrpSpPr>
            <a:grpSpLocks/>
          </p:cNvGrpSpPr>
          <p:nvPr/>
        </p:nvGrpSpPr>
        <p:grpSpPr bwMode="auto">
          <a:xfrm>
            <a:off x="503238" y="2457451"/>
            <a:ext cx="8497887" cy="2613314"/>
            <a:chOff x="1228092" y="2456892"/>
            <a:chExt cx="7772400" cy="2916323"/>
          </a:xfrm>
        </p:grpSpPr>
        <p:sp>
          <p:nvSpPr>
            <p:cNvPr id="10251" name="TextBox 25"/>
            <p:cNvSpPr txBox="1">
              <a:spLocks noChangeArrowheads="1"/>
            </p:cNvSpPr>
            <p:nvPr/>
          </p:nvSpPr>
          <p:spPr bwMode="auto">
            <a:xfrm>
              <a:off x="5242574" y="2456892"/>
              <a:ext cx="36139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NEW OASYS-BASED TOOLBOX</a:t>
              </a:r>
              <a:endParaRPr lang="en-GB" altLang="en-US">
                <a:solidFill>
                  <a:srgbClr val="FF0000"/>
                </a:solidFill>
              </a:endParaRPr>
            </a:p>
          </p:txBody>
        </p:sp>
        <p:sp>
          <p:nvSpPr>
            <p:cNvPr id="24" name="Rounded Rectangle 38"/>
            <p:cNvSpPr/>
            <p:nvPr/>
          </p:nvSpPr>
          <p:spPr>
            <a:xfrm>
              <a:off x="1228092" y="2520363"/>
              <a:ext cx="7772400" cy="2852852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4576763" y="2811462"/>
            <a:ext cx="2946400" cy="457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rgbClr val="0070C0"/>
                </a:solidFill>
              </a:rPr>
              <a:t>ShadowOui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505325" y="3290887"/>
            <a:ext cx="1727200" cy="3841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XOPPY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976938" y="4324350"/>
            <a:ext cx="1223962" cy="4206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wise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84663" y="4437063"/>
            <a:ext cx="1692275" cy="4206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X-</a:t>
            </a:r>
            <a:r>
              <a:rPr lang="en-US" dirty="0" err="1">
                <a:solidFill>
                  <a:srgbClr val="FF0000"/>
                </a:solidFill>
              </a:rPr>
              <a:t>rayserver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48038" y="3904385"/>
            <a:ext cx="1784350" cy="4206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SRW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36429" y="3843338"/>
            <a:ext cx="1223962" cy="4206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FF0000"/>
                </a:solidFill>
              </a:rPr>
              <a:t>WOFRY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5" name="image2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8321" y="2749009"/>
            <a:ext cx="1151448" cy="11858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" name="Group 25"/>
          <p:cNvGrpSpPr/>
          <p:nvPr/>
        </p:nvGrpSpPr>
        <p:grpSpPr>
          <a:xfrm>
            <a:off x="7819564" y="4005204"/>
            <a:ext cx="1300585" cy="1479666"/>
            <a:chOff x="7120555" y="491465"/>
            <a:chExt cx="1839398" cy="2273242"/>
          </a:xfrm>
        </p:grpSpPr>
        <p:pic>
          <p:nvPicPr>
            <p:cNvPr id="27" name="image21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151525" y="1117769"/>
              <a:ext cx="1795512" cy="8335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image22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120555" y="491465"/>
              <a:ext cx="1809516" cy="6196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image23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43165" y="2558412"/>
              <a:ext cx="1816788" cy="2062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0437" y="1929034"/>
              <a:ext cx="1809516" cy="638653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3144815" y="4879519"/>
            <a:ext cx="3159169" cy="1935611"/>
            <a:chOff x="6089476" y="3240687"/>
            <a:chExt cx="3159169" cy="1935611"/>
          </a:xfrm>
        </p:grpSpPr>
        <p:pic>
          <p:nvPicPr>
            <p:cNvPr id="34" name="image19.png"/>
            <p:cNvPicPr/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089476" y="3240687"/>
              <a:ext cx="3159169" cy="1895501"/>
            </a:xfrm>
            <a:prstGeom prst="rect">
              <a:avLst/>
            </a:prstGeom>
            <a:ln w="12700">
              <a:miter lim="400000"/>
            </a:ln>
            <a:effectLst>
              <a:outerShdw blurRad="50800" dist="50800" dir="5400000" rotWithShape="0">
                <a:srgbClr val="000000">
                  <a:alpha val="27000"/>
                </a:srgb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6350668" y="4868523"/>
              <a:ext cx="263678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http://</a:t>
              </a:r>
              <a:r>
                <a:rPr lang="en-US" sz="1400" dirty="0" err="1">
                  <a:solidFill>
                    <a:srgbClr val="000000"/>
                  </a:solidFill>
                </a:rPr>
                <a:t>www.elettra.eu</a:t>
              </a:r>
              <a:r>
                <a:rPr lang="en-US" sz="1400" dirty="0">
                  <a:solidFill>
                    <a:srgbClr val="000000"/>
                  </a:solidFill>
                </a:rPr>
                <a:t>/</a:t>
              </a:r>
              <a:r>
                <a:rPr lang="en-US" sz="1400" dirty="0" err="1">
                  <a:solidFill>
                    <a:srgbClr val="000000"/>
                  </a:solidFill>
                </a:rPr>
                <a:t>oasys.html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OASYS: A NEW PLATFORM FOR BEAMLINE SIMULATIONS</a:t>
            </a:r>
            <a:endParaRPr lang="en-GB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>
                <a:ea typeface="ＭＳ Ｐゴシック" panose="020B0600070205080204" pitchFamily="34" charset="-128"/>
              </a:rPr>
              <a:t>Oasys is a new software platform for simulating virtual experiments in the synchrotron radiation world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Oasys is the result of a collaboration among ESRF, Elettra and University of Ljubljana. </a:t>
            </a:r>
          </a:p>
          <a:p>
            <a:r>
              <a:rPr lang="en-US" altLang="en-US" sz="2000" smtClean="0">
                <a:ea typeface="ＭＳ Ｐゴシック" panose="020B0600070205080204" pitchFamily="34" charset="-128"/>
              </a:rPr>
              <a:t>It integrates different  state-of-the-art simulation packages for beamline simulation and X-ray optics. </a:t>
            </a:r>
          </a:p>
        </p:txBody>
      </p:sp>
      <p:pic>
        <p:nvPicPr>
          <p:cNvPr id="11268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4900"/>
            <a:ext cx="4211638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Screen Shot 2014-06-09 at 11.54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3789363"/>
            <a:ext cx="39195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Oasys+ShadowOui</a:t>
            </a:r>
            <a:endParaRPr lang="en-GB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8932863" cy="5177126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Install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Oasys+ShadowOui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GB" altLang="en-US" dirty="0" smtClean="0">
                <a:ea typeface="ＭＳ Ｐゴシック" panose="020B0600070205080204" pitchFamily="34" charset="-128"/>
                <a:hlinkClick r:id="rId2"/>
              </a:rPr>
              <a:t>https://github.com/oasys-kit/oasys-installation-scripts/wiki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Today: Use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rnice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Download Tutorials:</a:t>
            </a:r>
          </a:p>
          <a:p>
            <a:pPr lvl="1"/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export </a:t>
            </a:r>
            <a:r>
              <a:rPr lang="en-US" altLang="en-US" sz="20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all_proxy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=http://proxy.esrf.fr:3128/</a:t>
            </a:r>
          </a:p>
          <a:p>
            <a:pPr lvl="1"/>
            <a:r>
              <a:rPr lang="en-US" altLang="en-US" sz="20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git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clone 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hlinkClick r:id="rId3"/>
              </a:rPr>
              <a:t>https://github.com/srio/ShadowOui-Tutorial</a:t>
            </a:r>
            <a:endParaRPr lang="en-US" altLang="en-US" sz="20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Start OASYS:</a:t>
            </a:r>
          </a:p>
          <a:p>
            <a:pPr lvl="1"/>
            <a:r>
              <a:rPr lang="en-US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oarsub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–I –l nodes=1/</a:t>
            </a:r>
            <a:r>
              <a:rPr lang="en-US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cpu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=1/core=8,walltime=10:00:00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/scisoft/XRayOptics/OASYS1_RNICE8/start_oasys.sh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endParaRPr lang="en-GB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2"/>
          <p:cNvSpPr>
            <a:spLocks/>
          </p:cNvSpPr>
          <p:nvPr/>
        </p:nvSpPr>
        <p:spPr bwMode="auto">
          <a:xfrm>
            <a:off x="647700" y="1581150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804863" y="5588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000000"/>
                </a:solidFill>
                <a:latin typeface="Myriad Pro SemiCond"/>
              </a:rPr>
              <a:t>Trace (the beamline)</a:t>
            </a:r>
            <a:endParaRPr lang="en-US" altLang="en-US" sz="2800">
              <a:solidFill>
                <a:srgbClr val="000000"/>
              </a:solidFill>
              <a:latin typeface="Myriad Pro SemiCond"/>
            </a:endParaRPr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684213" y="1557338"/>
            <a:ext cx="1727200" cy="1800225"/>
            <a:chOff x="431" y="981"/>
            <a:chExt cx="1088" cy="1134"/>
          </a:xfrm>
        </p:grpSpPr>
        <p:sp>
          <p:nvSpPr>
            <p:cNvPr id="1083" name="Line 5"/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4" name="Line 6"/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" name="Line 7"/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1908175" y="22764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35150" y="2492375"/>
            <a:ext cx="2449513" cy="2808288"/>
            <a:chOff x="1156" y="1570"/>
            <a:chExt cx="1543" cy="1769"/>
          </a:xfrm>
        </p:grpSpPr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1746" y="2931"/>
            <a:ext cx="54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Equation" r:id="rId3" imgW="672840" imgH="406080" progId="Equation.DSMT4">
                    <p:embed/>
                  </p:oleObj>
                </mc:Choice>
                <mc:Fallback>
                  <p:oleObj name="Equation" r:id="rId3" imgW="67284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931"/>
                          <a:ext cx="54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2" name="Line 11"/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19475" y="4797425"/>
            <a:ext cx="3673475" cy="1152525"/>
            <a:chOff x="2154" y="3022"/>
            <a:chExt cx="2314" cy="726"/>
          </a:xfrm>
        </p:grpSpPr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2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4" name="Group 14"/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1076" name="Rectangle 15"/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77" name="Line 16"/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8" name="Line 17"/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9" name="Line 18"/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0" name="Line 19"/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1" name="Line 20"/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75" name="AutoShape 21"/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403350" y="2852738"/>
            <a:ext cx="3313113" cy="2376487"/>
            <a:chOff x="884" y="1797"/>
            <a:chExt cx="2087" cy="1497"/>
          </a:xfrm>
        </p:grpSpPr>
        <p:sp>
          <p:nvSpPr>
            <p:cNvPr id="1072" name="Line 23"/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3" name="Text Box 24"/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716463" y="2420938"/>
            <a:ext cx="3178175" cy="2808287"/>
            <a:chOff x="2971" y="1525"/>
            <a:chExt cx="2002" cy="1769"/>
          </a:xfrm>
        </p:grpSpPr>
        <p:grpSp>
          <p:nvGrpSpPr>
            <p:cNvPr id="1061" name="Group 26"/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1067" name="Freeform 27"/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8" name="Line 28"/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9" name="Text Box 29"/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0" name="Text Box 30"/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1" name="Text Box 31"/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2" name="Group 32"/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1063" name="Line 33"/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4" name="Line 34"/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5" name="Line 35"/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6" name="Text Box 36"/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28421" name="Line 37"/>
          <p:cNvSpPr>
            <a:spLocks noChangeShapeType="1"/>
          </p:cNvSpPr>
          <p:nvPr/>
        </p:nvSpPr>
        <p:spPr bwMode="auto">
          <a:xfrm flipV="1">
            <a:off x="4284663" y="3141663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Text Box 38"/>
          <p:cNvSpPr txBox="1">
            <a:spLocks noChangeArrowheads="1"/>
          </p:cNvSpPr>
          <p:nvPr/>
        </p:nvSpPr>
        <p:spPr bwMode="auto">
          <a:xfrm>
            <a:off x="2392363" y="1289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41" name="Text Box 39"/>
          <p:cNvSpPr txBox="1">
            <a:spLocks noChangeArrowheads="1"/>
          </p:cNvSpPr>
          <p:nvPr/>
        </p:nvSpPr>
        <p:spPr bwMode="auto">
          <a:xfrm>
            <a:off x="468313" y="256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635375" y="3500438"/>
            <a:ext cx="2449513" cy="2592387"/>
            <a:chOff x="2290" y="2205"/>
            <a:chExt cx="1543" cy="1633"/>
          </a:xfrm>
        </p:grpSpPr>
        <p:sp>
          <p:nvSpPr>
            <p:cNvPr id="1052" name="Freeform 41"/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3" name="Group 43"/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1054" name="Group 44"/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55" name="Text Box 48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6" name="Text Box 49"/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7" name="Text Box 50"/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492500" y="1989138"/>
            <a:ext cx="1952625" cy="3311525"/>
            <a:chOff x="2200" y="1253"/>
            <a:chExt cx="1230" cy="2086"/>
          </a:xfrm>
        </p:grpSpPr>
        <p:sp>
          <p:nvSpPr>
            <p:cNvPr id="1051" name="Line 52"/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2200" y="1253"/>
            <a:ext cx="123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name="Equation" r:id="rId9" imgW="1168200" imgH="304560" progId="Equation.DSMT4">
                    <p:embed/>
                  </p:oleObj>
                </mc:Choice>
                <mc:Fallback>
                  <p:oleObj name="Equation" r:id="rId9" imgW="1168200" imgH="3045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253"/>
                          <a:ext cx="123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971550" y="2060575"/>
            <a:ext cx="2808288" cy="1439863"/>
            <a:chOff x="612" y="1298"/>
            <a:chExt cx="1769" cy="907"/>
          </a:xfrm>
        </p:grpSpPr>
        <p:sp>
          <p:nvSpPr>
            <p:cNvPr id="1045" name="Line 55"/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6" name="Line 56"/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47" name="Group 57"/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1048" name="Group 58"/>
              <p:cNvGrpSpPr>
                <a:grpSpLocks/>
              </p:cNvGrpSpPr>
              <p:nvPr/>
            </p:nvGrpSpPr>
            <p:grpSpPr bwMode="auto">
              <a:xfrm>
                <a:off x="1156" y="1298"/>
                <a:ext cx="712" cy="635"/>
                <a:chOff x="1156" y="1298"/>
                <a:chExt cx="712" cy="635"/>
              </a:xfrm>
            </p:grpSpPr>
            <p:graphicFrame>
              <p:nvGraphicFramePr>
                <p:cNvPr id="1026" name="Object 2"/>
                <p:cNvGraphicFramePr>
                  <a:graphicFrameLocks noChangeAspect="1"/>
                </p:cNvGraphicFramePr>
                <p:nvPr/>
              </p:nvGraphicFramePr>
              <p:xfrm>
                <a:off x="1292" y="1298"/>
                <a:ext cx="576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5" name="Equation" r:id="rId11" imgW="914400" imgH="482400" progId="Equation.DSMT4">
                        <p:embed/>
                      </p:oleObj>
                    </mc:Choice>
                    <mc:Fallback>
                      <p:oleObj name="Equation" r:id="rId11" imgW="914400" imgH="4824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2" y="1298"/>
                              <a:ext cx="576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0" name="Line 60"/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49" name="Text Box 61"/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altLang="en-US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X-ray sources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957263"/>
            <a:ext cx="7772400" cy="42894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X-ray tubes</a:t>
            </a:r>
          </a:p>
          <a:p>
            <a:pPr>
              <a:lnSpc>
                <a:spcPct val="90000"/>
              </a:lnSpc>
            </a:pPr>
            <a:r>
              <a:rPr lang="en-GB" altLang="en-US" sz="2800" smtClean="0">
                <a:ea typeface="ＭＳ Ｐゴシック" panose="020B0600070205080204" pitchFamily="34" charset="-128"/>
              </a:rPr>
              <a:t>Radioactive sources / Excitation by radioactive decay</a:t>
            </a:r>
            <a:endParaRPr lang="en-US" altLang="en-US" sz="280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Synchrotron Bending Magnets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Synchrotron insertion devices (wigglers and undulators)</a:t>
            </a:r>
            <a:endParaRPr lang="en-GB" altLang="en-US" sz="2800" smtClean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smtClean="0">
                <a:ea typeface="ＭＳ Ｐゴシック" panose="020B0600070205080204" pitchFamily="34" charset="-128"/>
              </a:rPr>
              <a:t>X-ray lasers</a:t>
            </a:r>
          </a:p>
          <a:p>
            <a:pPr>
              <a:lnSpc>
                <a:spcPct val="90000"/>
              </a:lnSpc>
            </a:pPr>
            <a:r>
              <a:rPr lang="en-GB" altLang="en-US" sz="2800" smtClean="0">
                <a:ea typeface="ＭＳ Ｐゴシック" panose="020B0600070205080204" pitchFamily="34" charset="-128"/>
              </a:rPr>
              <a:t>Others: Inverse Compton, Channeling </a:t>
            </a:r>
          </a:p>
          <a:p>
            <a:pPr>
              <a:lnSpc>
                <a:spcPct val="90000"/>
              </a:lnSpc>
            </a:pPr>
            <a:r>
              <a:rPr lang="en-GB" altLang="en-US" sz="2800" smtClean="0">
                <a:ea typeface="ＭＳ Ｐゴシック" panose="020B0600070205080204" pitchFamily="34" charset="-128"/>
              </a:rPr>
              <a:t>Pulsars/Quasars/Black holes etc.</a:t>
            </a:r>
          </a:p>
          <a:p>
            <a:pPr>
              <a:lnSpc>
                <a:spcPct val="90000"/>
              </a:lnSpc>
            </a:pP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36563" y="5246688"/>
            <a:ext cx="8397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ShadowOui has tools to simulate synchrotron sources. In addition a “Geometrical Source” can be used to approximate any source. </a:t>
            </a:r>
            <a:endParaRPr lang="en-GB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 bwMode="auto">
          <a:xfrm>
            <a:off x="1282055" y="946121"/>
            <a:ext cx="4555440" cy="63726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2209" tIns="31105" rIns="62209" bIns="31105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>
                <a:latin typeface="Arial" charset="0"/>
                <a:ea typeface="MS PGothic" charset="0"/>
              </a:rPr>
              <a:t>The OASYS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08960" y="5827932"/>
            <a:ext cx="341280" cy="156617"/>
          </a:xfrm>
          <a:prstGeom prst="rect">
            <a:avLst/>
          </a:prstGeom>
        </p:spPr>
        <p:txBody>
          <a:bodyPr vert="horz" wrap="square" lIns="62209" tIns="31105" rIns="62209" bIns="31105" numCol="1" rtlCol="0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ACCC6731-DEDB-934D-A3BF-C12CF1A908C5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  <p:pic>
        <p:nvPicPr>
          <p:cNvPr id="73731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572" y="1127720"/>
            <a:ext cx="4914546" cy="294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ZoneTexte 6"/>
          <p:cNvSpPr txBox="1">
            <a:spLocks noChangeArrowheads="1"/>
          </p:cNvSpPr>
          <p:nvPr/>
        </p:nvSpPr>
        <p:spPr bwMode="auto">
          <a:xfrm>
            <a:off x="1241281" y="3834047"/>
            <a:ext cx="6623297" cy="1447812"/>
          </a:xfrm>
          <a:prstGeom prst="rect">
            <a:avLst/>
          </a:prstGeom>
          <a:solidFill>
            <a:srgbClr val="DCE6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square" lIns="62209" tIns="31105" rIns="62209" bIns="31105">
            <a:spAutoFit/>
          </a:bodyPr>
          <a:lstStyle>
            <a:lvl1pPr marL="342900" indent="-3429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just" eaLnBrk="1">
              <a:buFont typeface="Wingdings" charset="0"/>
              <a:buChar char="ü"/>
            </a:pPr>
            <a:r>
              <a:rPr lang="fr-FR" sz="1800" dirty="0">
                <a:solidFill>
                  <a:srgbClr val="FF6600"/>
                </a:solidFill>
              </a:rPr>
              <a:t>OASYS</a:t>
            </a:r>
            <a:r>
              <a:rPr lang="fr-FR" sz="1800" dirty="0">
                <a:solidFill>
                  <a:srgbClr val="1F497D"/>
                </a:solidFill>
              </a:rPr>
              <a:t> =</a:t>
            </a:r>
            <a:r>
              <a:rPr lang="fr-FR" sz="1800" dirty="0">
                <a:solidFill>
                  <a:srgbClr val="000000"/>
                </a:solidFill>
              </a:rPr>
              <a:t> </a:t>
            </a:r>
            <a:r>
              <a:rPr lang="fr-FR" sz="1800" dirty="0" err="1">
                <a:solidFill>
                  <a:srgbClr val="FF6600"/>
                </a:solidFill>
              </a:rPr>
              <a:t>O</a:t>
            </a:r>
            <a:r>
              <a:rPr lang="fr-FR" sz="1800" dirty="0" err="1">
                <a:solidFill>
                  <a:srgbClr val="1F497D"/>
                </a:solidFill>
              </a:rPr>
              <a:t>r</a:t>
            </a:r>
            <a:r>
              <a:rPr lang="fr-FR" sz="1800" dirty="0" err="1">
                <a:solidFill>
                  <a:srgbClr val="FF6600"/>
                </a:solidFill>
              </a:rPr>
              <a:t>A</a:t>
            </a:r>
            <a:r>
              <a:rPr lang="fr-FR" sz="1800" dirty="0" err="1">
                <a:solidFill>
                  <a:srgbClr val="1F497D"/>
                </a:solidFill>
              </a:rPr>
              <a:t>nge</a:t>
            </a:r>
            <a:r>
              <a:rPr lang="fr-FR" sz="1800" dirty="0">
                <a:solidFill>
                  <a:srgbClr val="000000"/>
                </a:solidFill>
              </a:rPr>
              <a:t> </a:t>
            </a:r>
            <a:r>
              <a:rPr lang="fr-FR" sz="1800" dirty="0" err="1">
                <a:solidFill>
                  <a:srgbClr val="FF6600"/>
                </a:solidFill>
              </a:rPr>
              <a:t>SY</a:t>
            </a:r>
            <a:r>
              <a:rPr lang="fr-FR" sz="1800" dirty="0" err="1">
                <a:solidFill>
                  <a:srgbClr val="1F497D"/>
                </a:solidFill>
              </a:rPr>
              <a:t>nchrotron</a:t>
            </a:r>
            <a:r>
              <a:rPr lang="fr-FR" sz="1800" dirty="0">
                <a:solidFill>
                  <a:srgbClr val="000000"/>
                </a:solidFill>
              </a:rPr>
              <a:t> </a:t>
            </a:r>
            <a:r>
              <a:rPr lang="fr-FR" sz="1800" dirty="0">
                <a:solidFill>
                  <a:srgbClr val="FF6600"/>
                </a:solidFill>
              </a:rPr>
              <a:t>S</a:t>
            </a:r>
            <a:r>
              <a:rPr lang="fr-FR" sz="1800" dirty="0">
                <a:solidFill>
                  <a:srgbClr val="1F497D"/>
                </a:solidFill>
              </a:rPr>
              <a:t>uite</a:t>
            </a:r>
          </a:p>
          <a:p>
            <a:pPr algn="just" eaLnBrk="1">
              <a:buFont typeface="Wingdings" charset="0"/>
              <a:buChar char="ü"/>
            </a:pPr>
            <a:r>
              <a:rPr lang="fr-FR" sz="1800" dirty="0">
                <a:solidFill>
                  <a:srgbClr val="1F497D"/>
                </a:solidFill>
              </a:rPr>
              <a:t>A </a:t>
            </a:r>
            <a:r>
              <a:rPr lang="fr-FR" sz="1800" dirty="0" err="1">
                <a:solidFill>
                  <a:srgbClr val="1F497D"/>
                </a:solidFill>
              </a:rPr>
              <a:t>common</a:t>
            </a:r>
            <a:r>
              <a:rPr lang="fr-FR" sz="1800" dirty="0">
                <a:solidFill>
                  <a:srgbClr val="1F497D"/>
                </a:solidFill>
              </a:rPr>
              <a:t> </a:t>
            </a:r>
            <a:r>
              <a:rPr lang="fr-FR" sz="1800" dirty="0" err="1">
                <a:solidFill>
                  <a:srgbClr val="1F497D"/>
                </a:solidFill>
              </a:rPr>
              <a:t>platform</a:t>
            </a:r>
            <a:r>
              <a:rPr lang="fr-FR" sz="1800" dirty="0">
                <a:solidFill>
                  <a:srgbClr val="1F497D"/>
                </a:solidFill>
              </a:rPr>
              <a:t> to </a:t>
            </a:r>
            <a:r>
              <a:rPr lang="fr-FR" sz="1800" dirty="0" err="1">
                <a:solidFill>
                  <a:srgbClr val="1F497D"/>
                </a:solidFill>
              </a:rPr>
              <a:t>build</a:t>
            </a:r>
            <a:r>
              <a:rPr lang="fr-FR" sz="1800" dirty="0">
                <a:solidFill>
                  <a:srgbClr val="1F497D"/>
                </a:solidFill>
              </a:rPr>
              <a:t> synchrotron-</a:t>
            </a:r>
            <a:r>
              <a:rPr lang="fr-FR" sz="1800" dirty="0" err="1">
                <a:solidFill>
                  <a:srgbClr val="1F497D"/>
                </a:solidFill>
              </a:rPr>
              <a:t>oriented</a:t>
            </a:r>
            <a:r>
              <a:rPr lang="fr-FR" sz="1800" dirty="0">
                <a:solidFill>
                  <a:srgbClr val="1F497D"/>
                </a:solidFill>
              </a:rPr>
              <a:t> User Interfaces </a:t>
            </a:r>
            <a:r>
              <a:rPr lang="fr-FR" sz="1800" b="1" i="1" dirty="0" err="1">
                <a:solidFill>
                  <a:srgbClr val="1F497D"/>
                </a:solidFill>
              </a:rPr>
              <a:t>that</a:t>
            </a:r>
            <a:r>
              <a:rPr lang="fr-FR" sz="1800" b="1" i="1" dirty="0">
                <a:solidFill>
                  <a:srgbClr val="1F497D"/>
                </a:solidFill>
              </a:rPr>
              <a:t> </a:t>
            </a:r>
            <a:r>
              <a:rPr lang="fr-FR" sz="1800" b="1" i="1" dirty="0" err="1">
                <a:solidFill>
                  <a:srgbClr val="1F497D"/>
                </a:solidFill>
              </a:rPr>
              <a:t>communicate</a:t>
            </a:r>
            <a:endParaRPr lang="fr-FR" sz="1800" b="1" i="1" dirty="0">
              <a:solidFill>
                <a:srgbClr val="1F497D"/>
              </a:solidFill>
            </a:endParaRPr>
          </a:p>
          <a:p>
            <a:pPr algn="just" eaLnBrk="1">
              <a:buFont typeface="Wingdings" charset="0"/>
              <a:buChar char="ü"/>
            </a:pPr>
            <a:r>
              <a:rPr lang="fr-FR" sz="1800" dirty="0">
                <a:solidFill>
                  <a:srgbClr val="1F497D"/>
                </a:solidFill>
              </a:rPr>
              <a:t>The </a:t>
            </a:r>
            <a:r>
              <a:rPr lang="fr-FR" sz="1800" dirty="0" err="1">
                <a:solidFill>
                  <a:srgbClr val="1F497D"/>
                </a:solidFill>
              </a:rPr>
              <a:t>upper</a:t>
            </a:r>
            <a:r>
              <a:rPr lang="fr-FR" sz="1800" dirty="0">
                <a:solidFill>
                  <a:srgbClr val="1F497D"/>
                </a:solidFill>
              </a:rPr>
              <a:t> layer of the application </a:t>
            </a:r>
            <a:r>
              <a:rPr lang="fr-FR" sz="1800" dirty="0" err="1">
                <a:solidFill>
                  <a:srgbClr val="1F497D"/>
                </a:solidFill>
              </a:rPr>
              <a:t>presented</a:t>
            </a:r>
            <a:r>
              <a:rPr lang="fr-FR" sz="1800" dirty="0">
                <a:solidFill>
                  <a:srgbClr val="1F497D"/>
                </a:solidFill>
              </a:rPr>
              <a:t> to the user </a:t>
            </a:r>
          </a:p>
          <a:p>
            <a:pPr algn="just" eaLnBrk="1">
              <a:buFont typeface="Wingdings" charset="0"/>
              <a:buChar char="ü"/>
            </a:pPr>
            <a:r>
              <a:rPr lang="fr-FR" sz="1800" dirty="0">
                <a:solidFill>
                  <a:srgbClr val="1F497D"/>
                </a:solidFill>
              </a:rPr>
              <a:t>Open Source &amp; Python </a:t>
            </a:r>
            <a:r>
              <a:rPr lang="fr-FR" sz="1800" dirty="0" err="1">
                <a:solidFill>
                  <a:srgbClr val="1F497D"/>
                </a:solidFill>
              </a:rPr>
              <a:t>technology</a:t>
            </a:r>
            <a:endParaRPr lang="fr-FR" sz="1800" dirty="0">
              <a:solidFill>
                <a:srgbClr val="1F497D"/>
              </a:solidFill>
            </a:endParaRPr>
          </a:p>
        </p:txBody>
      </p:sp>
      <p:sp>
        <p:nvSpPr>
          <p:cNvPr id="73733" name="TextBox 12"/>
          <p:cNvSpPr txBox="1">
            <a:spLocks noChangeArrowheads="1"/>
          </p:cNvSpPr>
          <p:nvPr/>
        </p:nvSpPr>
        <p:spPr bwMode="auto">
          <a:xfrm>
            <a:off x="6995618" y="5296916"/>
            <a:ext cx="2092044" cy="2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2209" tIns="31105" rIns="62209" bIns="31105">
            <a:spAutoFit/>
          </a:bodyPr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050" dirty="0">
                <a:solidFill>
                  <a:srgbClr val="F4A300"/>
                </a:solidFill>
              </a:rPr>
              <a:t>https://www.elettra.eu/oasys.html</a:t>
            </a:r>
            <a:endParaRPr lang="en-US" sz="900" dirty="0">
              <a:solidFill>
                <a:srgbClr val="F4A300"/>
              </a:solidFill>
            </a:endParaRPr>
          </a:p>
        </p:txBody>
      </p:sp>
      <p:pic>
        <p:nvPicPr>
          <p:cNvPr id="7" name="Immagine 5" descr="PPT-schermata 1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95619" y="2129745"/>
            <a:ext cx="2237282" cy="1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2436" y="1596779"/>
            <a:ext cx="1505235" cy="19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55656" y="3526622"/>
            <a:ext cx="17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Luca </a:t>
            </a:r>
            <a:r>
              <a:rPr lang="en-US" dirty="0" err="1"/>
              <a:t>Rebuffi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19741" y="3531854"/>
            <a:ext cx="2159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Manuel Sanchez del Rio</a:t>
            </a:r>
          </a:p>
        </p:txBody>
      </p:sp>
      <p:pic>
        <p:nvPicPr>
          <p:cNvPr id="10242" name="Picture 2" descr="ANL Ho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672" y="1791530"/>
            <a:ext cx="1893175" cy="6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775" y="5274623"/>
            <a:ext cx="1177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Luca </a:t>
            </a:r>
            <a:r>
              <a:rPr lang="en-GB" dirty="0" err="1"/>
              <a:t>Rebuffi</a:t>
            </a:r>
            <a:r>
              <a:rPr lang="en-GB" dirty="0"/>
              <a:t>, Manuel Sanchez del Rio (2017)  </a:t>
            </a:r>
            <a:endParaRPr lang="en-GB" dirty="0" smtClean="0"/>
          </a:p>
          <a:p>
            <a:r>
              <a:rPr lang="en-GB" b="1" dirty="0" smtClean="0"/>
              <a:t>OASYS </a:t>
            </a:r>
            <a:r>
              <a:rPr lang="en-GB" b="1" dirty="0"/>
              <a:t>(</a:t>
            </a:r>
            <a:r>
              <a:rPr lang="en-GB" b="1" dirty="0" err="1"/>
              <a:t>OrAnge</a:t>
            </a:r>
            <a:r>
              <a:rPr lang="en-GB" b="1" dirty="0"/>
              <a:t> </a:t>
            </a:r>
            <a:r>
              <a:rPr lang="en-GB" b="1" dirty="0" err="1"/>
              <a:t>SYnchrotron</a:t>
            </a:r>
            <a:r>
              <a:rPr lang="en-GB" b="1" dirty="0"/>
              <a:t> Suite) : an open-source graphical environment for x-ray virtual </a:t>
            </a:r>
            <a:r>
              <a:rPr lang="en-GB" b="1" dirty="0" smtClean="0"/>
              <a:t>experiments</a:t>
            </a:r>
          </a:p>
          <a:p>
            <a:r>
              <a:rPr lang="en-GB" dirty="0"/>
              <a:t> </a:t>
            </a:r>
            <a:r>
              <a:rPr lang="en-GB" i="1" dirty="0" err="1"/>
              <a:t>Proc.SPIE</a:t>
            </a:r>
            <a:r>
              <a:rPr lang="en-GB" dirty="0"/>
              <a:t> 10388:  10388-10388</a:t>
            </a:r>
            <a:r>
              <a:rPr lang="en-GB" dirty="0" smtClean="0"/>
              <a:t>. </a:t>
            </a:r>
            <a:r>
              <a:rPr lang="en-GB" dirty="0" smtClean="0">
                <a:hlinkClick r:id="rId7"/>
              </a:rPr>
              <a:t>http://dx.doi.org/10.1117/12.2274263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278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Compute e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-</a:t>
            </a:r>
            <a:r>
              <a:rPr lang="en-US" altLang="en-US" smtClean="0">
                <a:ea typeface="ＭＳ Ｐゴシック" panose="020B0600070205080204" pitchFamily="34" charset="-128"/>
              </a:rPr>
              <a:t> beam sizes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57400" y="992188"/>
          <a:ext cx="47244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3" imgW="3060360" imgH="609480" progId="">
                  <p:embed/>
                </p:oleObj>
              </mc:Choice>
              <mc:Fallback>
                <p:oleObj name="Equation" r:id="rId3" imgW="3060360" imgH="609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92188"/>
                        <a:ext cx="47244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4"/>
          <p:cNvSpPr txBox="1">
            <a:spLocks noChangeArrowheads="1"/>
          </p:cNvSpPr>
          <p:nvPr/>
        </p:nvSpPr>
        <p:spPr bwMode="auto">
          <a:xfrm>
            <a:off x="533400" y="2058988"/>
            <a:ext cx="746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With </a:t>
            </a: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/>
              <a:t> the emittance (constant), and Twiss parameters: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6" name="TextBox 5"/>
          <p:cNvSpPr txBox="1">
            <a:spLocks noChangeArrowheads="1"/>
          </p:cNvSpPr>
          <p:nvPr/>
        </p:nvSpPr>
        <p:spPr bwMode="auto">
          <a:xfrm>
            <a:off x="615950" y="4524375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At </a:t>
            </a:r>
            <a:r>
              <a:rPr lang="en-US" altLang="en-US">
                <a:solidFill>
                  <a:srgbClr val="FF0000"/>
                </a:solidFill>
              </a:rPr>
              <a:t>waist</a:t>
            </a:r>
            <a:r>
              <a:rPr lang="en-US" altLang="en-US"/>
              <a:t> (zero correlation, </a:t>
            </a:r>
            <a:r>
              <a:rPr lang="en-US" altLang="en-US">
                <a:latin typeface="Symbol" panose="05050102010706020507" pitchFamily="18" charset="2"/>
              </a:rPr>
              <a:t>r</a:t>
            </a:r>
            <a:r>
              <a:rPr lang="en-US" altLang="en-US"/>
              <a:t>=</a:t>
            </a:r>
            <a:r>
              <a:rPr lang="en-US" altLang="en-US">
                <a:latin typeface="Symbol" panose="05050102010706020507" pitchFamily="18" charset="2"/>
              </a:rPr>
              <a:t>a</a:t>
            </a:r>
            <a:r>
              <a:rPr lang="en-US" altLang="en-US"/>
              <a:t>=0, </a:t>
            </a:r>
            <a:r>
              <a:rPr lang="en-US" altLang="en-US">
                <a:latin typeface="Symbol" panose="05050102010706020507" pitchFamily="18" charset="2"/>
              </a:rPr>
              <a:t>b</a:t>
            </a:r>
            <a:r>
              <a:rPr lang="en-US" altLang="en-US"/>
              <a:t> is minimum):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097213" y="2516188"/>
          <a:ext cx="23923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5" imgW="1549080" imgH="444240" progId="">
                  <p:embed/>
                </p:oleObj>
              </mc:Choice>
              <mc:Fallback>
                <p:oleObj name="Equation" r:id="rId5" imgW="1549080" imgH="444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2516188"/>
                        <a:ext cx="23923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535113" y="4859338"/>
          <a:ext cx="5588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7" imgW="3619440" imgH="482400" progId="">
                  <p:embed/>
                </p:oleObj>
              </mc:Choice>
              <mc:Fallback>
                <p:oleObj name="Equation" r:id="rId7" imgW="3619440" imgH="482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859338"/>
                        <a:ext cx="55880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319213" y="3929063"/>
          <a:ext cx="61753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9" imgW="4000320" imgH="330120" progId="">
                  <p:embed/>
                </p:oleObj>
              </mc:Choice>
              <mc:Fallback>
                <p:oleObj name="Equation" r:id="rId9" imgW="4000320" imgH="3301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3929063"/>
                        <a:ext cx="61753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533400" y="3278188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At </a:t>
            </a:r>
            <a:r>
              <a:rPr lang="en-US" altLang="en-US">
                <a:solidFill>
                  <a:srgbClr val="FF0000"/>
                </a:solidFill>
              </a:rPr>
              <a:t>s</a:t>
            </a:r>
            <a:r>
              <a:rPr lang="en-US" altLang="en-US"/>
              <a:t> (any point of the trajectory):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8" name="AutoShape 8" descr="Résultat de recherche d'images pour &quot;attention danger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59" name="Picture 12" descr="http://idata.over-blog.com/2/47/40/69/Pictogramme/Pictogramme-dang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59338"/>
            <a:ext cx="692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TextBox 11"/>
          <p:cNvSpPr txBox="1">
            <a:spLocks noChangeArrowheads="1"/>
          </p:cNvSpPr>
          <p:nvPr/>
        </p:nvSpPr>
        <p:spPr bwMode="auto">
          <a:xfrm>
            <a:off x="381000" y="5810250"/>
            <a:ext cx="8397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ShadowOui asks for </a:t>
            </a:r>
            <a:r>
              <a:rPr lang="en-US" altLang="en-US" sz="2400">
                <a:solidFill>
                  <a:srgbClr val="0070C0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rgbClr val="0070C0"/>
                </a:solidFill>
              </a:rPr>
              <a:t> and </a:t>
            </a:r>
            <a:r>
              <a:rPr lang="en-US" altLang="en-US" sz="2400">
                <a:solidFill>
                  <a:srgbClr val="0070C0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2400">
                <a:solidFill>
                  <a:srgbClr val="0070C0"/>
                </a:solidFill>
              </a:rPr>
              <a:t> at waist (plus distance from waist to center of device)</a:t>
            </a:r>
            <a:endParaRPr lang="en-GB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altLang="en-US" sz="2000" b="1" smtClean="0">
                <a:ea typeface="ＭＳ Ｐゴシック" panose="020B0600070205080204" pitchFamily="34" charset="-128"/>
              </a:rPr>
              <a:t>Onuki &amp; Elleaume Undulators, Wigglers  and their applications, CRC press, 2002</a:t>
            </a:r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4805363" y="1128713"/>
            <a:ext cx="424656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1295400" y="47244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4" imgW="1333440" imgH="444240" progId="">
                  <p:embed/>
                </p:oleObj>
              </mc:Choice>
              <mc:Fallback>
                <p:oleObj name="Equation" r:id="rId4" imgW="1333440" imgH="444240" progId="">
                  <p:embed/>
                  <p:pic>
                    <p:nvPicPr>
                      <p:cNvPr id="40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5867400" y="4038600"/>
          <a:ext cx="2430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6" imgW="1574640" imgH="444240" progId="">
                  <p:embed/>
                </p:oleObj>
              </mc:Choice>
              <mc:Fallback>
                <p:oleObj name="Equation" r:id="rId6" imgW="1574640" imgH="444240" progId="">
                  <p:embed/>
                  <p:pic>
                    <p:nvPicPr>
                      <p:cNvPr id="409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038600"/>
                        <a:ext cx="24304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6705600" y="5181600"/>
          <a:ext cx="1920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8" imgW="1244520" imgH="393480" progId="">
                  <p:embed/>
                </p:oleObj>
              </mc:Choice>
              <mc:Fallback>
                <p:oleObj name="Equation" r:id="rId8" imgW="1244520" imgH="393480" progId="">
                  <p:embed/>
                  <p:pic>
                    <p:nvPicPr>
                      <p:cNvPr id="410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81600"/>
                        <a:ext cx="1920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Box 15"/>
          <p:cNvSpPr txBox="1">
            <a:spLocks noChangeArrowheads="1"/>
          </p:cNvSpPr>
          <p:nvPr/>
        </p:nvSpPr>
        <p:spPr bwMode="auto">
          <a:xfrm>
            <a:off x="152400" y="5724525"/>
            <a:ext cx="8534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Undulator beams have not Gaussian profiles (even at resonances)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BY NOW, WE APPROXIMATE UNDULATORS BY GEOMETRIC SOURCES WITH GAUSSIAN SIZES AND DIVERGENCES</a:t>
            </a:r>
          </a:p>
        </p:txBody>
      </p:sp>
      <p:pic>
        <p:nvPicPr>
          <p:cNvPr id="410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449763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3581400" y="510540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53200" y="4953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7200" y="4800600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81400" y="1371600"/>
            <a:ext cx="2971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TextBox 12"/>
          <p:cNvSpPr txBox="1">
            <a:spLocks noChangeArrowheads="1"/>
          </p:cNvSpPr>
          <p:nvPr/>
        </p:nvSpPr>
        <p:spPr bwMode="auto">
          <a:xfrm>
            <a:off x="5781675" y="90488"/>
            <a:ext cx="319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ex13_insertiondevices.ows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2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0"/>
            <a:ext cx="6399212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11138" y="4872038"/>
            <a:ext cx="86868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</a:rPr>
              <a:t>(FOR UNDULATORS, THESE FORMULAS ARE VALID AT THE WAIST, AT THE UNDULATOR RESONANCE, AND SUPOSSING GAUSSIAN EMISSION OF PHOTONS)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40475" y="3825875"/>
            <a:ext cx="1905000" cy="411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1800" dirty="0" smtClean="0"/>
              <a:t>Courtesy: Boaz Nash</a:t>
            </a:r>
            <a:endParaRPr lang="en-US" sz="1800" dirty="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211138" y="5503863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ShadowOui performs “numeric convolution” by Monte Carlo sampling of the electron beam [Gaussian] and photon emission [non Gaussian]</a:t>
            </a:r>
            <a:endParaRPr lang="en-GB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Source characteristics (XOPPY)</a:t>
            </a:r>
            <a:endParaRPr lang="en-GB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8229600" cy="4525962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Undulator spectrum – power</a:t>
            </a:r>
          </a:p>
          <a:p>
            <a:endParaRPr lang="en-US" altLang="en-US" sz="2400" smtClean="0">
              <a:ea typeface="ＭＳ Ｐゴシック" panose="020B0600070205080204" pitchFamily="34" charset="-128"/>
            </a:endParaRP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Undulator power density</a:t>
            </a:r>
          </a:p>
          <a:p>
            <a:endParaRPr lang="en-US" altLang="en-US" sz="2400" smtClean="0">
              <a:ea typeface="ＭＳ Ｐゴシック" panose="020B0600070205080204" pitchFamily="34" charset="-128"/>
            </a:endParaRP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Wiggler spectrum</a:t>
            </a:r>
          </a:p>
          <a:p>
            <a:endParaRPr lang="en-US" altLang="en-US" sz="2400" smtClean="0">
              <a:ea typeface="ＭＳ Ｐゴシック" panose="020B0600070205080204" pitchFamily="34" charset="-128"/>
            </a:endParaRPr>
          </a:p>
          <a:p>
            <a:r>
              <a:rPr lang="en-US" altLang="en-US" sz="2400" smtClean="0">
                <a:ea typeface="ＭＳ Ｐゴシック" panose="020B0600070205080204" pitchFamily="34" charset="-128"/>
              </a:rPr>
              <a:t>BM</a:t>
            </a:r>
          </a:p>
          <a:p>
            <a:endParaRPr lang="en-GB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7412" name="Picture 2" descr="T:\srio\Screenshot from 2017-03-27 17-11-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1417638"/>
            <a:ext cx="5132388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Optical elements</a:t>
            </a:r>
            <a:endParaRPr lang="en-GB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For each optics element SHADOW includes: </a:t>
            </a:r>
          </a:p>
          <a:p>
            <a:r>
              <a:rPr lang="en-US" altLang="en-US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Geometrical model: how the direction of the rays are changed (reflected, refracted or diffracted)</a:t>
            </a:r>
          </a:p>
          <a:p>
            <a:r>
              <a:rPr lang="en-US" altLang="en-US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Physical model: how the ray intensity (in fact electric fields) decreases because of the interaction</a:t>
            </a:r>
            <a:endParaRPr lang="en-GB" altLang="en-US" smtClean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2185988" y="5526088"/>
            <a:ext cx="650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70C0"/>
                </a:solidFill>
              </a:rPr>
              <a:t>Structures along the surface =&gt;playing with the direction</a:t>
            </a:r>
          </a:p>
          <a:p>
            <a:pPr defTabSz="914400"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B050"/>
                </a:solidFill>
              </a:rPr>
              <a:t>Structures in depth =&gt; playing with the reflectivity</a:t>
            </a:r>
          </a:p>
          <a:p>
            <a:pPr defTabSz="914400" eaLnBrk="1" hangingPunct="1"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Mirrors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3600" smtClean="0">
                <a:ea typeface="ＭＳ Ｐゴシック" panose="020B0600070205080204" pitchFamily="34" charset="-128"/>
              </a:rPr>
              <a:t>Geometrical model        Physical model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6148" name="Picture 6" descr="400px-Reflect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7500"/>
            <a:ext cx="38100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92513"/>
            <a:ext cx="3251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2" name="Rectangle 1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6146" name="Object 15"/>
          <p:cNvGraphicFramePr>
            <a:graphicFrameLocks noChangeAspect="1"/>
          </p:cNvGraphicFramePr>
          <p:nvPr/>
        </p:nvGraphicFramePr>
        <p:xfrm>
          <a:off x="4548188" y="2760663"/>
          <a:ext cx="45958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5" imgW="2997000" imgH="507960" progId="Equation.DSMT4">
                  <p:embed/>
                </p:oleObj>
              </mc:Choice>
              <mc:Fallback>
                <p:oleObj name="Equation" r:id="rId5" imgW="2997000" imgH="507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2760663"/>
                        <a:ext cx="4595812" cy="774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93700" y="3535363"/>
            <a:ext cx="3700463" cy="206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155" name="TextBox 12"/>
          <p:cNvSpPr txBox="1">
            <a:spLocks noChangeArrowheads="1"/>
          </p:cNvSpPr>
          <p:nvPr/>
        </p:nvSpPr>
        <p:spPr bwMode="auto">
          <a:xfrm>
            <a:off x="4894263" y="1447800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Fresnel equations give the reflectivity as a function of angle and photon energy. As a consequence, one gets the critical angle: </a:t>
            </a:r>
            <a:endParaRPr lang="en-GB" altLang="en-US"/>
          </a:p>
        </p:txBody>
      </p:sp>
      <p:pic>
        <p:nvPicPr>
          <p:cNvPr id="6156" name="Picture 18" descr="\mathbf{\hat{d}}_\mathrm{s} = 2 \left(\mathbf{\hat{d}}_\mathrm{n} \cdot \mathbf{\hat{d}}_\mathrm{i}\right) \mathbf{\hat{d}}_\mathrm{n} - \mathbf{\hat{d}}_\mathrm{i},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495800"/>
            <a:ext cx="37004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TextBox 13"/>
          <p:cNvSpPr txBox="1">
            <a:spLocks noChangeArrowheads="1"/>
          </p:cNvSpPr>
          <p:nvPr/>
        </p:nvSpPr>
        <p:spPr bwMode="auto">
          <a:xfrm>
            <a:off x="5781675" y="90488"/>
            <a:ext cx="319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ex15_aberration.ows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0" y="503238"/>
            <a:ext cx="9144000" cy="1143000"/>
          </a:xfrm>
        </p:spPr>
        <p:txBody>
          <a:bodyPr/>
          <a:lstStyle/>
          <a:p>
            <a:r>
              <a:rPr lang="en-US" altLang="en-US" sz="4000" dirty="0" smtClean="0">
                <a:ea typeface="ＭＳ Ｐゴシック" panose="020B0600070205080204" pitchFamily="34" charset="-128"/>
              </a:rPr>
              <a:t>Mirror shape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5743575" y="2255838"/>
            <a:ext cx="3078163" cy="1460500"/>
            <a:chOff x="2736" y="2496"/>
            <a:chExt cx="1939" cy="920"/>
          </a:xfrm>
        </p:grpSpPr>
        <p:pic>
          <p:nvPicPr>
            <p:cNvPr id="5128" name="Picture 6" descr="als105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496"/>
              <a:ext cx="1939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Text Box 7"/>
            <p:cNvSpPr txBox="1">
              <a:spLocks noChangeArrowheads="1"/>
            </p:cNvSpPr>
            <p:nvPr/>
          </p:nvSpPr>
          <p:spPr bwMode="auto">
            <a:xfrm>
              <a:off x="3936" y="2640"/>
              <a:ext cx="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Arial Narrow" panose="020B0606020202030204" pitchFamily="34" charset="0"/>
                </a:rPr>
                <a:t>q</a:t>
              </a:r>
              <a:endParaRPr lang="en-GB" altLang="en-US" sz="2400" i="1">
                <a:latin typeface="Arial Narrow" panose="020B0606020202030204" pitchFamily="34" charset="0"/>
              </a:endParaRPr>
            </a:p>
          </p:txBody>
        </p:sp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3168" y="2640"/>
              <a:ext cx="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Arial Narrow" panose="020B0606020202030204" pitchFamily="34" charset="0"/>
                </a:rPr>
                <a:t>p</a:t>
              </a:r>
              <a:endParaRPr lang="en-GB" altLang="en-US" sz="2400" i="1">
                <a:latin typeface="Arial Narrow" panose="020B0606020202030204" pitchFamily="34" charset="0"/>
              </a:endParaRPr>
            </a:p>
          </p:txBody>
        </p:sp>
        <p:sp>
          <p:nvSpPr>
            <p:cNvPr id="5131" name="Line 9"/>
            <p:cNvSpPr>
              <a:spLocks noChangeShapeType="1"/>
            </p:cNvSpPr>
            <p:nvPr/>
          </p:nvSpPr>
          <p:spPr bwMode="auto">
            <a:xfrm>
              <a:off x="3648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32" name="Text Box 10"/>
            <p:cNvSpPr txBox="1">
              <a:spLocks noChangeArrowheads="1"/>
            </p:cNvSpPr>
            <p:nvPr/>
          </p:nvSpPr>
          <p:spPr bwMode="auto">
            <a:xfrm>
              <a:off x="3600" y="30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Symbol" panose="05050102010706020507" pitchFamily="18" charset="2"/>
                </a:rPr>
                <a:t>r</a:t>
              </a:r>
              <a:endParaRPr lang="en-GB" altLang="en-US" sz="2400" i="1">
                <a:latin typeface="Symbol" panose="05050102010706020507" pitchFamily="18" charset="2"/>
              </a:endParaRPr>
            </a:p>
          </p:txBody>
        </p:sp>
        <p:sp>
          <p:nvSpPr>
            <p:cNvPr id="5133" name="Text Box 11"/>
            <p:cNvSpPr txBox="1">
              <a:spLocks noChangeArrowheads="1"/>
            </p:cNvSpPr>
            <p:nvPr/>
          </p:nvSpPr>
          <p:spPr bwMode="auto">
            <a:xfrm>
              <a:off x="3600" y="30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Symbol" panose="05050102010706020507" pitchFamily="18" charset="2"/>
                </a:rPr>
                <a:t>r</a:t>
              </a:r>
              <a:endParaRPr lang="en-GB" altLang="en-US" sz="2400" i="1">
                <a:latin typeface="Symbol" panose="05050102010706020507" pitchFamily="18" charset="2"/>
              </a:endParaRPr>
            </a:p>
          </p:txBody>
        </p:sp>
      </p:grpSp>
      <p:graphicFrame>
        <p:nvGraphicFramePr>
          <p:cNvPr id="5122" name="Object 17"/>
          <p:cNvGraphicFramePr>
            <a:graphicFrameLocks noChangeAspect="1"/>
          </p:cNvGraphicFramePr>
          <p:nvPr/>
        </p:nvGraphicFramePr>
        <p:xfrm>
          <a:off x="6056313" y="5245100"/>
          <a:ext cx="1962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4" imgW="1968480" imgH="787320" progId="Equation.DSMT4">
                  <p:embed/>
                </p:oleObj>
              </mc:Choice>
              <mc:Fallback>
                <p:oleObj name="Equation" r:id="rId4" imgW="1968480" imgH="7873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5245100"/>
                        <a:ext cx="19621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8"/>
          <p:cNvGraphicFramePr>
            <a:graphicFrameLocks noChangeAspect="1"/>
          </p:cNvGraphicFramePr>
          <p:nvPr/>
        </p:nvGraphicFramePr>
        <p:xfrm>
          <a:off x="6056313" y="4310063"/>
          <a:ext cx="2025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6" imgW="2031840" imgH="787320" progId="Equation.DSMT4">
                  <p:embed/>
                </p:oleObj>
              </mc:Choice>
              <mc:Fallback>
                <p:oleObj name="Equation" r:id="rId6" imgW="2031840" imgH="7873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4310063"/>
                        <a:ext cx="20256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0" y="1646238"/>
            <a:ext cx="5926138" cy="51054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Point to point focusing (ellipsoid)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Collimating (paraboloid)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Focalization in two planes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ea typeface="ＭＳ Ｐゴシック" panose="020B0600070205080204" pitchFamily="34" charset="-128"/>
              </a:rPr>
              <a:t>Tangential or Meridional (ellipse or parabola)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ea typeface="ＭＳ Ｐゴシック" panose="020B0600070205080204" pitchFamily="34" charset="-128"/>
              </a:rPr>
              <a:t>Sagittal (circle)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Demagnification: </a:t>
            </a:r>
            <a:r>
              <a:rPr lang="en-US" altLang="en-US" sz="24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M=p/q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Easier manufactiring: 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2D: Ellipsoid =&gt; Toroid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Only one plane:  cylinder Ellipsoid (ellipse)=&gt; cylinder (circle)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Sagittal radius: non-linear (ellipsoid) =&gt; constant (cylinder) or linear (cone),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Aberrations</a:t>
            </a:r>
          </a:p>
        </p:txBody>
      </p:sp>
      <p:sp>
        <p:nvSpPr>
          <p:cNvPr id="5127" name="TextBox 12"/>
          <p:cNvSpPr txBox="1">
            <a:spLocks noChangeArrowheads="1"/>
          </p:cNvSpPr>
          <p:nvPr/>
        </p:nvSpPr>
        <p:spPr bwMode="auto">
          <a:xfrm>
            <a:off x="5781675" y="90488"/>
            <a:ext cx="319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ex15_aberration.ows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Kirkpatrick-Baez</a:t>
            </a:r>
            <a:endParaRPr lang="en-GB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5492750" y="1993900"/>
            <a:ext cx="319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ex16_kb.ows</a:t>
            </a:r>
          </a:p>
        </p:txBody>
      </p:sp>
      <p:sp>
        <p:nvSpPr>
          <p:cNvPr id="27652" name="AutoShape 2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3" name="AutoShape 4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4" name="AutoShape 6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27655" name="Picture 8" descr="An Kirkpatrick-Baez mirror to focus the X-ra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254125"/>
            <a:ext cx="42862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081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6938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Crystals</a:t>
            </a:r>
          </a:p>
        </p:txBody>
      </p:sp>
      <p:pic>
        <p:nvPicPr>
          <p:cNvPr id="24579" name="Picture 4" descr="spie_crys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4419600"/>
            <a:ext cx="2830513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446463" y="2928938"/>
            <a:ext cx="259715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BRAGG or reflection</a:t>
            </a:r>
            <a:endParaRPr lang="en-GB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327400" y="5078413"/>
            <a:ext cx="27178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LAUE or transmission</a:t>
            </a:r>
            <a:endParaRPr lang="en-GB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82" name="Picture 7" descr="spie_crys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2566988"/>
            <a:ext cx="2489200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165350"/>
            <a:ext cx="230505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4543425"/>
            <a:ext cx="2366962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Box 12"/>
          <p:cNvSpPr txBox="1">
            <a:spLocks noChangeArrowheads="1"/>
          </p:cNvSpPr>
          <p:nvPr/>
        </p:nvSpPr>
        <p:spPr bwMode="auto">
          <a:xfrm>
            <a:off x="396875" y="812800"/>
            <a:ext cx="42894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/>
              <a:t>Geometrical model</a:t>
            </a:r>
          </a:p>
          <a:p>
            <a:pPr algn="just" eaLnBrk="1" hangingPunct="1"/>
            <a:r>
              <a:rPr lang="en-US" altLang="en-US" sz="1600"/>
              <a:t> like a grating originated by the truncation of the Bragg planes with the crystal surface. Crystals are dispersive elements, except for the most used case of Bragg-Symmetric reflection.</a:t>
            </a:r>
            <a:endParaRPr lang="en-GB" altLang="en-US" sz="1600"/>
          </a:p>
        </p:txBody>
      </p:sp>
      <p:sp>
        <p:nvSpPr>
          <p:cNvPr id="24586" name="TextBox 13"/>
          <p:cNvSpPr txBox="1">
            <a:spLocks noChangeArrowheads="1"/>
          </p:cNvSpPr>
          <p:nvPr/>
        </p:nvSpPr>
        <p:spPr bwMode="auto">
          <a:xfrm>
            <a:off x="4979988" y="830263"/>
            <a:ext cx="416401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/>
              <a:t>Physical model </a:t>
            </a:r>
          </a:p>
          <a:p>
            <a:pPr algn="just" eaLnBrk="1" hangingPunct="1"/>
            <a:r>
              <a:rPr lang="en-US" altLang="en-US" sz="1600"/>
              <a:t>(crystal reflectivity) is given by the Dynamical Theory of Diffraction and gives the “Darwin width”</a:t>
            </a:r>
            <a:endParaRPr lang="en-GB" altLang="en-US" sz="1600"/>
          </a:p>
        </p:txBody>
      </p:sp>
      <p:sp>
        <p:nvSpPr>
          <p:cNvPr id="24587" name="TextBox 10"/>
          <p:cNvSpPr txBox="1">
            <a:spLocks noChangeArrowheads="1"/>
          </p:cNvSpPr>
          <p:nvPr/>
        </p:nvSpPr>
        <p:spPr bwMode="auto">
          <a:xfrm>
            <a:off x="3230563" y="6045200"/>
            <a:ext cx="319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(ex23_crystal_laue.ows)</a:t>
            </a:r>
            <a:endParaRPr lang="en-GB" altLang="en-US" b="1">
              <a:solidFill>
                <a:srgbClr val="FF0000"/>
              </a:solidFill>
            </a:endParaRPr>
          </a:p>
        </p:txBody>
      </p:sp>
      <p:sp>
        <p:nvSpPr>
          <p:cNvPr id="24588" name="TextBox 11"/>
          <p:cNvSpPr txBox="1">
            <a:spLocks noChangeArrowheads="1"/>
          </p:cNvSpPr>
          <p:nvPr/>
        </p:nvSpPr>
        <p:spPr bwMode="auto">
          <a:xfrm>
            <a:off x="3070225" y="3805238"/>
            <a:ext cx="64579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FF0000"/>
                </a:solidFill>
              </a:rPr>
              <a:t>ex17_sagittalfocusing.ows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</a:rPr>
              <a:t>OTHER_EXAMPLES/crystal_analyzer_diced.ows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</a:rPr>
              <a:t>OTHER_EXAMPLES/crystal_asymmetric_backscattering.ows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106488"/>
            <a:ext cx="8229600" cy="1484312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Theory of the Use of More Than Two Successive X-Ray Crystal Reflections to Obtain Increased Resolving Power</a:t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r>
              <a:rPr lang="en-US" altLang="en-US" sz="2400" smtClean="0">
                <a:ea typeface="ＭＳ Ｐゴシック" panose="020B0600070205080204" pitchFamily="34" charset="-128"/>
              </a:rPr>
              <a:t>J W. M. DuMond Phys. Rev. </a:t>
            </a:r>
            <a:r>
              <a:rPr lang="en-US" altLang="en-US" sz="2400" b="1" smtClean="0">
                <a:ea typeface="ＭＳ Ｐゴシック" panose="020B0600070205080204" pitchFamily="34" charset="-128"/>
              </a:rPr>
              <a:t>52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, 872 – (1937)</a:t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r>
              <a:rPr lang="en-US" altLang="en-US" sz="2400" smtClean="0">
                <a:ea typeface="ＭＳ Ｐゴシック" panose="020B0600070205080204" pitchFamily="34" charset="-128"/>
                <a:hlinkClick r:id="rId2"/>
              </a:rPr>
              <a:t>http://dx.doi.org/10.1103/PhysRev.52.872</a:t>
            </a:r>
            <a:r>
              <a:rPr lang="en-US" altLang="en-US" sz="2400" smtClean="0">
                <a:ea typeface="ＭＳ Ｐゴシック" panose="020B0600070205080204" pitchFamily="34" charset="-128"/>
              </a:rPr>
              <a:t/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0"/>
            <a:ext cx="3216275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2351088"/>
            <a:ext cx="3262312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2590800"/>
            <a:ext cx="23225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4800600"/>
            <a:ext cx="247332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4552950"/>
            <a:ext cx="3590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5781675" y="90488"/>
            <a:ext cx="319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ex17_crystalmono.ows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 bwMode="auto">
          <a:xfrm>
            <a:off x="1657350" y="857251"/>
            <a:ext cx="6000750" cy="63726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2209" tIns="31105" rIns="62209" bIns="31105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MS PGothic" charset="0"/>
              </a:rPr>
              <a:t>Synchrotron Virtual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MS PGothic" charset="0"/>
              </a:rPr>
              <a:t>Experiments</a:t>
            </a:r>
          </a:p>
        </p:txBody>
      </p:sp>
      <p:grpSp>
        <p:nvGrpSpPr>
          <p:cNvPr id="2" name="Grouper 33"/>
          <p:cNvGrpSpPr/>
          <p:nvPr/>
        </p:nvGrpSpPr>
        <p:grpSpPr>
          <a:xfrm>
            <a:off x="1200150" y="1575048"/>
            <a:ext cx="7159223" cy="1200150"/>
            <a:chOff x="76200" y="692696"/>
            <a:chExt cx="9545631" cy="1600200"/>
          </a:xfrm>
        </p:grpSpPr>
        <p:sp>
          <p:nvSpPr>
            <p:cNvPr id="8" name="Rectangle 7"/>
            <p:cNvSpPr/>
            <p:nvPr/>
          </p:nvSpPr>
          <p:spPr>
            <a:xfrm>
              <a:off x="152400" y="1126083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Storage Ring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(e</a:t>
              </a:r>
              <a:r>
                <a:rPr lang="en-US" baseline="30000" dirty="0">
                  <a:solidFill>
                    <a:srgbClr val="0070C0"/>
                  </a:solidFill>
                </a:rPr>
                <a:t>-</a:t>
              </a:r>
              <a:r>
                <a:rPr lang="en-US" dirty="0">
                  <a:solidFill>
                    <a:srgbClr val="0070C0"/>
                  </a:solidFill>
                </a:rPr>
                <a:t> optics)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1126083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Radiation devices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(e</a:t>
              </a:r>
              <a:r>
                <a:rPr lang="en-US" baseline="30000" dirty="0">
                  <a:solidFill>
                    <a:srgbClr val="0070C0"/>
                  </a:solidFill>
                </a:rPr>
                <a:t>-</a:t>
              </a:r>
              <a:r>
                <a:rPr lang="en-US" dirty="0">
                  <a:solidFill>
                    <a:srgbClr val="0070C0"/>
                  </a:solidFill>
                </a:rPr>
                <a:t> -&gt; </a:t>
              </a:r>
              <a:r>
                <a:rPr lang="en-US" dirty="0">
                  <a:solidFill>
                    <a:srgbClr val="0070C0"/>
                  </a:solidFill>
                  <a:latin typeface="Symbol" pitchFamily="18" charset="2"/>
                </a:rPr>
                <a:t>g</a:t>
              </a:r>
              <a:r>
                <a:rPr lang="en-US" dirty="0">
                  <a:solidFill>
                    <a:srgbClr val="0070C0"/>
                  </a:solidFill>
                </a:rPr>
                <a:t>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1126083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rgbClr val="0070C0"/>
                  </a:solidFill>
                </a:rPr>
                <a:t>Beamline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dirty="0">
                  <a:solidFill>
                    <a:srgbClr val="0070C0"/>
                  </a:solidFill>
                  <a:latin typeface="Symbol" pitchFamily="18" charset="2"/>
                </a:rPr>
                <a:t>g</a:t>
              </a:r>
              <a:r>
                <a:rPr lang="en-US" dirty="0">
                  <a:solidFill>
                    <a:srgbClr val="0070C0"/>
                  </a:solidFill>
                </a:rPr>
                <a:t> optics)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126083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Sample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dirty="0">
                  <a:solidFill>
                    <a:srgbClr val="0070C0"/>
                  </a:solidFill>
                  <a:latin typeface="Symbol" pitchFamily="18" charset="2"/>
                </a:rPr>
                <a:t>g -</a:t>
              </a:r>
              <a:r>
                <a:rPr lang="en-US" dirty="0">
                  <a:solidFill>
                    <a:srgbClr val="0070C0"/>
                  </a:solidFill>
                </a:rPr>
                <a:t>matter interactions)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12" name="Right Arrow 15"/>
            <p:cNvSpPr/>
            <p:nvPr/>
          </p:nvSpPr>
          <p:spPr>
            <a:xfrm>
              <a:off x="2209800" y="1583283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" name="Right Arrow 16"/>
            <p:cNvSpPr/>
            <p:nvPr/>
          </p:nvSpPr>
          <p:spPr>
            <a:xfrm>
              <a:off x="4495800" y="1507083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4" name="Right Arrow 17"/>
            <p:cNvSpPr/>
            <p:nvPr/>
          </p:nvSpPr>
          <p:spPr>
            <a:xfrm>
              <a:off x="6705600" y="1507083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5" name="Rounded Rectangle 26"/>
            <p:cNvSpPr/>
            <p:nvPr/>
          </p:nvSpPr>
          <p:spPr>
            <a:xfrm>
              <a:off x="76200" y="692696"/>
              <a:ext cx="8991600" cy="16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5562600" y="745083"/>
              <a:ext cx="405923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Beamline</a:t>
              </a:r>
              <a:r>
                <a:rPr lang="en-US" dirty="0">
                  <a:solidFill>
                    <a:srgbClr val="FF0000"/>
                  </a:solidFill>
                </a:rPr>
                <a:t> Experiment Chain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4" name="Down Arrow 43"/>
          <p:cNvSpPr/>
          <p:nvPr/>
        </p:nvSpPr>
        <p:spPr>
          <a:xfrm rot="9185736">
            <a:off x="2628696" y="4725620"/>
            <a:ext cx="243027" cy="6750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926540" y="5509100"/>
            <a:ext cx="1026114" cy="342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70C0"/>
                </a:solidFill>
              </a:rPr>
              <a:t>Shadow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02723" y="5536103"/>
            <a:ext cx="864477" cy="3510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WOFRY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79657" y="5517239"/>
            <a:ext cx="972108" cy="342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70C0"/>
                </a:solidFill>
              </a:rPr>
              <a:t>XOP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 rot="9185736">
            <a:off x="7569864" y="4752623"/>
            <a:ext cx="216024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 rot="9185736">
            <a:off x="3523802" y="4725620"/>
            <a:ext cx="243027" cy="6750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2774" y="5536103"/>
            <a:ext cx="1080120" cy="342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crystal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 rot="9185736">
            <a:off x="4734930" y="4725620"/>
            <a:ext cx="243027" cy="6750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66519" y="5536103"/>
            <a:ext cx="972108" cy="342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X-ray server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 rot="9185736">
            <a:off x="5815050" y="4752623"/>
            <a:ext cx="270030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9185736">
            <a:off x="6706149" y="4752623"/>
            <a:ext cx="270030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219636" y="5536103"/>
            <a:ext cx="729081" cy="3510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WISE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920825" y="5536103"/>
            <a:ext cx="918483" cy="3510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COMSYL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 rot="9185736">
            <a:off x="8407338" y="4752623"/>
            <a:ext cx="216024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0" y="2715324"/>
            <a:ext cx="3600450" cy="21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00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Other</a:t>
            </a:r>
            <a:endParaRPr lang="en-GB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7652" name="AutoShape 2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3" name="AutoShape 4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4" name="AutoShape 6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27656" name="Picture 10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025900"/>
            <a:ext cx="4762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8"/>
          <p:cNvSpPr txBox="1">
            <a:spLocks noChangeArrowheads="1"/>
          </p:cNvSpPr>
          <p:nvPr/>
        </p:nvSpPr>
        <p:spPr bwMode="auto">
          <a:xfrm>
            <a:off x="5645150" y="4586288"/>
            <a:ext cx="319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ex19_beamline.ows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24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7"/>
          <p:cNvSpPr txBox="1">
            <a:spLocks noChangeArrowheads="1"/>
          </p:cNvSpPr>
          <p:nvPr/>
        </p:nvSpPr>
        <p:spPr bwMode="auto">
          <a:xfrm>
            <a:off x="395288" y="620713"/>
            <a:ext cx="365760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6627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335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519238"/>
            <a:ext cx="34559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itre 1"/>
          <p:cNvSpPr>
            <a:spLocks noGrp="1"/>
          </p:cNvSpPr>
          <p:nvPr>
            <p:ph type="title"/>
          </p:nvPr>
        </p:nvSpPr>
        <p:spPr>
          <a:xfrm>
            <a:off x="0" y="373063"/>
            <a:ext cx="9144000" cy="495300"/>
          </a:xfrm>
        </p:spPr>
        <p:txBody>
          <a:bodyPr/>
          <a:lstStyle/>
          <a:p>
            <a:r>
              <a:rPr lang="fr-FR" altLang="en-US" smtClean="0">
                <a:ea typeface="ＭＳ Ｐゴシック" panose="020B0600070205080204" pitchFamily="34" charset="-128"/>
              </a:rPr>
              <a:t>LENSE = TWO INTERFACES</a:t>
            </a:r>
            <a:br>
              <a:rPr lang="fr-FR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Geometrical model        Physical model</a:t>
            </a:r>
            <a:endParaRPr lang="fr-FR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 bwMode="auto">
          <a:xfrm>
            <a:off x="541338" y="5626100"/>
            <a:ext cx="82359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CRL = </a:t>
            </a:r>
            <a:r>
              <a:rPr lang="fr-FR" sz="4400" i="1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n</a:t>
            </a: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 </a:t>
            </a:r>
            <a:r>
              <a:rPr lang="fr-FR" sz="4400" dirty="0" err="1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identical</a:t>
            </a: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 </a:t>
            </a:r>
            <a:r>
              <a:rPr lang="fr-FR" sz="4400" dirty="0" err="1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Lenses</a:t>
            </a:r>
            <a:endParaRPr lang="fr-FR" sz="4400" dirty="0">
              <a:solidFill>
                <a:srgbClr val="0070C0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 bwMode="auto">
          <a:xfrm>
            <a:off x="395288" y="6246813"/>
            <a:ext cx="82359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TRANSFOCATOR = </a:t>
            </a:r>
            <a:r>
              <a:rPr lang="fr-FR" sz="4400" i="1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m</a:t>
            </a: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 </a:t>
            </a:r>
            <a:r>
              <a:rPr lang="fr-FR" sz="4400" dirty="0" err="1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different</a:t>
            </a: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 </a:t>
            </a:r>
            <a:r>
              <a:rPr lang="fr-FR" sz="4400" dirty="0" err="1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CRLs</a:t>
            </a:r>
            <a:endParaRPr lang="fr-FR" sz="4400" dirty="0">
              <a:solidFill>
                <a:srgbClr val="0070C0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5873750" y="1449388"/>
            <a:ext cx="275748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absorption in media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I/I</a:t>
            </a:r>
            <a:r>
              <a:rPr lang="en-US" altLang="en-US" baseline="-25000">
                <a:solidFill>
                  <a:srgbClr val="000000"/>
                </a:solidFill>
              </a:rPr>
              <a:t>0</a:t>
            </a:r>
            <a:r>
              <a:rPr lang="en-US" altLang="en-US">
                <a:solidFill>
                  <a:srgbClr val="000000"/>
                </a:solidFill>
              </a:rPr>
              <a:t> = exp(-</a:t>
            </a:r>
            <a:r>
              <a:rPr lang="en-US" altLang="en-US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en-US">
                <a:solidFill>
                  <a:srgbClr val="000000"/>
                </a:solidFill>
              </a:rPr>
              <a:t> t)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633" name="TextBox 8"/>
          <p:cNvSpPr txBox="1">
            <a:spLocks noChangeArrowheads="1"/>
          </p:cNvSpPr>
          <p:nvPr/>
        </p:nvSpPr>
        <p:spPr bwMode="auto">
          <a:xfrm>
            <a:off x="3403600" y="4649788"/>
            <a:ext cx="5227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(OTHER_EXAMPLES/lens_elliptical.ows)</a:t>
            </a:r>
          </a:p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OTHER_EXAMPLES/CRL_Snigirev_1996.ows</a:t>
            </a:r>
          </a:p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ex24_transfocator.ows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D:\Dropbox\Projects\ISN\figures\mirrorx_fig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611313"/>
            <a:ext cx="197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2" descr="D:\Dropbox\Projects\ISN\figures\mirrory_fig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11313"/>
            <a:ext cx="197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7" descr="D:\Dropbox\Projects\SRW_SHADOW_test\figures\conv_no_f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5"/>
          <a:stretch>
            <a:fillRect/>
          </a:stretch>
        </p:blipFill>
        <p:spPr bwMode="auto">
          <a:xfrm>
            <a:off x="228600" y="3956050"/>
            <a:ext cx="2425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 bwMode="auto">
          <a:xfrm>
            <a:off x="914400" y="3675063"/>
            <a:ext cx="457200" cy="304800"/>
          </a:xfrm>
          <a:prstGeom prst="downArrow">
            <a:avLst>
              <a:gd name="adj1" fmla="val 35543"/>
              <a:gd name="adj2" fmla="val 5000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91440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52400"/>
            <a:ext cx="8789988" cy="715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HYBRID METHOD IN SHADOW (X. Shi </a:t>
            </a:r>
            <a:r>
              <a:rPr lang="en-US" sz="2800" i="1" dirty="0" smtClean="0">
                <a:solidFill>
                  <a:srgbClr val="0000FF"/>
                </a:solidFill>
              </a:rPr>
              <a:t>et al.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Combining ray tracing and </a:t>
            </a:r>
            <a:r>
              <a:rPr lang="en-US" sz="2800" dirty="0" err="1" smtClean="0"/>
              <a:t>wavefront</a:t>
            </a:r>
            <a:r>
              <a:rPr lang="en-US" sz="2800" dirty="0" smtClean="0"/>
              <a:t> propagation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65463"/>
            <a:ext cx="1676400" cy="6016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Ray tracing of the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beamline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4" name="Picture 5" descr="D:\Dropbox\Projects\SRW_SHADOW_test\figures\dif_x_y_fi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84625"/>
            <a:ext cx="22860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6" descr="D:\Dropbox\Projects\SRW_SHADOW_test\figures\conv_4nm_fi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1"/>
          <a:stretch>
            <a:fillRect/>
          </a:stretch>
        </p:blipFill>
        <p:spPr bwMode="auto">
          <a:xfrm>
            <a:off x="6477000" y="3979863"/>
            <a:ext cx="2447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3200" y="4724400"/>
            <a:ext cx="656065" cy="461665"/>
          </a:xfrm>
          <a:prstGeom prst="rect">
            <a:avLst/>
          </a:prstGeom>
          <a:blipFill rotWithShape="1">
            <a:blip r:embed="rId7" cstate="print"/>
            <a:stretch>
              <a:fillRect b="-1052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20935" y="4724400"/>
            <a:ext cx="656065" cy="461665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2913870"/>
            <a:ext cx="6705600" cy="743730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656" y="949637"/>
            <a:ext cx="8610600" cy="650563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9710" name="Up Arrow 15"/>
          <p:cNvSpPr>
            <a:spLocks noChangeArrowheads="1"/>
          </p:cNvSpPr>
          <p:nvPr/>
        </p:nvSpPr>
        <p:spPr bwMode="auto">
          <a:xfrm>
            <a:off x="5432425" y="1414463"/>
            <a:ext cx="282575" cy="279400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1693863"/>
            <a:ext cx="1874838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Ideal lens with focal lengths of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1600" i="1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Bent-Up Arrow 23"/>
          <p:cNvSpPr/>
          <p:nvPr/>
        </p:nvSpPr>
        <p:spPr bwMode="auto">
          <a:xfrm flipV="1">
            <a:off x="1219200" y="2605088"/>
            <a:ext cx="1524000" cy="536575"/>
          </a:xfrm>
          <a:prstGeom prst="bentUpArrow">
            <a:avLst>
              <a:gd name="adj1" fmla="val 22823"/>
              <a:gd name="adj2" fmla="val 32059"/>
              <a:gd name="adj3" fmla="val 2782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91440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713" name="Rectangle 24"/>
          <p:cNvSpPr>
            <a:spLocks noChangeArrowheads="1"/>
          </p:cNvSpPr>
          <p:nvPr/>
        </p:nvSpPr>
        <p:spPr bwMode="auto">
          <a:xfrm flipH="1">
            <a:off x="1219200" y="1541463"/>
            <a:ext cx="128588" cy="10636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14" name="Up Arrow 27"/>
          <p:cNvSpPr>
            <a:spLocks noChangeArrowheads="1"/>
          </p:cNvSpPr>
          <p:nvPr/>
        </p:nvSpPr>
        <p:spPr bwMode="auto">
          <a:xfrm>
            <a:off x="2789238" y="1465263"/>
            <a:ext cx="282575" cy="230187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15" name="Up Arrow 28"/>
          <p:cNvSpPr>
            <a:spLocks noChangeArrowheads="1"/>
          </p:cNvSpPr>
          <p:nvPr/>
        </p:nvSpPr>
        <p:spPr bwMode="auto">
          <a:xfrm>
            <a:off x="8077200" y="1414463"/>
            <a:ext cx="282575" cy="279400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4724401" y="3445846"/>
            <a:ext cx="3634831" cy="538348"/>
            <a:chOff x="4600228" y="2609519"/>
            <a:chExt cx="3857973" cy="1299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Bent-Up Arrow 12"/>
            <p:cNvSpPr/>
            <p:nvPr/>
          </p:nvSpPr>
          <p:spPr bwMode="auto">
            <a:xfrm flipH="1" flipV="1">
              <a:off x="4600228" y="3295315"/>
              <a:ext cx="3857972" cy="613434"/>
            </a:xfrm>
            <a:prstGeom prst="bentUpArrow">
              <a:avLst>
                <a:gd name="adj1" fmla="val 26129"/>
                <a:gd name="adj2" fmla="val 50000"/>
                <a:gd name="adj3" fmla="val 40906"/>
              </a:avLst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defTabSz="91440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388255" y="2609519"/>
              <a:ext cx="69946" cy="68579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>
                <a:defRPr/>
              </a:pPr>
              <a:endParaRPr lang="en-US">
                <a:latin typeface="Calibri" pitchFamily="34" charset="0"/>
              </a:endParaRPr>
            </a:p>
          </p:txBody>
        </p:sp>
      </p:grp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438" y="6265863"/>
            <a:ext cx="8991600" cy="609600"/>
          </a:xfrm>
        </p:spPr>
        <p:txBody>
          <a:bodyPr/>
          <a:lstStyle/>
          <a:p>
            <a:pPr algn="l">
              <a:defRPr/>
            </a:pP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R. </a:t>
            </a:r>
            <a:r>
              <a:rPr lang="en-US" sz="1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Reininger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M. Sanchez del Rio, L. </a:t>
            </a:r>
            <a:r>
              <a:rPr lang="en-US" sz="1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Assoufid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J. Synchrotron Rad. (2014) 21, doi:10.1107/S160057751400650X</a:t>
            </a:r>
          </a:p>
          <a:p>
            <a:pPr algn="l">
              <a:defRPr/>
            </a:pP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M. Sanchez del Rio and Ruben Reininger Proc. SPIE 9209, 920911 (2014); doi:10.1117/12.2061984</a:t>
            </a:r>
          </a:p>
          <a:p>
            <a:pPr algn="l">
              <a:defRPr/>
            </a:pP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R. Reininger, M. Sánchez del Río, J. Qian and L. Assoufid Proc. SPIE 9209, 920909 (2014); doi:10.1117/12.2061950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915"/>
            <a:ext cx="9144000" cy="58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 bwMode="auto">
          <a:xfrm>
            <a:off x="1347863" y="971681"/>
            <a:ext cx="6203234" cy="63726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OASYS </a:t>
            </a:r>
            <a:r>
              <a:rPr lang="en-US" dirty="0">
                <a:latin typeface="Arial" charset="0"/>
                <a:ea typeface="MS PGothic" charset="0"/>
              </a:rPr>
              <a:t>powered by </a:t>
            </a:r>
            <a:r>
              <a:rPr lang="en-US" dirty="0">
                <a:solidFill>
                  <a:srgbClr val="FF6600"/>
                </a:solidFill>
                <a:latin typeface="Arial" charset="0"/>
                <a:ea typeface="MS PGothic" charset="0"/>
              </a:rPr>
              <a:t>ORANGE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FD3009-7CC8-7941-9F86-44BD8CA923BC}" type="slidenum">
              <a:rPr lang="it-IT" smtClean="0"/>
              <a:pPr>
                <a:defRPr/>
              </a:pPr>
              <a:t>4</a:t>
            </a:fld>
            <a:endParaRPr lang="it-IT" dirty="0"/>
          </a:p>
        </p:txBody>
      </p:sp>
      <p:sp>
        <p:nvSpPr>
          <p:cNvPr id="21507" name="TextBox 5"/>
          <p:cNvSpPr txBox="1">
            <a:spLocks noChangeArrowheads="1"/>
          </p:cNvSpPr>
          <p:nvPr/>
        </p:nvSpPr>
        <p:spPr bwMode="auto">
          <a:xfrm>
            <a:off x="1347863" y="1812070"/>
            <a:ext cx="6457998" cy="720582"/>
          </a:xfrm>
          <a:prstGeom prst="rect">
            <a:avLst/>
          </a:prstGeom>
          <a:solidFill>
            <a:srgbClr val="E1EFF3"/>
          </a:solidFill>
          <a:ln w="9525">
            <a:solidFill>
              <a:srgbClr val="34536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/>
            <a:r>
              <a:rPr lang="en-US" sz="1361" dirty="0">
                <a:solidFill>
                  <a:srgbClr val="FF6600"/>
                </a:solidFill>
              </a:rPr>
              <a:t>ORANGE</a:t>
            </a:r>
            <a:r>
              <a:rPr lang="en-US" sz="1361" dirty="0">
                <a:solidFill>
                  <a:schemeClr val="tx2"/>
                </a:solidFill>
              </a:rPr>
              <a:t> infrastructure, engine and concept quite naturally adapts to describe a synchrotron radiation </a:t>
            </a:r>
            <a:r>
              <a:rPr lang="en-US" sz="1361" dirty="0">
                <a:solidFill>
                  <a:schemeClr val="tx2"/>
                </a:solidFill>
              </a:rPr>
              <a:t>experiment, </a:t>
            </a:r>
            <a:r>
              <a:rPr lang="en-US" sz="1361" dirty="0">
                <a:solidFill>
                  <a:schemeClr val="tx2"/>
                </a:solidFill>
              </a:rPr>
              <a:t>and in particular a radiation transport simulation!</a:t>
            </a:r>
          </a:p>
        </p:txBody>
      </p:sp>
      <p:pic>
        <p:nvPicPr>
          <p:cNvPr id="2" name="Picture 1" descr="Screen Shot 2015-09-28 at 10.49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2641" y="2400142"/>
            <a:ext cx="6858720" cy="30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1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95914" y="926307"/>
            <a:ext cx="7886700" cy="994172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Source emission (XOPPY)</a:t>
            </a:r>
            <a:endParaRPr lang="en-GB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43000" y="1920478"/>
            <a:ext cx="6172200" cy="3394472"/>
          </a:xfrm>
        </p:spPr>
        <p:txBody>
          <a:bodyPr/>
          <a:lstStyle/>
          <a:p>
            <a:r>
              <a:rPr lang="en-US" altLang="en-US" sz="1800">
                <a:ea typeface="ＭＳ Ｐゴシック" panose="020B0600070205080204" pitchFamily="34" charset="-128"/>
              </a:rPr>
              <a:t>Undulator spectrum – power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 sz="1800">
                <a:ea typeface="ＭＳ Ｐゴシック" panose="020B0600070205080204" pitchFamily="34" charset="-128"/>
              </a:rPr>
              <a:t>Undulator power density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 sz="1800">
                <a:ea typeface="ＭＳ Ｐゴシック" panose="020B0600070205080204" pitchFamily="34" charset="-128"/>
              </a:rPr>
              <a:t>Wiggler spectrum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 sz="1800">
                <a:ea typeface="ＭＳ Ｐゴシック" panose="020B0600070205080204" pitchFamily="34" charset="-128"/>
              </a:rPr>
              <a:t>BM</a:t>
            </a:r>
          </a:p>
          <a:p>
            <a:endParaRPr lang="en-GB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7412" name="Picture 2" descr="T:\srio\Screenshot from 2017-03-27 17-11-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23" y="1920479"/>
            <a:ext cx="3849291" cy="26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1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37A35A-4B63-5847-AE3B-758AC3348882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sp>
        <p:nvSpPr>
          <p:cNvPr id="2" name="TextBox 1"/>
          <p:cNvSpPr txBox="1"/>
          <p:nvPr/>
        </p:nvSpPr>
        <p:spPr>
          <a:xfrm>
            <a:off x="1387827" y="1860676"/>
            <a:ext cx="6221453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/>
              <a:t>Computer simulation of light sources and optical components is a mandatory step in the design and optimization of synchrotron and FEL radiation beamlines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513" y="2988314"/>
            <a:ext cx="5535581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/>
              <a:t>different codes for numerical simulations are available, implementing different physical approaches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3326" y="3919373"/>
            <a:ext cx="23028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RAY-TRACING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4668" y="3919373"/>
            <a:ext cx="24929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WAVEFRONT</a:t>
            </a:r>
          </a:p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PROPAGATION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4179920" y="2405917"/>
            <a:ext cx="832767" cy="48929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6432" y="4630087"/>
            <a:ext cx="1273454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Shadow</a:t>
            </a:r>
            <a:endParaRPr lang="en-US" sz="1225" dirty="0"/>
          </a:p>
        </p:txBody>
      </p:sp>
      <p:sp>
        <p:nvSpPr>
          <p:cNvPr id="11" name="TextBox 10"/>
          <p:cNvSpPr txBox="1"/>
          <p:nvPr/>
        </p:nvSpPr>
        <p:spPr>
          <a:xfrm>
            <a:off x="3053362" y="4555558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RAY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9907" y="5144221"/>
            <a:ext cx="636188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XRT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2675" y="5144221"/>
            <a:ext cx="1071473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 err="1"/>
              <a:t>McXtrace</a:t>
            </a:r>
            <a:endParaRPr lang="en-US" sz="1225" dirty="0"/>
          </a:p>
        </p:txBody>
      </p:sp>
      <p:sp>
        <p:nvSpPr>
          <p:cNvPr id="14" name="TextBox 13"/>
          <p:cNvSpPr txBox="1"/>
          <p:nvPr/>
        </p:nvSpPr>
        <p:spPr>
          <a:xfrm>
            <a:off x="5306478" y="4800745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SRW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27907" y="4899034"/>
            <a:ext cx="8327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PHASE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95140" y="5241431"/>
            <a:ext cx="73447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WISE</a:t>
            </a:r>
          </a:p>
        </p:txBody>
      </p:sp>
      <p:sp>
        <p:nvSpPr>
          <p:cNvPr id="18" name="Donut 17"/>
          <p:cNvSpPr/>
          <p:nvPr/>
        </p:nvSpPr>
        <p:spPr bwMode="auto">
          <a:xfrm>
            <a:off x="4865792" y="3624501"/>
            <a:ext cx="3079403" cy="2180750"/>
          </a:xfrm>
          <a:prstGeom prst="donut">
            <a:avLst>
              <a:gd name="adj" fmla="val 257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Donut 20"/>
          <p:cNvSpPr/>
          <p:nvPr/>
        </p:nvSpPr>
        <p:spPr bwMode="auto">
          <a:xfrm>
            <a:off x="1191246" y="3624501"/>
            <a:ext cx="3079403" cy="2180750"/>
          </a:xfrm>
          <a:prstGeom prst="donut">
            <a:avLst>
              <a:gd name="adj" fmla="val 257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eft-Right-Up Arrow 16"/>
          <p:cNvSpPr/>
          <p:nvPr/>
        </p:nvSpPr>
        <p:spPr bwMode="auto">
          <a:xfrm>
            <a:off x="3934735" y="3527291"/>
            <a:ext cx="1224848" cy="1028268"/>
          </a:xfrm>
          <a:prstGeom prst="leftRightUp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0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802379"/>
            <a:ext cx="7886700" cy="994172"/>
          </a:xfrm>
        </p:spPr>
        <p:txBody>
          <a:bodyPr/>
          <a:lstStyle/>
          <a:p>
            <a:r>
              <a:rPr lang="en-US" dirty="0" smtClean="0"/>
              <a:t>Beamline Optics – Ray tracing </a:t>
            </a:r>
            <a:r>
              <a:rPr lang="en-US" dirty="0" err="1" smtClean="0"/>
              <a:t>ShadowOUI</a:t>
            </a:r>
            <a:endParaRPr lang="en-GB" dirty="0"/>
          </a:p>
        </p:txBody>
      </p:sp>
      <p:pic>
        <p:nvPicPr>
          <p:cNvPr id="2050" name="Picture 2" descr="[Figure 8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82" y="1667007"/>
            <a:ext cx="5089808" cy="25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2795" y="4203959"/>
            <a:ext cx="8362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u="sng" dirty="0" smtClean="0"/>
          </a:p>
          <a:p>
            <a:r>
              <a:rPr lang="en-GB" dirty="0" smtClean="0"/>
              <a:t>Luca </a:t>
            </a:r>
            <a:r>
              <a:rPr lang="en-GB" dirty="0" err="1" smtClean="0"/>
              <a:t>Rebuffi</a:t>
            </a:r>
            <a:r>
              <a:rPr lang="en-GB" dirty="0" smtClean="0"/>
              <a:t>, Manuel Sánchez del Río (2016)  </a:t>
            </a:r>
            <a:r>
              <a:rPr lang="en-GB" b="1" dirty="0" err="1" smtClean="0"/>
              <a:t>ShadowOui</a:t>
            </a:r>
            <a:r>
              <a:rPr lang="en-GB" b="1" dirty="0" smtClean="0"/>
              <a:t> : a new visual environment for X-ray optics and synchrotron beamline simulations</a:t>
            </a:r>
            <a:r>
              <a:rPr lang="en-GB" dirty="0" smtClean="0"/>
              <a:t> Journal of Synchrotron Radiation 23:  6.  1357-1367 Nov. </a:t>
            </a:r>
            <a:r>
              <a:rPr lang="en-GB" dirty="0" smtClean="0">
                <a:hlinkClick r:id="rId3"/>
              </a:rPr>
              <a:t>http://dx.doi.org/10.1107/S1600577516013837</a:t>
            </a:r>
            <a:endParaRPr lang="en-GB" dirty="0" smtClean="0"/>
          </a:p>
          <a:p>
            <a:endParaRPr lang="en-GB" u="sng" dirty="0"/>
          </a:p>
          <a:p>
            <a:r>
              <a:rPr lang="en-GB" dirty="0" err="1" smtClean="0"/>
              <a:t>Xianbo</a:t>
            </a:r>
            <a:r>
              <a:rPr lang="en-GB" dirty="0" smtClean="0"/>
              <a:t> </a:t>
            </a:r>
            <a:r>
              <a:rPr lang="en-GB" dirty="0"/>
              <a:t>Shi, Ruben </a:t>
            </a:r>
            <a:r>
              <a:rPr lang="en-GB" dirty="0" err="1"/>
              <a:t>Reininger</a:t>
            </a:r>
            <a:r>
              <a:rPr lang="en-GB" dirty="0"/>
              <a:t>, Manuel Sanchez del Rio, </a:t>
            </a:r>
            <a:r>
              <a:rPr lang="en-GB" dirty="0" err="1"/>
              <a:t>Lahsen</a:t>
            </a:r>
            <a:r>
              <a:rPr lang="en-GB" dirty="0"/>
              <a:t> </a:t>
            </a:r>
            <a:r>
              <a:rPr lang="en-GB" dirty="0" err="1"/>
              <a:t>Assoufid</a:t>
            </a:r>
            <a:r>
              <a:rPr lang="en-GB" dirty="0"/>
              <a:t> (2014)  </a:t>
            </a:r>
            <a:r>
              <a:rPr lang="en-GB" b="1" dirty="0"/>
              <a:t>A hybrid method for X-ray optics simulation : combining geometric ray-tracing and </a:t>
            </a:r>
            <a:r>
              <a:rPr lang="en-GB" b="1" dirty="0" err="1"/>
              <a:t>wavefront</a:t>
            </a:r>
            <a:r>
              <a:rPr lang="en-GB" b="1" dirty="0"/>
              <a:t> propagation</a:t>
            </a:r>
            <a:r>
              <a:rPr lang="en-GB" dirty="0"/>
              <a:t> </a:t>
            </a:r>
            <a:r>
              <a:rPr lang="en-GB" i="1" dirty="0"/>
              <a:t>Journal of Synchrotron Radiation</a:t>
            </a:r>
            <a:r>
              <a:rPr lang="en-GB" dirty="0"/>
              <a:t> 21:  4.  </a:t>
            </a:r>
            <a:r>
              <a:rPr lang="en-GB" dirty="0" smtClean="0"/>
              <a:t>669-678  </a:t>
            </a:r>
            <a:r>
              <a:rPr lang="en-GB" dirty="0" smtClean="0">
                <a:hlinkClick r:id="rId4"/>
              </a:rPr>
              <a:t>http://dx.doi.org/10.1117/12.2061950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8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 bwMode="auto">
          <a:xfrm>
            <a:off x="475636" y="979305"/>
            <a:ext cx="7698658" cy="63726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2215" tIns="31107" rIns="62215" bIns="31107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latin typeface="Arial" charset="0"/>
                <a:ea typeface="MS PGothic" charset="0"/>
              </a:rPr>
              <a:t>Advanced Simulation Tools:</a:t>
            </a:r>
            <a:br>
              <a:rPr lang="en-US" dirty="0" smtClean="0">
                <a:latin typeface="Arial" charset="0"/>
                <a:ea typeface="MS PGothic" charset="0"/>
              </a:rPr>
            </a:br>
            <a:r>
              <a:rPr lang="en-US" dirty="0" smtClean="0">
                <a:latin typeface="Arial" charset="0"/>
                <a:ea typeface="MS PGothic" charset="0"/>
              </a:rPr>
              <a:t>Height Profile Generators</a:t>
            </a:r>
            <a:endParaRPr lang="en-US" dirty="0">
              <a:latin typeface="Arial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87375A-9683-BE4A-B73E-7A77A5DC7413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pic>
        <p:nvPicPr>
          <p:cNvPr id="7" name="Picture 6" descr="Screen Shot 2016-04-20 at 16"/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8206" y="3380008"/>
            <a:ext cx="4229430" cy="26456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338445" y="1763230"/>
            <a:ext cx="2547650" cy="1767663"/>
          </a:xfrm>
          <a:prstGeom prst="rect">
            <a:avLst/>
          </a:prstGeom>
          <a:solidFill>
            <a:srgbClr val="E1EFF3"/>
          </a:solidFill>
          <a:ln w="9525">
            <a:solidFill>
              <a:srgbClr val="34536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361" dirty="0">
                <a:solidFill>
                  <a:srgbClr val="1F497D"/>
                </a:solidFill>
              </a:rPr>
              <a:t>ShadowOui contains more evolved tools for simulating the surface error profile to be added to the optical element surface:</a:t>
            </a:r>
          </a:p>
          <a:p>
            <a:pPr marL="233309" indent="-233309">
              <a:buFont typeface="Wingdings" charset="2"/>
              <a:buChar char="ü"/>
            </a:pPr>
            <a:endParaRPr lang="en-GB" sz="1361" dirty="0">
              <a:solidFill>
                <a:srgbClr val="1F497D"/>
              </a:solidFill>
            </a:endParaRPr>
          </a:p>
          <a:p>
            <a:pPr marL="233309" indent="-233309">
              <a:buFont typeface="Wingdings" charset="2"/>
              <a:buChar char="ü"/>
            </a:pPr>
            <a:r>
              <a:rPr lang="en-GB" sz="1361" dirty="0">
                <a:solidFill>
                  <a:srgbClr val="1F497D"/>
                </a:solidFill>
              </a:rPr>
              <a:t>Height Profile Simulator</a:t>
            </a:r>
          </a:p>
          <a:p>
            <a:pPr marL="233309" indent="-233309">
              <a:buFont typeface="Wingdings" charset="2"/>
              <a:buChar char="ü"/>
            </a:pPr>
            <a:r>
              <a:rPr lang="en-GB" sz="1361" dirty="0">
                <a:solidFill>
                  <a:srgbClr val="1F497D"/>
                </a:solidFill>
              </a:rPr>
              <a:t>DABAM Height Profile</a:t>
            </a:r>
            <a:endParaRPr lang="en-US" sz="1361" dirty="0">
              <a:solidFill>
                <a:srgbClr val="1F497D"/>
              </a:solidFill>
            </a:endParaRPr>
          </a:p>
        </p:txBody>
      </p:sp>
      <p:pic>
        <p:nvPicPr>
          <p:cNvPr id="5" name="Picture 4" descr="Macintosh HD:Users:labx:Desktop:ScreenShots:Screen Shot 2016-05-11 at 22.52.28.png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37101" y="1567255"/>
            <a:ext cx="4164260" cy="244966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 rot="21007011">
            <a:off x="3597856" y="2627365"/>
            <a:ext cx="1015307" cy="55789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sz="1225" dirty="0">
              <a:solidFill>
                <a:srgbClr val="C6695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123281">
            <a:off x="2171258" y="3409017"/>
            <a:ext cx="1015307" cy="557890"/>
          </a:xfrm>
          <a:prstGeom prst="rightArrow">
            <a:avLst/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schemeClr val="accent1">
                <a:lumMod val="50000"/>
                <a:alpha val="43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sz="1225" dirty="0">
              <a:solidFill>
                <a:srgbClr val="C6695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83" y="4190629"/>
            <a:ext cx="292872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2"/>
                </a:solidFill>
              </a:rPr>
              <a:t>M. Sanchez del Rio, D. Bianchi, D. </a:t>
            </a:r>
            <a:r>
              <a:rPr lang="en-US" sz="900" dirty="0" err="1">
                <a:solidFill>
                  <a:schemeClr val="tx2"/>
                </a:solidFill>
              </a:rPr>
              <a:t>Cocco</a:t>
            </a:r>
            <a:r>
              <a:rPr lang="en-US" sz="900" dirty="0">
                <a:solidFill>
                  <a:schemeClr val="tx2"/>
                </a:solidFill>
              </a:rPr>
              <a:t>, M. Glass, M. </a:t>
            </a:r>
            <a:r>
              <a:rPr lang="en-US" sz="900" dirty="0" err="1">
                <a:solidFill>
                  <a:schemeClr val="tx2"/>
                </a:solidFill>
              </a:rPr>
              <a:t>Idir</a:t>
            </a:r>
            <a:r>
              <a:rPr lang="en-US" sz="900" dirty="0">
                <a:solidFill>
                  <a:schemeClr val="tx2"/>
                </a:solidFill>
              </a:rPr>
              <a:t>, J. Metz, L. Raimondi, L. Rebuffi, R. </a:t>
            </a:r>
            <a:r>
              <a:rPr lang="en-US" sz="900" dirty="0" err="1">
                <a:solidFill>
                  <a:schemeClr val="tx2"/>
                </a:solidFill>
              </a:rPr>
              <a:t>Reininger</a:t>
            </a:r>
            <a:r>
              <a:rPr lang="en-US" sz="900" dirty="0">
                <a:solidFill>
                  <a:schemeClr val="tx2"/>
                </a:solidFill>
              </a:rPr>
              <a:t>, X. Shi, F. </a:t>
            </a:r>
            <a:r>
              <a:rPr lang="en-US" sz="900" dirty="0" err="1">
                <a:solidFill>
                  <a:schemeClr val="tx2"/>
                </a:solidFill>
              </a:rPr>
              <a:t>Siewert</a:t>
            </a:r>
            <a:r>
              <a:rPr lang="en-US" sz="900" dirty="0">
                <a:solidFill>
                  <a:schemeClr val="tx2"/>
                </a:solidFill>
              </a:rPr>
              <a:t>, S. </a:t>
            </a:r>
            <a:r>
              <a:rPr lang="en-US" sz="900" dirty="0" err="1">
                <a:solidFill>
                  <a:schemeClr val="tx2"/>
                </a:solidFill>
              </a:rPr>
              <a:t>Spielmann-Jaeggi</a:t>
            </a:r>
            <a:r>
              <a:rPr lang="en-US" sz="900" dirty="0">
                <a:solidFill>
                  <a:schemeClr val="tx2"/>
                </a:solidFill>
              </a:rPr>
              <a:t>, P. </a:t>
            </a:r>
            <a:r>
              <a:rPr lang="en-US" sz="900" dirty="0" err="1">
                <a:solidFill>
                  <a:schemeClr val="tx2"/>
                </a:solidFill>
              </a:rPr>
              <a:t>Takacs</a:t>
            </a:r>
            <a:r>
              <a:rPr lang="en-US" sz="900" dirty="0">
                <a:solidFill>
                  <a:schemeClr val="tx2"/>
                </a:solidFill>
              </a:rPr>
              <a:t>, M. </a:t>
            </a:r>
            <a:r>
              <a:rPr lang="en-US" sz="900" dirty="0" err="1">
                <a:solidFill>
                  <a:schemeClr val="tx2"/>
                </a:solidFill>
              </a:rPr>
              <a:t>Tomasset</a:t>
            </a:r>
            <a:r>
              <a:rPr lang="en-US" sz="900" dirty="0">
                <a:solidFill>
                  <a:schemeClr val="tx2"/>
                </a:solidFill>
              </a:rPr>
              <a:t>, T. </a:t>
            </a:r>
            <a:r>
              <a:rPr lang="en-US" sz="900" dirty="0" err="1">
                <a:solidFill>
                  <a:schemeClr val="tx2"/>
                </a:solidFill>
              </a:rPr>
              <a:t>Tonnessen</a:t>
            </a:r>
            <a:r>
              <a:rPr lang="en-US" sz="900" dirty="0">
                <a:solidFill>
                  <a:schemeClr val="tx2"/>
                </a:solidFill>
              </a:rPr>
              <a:t>, A. Vivo and V. </a:t>
            </a:r>
            <a:r>
              <a:rPr lang="en-US" sz="900" dirty="0" err="1">
                <a:solidFill>
                  <a:schemeClr val="tx2"/>
                </a:solidFill>
              </a:rPr>
              <a:t>Yashchuk</a:t>
            </a:r>
            <a:r>
              <a:rPr lang="en-US" sz="900" dirty="0">
                <a:solidFill>
                  <a:schemeClr val="tx2"/>
                </a:solidFill>
              </a:rPr>
              <a:t>, J. Synchrotron Rad. (2016) 23, 665-678, </a:t>
            </a:r>
          </a:p>
          <a:p>
            <a:r>
              <a:rPr lang="en-US" sz="900" dirty="0">
                <a:solidFill>
                  <a:schemeClr val="tx2"/>
                </a:solidFill>
                <a:hlinkClick r:id="rId5"/>
              </a:rPr>
              <a:t>doi:10.1107/S1600577516005014</a:t>
            </a:r>
            <a:endParaRPr lang="en-US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7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dirty="0"/>
              <a:t>Hard X-ray Nano-focusing Beamline @ Low Emittance Storage Ring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F05D34-7E1F-E242-AD44-E761943F23EE}" type="slidenum">
              <a:rPr lang="it-IT" smtClean="0"/>
              <a:pPr>
                <a:defRPr/>
              </a:pPr>
              <a:t>9</a:t>
            </a:fld>
            <a:endParaRPr lang="it-IT" dirty="0"/>
          </a:p>
        </p:txBody>
      </p:sp>
      <p:pic>
        <p:nvPicPr>
          <p:cNvPr id="5" name="Picture 4" descr="Screen Shot 2017-12-08 at 15.34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98" y="1616249"/>
            <a:ext cx="5781205" cy="41397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3817" y="4755293"/>
            <a:ext cx="3576509" cy="469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49" dirty="0">
                <a:solidFill>
                  <a:srgbClr val="FF6600"/>
                </a:solidFill>
              </a:rPr>
              <a:t>INTEROPERABILITY!!!!</a:t>
            </a:r>
            <a:endParaRPr lang="en-US" sz="2449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452" y="5309398"/>
            <a:ext cx="11726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Luca </a:t>
            </a:r>
            <a:r>
              <a:rPr lang="en-GB" dirty="0" err="1"/>
              <a:t>Rebuffi</a:t>
            </a:r>
            <a:r>
              <a:rPr lang="en-GB" dirty="0"/>
              <a:t>, Manuel Sanchez del Rio (2017) </a:t>
            </a:r>
            <a:endParaRPr lang="en-GB" dirty="0" smtClean="0"/>
          </a:p>
          <a:p>
            <a:r>
              <a:rPr lang="en-GB" dirty="0"/>
              <a:t> </a:t>
            </a:r>
            <a:r>
              <a:rPr lang="en-GB" b="1" dirty="0"/>
              <a:t>Interoperability and complementarity of simulation tools for beamline design in the OASYS environment</a:t>
            </a:r>
            <a:r>
              <a:rPr lang="en-GB" dirty="0"/>
              <a:t> </a:t>
            </a:r>
            <a:endParaRPr lang="en-GB" dirty="0" smtClean="0"/>
          </a:p>
          <a:p>
            <a:r>
              <a:rPr lang="en-GB" i="1" dirty="0" err="1" smtClean="0"/>
              <a:t>Proc.SPIE</a:t>
            </a:r>
            <a:r>
              <a:rPr lang="en-GB" dirty="0"/>
              <a:t> 10388:  </a:t>
            </a:r>
            <a:r>
              <a:rPr lang="en-GB" dirty="0" smtClean="0"/>
              <a:t>10388-10388  </a:t>
            </a:r>
            <a:r>
              <a:rPr lang="en-GB" dirty="0" smtClean="0">
                <a:hlinkClick r:id="rId3"/>
              </a:rPr>
              <a:t>http://dx.doi.org/10.1117/12.2274232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50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Microsoft Office PowerPoint</Application>
  <PresentationFormat>On-screen Show (4:3)</PresentationFormat>
  <Paragraphs>310</Paragraphs>
  <Slides>33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MS PGothic</vt:lpstr>
      <vt:lpstr>MS PGothic</vt:lpstr>
      <vt:lpstr>Myriad Pro SemiCond</vt:lpstr>
      <vt:lpstr>Arial</vt:lpstr>
      <vt:lpstr>Arial Narrow</vt:lpstr>
      <vt:lpstr>Calibri</vt:lpstr>
      <vt:lpstr>Courier New</vt:lpstr>
      <vt:lpstr>Symbol</vt:lpstr>
      <vt:lpstr>Times New Roman</vt:lpstr>
      <vt:lpstr>Wingdings</vt:lpstr>
      <vt:lpstr>Office Theme</vt:lpstr>
      <vt:lpstr>Equation</vt:lpstr>
      <vt:lpstr>HERCULES 2019  Simulating beamline optics by ray-tracing using ShadowOui</vt:lpstr>
      <vt:lpstr>The OASYS Project</vt:lpstr>
      <vt:lpstr>Synchrotron Virtual Experiments</vt:lpstr>
      <vt:lpstr>OASYS powered by ORANGE</vt:lpstr>
      <vt:lpstr>Source emission (XOPPY)</vt:lpstr>
      <vt:lpstr>PowerPoint Presentation</vt:lpstr>
      <vt:lpstr>Beamline Optics – Ray tracing ShadowOUI</vt:lpstr>
      <vt:lpstr>Advanced Simulation Tools: Height Profile Generators</vt:lpstr>
      <vt:lpstr>Hard X-ray Nano-focusing Beamline @ Low Emittance Storage Ring</vt:lpstr>
      <vt:lpstr>COMSYL</vt:lpstr>
      <vt:lpstr>COMSYL EBS SOURCE U18 17 keV  (CF 0.028)</vt:lpstr>
      <vt:lpstr>Outline</vt:lpstr>
      <vt:lpstr>PowerPoint Presentation</vt:lpstr>
      <vt:lpstr>At HIGH ENERGIES, WE ARE FAR FROM DIFFRACTION-LIMIT (=FULLY COHERENCE)   U17 2m @ 17 keV (K=0.4842) L=2m Coherent Fraction  THEREFORE, ANY BEAMLINE SIMULATION MUST START WITH RAY TRACING (INCOHERENT BEAMS)</vt:lpstr>
      <vt:lpstr>CONTEXT: OASYS TOOLBOX TO SIMULATE VIRTUAL EXPERIMETS</vt:lpstr>
      <vt:lpstr>OASYS: A NEW PLATFORM FOR BEAMLINE SIMULATIONS</vt:lpstr>
      <vt:lpstr>Oasys+ShadowOui</vt:lpstr>
      <vt:lpstr>PowerPoint Presentation</vt:lpstr>
      <vt:lpstr>X-ray sources</vt:lpstr>
      <vt:lpstr>Compute e- beam sizes</vt:lpstr>
      <vt:lpstr>Onuki &amp; Elleaume Undulators, Wigglers  and their applications, CRC press, 2002</vt:lpstr>
      <vt:lpstr>Courtesy: Boaz Nash</vt:lpstr>
      <vt:lpstr>Source characteristics (XOPPY)</vt:lpstr>
      <vt:lpstr>Optical elements</vt:lpstr>
      <vt:lpstr>Mirrors Geometrical model        Physical model</vt:lpstr>
      <vt:lpstr>Mirror shape</vt:lpstr>
      <vt:lpstr>Kirkpatrick-Baez</vt:lpstr>
      <vt:lpstr>Crystals</vt:lpstr>
      <vt:lpstr>Theory of the Use of More Than Two Successive X-Ray Crystal Reflections to Obtain Increased Resolving Power J W. M. DuMond Phys. Rev. 52, 872 – (1937) http://dx.doi.org/10.1103/PhysRev.52.872 </vt:lpstr>
      <vt:lpstr>Other</vt:lpstr>
      <vt:lpstr>LENSE = TWO INTERFACES  Geometrical model        Physical model</vt:lpstr>
      <vt:lpstr>HYBRID METHOD IN SHADOW (X. Shi et al.) Combining ray tracing and wavefront propagation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of X-ray radiation production and transport. Simulating photons and waves from the X-ray sources to the samples</dc:title>
  <dc:creator>SANCHEZ DEL RIO Manuel</dc:creator>
  <cp:lastModifiedBy>SANCHEZ DEL RIO Manuel</cp:lastModifiedBy>
  <cp:revision>617</cp:revision>
  <dcterms:created xsi:type="dcterms:W3CDTF">2011-09-30T07:36:13Z</dcterms:created>
  <dcterms:modified xsi:type="dcterms:W3CDTF">2019-03-25T13:49:05Z</dcterms:modified>
</cp:coreProperties>
</file>