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46" r:id="rId5"/>
    <p:sldMasterId id="2147484311" r:id="rId6"/>
  </p:sldMasterIdLst>
  <p:notesMasterIdLst>
    <p:notesMasterId r:id="rId22"/>
  </p:notesMasterIdLst>
  <p:handoutMasterIdLst>
    <p:handoutMasterId r:id="rId23"/>
  </p:handoutMasterIdLst>
  <p:sldIdLst>
    <p:sldId id="257" r:id="rId7"/>
    <p:sldId id="550" r:id="rId8"/>
    <p:sldId id="1664" r:id="rId9"/>
    <p:sldId id="1653" r:id="rId10"/>
    <p:sldId id="1655" r:id="rId11"/>
    <p:sldId id="1656" r:id="rId12"/>
    <p:sldId id="1657" r:id="rId13"/>
    <p:sldId id="1654" r:id="rId14"/>
    <p:sldId id="1658" r:id="rId15"/>
    <p:sldId id="1659" r:id="rId16"/>
    <p:sldId id="1660" r:id="rId17"/>
    <p:sldId id="1661" r:id="rId18"/>
    <p:sldId id="1665" r:id="rId19"/>
    <p:sldId id="1652" r:id="rId20"/>
    <p:sldId id="614" r:id="rId21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C98"/>
    <a:srgbClr val="000000"/>
    <a:srgbClr val="094875"/>
    <a:srgbClr val="17375E"/>
    <a:srgbClr val="7A1AC9"/>
    <a:srgbClr val="558ED5"/>
    <a:srgbClr val="4E7601"/>
    <a:srgbClr val="920204"/>
    <a:srgbClr val="760001"/>
    <a:srgbClr val="0060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73" autoAdjust="0"/>
    <p:restoredTop sz="95355" autoAdjust="0"/>
  </p:normalViewPr>
  <p:slideViewPr>
    <p:cSldViewPr snapToGrid="0">
      <p:cViewPr varScale="1">
        <p:scale>
          <a:sx n="86" d="100"/>
          <a:sy n="86" d="100"/>
        </p:scale>
        <p:origin x="248" y="55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7552"/>
    </p:cViewPr>
  </p:sorterViewPr>
  <p:notesViewPr>
    <p:cSldViewPr snapToGrid="0" snapToObjects="1">
      <p:cViewPr varScale="1">
        <p:scale>
          <a:sx n="74" d="100"/>
          <a:sy n="74" d="100"/>
        </p:scale>
        <p:origin x="3496" y="17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698" cy="481876"/>
          </a:xfrm>
          <a:prstGeom prst="rect">
            <a:avLst/>
          </a:prstGeom>
        </p:spPr>
        <p:txBody>
          <a:bodyPr vert="horz" lIns="95553" tIns="47776" rIns="95553" bIns="4777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832" y="0"/>
            <a:ext cx="3169698" cy="481876"/>
          </a:xfrm>
          <a:prstGeom prst="rect">
            <a:avLst/>
          </a:prstGeom>
        </p:spPr>
        <p:txBody>
          <a:bodyPr vert="horz" lIns="95553" tIns="47776" rIns="95553" bIns="47776" rtlCol="0"/>
          <a:lstStyle>
            <a:lvl1pPr algn="r">
              <a:defRPr sz="1200"/>
            </a:lvl1pPr>
          </a:lstStyle>
          <a:p>
            <a:fld id="{B691EE03-8B86-4483-A61E-7F251E4A6480}" type="datetimeFigureOut">
              <a:rPr lang="en-US" smtClean="0"/>
              <a:t>12/3/19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324"/>
            <a:ext cx="3169698" cy="481876"/>
          </a:xfrm>
          <a:prstGeom prst="rect">
            <a:avLst/>
          </a:prstGeom>
        </p:spPr>
        <p:txBody>
          <a:bodyPr vert="horz" lIns="95553" tIns="47776" rIns="95553" bIns="4777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832" y="9119324"/>
            <a:ext cx="3169698" cy="481876"/>
          </a:xfrm>
          <a:prstGeom prst="rect">
            <a:avLst/>
          </a:prstGeom>
        </p:spPr>
        <p:txBody>
          <a:bodyPr vert="horz" lIns="95553" tIns="47776" rIns="95553" bIns="47776" rtlCol="0" anchor="b"/>
          <a:lstStyle>
            <a:lvl1pPr algn="r">
              <a:defRPr sz="1200"/>
            </a:lvl1pPr>
          </a:lstStyle>
          <a:p>
            <a:fld id="{06B5E9DE-290D-4688-9E0B-EC76B1290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60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46" tIns="48324" rIns="96646" bIns="4832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0"/>
            <a:ext cx="3169920" cy="480060"/>
          </a:xfrm>
          <a:prstGeom prst="rect">
            <a:avLst/>
          </a:prstGeom>
        </p:spPr>
        <p:txBody>
          <a:bodyPr vert="horz" lIns="96646" tIns="48324" rIns="96646" bIns="48324" rtlCol="0"/>
          <a:lstStyle>
            <a:lvl1pPr algn="r">
              <a:defRPr sz="1200"/>
            </a:lvl1pPr>
          </a:lstStyle>
          <a:p>
            <a:fld id="{1AF9D93D-2DCD-4941-9148-539F4B11DA5A}" type="datetimeFigureOut">
              <a:rPr lang="en-US" smtClean="0"/>
              <a:t>12/3/19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46" tIns="48324" rIns="96646" bIns="483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lIns="96646" tIns="48324" rIns="96646" bIns="483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46" tIns="48324" rIns="96646" bIns="4832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9" y="9119474"/>
            <a:ext cx="3169920" cy="480060"/>
          </a:xfrm>
          <a:prstGeom prst="rect">
            <a:avLst/>
          </a:prstGeom>
        </p:spPr>
        <p:txBody>
          <a:bodyPr vert="horz" lIns="96646" tIns="48324" rIns="96646" bIns="48324" rtlCol="0" anchor="b"/>
          <a:lstStyle>
            <a:lvl1pPr algn="r">
              <a:defRPr sz="1200"/>
            </a:lvl1pPr>
          </a:lstStyle>
          <a:p>
            <a:fld id="{96257B74-7AA3-6D4E-A5F4-7C976DCE7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803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64916" algn="l"/>
                <a:tab pos="1529833" algn="l"/>
                <a:tab pos="2294749" algn="l"/>
                <a:tab pos="3059666" algn="l"/>
              </a:tabLs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>
              <a:tabLst>
                <a:tab pos="764916" algn="l"/>
                <a:tab pos="1529833" algn="l"/>
                <a:tab pos="2294749" algn="l"/>
                <a:tab pos="3059666" algn="l"/>
              </a:tabLs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764916" algn="l"/>
                <a:tab pos="1529833" algn="l"/>
                <a:tab pos="2294749" algn="l"/>
                <a:tab pos="3059666" algn="l"/>
              </a:tabLs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764916" algn="l"/>
                <a:tab pos="1529833" algn="l"/>
                <a:tab pos="2294749" algn="l"/>
                <a:tab pos="3059666" algn="l"/>
              </a:tabLs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764916" algn="l"/>
                <a:tab pos="1529833" algn="l"/>
                <a:tab pos="2294749" algn="l"/>
                <a:tab pos="3059666" algn="l"/>
              </a:tabLs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7075" indent="-241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64916" algn="l"/>
                <a:tab pos="1529833" algn="l"/>
                <a:tab pos="2294749" algn="l"/>
                <a:tab pos="3059666" algn="l"/>
              </a:tabLs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40183" indent="-241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64916" algn="l"/>
                <a:tab pos="1529833" algn="l"/>
                <a:tab pos="2294749" algn="l"/>
                <a:tab pos="3059666" algn="l"/>
              </a:tabLs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3288" indent="-241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64916" algn="l"/>
                <a:tab pos="1529833" algn="l"/>
                <a:tab pos="2294749" algn="l"/>
                <a:tab pos="3059666" algn="l"/>
              </a:tabLs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6394" indent="-241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64916" algn="l"/>
                <a:tab pos="1529833" algn="l"/>
                <a:tab pos="2294749" algn="l"/>
                <a:tab pos="3059666" algn="l"/>
              </a:tabLs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84BE3096-FF3B-1648-A643-D3909CD99245}" type="slidenum">
              <a:rPr lang="en-US" sz="1500">
                <a:solidFill>
                  <a:srgbClr val="000000"/>
                </a:solidFill>
                <a:latin typeface="Times New Roman" charset="0"/>
              </a:rPr>
              <a:pPr eaLnBrk="1"/>
              <a:t>1</a:t>
            </a:fld>
            <a:endParaRPr lang="en-US" sz="150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6" y="0"/>
            <a:ext cx="1694" cy="1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95100" tIns="47553" rIns="95100" bIns="47553"/>
          <a:lstStyle/>
          <a:p>
            <a:pPr defTabSz="96642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404040"/>
                </a:solidFill>
                <a:latin typeface="Calibri" charset="0"/>
                <a:ea typeface="+mn-ea"/>
              </a:rPr>
              <a:t>Univ of Chicago Review, Aug. 30, 2010</a:t>
            </a:r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6" y="0"/>
            <a:ext cx="1694" cy="1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95100" tIns="47553" rIns="95100" bIns="47553"/>
          <a:lstStyle/>
          <a:p>
            <a:pPr defTabSz="966423" fontAlgn="auto">
              <a:spcBef>
                <a:spcPts val="0"/>
              </a:spcBef>
              <a:spcAft>
                <a:spcPts val="0"/>
              </a:spcAft>
              <a:defRPr/>
            </a:pPr>
            <a:fld id="{D8C02FBE-B1A1-9949-B8FC-82EFBC57DDE8}" type="slidenum">
              <a:rPr lang="en-US">
                <a:solidFill>
                  <a:srgbClr val="404040"/>
                </a:solidFill>
                <a:latin typeface="Calibri" charset="0"/>
                <a:ea typeface="+mn-ea"/>
              </a:rPr>
              <a:pPr defTabSz="966423" fontAlgn="auto">
                <a:spcBef>
                  <a:spcPts val="0"/>
                </a:spcBef>
                <a:spcAft>
                  <a:spcPts val="0"/>
                </a:spcAft>
                <a:defRPr/>
              </a:pPr>
              <a:t>1</a:t>
            </a:fld>
            <a:endParaRPr lang="en-US" dirty="0">
              <a:solidFill>
                <a:srgbClr val="404040"/>
              </a:solidFill>
              <a:latin typeface="Calibri" charset="0"/>
              <a:ea typeface="+mn-ea"/>
            </a:endParaRPr>
          </a:p>
        </p:txBody>
      </p:sp>
      <p:sp>
        <p:nvSpPr>
          <p:cNvPr id="16387" name="Text Box 3"/>
          <p:cNvSpPr>
            <a:spLocks noGrp="1" noChangeArrowheads="1"/>
          </p:cNvSpPr>
          <p:nvPr>
            <p:ph type="body"/>
          </p:nvPr>
        </p:nvSpPr>
        <p:spPr>
          <a:xfrm>
            <a:off x="7" y="2"/>
            <a:ext cx="301917" cy="47219"/>
          </a:xfrm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  <a:defRPr/>
            </a:pPr>
            <a:r>
              <a:rPr lang="en-US" sz="2100" dirty="0">
                <a:latin typeface="Arial" charset="0"/>
                <a:cs typeface="WenQuanYi Zen Hei" charset="0"/>
              </a:rPr>
              <a:t>Good morning, my name is Luca </a:t>
            </a:r>
            <a:r>
              <a:rPr lang="en-US" sz="2100" dirty="0" err="1">
                <a:latin typeface="Arial" charset="0"/>
                <a:cs typeface="WenQuanYi Zen Hei" charset="0"/>
              </a:rPr>
              <a:t>Rebuffi</a:t>
            </a:r>
            <a:r>
              <a:rPr lang="en-US" sz="2100" dirty="0">
                <a:latin typeface="Arial" charset="0"/>
                <a:cs typeface="WenQuanYi Zen Hei" charset="0"/>
              </a:rPr>
              <a:t> and I am staff member of the X-Ray Optics Group at the APS of the Argonne National Laboratory</a:t>
            </a:r>
          </a:p>
        </p:txBody>
      </p:sp>
    </p:spTree>
    <p:extLst>
      <p:ext uri="{BB962C8B-B14F-4D97-AF65-F5344CB8AC3E}">
        <p14:creationId xmlns:p14="http://schemas.microsoft.com/office/powerpoint/2010/main" val="11663822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presentation, after a brief introduction on WPPM method, will show you how this method has been ported into the graphical environment of the suite Orange, and then will show you a few example of the WONDER software in 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57B74-7AA3-6D4E-A5F4-7C976DCE7D1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3651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presentation, after a brief introduction on WPPM method, will show you how this method has been ported into the graphical environment of the suite Orange, and then will show you a few example of the WONDER software in 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57B74-7AA3-6D4E-A5F4-7C976DCE7D1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58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presentation, after a brief introduction on WPPM method, will show you how this method has been ported into the graphical environment of the suite Orange, and then will show you a few example of the WONDER software in 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57B74-7AA3-6D4E-A5F4-7C976DCE7D1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7203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presentation, after a brief introduction on WPPM method, will show you how this method has been ported into the graphical environment of the suite Orange, and then will show you a few example of the WONDER software in 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57B74-7AA3-6D4E-A5F4-7C976DCE7D1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435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Powder diffraction provides several information about a crystalline material: structural information like...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57B74-7AA3-6D4E-A5F4-7C976DCE7D1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25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presentation, after a brief introduction on WPPM method, will show you how this method has been ported into the graphical environment of the suite Orange, and then will show you a few example of the WONDER software in 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57B74-7AA3-6D4E-A5F4-7C976DCE7D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58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presentation, after a brief introduction on WPPM method, will show you how this method has been ported into the graphical environment of the suite Orange, and then will show you a few example of the WONDER software in 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57B74-7AA3-6D4E-A5F4-7C976DCE7D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53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presentation, after a brief introduction on WPPM method, will show you how this method has been ported into the graphical environment of the suite Orange, and then will show you a few example of the WONDER software in 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57B74-7AA3-6D4E-A5F4-7C976DCE7D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40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presentation, after a brief introduction on WPPM method, will show you how this method has been ported into the graphical environment of the suite Orange, and then will show you a few example of the WONDER software in 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57B74-7AA3-6D4E-A5F4-7C976DCE7D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707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presentation, after a brief introduction on WPPM method, will show you how this method has been ported into the graphical environment of the suite Orange, and then will show you a few example of the WONDER software in 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57B74-7AA3-6D4E-A5F4-7C976DCE7D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54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presentation, after a brief introduction on WPPM method, will show you how this method has been ported into the graphical environment of the suite Orange, and then will show you a few example of the WONDER software in 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57B74-7AA3-6D4E-A5F4-7C976DCE7D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58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presentation, after a brief introduction on WPPM method, will show you how this method has been ported into the graphical environment of the suite Orange, and then will show you a few example of the WONDER software in 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57B74-7AA3-6D4E-A5F4-7C976DCE7D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83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presentation, after a brief introduction on WPPM method, will show you how this method has been ported into the graphical environment of the suite Orange, and then will show you a few example of the WONDER software in 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57B74-7AA3-6D4E-A5F4-7C976DCE7D1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52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 marL="573088" indent="-298450">
              <a:defRPr>
                <a:solidFill>
                  <a:srgbClr val="000000"/>
                </a:solidFill>
              </a:defRPr>
            </a:lvl2pPr>
            <a:lvl3pPr marL="519113" indent="217488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3pPr>
          </a:lstStyle>
          <a:p>
            <a:pPr lvl="0"/>
            <a:r>
              <a:rPr lang="en-US" dirty="0"/>
              <a:t>Click to add 1st-level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417300" y="6471466"/>
            <a:ext cx="609600" cy="182880"/>
          </a:xfrm>
          <a:ln/>
        </p:spPr>
        <p:txBody>
          <a:bodyPr/>
          <a:lstStyle>
            <a:lvl1pPr>
              <a:defRPr>
                <a:solidFill>
                  <a:srgbClr val="232425"/>
                </a:solidFill>
              </a:defRPr>
            </a:lvl1pPr>
          </a:lstStyle>
          <a:p>
            <a:pPr>
              <a:defRPr/>
            </a:pPr>
            <a:fld id="{D8294B01-9356-4A99-BF43-1EB6DE2E19C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0401" y="6455188"/>
            <a:ext cx="9098844" cy="215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232425"/>
                </a:solidFill>
              </a:defRPr>
            </a:lvl1pPr>
          </a:lstStyle>
          <a:p>
            <a:r>
              <a:rPr lang="en-US"/>
              <a:t>ANL Director's CD-2 Review of the APS-U Project - August 21-23, 2018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2431" y="6412792"/>
            <a:ext cx="1109568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687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*Columns-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1417300" y="6513801"/>
            <a:ext cx="609600" cy="182880"/>
          </a:xfrm>
        </p:spPr>
        <p:txBody>
          <a:bodyPr/>
          <a:lstStyle>
            <a:lvl1pPr>
              <a:defRPr>
                <a:solidFill>
                  <a:srgbClr val="232425"/>
                </a:solidFill>
              </a:defRPr>
            </a:lvl1pPr>
          </a:lstStyle>
          <a:p>
            <a:fld id="{AEFAAC5A-9C4F-4278-920D-DF2BAB595749}" type="slidenum">
              <a:rPr lang="en-US" smtClean="0">
                <a:latin typeface="Arial"/>
              </a:rPr>
              <a:pPr/>
              <a:t>‹#›</a:t>
            </a:fld>
            <a:endParaRPr lang="en-US" dirty="0">
              <a:latin typeface="Arial"/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1" y="1168749"/>
            <a:ext cx="11163868" cy="499715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9600" y="1699996"/>
            <a:ext cx="5364480" cy="4422775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 marL="573088" indent="-298450">
              <a:spcBef>
                <a:spcPts val="0"/>
              </a:spcBef>
              <a:defRPr sz="2000">
                <a:solidFill>
                  <a:srgbClr val="000000"/>
                </a:solidFill>
              </a:defRPr>
            </a:lvl2pPr>
            <a:lvl3pPr marL="682625" indent="-184150">
              <a:defRPr sz="1800">
                <a:solidFill>
                  <a:srgbClr val="000000"/>
                </a:solidFill>
              </a:defRPr>
            </a:lvl3pPr>
            <a:lvl4pPr marL="865188" indent="-171450">
              <a:defRPr sz="1600">
                <a:solidFill>
                  <a:srgbClr val="000000"/>
                </a:solidFill>
              </a:defRPr>
            </a:lvl4pPr>
            <a:lvl5pPr marL="1084263" indent="-171450"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 Fourth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267451" y="1685707"/>
            <a:ext cx="5364480" cy="4422775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 marL="573088" indent="-298450">
              <a:spcBef>
                <a:spcPts val="0"/>
              </a:spcBef>
              <a:defRPr sz="2000">
                <a:solidFill>
                  <a:srgbClr val="000000"/>
                </a:solidFill>
              </a:defRPr>
            </a:lvl2pPr>
            <a:lvl3pPr marL="682625" indent="-184150">
              <a:defRPr sz="1800">
                <a:solidFill>
                  <a:srgbClr val="000000"/>
                </a:solidFill>
              </a:defRPr>
            </a:lvl3pPr>
            <a:lvl4pPr marL="865188" indent="-171450">
              <a:defRPr sz="1600">
                <a:solidFill>
                  <a:srgbClr val="000000"/>
                </a:solidFill>
              </a:defRPr>
            </a:lvl4pPr>
            <a:lvl5pPr marL="1084263" indent="-171450"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 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Two-column CONTENT slide</a:t>
            </a:r>
            <a:br>
              <a:rPr lang="en-US" dirty="0"/>
            </a:br>
            <a:r>
              <a:rPr lang="en-US" dirty="0"/>
              <a:t>one or two lines for headline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50996" y="6497523"/>
            <a:ext cx="6533281" cy="215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232425"/>
                </a:solidFill>
              </a:defRPr>
            </a:lvl1pPr>
          </a:lstStyle>
          <a:p>
            <a:r>
              <a:rPr lang="en-US"/>
              <a:t>ANL Director's CD-2 Review of the APS-U Project - August 21-23, 2018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2431" y="6412792"/>
            <a:ext cx="1109568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101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over Op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6484968" y="1689100"/>
            <a:ext cx="5707033" cy="2706624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" y="1689100"/>
            <a:ext cx="6484965" cy="2706624"/>
          </a:xfrm>
          <a:solidFill>
            <a:srgbClr val="004165"/>
          </a:solidFill>
        </p:spPr>
        <p:txBody>
          <a:bodyPr lIns="457200" rIns="91440" anchor="ctr">
            <a:norm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 -Cover option A</a:t>
            </a:r>
            <a:br>
              <a:rPr lang="en-US" dirty="0"/>
            </a:br>
            <a:r>
              <a:rPr lang="en-US" dirty="0"/>
              <a:t>can be up to four </a:t>
            </a:r>
            <a:br>
              <a:rPr lang="en-US" dirty="0"/>
            </a:br>
            <a:r>
              <a:rPr lang="en-US" dirty="0"/>
              <a:t>or five lines of text</a:t>
            </a:r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-2" y="1689100"/>
            <a:ext cx="319619" cy="2706624"/>
          </a:xfrm>
          <a:solidFill>
            <a:schemeClr val="tx2">
              <a:lumMod val="75000"/>
            </a:schemeClr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48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26534" y="4582947"/>
            <a:ext cx="3590495" cy="393700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49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626534" y="5045054"/>
            <a:ext cx="3590495" cy="9144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/>
              <a:t>Add Presenter Title</a:t>
            </a:r>
            <a:br>
              <a:rPr lang="en-US" dirty="0"/>
            </a:br>
            <a:r>
              <a:rPr lang="en-US" dirty="0"/>
              <a:t>Optional Line 2</a:t>
            </a:r>
            <a:br>
              <a:rPr lang="en-US" dirty="0"/>
            </a:br>
            <a:r>
              <a:rPr lang="en-US" dirty="0"/>
              <a:t>Optional Line 3</a:t>
            </a:r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4556495" y="4582947"/>
            <a:ext cx="3590495" cy="393700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4556495" y="5045054"/>
            <a:ext cx="3590495" cy="9144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second presenter </a:t>
            </a:r>
            <a:br>
              <a:rPr lang="en-US" dirty="0"/>
            </a:br>
            <a:r>
              <a:rPr lang="en-US" dirty="0"/>
              <a:t>info if not needed</a:t>
            </a:r>
          </a:p>
        </p:txBody>
      </p:sp>
      <p:sp>
        <p:nvSpPr>
          <p:cNvPr id="54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8480262" y="4582947"/>
            <a:ext cx="3590495" cy="393700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55" name="Text Placeholder 45"/>
          <p:cNvSpPr>
            <a:spLocks noGrp="1"/>
          </p:cNvSpPr>
          <p:nvPr>
            <p:ph type="body" sz="quarter" idx="26" hasCustomPrompt="1"/>
          </p:nvPr>
        </p:nvSpPr>
        <p:spPr>
          <a:xfrm>
            <a:off x="8480262" y="5045054"/>
            <a:ext cx="3590495" cy="9144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third presenter </a:t>
            </a:r>
            <a:br>
              <a:rPr lang="en-US" dirty="0"/>
            </a:br>
            <a:r>
              <a:rPr lang="en-US" dirty="0"/>
              <a:t>info if not needed</a:t>
            </a:r>
          </a:p>
        </p:txBody>
      </p:sp>
      <p:sp>
        <p:nvSpPr>
          <p:cNvPr id="47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606116" y="5747819"/>
            <a:ext cx="7859323" cy="515411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Presentation Date</a:t>
            </a:r>
            <a:br>
              <a:rPr lang="en-US" dirty="0"/>
            </a:br>
            <a:r>
              <a:rPr lang="en-US" dirty="0"/>
              <a:t>City, State (presentation location)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575733" y="730250"/>
            <a:ext cx="8250767" cy="393700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8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Optional one line subhead, </a:t>
            </a:r>
            <a:r>
              <a:rPr lang="en-US" dirty="0" err="1"/>
              <a:t>url</a:t>
            </a:r>
            <a:r>
              <a:rPr lang="en-US" dirty="0"/>
              <a:t> or date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43246" y="523876"/>
            <a:ext cx="1739197" cy="67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42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*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66339" y="6083300"/>
            <a:ext cx="2054459" cy="74011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5984917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-14246"/>
            <a:ext cx="12191999" cy="5999163"/>
          </a:xfrm>
          <a:solidFill>
            <a:schemeClr val="accent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3733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in SECTION BREAK TITLE</a:t>
            </a:r>
          </a:p>
        </p:txBody>
      </p:sp>
    </p:spTree>
    <p:extLst>
      <p:ext uri="{BB962C8B-B14F-4D97-AF65-F5344CB8AC3E}">
        <p14:creationId xmlns:p14="http://schemas.microsoft.com/office/powerpoint/2010/main" val="367002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 marL="573088" indent="-298450">
              <a:defRPr>
                <a:solidFill>
                  <a:srgbClr val="000000"/>
                </a:solidFill>
              </a:defRPr>
            </a:lvl2pPr>
            <a:lvl3pPr marL="519113" indent="217488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3pPr>
          </a:lstStyle>
          <a:p>
            <a:pPr lvl="0"/>
            <a:r>
              <a:rPr lang="en-US" dirty="0"/>
              <a:t>Click to add 1st-level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417300" y="6471466"/>
            <a:ext cx="609600" cy="182880"/>
          </a:xfrm>
          <a:ln/>
        </p:spPr>
        <p:txBody>
          <a:bodyPr/>
          <a:lstStyle>
            <a:lvl1pPr>
              <a:defRPr>
                <a:solidFill>
                  <a:srgbClr val="232425"/>
                </a:solidFill>
              </a:defRPr>
            </a:lvl1pPr>
          </a:lstStyle>
          <a:p>
            <a:pPr>
              <a:defRPr/>
            </a:pPr>
            <a:fld id="{D8294B01-9356-4A99-BF43-1EB6DE2E19C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0401" y="6455188"/>
            <a:ext cx="9098844" cy="215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232425"/>
                </a:solidFill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Optics Group Meeting – July 10th, 2019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31" y="6412792"/>
            <a:ext cx="1109568" cy="3353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A18FD8-8712-4DAD-8D19-1056B8B657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2431" y="6412792"/>
            <a:ext cx="1109568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62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*Columns-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1417300" y="6513801"/>
            <a:ext cx="609600" cy="182880"/>
          </a:xfrm>
        </p:spPr>
        <p:txBody>
          <a:bodyPr/>
          <a:lstStyle>
            <a:lvl1pPr>
              <a:defRPr>
                <a:solidFill>
                  <a:srgbClr val="232425"/>
                </a:solidFill>
              </a:defRPr>
            </a:lvl1pPr>
          </a:lstStyle>
          <a:p>
            <a:fld id="{AEFAAC5A-9C4F-4278-920D-DF2BAB595749}" type="slidenum">
              <a:rPr lang="en-US" smtClean="0">
                <a:latin typeface="Arial"/>
              </a:rPr>
              <a:pPr/>
              <a:t>‹#›</a:t>
            </a:fld>
            <a:endParaRPr lang="en-US" dirty="0">
              <a:latin typeface="Arial"/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1" y="1168749"/>
            <a:ext cx="11163868" cy="499715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9600" y="1699996"/>
            <a:ext cx="5364480" cy="4422775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 marL="573088" indent="-298450">
              <a:spcBef>
                <a:spcPts val="0"/>
              </a:spcBef>
              <a:defRPr sz="2000">
                <a:solidFill>
                  <a:srgbClr val="000000"/>
                </a:solidFill>
              </a:defRPr>
            </a:lvl2pPr>
            <a:lvl3pPr marL="682625" indent="-184150">
              <a:defRPr sz="1800">
                <a:solidFill>
                  <a:srgbClr val="000000"/>
                </a:solidFill>
              </a:defRPr>
            </a:lvl3pPr>
            <a:lvl4pPr marL="865188" indent="-171450">
              <a:defRPr sz="1600">
                <a:solidFill>
                  <a:srgbClr val="000000"/>
                </a:solidFill>
              </a:defRPr>
            </a:lvl4pPr>
            <a:lvl5pPr marL="1084263" indent="-171450"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267451" y="1685707"/>
            <a:ext cx="5364480" cy="4422775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 marL="573088" indent="-298450">
              <a:spcBef>
                <a:spcPts val="0"/>
              </a:spcBef>
              <a:defRPr sz="2000">
                <a:solidFill>
                  <a:srgbClr val="000000"/>
                </a:solidFill>
              </a:defRPr>
            </a:lvl2pPr>
            <a:lvl3pPr marL="682625" indent="-184150">
              <a:defRPr sz="1800">
                <a:solidFill>
                  <a:srgbClr val="000000"/>
                </a:solidFill>
              </a:defRPr>
            </a:lvl3pPr>
            <a:lvl4pPr marL="865188" indent="-171450">
              <a:defRPr sz="1600">
                <a:solidFill>
                  <a:srgbClr val="000000"/>
                </a:solidFill>
              </a:defRPr>
            </a:lvl4pPr>
            <a:lvl5pPr marL="1084263" indent="-171450"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Two-column CONTENT slide</a:t>
            </a:r>
            <a:br>
              <a:rPr lang="en-US" dirty="0"/>
            </a:br>
            <a:r>
              <a:rPr lang="en-US" dirty="0"/>
              <a:t>one or two lines for headline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50996" y="6497523"/>
            <a:ext cx="6533281" cy="215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232425"/>
                </a:solidFill>
              </a:defRPr>
            </a:lvl1pPr>
          </a:lstStyle>
          <a:p>
            <a:r>
              <a:rPr lang="en-US"/>
              <a:t>ANL Director's CD-2 Review of the APS-U Project - August 21-23, 2018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31" y="6412792"/>
            <a:ext cx="1109568" cy="3353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762182-5DBC-4D8D-B792-EE3B14C40AD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2431" y="6412792"/>
            <a:ext cx="1109568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14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Cover Op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6484968" y="1689100"/>
            <a:ext cx="5707033" cy="2706624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" y="1689100"/>
            <a:ext cx="6484965" cy="2706624"/>
          </a:xfrm>
          <a:solidFill>
            <a:srgbClr val="004165"/>
          </a:solidFill>
        </p:spPr>
        <p:txBody>
          <a:bodyPr lIns="457200" rIns="91440" anchor="ctr">
            <a:norm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 -Cover option A</a:t>
            </a:r>
            <a:br>
              <a:rPr lang="en-US" dirty="0"/>
            </a:br>
            <a:r>
              <a:rPr lang="en-US" dirty="0"/>
              <a:t>can be up to four </a:t>
            </a:r>
            <a:br>
              <a:rPr lang="en-US" dirty="0"/>
            </a:br>
            <a:r>
              <a:rPr lang="en-US" dirty="0"/>
              <a:t>or five lines of text</a:t>
            </a:r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-2" y="1689100"/>
            <a:ext cx="319619" cy="2706624"/>
          </a:xfrm>
          <a:solidFill>
            <a:schemeClr val="tx2">
              <a:lumMod val="75000"/>
            </a:schemeClr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48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26534" y="4582947"/>
            <a:ext cx="3590495" cy="393700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49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626534" y="5045054"/>
            <a:ext cx="3590495" cy="9144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/>
              <a:t>Add Presenter Title</a:t>
            </a:r>
            <a:br>
              <a:rPr lang="en-US" dirty="0"/>
            </a:br>
            <a:r>
              <a:rPr lang="en-US" dirty="0"/>
              <a:t>Optional Line 2</a:t>
            </a:r>
            <a:br>
              <a:rPr lang="en-US" dirty="0"/>
            </a:br>
            <a:r>
              <a:rPr lang="en-US" dirty="0"/>
              <a:t>Optional Line 3</a:t>
            </a:r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4556495" y="4582947"/>
            <a:ext cx="3590495" cy="393700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4556495" y="5045054"/>
            <a:ext cx="3590495" cy="9144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second presenter </a:t>
            </a:r>
            <a:br>
              <a:rPr lang="en-US" dirty="0"/>
            </a:br>
            <a:r>
              <a:rPr lang="en-US" dirty="0"/>
              <a:t>info if not needed</a:t>
            </a:r>
          </a:p>
        </p:txBody>
      </p:sp>
      <p:sp>
        <p:nvSpPr>
          <p:cNvPr id="54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8480262" y="4582947"/>
            <a:ext cx="3590495" cy="393700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55" name="Text Placeholder 45"/>
          <p:cNvSpPr>
            <a:spLocks noGrp="1"/>
          </p:cNvSpPr>
          <p:nvPr>
            <p:ph type="body" sz="quarter" idx="26" hasCustomPrompt="1"/>
          </p:nvPr>
        </p:nvSpPr>
        <p:spPr>
          <a:xfrm>
            <a:off x="8480262" y="5045054"/>
            <a:ext cx="3590495" cy="9144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third presenter </a:t>
            </a:r>
            <a:br>
              <a:rPr lang="en-US" dirty="0"/>
            </a:br>
            <a:r>
              <a:rPr lang="en-US" dirty="0"/>
              <a:t>info if not needed</a:t>
            </a:r>
          </a:p>
        </p:txBody>
      </p:sp>
      <p:sp>
        <p:nvSpPr>
          <p:cNvPr id="47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606116" y="5747819"/>
            <a:ext cx="7859323" cy="515411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Presentation Date</a:t>
            </a:r>
            <a:br>
              <a:rPr lang="en-US" dirty="0"/>
            </a:br>
            <a:r>
              <a:rPr lang="en-US" dirty="0"/>
              <a:t>City, State (presentation location)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575733" y="730250"/>
            <a:ext cx="8250767" cy="393700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8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Optional one line subhead, </a:t>
            </a:r>
            <a:r>
              <a:rPr lang="en-US" dirty="0" err="1"/>
              <a:t>url</a:t>
            </a:r>
            <a:r>
              <a:rPr lang="en-US" dirty="0"/>
              <a:t> or date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3246" y="523876"/>
            <a:ext cx="1739197" cy="67148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94A81BC-600C-436A-8E74-DEBD953CDC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43246" y="523876"/>
            <a:ext cx="1739197" cy="67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52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1" y="179725"/>
            <a:ext cx="11163868" cy="82894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US" dirty="0"/>
              <a:t>Headline 32pt 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081" y="1207516"/>
            <a:ext cx="11094260" cy="4987365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/>
          <a:p>
            <a:pPr lvl="0"/>
            <a:r>
              <a:rPr lang="en-US" dirty="0"/>
              <a:t>Click to add 1st-level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7300" y="6489007"/>
            <a:ext cx="609600" cy="182880"/>
          </a:xfrm>
          <a:prstGeom prst="rect">
            <a:avLst/>
          </a:prstGeom>
          <a:ln>
            <a:noFill/>
          </a:ln>
        </p:spPr>
        <p:txBody>
          <a:bodyPr vert="horz" lIns="0" tIns="45720" rIns="0" bIns="0" rtlCol="0" anchor="b"/>
          <a:lstStyle>
            <a:lvl1pPr algn="ctr">
              <a:defRPr sz="1000">
                <a:solidFill>
                  <a:srgbClr val="000000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EFAAC5A-9C4F-4278-920D-DF2BAB595749}" type="slidenum">
              <a:rPr lang="en-US" smtClean="0">
                <a:latin typeface="Arial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Arial"/>
              <a:ea typeface="+mn-ea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0" y="0"/>
            <a:ext cx="323709" cy="6858000"/>
          </a:xfrm>
          <a:prstGeom prst="rect">
            <a:avLst/>
          </a:prstGeom>
          <a:solidFill>
            <a:srgbClr val="094875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00">
              <a:solidFill>
                <a:srgbClr val="7AB800"/>
              </a:solidFill>
              <a:latin typeface="Arial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4267" y="6472729"/>
            <a:ext cx="9234311" cy="215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000000"/>
                </a:solidFill>
              </a:defRPr>
            </a:lvl1pPr>
          </a:lstStyle>
          <a:p>
            <a:r>
              <a:rPr lang="en-US"/>
              <a:t>ANL Director's CD-2 Review of the APS-U Project - August 21-23,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806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8" r:id="rId1"/>
    <p:sldLayoutId id="2147483889" r:id="rId2"/>
    <p:sldLayoutId id="2147484064" r:id="rId3"/>
    <p:sldLayoutId id="2147484310" r:id="rId4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3200" b="1" i="0" kern="1200" cap="none" baseline="0">
          <a:solidFill>
            <a:schemeClr val="tx2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457200" rtl="0" eaLnBrk="1" latinLnBrk="0" hangingPunct="1">
        <a:spcBef>
          <a:spcPts val="0"/>
        </a:spcBef>
        <a:spcAft>
          <a:spcPts val="600"/>
        </a:spcAft>
        <a:buClr>
          <a:schemeClr val="tx2">
            <a:lumMod val="75000"/>
          </a:schemeClr>
        </a:buClr>
        <a:buFont typeface="Wingdings" charset="2"/>
        <a:buChar char="§"/>
        <a:defRPr sz="2400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573088" indent="-298450" algn="l" defTabSz="457200" rtl="0" eaLnBrk="1" latinLnBrk="0" hangingPunct="1">
        <a:spcBef>
          <a:spcPts val="0"/>
        </a:spcBef>
        <a:spcAft>
          <a:spcPts val="600"/>
        </a:spcAft>
        <a:buClr>
          <a:schemeClr val="tx2">
            <a:lumMod val="75000"/>
          </a:schemeClr>
        </a:buClr>
        <a:buFont typeface="Lucida Grande"/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519113" indent="217488" algn="l" defTabSz="457200" rtl="0" eaLnBrk="1" latinLnBrk="0" hangingPunct="1">
        <a:spcBef>
          <a:spcPts val="0"/>
        </a:spcBef>
        <a:spcAft>
          <a:spcPts val="600"/>
        </a:spcAft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3pPr>
      <a:lvl4pPr marL="569913" indent="237744" algn="l" defTabSz="457200" rtl="0" eaLnBrk="1" latinLnBrk="0" hangingPunct="1">
        <a:spcBef>
          <a:spcPts val="0"/>
        </a:spcBef>
        <a:spcAft>
          <a:spcPts val="600"/>
        </a:spcAft>
        <a:buClr>
          <a:schemeClr val="tx2">
            <a:lumMod val="75000"/>
          </a:schemeClr>
        </a:buClr>
        <a:buFont typeface="Arial"/>
        <a:buChar char="•"/>
        <a:defRPr sz="1800" kern="1200" baseline="0">
          <a:solidFill>
            <a:srgbClr val="000000"/>
          </a:solidFill>
          <a:latin typeface="+mn-lt"/>
          <a:ea typeface="+mn-ea"/>
          <a:cs typeface="+mn-cs"/>
        </a:defRPr>
      </a:lvl4pPr>
      <a:lvl5pPr marL="1371600" indent="-171450" algn="l" defTabSz="457200" rtl="0" eaLnBrk="1" latinLnBrk="0" hangingPunct="1">
        <a:spcBef>
          <a:spcPts val="0"/>
        </a:spcBef>
        <a:spcAft>
          <a:spcPts val="0"/>
        </a:spcAft>
        <a:buClr>
          <a:schemeClr val="tx2">
            <a:lumMod val="75000"/>
          </a:schemeClr>
        </a:buClr>
        <a:buFont typeface="Wingdings" charset="2"/>
        <a:buChar char="§"/>
        <a:defRPr sz="16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1" y="179725"/>
            <a:ext cx="11163868" cy="82894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US" dirty="0"/>
              <a:t>Headline 32pt 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081" y="1207516"/>
            <a:ext cx="11094260" cy="4987365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/>
          <a:p>
            <a:pPr lvl="0"/>
            <a:r>
              <a:rPr lang="en-US" dirty="0"/>
              <a:t>Click to add 1st-level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7300" y="6489007"/>
            <a:ext cx="609600" cy="182880"/>
          </a:xfrm>
          <a:prstGeom prst="rect">
            <a:avLst/>
          </a:prstGeom>
          <a:ln>
            <a:noFill/>
          </a:ln>
        </p:spPr>
        <p:txBody>
          <a:bodyPr vert="horz" lIns="0" tIns="45720" rIns="0" bIns="0" rtlCol="0" anchor="b"/>
          <a:lstStyle>
            <a:lvl1pPr algn="ctr">
              <a:defRPr sz="1000">
                <a:solidFill>
                  <a:srgbClr val="000000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EFAAC5A-9C4F-4278-920D-DF2BAB595749}" type="slidenum">
              <a:rPr lang="en-US" smtClean="0">
                <a:latin typeface="Arial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Arial"/>
              <a:ea typeface="+mn-ea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0" y="0"/>
            <a:ext cx="323709" cy="6858000"/>
          </a:xfrm>
          <a:prstGeom prst="rect">
            <a:avLst/>
          </a:prstGeom>
          <a:solidFill>
            <a:srgbClr val="094875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00">
              <a:solidFill>
                <a:srgbClr val="7AB800"/>
              </a:solidFill>
              <a:latin typeface="Arial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4267" y="6472729"/>
            <a:ext cx="9234311" cy="215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000000"/>
                </a:solidFill>
              </a:defRPr>
            </a:lvl1pPr>
          </a:lstStyle>
          <a:p>
            <a:r>
              <a:rPr lang="en-US"/>
              <a:t>ANL Director's CD-2 Review of the APS-U Project - August 21-23,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298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2" r:id="rId1"/>
    <p:sldLayoutId id="2147484313" r:id="rId2"/>
    <p:sldLayoutId id="2147484314" r:id="rId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3200" b="1" i="0" kern="1200" cap="none" baseline="0">
          <a:solidFill>
            <a:schemeClr val="tx2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457200" rtl="0" eaLnBrk="1" latinLnBrk="0" hangingPunct="1">
        <a:spcBef>
          <a:spcPts val="0"/>
        </a:spcBef>
        <a:spcAft>
          <a:spcPts val="600"/>
        </a:spcAft>
        <a:buClr>
          <a:schemeClr val="tx2">
            <a:lumMod val="75000"/>
          </a:schemeClr>
        </a:buClr>
        <a:buFont typeface="Wingdings" charset="2"/>
        <a:buChar char="§"/>
        <a:defRPr sz="2400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573088" indent="-298450" algn="l" defTabSz="457200" rtl="0" eaLnBrk="1" latinLnBrk="0" hangingPunct="1">
        <a:spcBef>
          <a:spcPts val="0"/>
        </a:spcBef>
        <a:spcAft>
          <a:spcPts val="600"/>
        </a:spcAft>
        <a:buClr>
          <a:schemeClr val="tx2">
            <a:lumMod val="75000"/>
          </a:schemeClr>
        </a:buClr>
        <a:buFont typeface="Lucida Grande"/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519113" indent="217488" algn="l" defTabSz="457200" rtl="0" eaLnBrk="1" latinLnBrk="0" hangingPunct="1">
        <a:spcBef>
          <a:spcPts val="0"/>
        </a:spcBef>
        <a:spcAft>
          <a:spcPts val="600"/>
        </a:spcAft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3pPr>
      <a:lvl4pPr marL="569913" indent="237744" algn="l" defTabSz="457200" rtl="0" eaLnBrk="1" latinLnBrk="0" hangingPunct="1">
        <a:spcBef>
          <a:spcPts val="0"/>
        </a:spcBef>
        <a:spcAft>
          <a:spcPts val="600"/>
        </a:spcAft>
        <a:buClr>
          <a:schemeClr val="tx2">
            <a:lumMod val="75000"/>
          </a:schemeClr>
        </a:buClr>
        <a:buFont typeface="Arial"/>
        <a:buChar char="•"/>
        <a:defRPr sz="1800" kern="1200" baseline="0">
          <a:solidFill>
            <a:srgbClr val="000000"/>
          </a:solidFill>
          <a:latin typeface="+mn-lt"/>
          <a:ea typeface="+mn-ea"/>
          <a:cs typeface="+mn-cs"/>
        </a:defRPr>
      </a:lvl4pPr>
      <a:lvl5pPr marL="1371600" indent="-171450" algn="l" defTabSz="457200" rtl="0" eaLnBrk="1" latinLnBrk="0" hangingPunct="1">
        <a:spcBef>
          <a:spcPts val="0"/>
        </a:spcBef>
        <a:spcAft>
          <a:spcPts val="0"/>
        </a:spcAft>
        <a:buClr>
          <a:schemeClr val="tx2">
            <a:lumMod val="75000"/>
          </a:schemeClr>
        </a:buClr>
        <a:buFont typeface="Wingdings" charset="2"/>
        <a:buChar char="§"/>
        <a:defRPr sz="16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s.anl.gov/Science/Scientific-Software/OASY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327546" y="1552915"/>
            <a:ext cx="9140327" cy="2733587"/>
          </a:xfrm>
          <a:solidFill>
            <a:schemeClr val="accent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Introduction to OASYS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0342" y="4425360"/>
            <a:ext cx="109713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200" b="1" dirty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Luca Rebuffi (ANL)</a:t>
            </a:r>
            <a:endParaRPr lang="en-US" dirty="0">
              <a:solidFill>
                <a:srgbClr val="000000"/>
              </a:solidFill>
              <a:latin typeface="Arial"/>
              <a:ea typeface="+mn-ea"/>
              <a:cs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</a:rPr>
              <a:t>Second OASYS School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APS-ANL, Lemont, IL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December 11-13, 2019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43422" y="1552915"/>
            <a:ext cx="2748577" cy="274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994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Introduction to OASYS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AC5A-9C4F-4278-920D-DF2BAB595749}" type="slidenum">
              <a:rPr lang="en-US" smtClean="0">
                <a:solidFill>
                  <a:srgbClr val="FFFFFF">
                    <a:lumMod val="50000"/>
                  </a:srgbClr>
                </a:solidFill>
                <a:latin typeface="Arial"/>
              </a:rPr>
              <a:pPr/>
              <a:t>10</a:t>
            </a:fld>
            <a:endParaRPr lang="en-US" dirty="0">
              <a:solidFill>
                <a:srgbClr val="FFFFFF">
                  <a:lumMod val="50000"/>
                </a:srgbClr>
              </a:solidFill>
              <a:latin typeface="Arial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0196" y="6506039"/>
            <a:ext cx="7602850" cy="238354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Second OASYS School – December 11</a:t>
            </a:r>
            <a:r>
              <a:rPr lang="en-US" baseline="30000" dirty="0">
                <a:solidFill>
                  <a:srgbClr val="000000"/>
                </a:solidFill>
              </a:rPr>
              <a:t>th</a:t>
            </a:r>
            <a:r>
              <a:rPr lang="en-US" dirty="0">
                <a:solidFill>
                  <a:srgbClr val="000000"/>
                </a:solidFill>
              </a:rPr>
              <a:t>, 2019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2CCFB9-EE51-3B45-B215-313DA7F22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300319"/>
            <a:ext cx="11607800" cy="623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53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17ED1E-805F-3A42-9B0E-510B0F09B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85" y="737293"/>
            <a:ext cx="11518900" cy="60071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Introduction to OASYS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AC5A-9C4F-4278-920D-DF2BAB595749}" type="slidenum">
              <a:rPr lang="en-US" smtClean="0">
                <a:solidFill>
                  <a:srgbClr val="FFFFFF">
                    <a:lumMod val="50000"/>
                  </a:srgbClr>
                </a:solidFill>
                <a:latin typeface="Arial"/>
              </a:rPr>
              <a:pPr/>
              <a:t>11</a:t>
            </a:fld>
            <a:endParaRPr lang="en-US" dirty="0">
              <a:solidFill>
                <a:srgbClr val="FFFFFF">
                  <a:lumMod val="50000"/>
                </a:srgbClr>
              </a:solidFill>
              <a:latin typeface="Arial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0196" y="6506039"/>
            <a:ext cx="7602850" cy="238354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Second OASYS School – December 11</a:t>
            </a:r>
            <a:r>
              <a:rPr lang="en-US" baseline="30000" dirty="0">
                <a:solidFill>
                  <a:srgbClr val="000000"/>
                </a:solidFill>
              </a:rPr>
              <a:t>th</a:t>
            </a:r>
            <a:r>
              <a:rPr lang="en-US" dirty="0">
                <a:solidFill>
                  <a:srgbClr val="000000"/>
                </a:solidFill>
              </a:rPr>
              <a:t>, 2019</a:t>
            </a:r>
          </a:p>
        </p:txBody>
      </p:sp>
    </p:spTree>
    <p:extLst>
      <p:ext uri="{BB962C8B-B14F-4D97-AF65-F5344CB8AC3E}">
        <p14:creationId xmlns:p14="http://schemas.microsoft.com/office/powerpoint/2010/main" val="1763905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85C251-596A-2240-A2DB-B4BD779F3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21" y="774700"/>
            <a:ext cx="11430000" cy="60833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Introduction to OASYS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AC5A-9C4F-4278-920D-DF2BAB595749}" type="slidenum">
              <a:rPr lang="en-US" smtClean="0">
                <a:solidFill>
                  <a:srgbClr val="FFFFFF">
                    <a:lumMod val="50000"/>
                  </a:srgbClr>
                </a:solidFill>
                <a:latin typeface="Arial"/>
              </a:rPr>
              <a:pPr/>
              <a:t>12</a:t>
            </a:fld>
            <a:endParaRPr lang="en-US" dirty="0">
              <a:solidFill>
                <a:srgbClr val="FFFFFF">
                  <a:lumMod val="50000"/>
                </a:srgbClr>
              </a:solidFill>
              <a:latin typeface="Arial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0196" y="6506039"/>
            <a:ext cx="7602850" cy="238354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Second OASYS School – December 11</a:t>
            </a:r>
            <a:r>
              <a:rPr lang="en-US" baseline="30000" dirty="0">
                <a:solidFill>
                  <a:srgbClr val="000000"/>
                </a:solidFill>
              </a:rPr>
              <a:t>th</a:t>
            </a:r>
            <a:r>
              <a:rPr lang="en-US" dirty="0">
                <a:solidFill>
                  <a:srgbClr val="000000"/>
                </a:solidFill>
              </a:rPr>
              <a:t>, 2019</a:t>
            </a:r>
          </a:p>
        </p:txBody>
      </p:sp>
    </p:spTree>
    <p:extLst>
      <p:ext uri="{BB962C8B-B14F-4D97-AF65-F5344CB8AC3E}">
        <p14:creationId xmlns:p14="http://schemas.microsoft.com/office/powerpoint/2010/main" val="47093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Introduction to OASYS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AC5A-9C4F-4278-920D-DF2BAB595749}" type="slidenum">
              <a:rPr lang="en-US" smtClean="0">
                <a:solidFill>
                  <a:srgbClr val="FFFFFF">
                    <a:lumMod val="50000"/>
                  </a:srgbClr>
                </a:solidFill>
                <a:latin typeface="Arial"/>
              </a:rPr>
              <a:pPr/>
              <a:t>13</a:t>
            </a:fld>
            <a:endParaRPr lang="en-US" dirty="0">
              <a:solidFill>
                <a:srgbClr val="FFFFFF">
                  <a:lumMod val="50000"/>
                </a:srgbClr>
              </a:solidFill>
              <a:latin typeface="Arial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0196" y="6506039"/>
            <a:ext cx="7602850" cy="238354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Second OASYS School – December 11</a:t>
            </a:r>
            <a:r>
              <a:rPr lang="en-US" baseline="30000" dirty="0">
                <a:solidFill>
                  <a:srgbClr val="000000"/>
                </a:solidFill>
              </a:rPr>
              <a:t>th</a:t>
            </a:r>
            <a:r>
              <a:rPr lang="en-US" dirty="0">
                <a:solidFill>
                  <a:srgbClr val="000000"/>
                </a:solidFill>
              </a:rPr>
              <a:t>, 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3C1067-44A6-C145-B035-8D8741D987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53"/>
          <a:stretch/>
        </p:blipFill>
        <p:spPr>
          <a:xfrm>
            <a:off x="421285" y="682806"/>
            <a:ext cx="11600459" cy="588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993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7E79EAA-C69B-4C11-9072-88D194718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61319"/>
            <a:ext cx="11163868" cy="501210"/>
          </a:xfrm>
        </p:spPr>
        <p:txBody>
          <a:bodyPr/>
          <a:lstStyle/>
          <a:p>
            <a:r>
              <a:rPr lang="en-US" sz="2800" dirty="0"/>
              <a:t>References</a:t>
            </a:r>
          </a:p>
        </p:txBody>
      </p:sp>
      <p:sp>
        <p:nvSpPr>
          <p:cNvPr id="38" name="Parentesi quadra aperta 3">
            <a:extLst>
              <a:ext uri="{FF2B5EF4-FFF2-40B4-BE49-F238E27FC236}">
                <a16:creationId xmlns:a16="http://schemas.microsoft.com/office/drawing/2014/main" id="{40C1E609-C4A3-1A48-82A5-8AB134CE5173}"/>
              </a:ext>
            </a:extLst>
          </p:cNvPr>
          <p:cNvSpPr/>
          <p:nvPr/>
        </p:nvSpPr>
        <p:spPr bwMode="auto">
          <a:xfrm>
            <a:off x="3906124" y="647699"/>
            <a:ext cx="142875" cy="896948"/>
          </a:xfrm>
          <a:prstGeom prst="leftBracket">
            <a:avLst/>
          </a:prstGeom>
          <a:noFill/>
          <a:ln w="19050" cap="sq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20000"/>
              </a:spcBef>
              <a:buFontTx/>
              <a:buChar char="•"/>
            </a:pPr>
            <a:endParaRPr kumimoji="1" lang="en-GB" sz="2800" baseline="3000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42" name="Rectangle 3">
            <a:extLst>
              <a:ext uri="{FF2B5EF4-FFF2-40B4-BE49-F238E27FC236}">
                <a16:creationId xmlns:a16="http://schemas.microsoft.com/office/drawing/2014/main" id="{D0C9B2A3-95BA-B34A-BBCD-5AA2D85C9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321" y="907925"/>
            <a:ext cx="2536411" cy="369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1424" tIns="45712" rIns="91424" bIns="45712">
            <a:spAutoFit/>
          </a:bodyPr>
          <a:lstStyle>
            <a:lvl1pPr marL="231775" indent="-231775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>
              <a:spcBef>
                <a:spcPct val="15000"/>
              </a:spcBef>
            </a:pPr>
            <a:r>
              <a:rPr kumimoji="0" lang="en-US" altLang="it-IT" sz="1800" i="1" dirty="0">
                <a:solidFill>
                  <a:schemeClr val="accent2"/>
                </a:solidFill>
                <a:latin typeface="+mj-lt"/>
              </a:rPr>
              <a:t>Official Web Page</a:t>
            </a:r>
            <a:endParaRPr kumimoji="0" lang="en-GB" altLang="it-IT" sz="18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43" name="Rectangle 3">
            <a:extLst>
              <a:ext uri="{FF2B5EF4-FFF2-40B4-BE49-F238E27FC236}">
                <a16:creationId xmlns:a16="http://schemas.microsoft.com/office/drawing/2014/main" id="{E93A288B-4821-1948-82F6-6677213E9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125" y="3217425"/>
            <a:ext cx="2341719" cy="369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1424" tIns="45712" rIns="91424" bIns="45712">
            <a:spAutoFit/>
          </a:bodyPr>
          <a:lstStyle>
            <a:lvl1pPr marL="231775" indent="-231775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>
              <a:spcBef>
                <a:spcPct val="15000"/>
              </a:spcBef>
            </a:pPr>
            <a:r>
              <a:rPr kumimoji="0" lang="en-US" altLang="it-IT" sz="1800" i="1" dirty="0">
                <a:solidFill>
                  <a:schemeClr val="accent2"/>
                </a:solidFill>
                <a:latin typeface="+mj-lt"/>
              </a:rPr>
              <a:t>OASYS Publications</a:t>
            </a:r>
            <a:endParaRPr kumimoji="0" lang="en-GB" altLang="it-IT" sz="18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4CDE2E3-3688-6F45-A19F-D7A6848CA65D}"/>
              </a:ext>
            </a:extLst>
          </p:cNvPr>
          <p:cNvSpPr/>
          <p:nvPr/>
        </p:nvSpPr>
        <p:spPr>
          <a:xfrm>
            <a:off x="3906123" y="860174"/>
            <a:ext cx="73262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dirty="0">
                <a:hlinkClick r:id="rId3"/>
              </a:rPr>
              <a:t>https://www.aps.anl.gov/Science/Scientific-Software/OASYS</a:t>
            </a:r>
            <a:endParaRPr lang="en-US" sz="2000" dirty="0">
              <a:effectLst/>
              <a:latin typeface="Times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D6871D3-EFC5-7A47-A62F-BBDBC17D2323}"/>
              </a:ext>
            </a:extLst>
          </p:cNvPr>
          <p:cNvSpPr/>
          <p:nvPr/>
        </p:nvSpPr>
        <p:spPr>
          <a:xfrm>
            <a:off x="3906123" y="1652251"/>
            <a:ext cx="70217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112375"/>
                </a:solidFill>
                <a:latin typeface="Times" pitchFamily="2" charset="0"/>
              </a:rPr>
              <a:t>M. Sanchez del Rio, L. Rebuffi, J. </a:t>
            </a:r>
            <a:r>
              <a:rPr lang="en-US" sz="1400" dirty="0" err="1">
                <a:solidFill>
                  <a:srgbClr val="112375"/>
                </a:solidFill>
                <a:latin typeface="Times" pitchFamily="2" charset="0"/>
              </a:rPr>
              <a:t>Demšar</a:t>
            </a:r>
            <a:r>
              <a:rPr lang="en-US" sz="1400" dirty="0">
                <a:solidFill>
                  <a:srgbClr val="112375"/>
                </a:solidFill>
                <a:latin typeface="Times" pitchFamily="2" charset="0"/>
              </a:rPr>
              <a:t>, </a:t>
            </a:r>
            <a:r>
              <a:rPr lang="en-US" sz="1400" dirty="0" err="1">
                <a:solidFill>
                  <a:srgbClr val="112375"/>
                </a:solidFill>
                <a:latin typeface="Times" pitchFamily="2" charset="0"/>
              </a:rPr>
              <a:t>N.Canestrari</a:t>
            </a:r>
            <a:r>
              <a:rPr lang="en-US" sz="1400" dirty="0">
                <a:solidFill>
                  <a:srgbClr val="112375"/>
                </a:solidFill>
                <a:latin typeface="Times" pitchFamily="2" charset="0"/>
              </a:rPr>
              <a:t> and O. </a:t>
            </a:r>
            <a:r>
              <a:rPr lang="en-US" sz="1400" dirty="0" err="1">
                <a:solidFill>
                  <a:srgbClr val="112375"/>
                </a:solidFill>
                <a:latin typeface="Times" pitchFamily="2" charset="0"/>
              </a:rPr>
              <a:t>Chubar</a:t>
            </a:r>
            <a:r>
              <a:rPr lang="en-US" sz="1400" dirty="0">
                <a:solidFill>
                  <a:srgbClr val="112375"/>
                </a:solidFill>
                <a:latin typeface="Times" pitchFamily="2" charset="0"/>
              </a:rPr>
              <a:t>, </a:t>
            </a:r>
            <a:r>
              <a:rPr lang="en-US" sz="1400" i="1" dirty="0">
                <a:solidFill>
                  <a:srgbClr val="112375"/>
                </a:solidFill>
                <a:latin typeface="Times" pitchFamily="2" charset="0"/>
              </a:rPr>
              <a:t>A proposal for an open source graphical environment for simulating X-ray optics</a:t>
            </a:r>
            <a:r>
              <a:rPr lang="en-US" sz="1400" dirty="0">
                <a:solidFill>
                  <a:srgbClr val="112375"/>
                </a:solidFill>
                <a:latin typeface="Times" pitchFamily="2" charset="0"/>
              </a:rPr>
              <a:t>, Proc. SPIE 9209, 92090X (2014)​</a:t>
            </a:r>
          </a:p>
        </p:txBody>
      </p:sp>
      <p:sp>
        <p:nvSpPr>
          <p:cNvPr id="47" name="Parentesi quadra aperta 3">
            <a:extLst>
              <a:ext uri="{FF2B5EF4-FFF2-40B4-BE49-F238E27FC236}">
                <a16:creationId xmlns:a16="http://schemas.microsoft.com/office/drawing/2014/main" id="{B934E20D-1652-9B40-8846-27BE4F74F345}"/>
              </a:ext>
            </a:extLst>
          </p:cNvPr>
          <p:cNvSpPr/>
          <p:nvPr/>
        </p:nvSpPr>
        <p:spPr bwMode="auto">
          <a:xfrm>
            <a:off x="3908626" y="1578097"/>
            <a:ext cx="140374" cy="4927942"/>
          </a:xfrm>
          <a:prstGeom prst="leftBracket">
            <a:avLst/>
          </a:prstGeom>
          <a:noFill/>
          <a:ln w="19050" cap="sq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20000"/>
              </a:spcBef>
              <a:buFontTx/>
              <a:buChar char="•"/>
            </a:pPr>
            <a:endParaRPr kumimoji="1" lang="en-GB" sz="2800" baseline="3000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4EDA4E6-E946-5444-BC74-B0F8D391A70B}"/>
              </a:ext>
            </a:extLst>
          </p:cNvPr>
          <p:cNvSpPr/>
          <p:nvPr/>
        </p:nvSpPr>
        <p:spPr>
          <a:xfrm>
            <a:off x="3896661" y="3776697"/>
            <a:ext cx="69665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112375"/>
                </a:solidFill>
                <a:latin typeface="Times" pitchFamily="2" charset="0"/>
              </a:rPr>
              <a:t>M. Sanchez del Rio, D. Bianchi, D. </a:t>
            </a:r>
            <a:r>
              <a:rPr lang="en-US" sz="1400" dirty="0" err="1">
                <a:solidFill>
                  <a:srgbClr val="112375"/>
                </a:solidFill>
                <a:latin typeface="Times" pitchFamily="2" charset="0"/>
              </a:rPr>
              <a:t>Cocco</a:t>
            </a:r>
            <a:r>
              <a:rPr lang="en-US" sz="1400" dirty="0">
                <a:solidFill>
                  <a:srgbClr val="112375"/>
                </a:solidFill>
                <a:latin typeface="Times" pitchFamily="2" charset="0"/>
              </a:rPr>
              <a:t>, M. Glass, M. </a:t>
            </a:r>
            <a:r>
              <a:rPr lang="en-US" sz="1400" dirty="0" err="1">
                <a:solidFill>
                  <a:srgbClr val="112375"/>
                </a:solidFill>
                <a:latin typeface="Times" pitchFamily="2" charset="0"/>
              </a:rPr>
              <a:t>Idir</a:t>
            </a:r>
            <a:r>
              <a:rPr lang="en-US" sz="1400" dirty="0">
                <a:solidFill>
                  <a:srgbClr val="112375"/>
                </a:solidFill>
                <a:latin typeface="Times" pitchFamily="2" charset="0"/>
              </a:rPr>
              <a:t>, J. Metz, L. Raimondi, L. Rebuffi, R. </a:t>
            </a:r>
            <a:r>
              <a:rPr lang="en-US" sz="1400" dirty="0" err="1">
                <a:solidFill>
                  <a:srgbClr val="112375"/>
                </a:solidFill>
                <a:latin typeface="Times" pitchFamily="2" charset="0"/>
              </a:rPr>
              <a:t>Reininger</a:t>
            </a:r>
            <a:r>
              <a:rPr lang="en-US" sz="1400" dirty="0">
                <a:solidFill>
                  <a:srgbClr val="112375"/>
                </a:solidFill>
                <a:latin typeface="Times" pitchFamily="2" charset="0"/>
              </a:rPr>
              <a:t>, X. Shi, F. Siewert, S. </a:t>
            </a:r>
            <a:r>
              <a:rPr lang="en-US" sz="1400" dirty="0" err="1">
                <a:solidFill>
                  <a:srgbClr val="112375"/>
                </a:solidFill>
                <a:latin typeface="Times" pitchFamily="2" charset="0"/>
              </a:rPr>
              <a:t>Spielmann-Jaeggi</a:t>
            </a:r>
            <a:r>
              <a:rPr lang="en-US" sz="1400" dirty="0">
                <a:solidFill>
                  <a:srgbClr val="112375"/>
                </a:solidFill>
                <a:latin typeface="Times" pitchFamily="2" charset="0"/>
              </a:rPr>
              <a:t>, P. </a:t>
            </a:r>
            <a:r>
              <a:rPr lang="en-US" sz="1400" dirty="0" err="1">
                <a:solidFill>
                  <a:srgbClr val="112375"/>
                </a:solidFill>
                <a:latin typeface="Times" pitchFamily="2" charset="0"/>
              </a:rPr>
              <a:t>Takacs</a:t>
            </a:r>
            <a:r>
              <a:rPr lang="en-US" sz="1400" dirty="0">
                <a:solidFill>
                  <a:srgbClr val="112375"/>
                </a:solidFill>
                <a:latin typeface="Times" pitchFamily="2" charset="0"/>
              </a:rPr>
              <a:t>, M. </a:t>
            </a:r>
            <a:r>
              <a:rPr lang="en-US" sz="1400" dirty="0" err="1">
                <a:solidFill>
                  <a:srgbClr val="112375"/>
                </a:solidFill>
                <a:latin typeface="Times" pitchFamily="2" charset="0"/>
              </a:rPr>
              <a:t>Tomasset</a:t>
            </a:r>
            <a:r>
              <a:rPr lang="en-US" sz="1400" dirty="0">
                <a:solidFill>
                  <a:srgbClr val="112375"/>
                </a:solidFill>
                <a:latin typeface="Times" pitchFamily="2" charset="0"/>
              </a:rPr>
              <a:t>, T. </a:t>
            </a:r>
            <a:r>
              <a:rPr lang="en-US" sz="1400" dirty="0" err="1">
                <a:solidFill>
                  <a:srgbClr val="112375"/>
                </a:solidFill>
                <a:latin typeface="Times" pitchFamily="2" charset="0"/>
              </a:rPr>
              <a:t>Tonnessen</a:t>
            </a:r>
            <a:r>
              <a:rPr lang="en-US" sz="1400" dirty="0">
                <a:solidFill>
                  <a:srgbClr val="112375"/>
                </a:solidFill>
                <a:latin typeface="Times" pitchFamily="2" charset="0"/>
              </a:rPr>
              <a:t>, A. Vivo and V. </a:t>
            </a:r>
            <a:r>
              <a:rPr lang="en-US" sz="1400" dirty="0" err="1">
                <a:solidFill>
                  <a:srgbClr val="112375"/>
                </a:solidFill>
                <a:latin typeface="Times" pitchFamily="2" charset="0"/>
              </a:rPr>
              <a:t>Yashchuk</a:t>
            </a:r>
            <a:r>
              <a:rPr lang="en-US" sz="1400" dirty="0">
                <a:solidFill>
                  <a:srgbClr val="112375"/>
                </a:solidFill>
                <a:latin typeface="Times" pitchFamily="2" charset="0"/>
              </a:rPr>
              <a:t>, </a:t>
            </a:r>
            <a:r>
              <a:rPr lang="en-US" sz="1400" i="1" dirty="0">
                <a:solidFill>
                  <a:srgbClr val="112375"/>
                </a:solidFill>
                <a:latin typeface="Times" pitchFamily="2" charset="0"/>
              </a:rPr>
              <a:t>DABAM: an open-source database of X-ray mirrors metrology</a:t>
            </a:r>
            <a:r>
              <a:rPr lang="en-US" sz="1400" dirty="0">
                <a:solidFill>
                  <a:srgbClr val="112375"/>
                </a:solidFill>
                <a:latin typeface="Times" pitchFamily="2" charset="0"/>
              </a:rPr>
              <a:t>, J. Synchrotron Rad. 23 (2016). </a:t>
            </a:r>
            <a:endParaRPr lang="en-US" sz="1400" dirty="0">
              <a:effectLst/>
              <a:latin typeface="Times" pitchFamily="2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1973FC-1D63-C04A-A8C8-59561E617374}"/>
              </a:ext>
            </a:extLst>
          </p:cNvPr>
          <p:cNvSpPr/>
          <p:nvPr/>
        </p:nvSpPr>
        <p:spPr>
          <a:xfrm>
            <a:off x="3907027" y="4737774"/>
            <a:ext cx="70217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112375"/>
                </a:solidFill>
                <a:latin typeface="Times" pitchFamily="2" charset="0"/>
              </a:rPr>
              <a:t>L. Rebuffi, M. Sanchez del Rio, </a:t>
            </a:r>
            <a:r>
              <a:rPr lang="en-US" sz="1400" i="1" dirty="0" err="1">
                <a:solidFill>
                  <a:srgbClr val="112375"/>
                </a:solidFill>
                <a:latin typeface="Times" pitchFamily="2" charset="0"/>
              </a:rPr>
              <a:t>ShadowOui</a:t>
            </a:r>
            <a:r>
              <a:rPr lang="en-US" sz="1400" i="1" dirty="0">
                <a:solidFill>
                  <a:srgbClr val="112375"/>
                </a:solidFill>
                <a:latin typeface="Times" pitchFamily="2" charset="0"/>
              </a:rPr>
              <a:t>: A new visual environment for X-ray optics and synchrotron beamline simulations</a:t>
            </a:r>
            <a:r>
              <a:rPr lang="en-US" sz="1400" dirty="0">
                <a:solidFill>
                  <a:srgbClr val="112375"/>
                </a:solidFill>
                <a:latin typeface="Times" pitchFamily="2" charset="0"/>
              </a:rPr>
              <a:t>, J. Synchrotron Rad. 23 (2016)</a:t>
            </a:r>
            <a:endParaRPr lang="en-US" sz="1400" dirty="0">
              <a:effectLst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CB332FB-4951-744E-9227-50AA40655A37}"/>
              </a:ext>
            </a:extLst>
          </p:cNvPr>
          <p:cNvSpPr/>
          <p:nvPr/>
        </p:nvSpPr>
        <p:spPr>
          <a:xfrm>
            <a:off x="3906123" y="5330612"/>
            <a:ext cx="70062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112375"/>
                </a:solidFill>
                <a:latin typeface="Times" pitchFamily="2" charset="0"/>
              </a:rPr>
              <a:t>L. Rebuffi, M. Sanchez del Rio, </a:t>
            </a:r>
            <a:r>
              <a:rPr lang="en-US" sz="1400" i="1" dirty="0">
                <a:solidFill>
                  <a:srgbClr val="112375"/>
                </a:solidFill>
                <a:latin typeface="Times" pitchFamily="2" charset="0"/>
              </a:rPr>
              <a:t>Interoperability and complementarity of simulation tools for beamline design in the OASYS environment</a:t>
            </a:r>
            <a:r>
              <a:rPr lang="en-US" sz="1400" dirty="0">
                <a:solidFill>
                  <a:srgbClr val="112375"/>
                </a:solidFill>
                <a:latin typeface="Times" pitchFamily="2" charset="0"/>
              </a:rPr>
              <a:t>, Proc. SPIE 10388, 1038808 (2017)​.​​​​​​</a:t>
            </a:r>
            <a:endParaRPr lang="en-US" sz="1400" dirty="0">
              <a:effectLst/>
              <a:latin typeface="Times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F60C7CF-9EDE-6241-B1CF-6B4075F279D5}"/>
              </a:ext>
            </a:extLst>
          </p:cNvPr>
          <p:cNvSpPr/>
          <p:nvPr/>
        </p:nvSpPr>
        <p:spPr>
          <a:xfrm>
            <a:off x="3896661" y="5895552"/>
            <a:ext cx="66538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112375"/>
                </a:solidFill>
                <a:latin typeface="Times" pitchFamily="2" charset="0"/>
              </a:rPr>
              <a:t>L. Rebuffi, M. Sanchez del Rio, </a:t>
            </a:r>
            <a:r>
              <a:rPr lang="en-US" sz="1400" i="1" dirty="0">
                <a:solidFill>
                  <a:srgbClr val="112375"/>
                </a:solidFill>
                <a:latin typeface="Times" pitchFamily="2" charset="0"/>
              </a:rPr>
              <a:t>OASYS (</a:t>
            </a:r>
            <a:r>
              <a:rPr lang="en-US" sz="1400" i="1" dirty="0" err="1">
                <a:solidFill>
                  <a:srgbClr val="112375"/>
                </a:solidFill>
                <a:latin typeface="Times" pitchFamily="2" charset="0"/>
              </a:rPr>
              <a:t>OrAnge</a:t>
            </a:r>
            <a:r>
              <a:rPr lang="en-US" sz="1400" i="1" dirty="0">
                <a:solidFill>
                  <a:srgbClr val="112375"/>
                </a:solidFill>
                <a:latin typeface="Times" pitchFamily="2" charset="0"/>
              </a:rPr>
              <a:t> </a:t>
            </a:r>
            <a:r>
              <a:rPr lang="en-US" sz="1400" i="1" dirty="0" err="1">
                <a:solidFill>
                  <a:srgbClr val="112375"/>
                </a:solidFill>
                <a:latin typeface="Times" pitchFamily="2" charset="0"/>
              </a:rPr>
              <a:t>SYnchrotron</a:t>
            </a:r>
            <a:r>
              <a:rPr lang="en-US" sz="1400" i="1" dirty="0">
                <a:solidFill>
                  <a:srgbClr val="112375"/>
                </a:solidFill>
                <a:latin typeface="Times" pitchFamily="2" charset="0"/>
              </a:rPr>
              <a:t> Suite): an open-source graphical environment for x-ray virtual </a:t>
            </a:r>
            <a:r>
              <a:rPr lang="en-US" sz="1400" i="1" dirty="0" err="1">
                <a:solidFill>
                  <a:srgbClr val="112375"/>
                </a:solidFill>
                <a:latin typeface="Times" pitchFamily="2" charset="0"/>
              </a:rPr>
              <a:t>xperiments</a:t>
            </a:r>
            <a:r>
              <a:rPr lang="en-US" sz="1400" dirty="0">
                <a:solidFill>
                  <a:srgbClr val="112375"/>
                </a:solidFill>
                <a:latin typeface="Times" pitchFamily="2" charset="0"/>
              </a:rPr>
              <a:t>, Proc. SPIE 10388, 103880S (2017)​​​​​. </a:t>
            </a:r>
            <a:endParaRPr lang="en-US" sz="1400" dirty="0">
              <a:latin typeface="Times" pitchFamily="2" charset="0"/>
            </a:endParaRPr>
          </a:p>
        </p:txBody>
      </p:sp>
      <p:pic>
        <p:nvPicPr>
          <p:cNvPr id="52" name="Picture 4">
            <a:extLst>
              <a:ext uri="{FF2B5EF4-FFF2-40B4-BE49-F238E27FC236}">
                <a16:creationId xmlns:a16="http://schemas.microsoft.com/office/drawing/2014/main" id="{9091E662-B6BC-FC40-BF1E-F56B853AC8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048999" y="1544353"/>
            <a:ext cx="6362700" cy="7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Footer Placeholder 4">
            <a:extLst>
              <a:ext uri="{FF2B5EF4-FFF2-40B4-BE49-F238E27FC236}">
                <a16:creationId xmlns:a16="http://schemas.microsoft.com/office/drawing/2014/main" id="{DE4C2727-5674-FF49-89B0-86E570D772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10196" y="6506039"/>
            <a:ext cx="7602850" cy="238354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Second OASYS School – December 11th, 2019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C02168-4D58-8E4F-B4C4-2D77C6ED3AA8}"/>
              </a:ext>
            </a:extLst>
          </p:cNvPr>
          <p:cNvSpPr txBox="1"/>
          <p:nvPr/>
        </p:nvSpPr>
        <p:spPr>
          <a:xfrm>
            <a:off x="3906123" y="2232342"/>
            <a:ext cx="69897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112375"/>
                </a:solidFill>
                <a:latin typeface="Times" pitchFamily="2" charset="0"/>
              </a:rPr>
              <a:t>X. Shi, R. </a:t>
            </a:r>
            <a:r>
              <a:rPr lang="en-US" sz="1400" dirty="0" err="1">
                <a:solidFill>
                  <a:srgbClr val="112375"/>
                </a:solidFill>
                <a:latin typeface="Times" pitchFamily="2" charset="0"/>
              </a:rPr>
              <a:t>Reininger</a:t>
            </a:r>
            <a:r>
              <a:rPr lang="en-US" sz="1400" dirty="0">
                <a:solidFill>
                  <a:srgbClr val="112375"/>
                </a:solidFill>
                <a:latin typeface="Times" pitchFamily="2" charset="0"/>
              </a:rPr>
              <a:t>, M. Sanchez del Rio, L. </a:t>
            </a:r>
            <a:r>
              <a:rPr lang="en-US" sz="1400" dirty="0" err="1">
                <a:solidFill>
                  <a:srgbClr val="112375"/>
                </a:solidFill>
                <a:latin typeface="Times" pitchFamily="2" charset="0"/>
              </a:rPr>
              <a:t>Assoufid</a:t>
            </a:r>
            <a:r>
              <a:rPr lang="en-US" sz="1400" dirty="0">
                <a:solidFill>
                  <a:srgbClr val="112375"/>
                </a:solidFill>
                <a:latin typeface="Times" pitchFamily="2" charset="0"/>
              </a:rPr>
              <a:t>, </a:t>
            </a:r>
            <a:r>
              <a:rPr lang="en-US" sz="1400" i="1" dirty="0">
                <a:solidFill>
                  <a:srgbClr val="112375"/>
                </a:solidFill>
                <a:latin typeface="Times" pitchFamily="2" charset="0"/>
              </a:rPr>
              <a:t>A hybrid method for X-ray optics simulation: combining geometric ray-tracing and wavefront propagation</a:t>
            </a:r>
            <a:r>
              <a:rPr lang="en-US" sz="1400" dirty="0">
                <a:solidFill>
                  <a:srgbClr val="112375"/>
                </a:solidFill>
                <a:latin typeface="Times" pitchFamily="2" charset="0"/>
              </a:rPr>
              <a:t>, J. Synchrotron Rad. 21, 669 (2014)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DAABAC-8C8F-8F41-B090-FB00AB869BC7}"/>
              </a:ext>
            </a:extLst>
          </p:cNvPr>
          <p:cNvSpPr txBox="1"/>
          <p:nvPr/>
        </p:nvSpPr>
        <p:spPr>
          <a:xfrm>
            <a:off x="3906123" y="3013209"/>
            <a:ext cx="69897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112375"/>
                </a:solidFill>
                <a:latin typeface="Times" pitchFamily="2" charset="0"/>
              </a:rPr>
              <a:t>X. Shi, R. </a:t>
            </a:r>
            <a:r>
              <a:rPr lang="en-US" sz="1400" dirty="0" err="1">
                <a:solidFill>
                  <a:srgbClr val="112375"/>
                </a:solidFill>
                <a:latin typeface="Times" pitchFamily="2" charset="0"/>
              </a:rPr>
              <a:t>Reininger</a:t>
            </a:r>
            <a:r>
              <a:rPr lang="en-US" sz="1400" dirty="0">
                <a:solidFill>
                  <a:srgbClr val="112375"/>
                </a:solidFill>
                <a:latin typeface="Times" pitchFamily="2" charset="0"/>
              </a:rPr>
              <a:t>, M. Sanchez del Rio, J. Qian, L. </a:t>
            </a:r>
            <a:r>
              <a:rPr lang="en-US" sz="1400" dirty="0" err="1">
                <a:solidFill>
                  <a:srgbClr val="112375"/>
                </a:solidFill>
                <a:latin typeface="Times" pitchFamily="2" charset="0"/>
              </a:rPr>
              <a:t>Assoufid</a:t>
            </a:r>
            <a:r>
              <a:rPr lang="en-US" sz="1400" dirty="0">
                <a:solidFill>
                  <a:srgbClr val="112375"/>
                </a:solidFill>
                <a:latin typeface="Times" pitchFamily="2" charset="0"/>
              </a:rPr>
              <a:t>, </a:t>
            </a:r>
            <a:r>
              <a:rPr lang="en-US" sz="1400" i="1" dirty="0">
                <a:solidFill>
                  <a:srgbClr val="112375"/>
                </a:solidFill>
                <a:latin typeface="Times" pitchFamily="2" charset="0"/>
              </a:rPr>
              <a:t>X-ray optics simulation and beamline design using a hybrid method: diffraction-limited focusing mirrors</a:t>
            </a:r>
            <a:r>
              <a:rPr lang="en-US" sz="1400" dirty="0">
                <a:solidFill>
                  <a:srgbClr val="112375"/>
                </a:solidFill>
                <a:latin typeface="Times" pitchFamily="2" charset="0"/>
              </a:rPr>
              <a:t>, Proc. SPIE, 9209, 920909 (2014)</a:t>
            </a:r>
          </a:p>
        </p:txBody>
      </p:sp>
    </p:spTree>
    <p:extLst>
      <p:ext uri="{BB962C8B-B14F-4D97-AF65-F5344CB8AC3E}">
        <p14:creationId xmlns:p14="http://schemas.microsoft.com/office/powerpoint/2010/main" val="169146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72159" y="1008674"/>
            <a:ext cx="10920181" cy="518620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3600" dirty="0"/>
              <a:t>Thank you!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AC5A-9C4F-4278-920D-DF2BAB595749}" type="slidenum">
              <a:rPr lang="en-US" smtClean="0">
                <a:solidFill>
                  <a:srgbClr val="FFFFFF">
                    <a:lumMod val="50000"/>
                  </a:srgbClr>
                </a:solidFill>
                <a:latin typeface="Arial"/>
              </a:rPr>
              <a:pPr/>
              <a:t>15</a:t>
            </a:fld>
            <a:endParaRPr lang="en-US" dirty="0">
              <a:solidFill>
                <a:srgbClr val="FFFFFF">
                  <a:lumMod val="50000"/>
                </a:srgbClr>
              </a:solidFill>
              <a:latin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19F10-EB77-F043-8CF9-6B45A26803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10196" y="6506039"/>
            <a:ext cx="7602850" cy="238354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Second OASYS School – December 11th, 2019</a:t>
            </a:r>
          </a:p>
        </p:txBody>
      </p:sp>
    </p:spTree>
    <p:extLst>
      <p:ext uri="{BB962C8B-B14F-4D97-AF65-F5344CB8AC3E}">
        <p14:creationId xmlns:p14="http://schemas.microsoft.com/office/powerpoint/2010/main" val="253144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Introduction to OASYS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AC5A-9C4F-4278-920D-DF2BAB595749}" type="slidenum">
              <a:rPr lang="en-US" smtClean="0">
                <a:solidFill>
                  <a:srgbClr val="FFFFFF">
                    <a:lumMod val="50000"/>
                  </a:srgbClr>
                </a:solidFill>
                <a:latin typeface="Arial"/>
              </a:rPr>
              <a:pPr/>
              <a:t>2</a:t>
            </a:fld>
            <a:endParaRPr lang="en-US" dirty="0">
              <a:solidFill>
                <a:srgbClr val="FFFFFF">
                  <a:lumMod val="50000"/>
                </a:srgbClr>
              </a:solidFill>
              <a:latin typeface="Arial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0196" y="6506039"/>
            <a:ext cx="7602850" cy="238354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Second OASYS School – December 11</a:t>
            </a:r>
            <a:r>
              <a:rPr lang="en-US" baseline="30000" dirty="0">
                <a:solidFill>
                  <a:srgbClr val="000000"/>
                </a:solidFill>
              </a:rPr>
              <a:t>th</a:t>
            </a:r>
            <a:r>
              <a:rPr lang="en-US" dirty="0">
                <a:solidFill>
                  <a:srgbClr val="000000"/>
                </a:solidFill>
              </a:rPr>
              <a:t>, 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965BE8-F467-E04F-91C4-E2FD30D0B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185" y="997766"/>
            <a:ext cx="9918700" cy="547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07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Introduction to OASYS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AC5A-9C4F-4278-920D-DF2BAB595749}" type="slidenum">
              <a:rPr lang="en-US" smtClean="0">
                <a:solidFill>
                  <a:srgbClr val="FFFFFF">
                    <a:lumMod val="50000"/>
                  </a:srgbClr>
                </a:solidFill>
                <a:latin typeface="Arial"/>
              </a:rPr>
              <a:pPr/>
              <a:t>3</a:t>
            </a:fld>
            <a:endParaRPr lang="en-US" dirty="0">
              <a:solidFill>
                <a:srgbClr val="FFFFFF">
                  <a:lumMod val="50000"/>
                </a:srgbClr>
              </a:solidFill>
              <a:latin typeface="Arial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0196" y="6506039"/>
            <a:ext cx="7602850" cy="238354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Second OASYS School – December 11</a:t>
            </a:r>
            <a:r>
              <a:rPr lang="en-US" baseline="30000" dirty="0">
                <a:solidFill>
                  <a:srgbClr val="000000"/>
                </a:solidFill>
              </a:rPr>
              <a:t>th</a:t>
            </a:r>
            <a:r>
              <a:rPr lang="en-US" dirty="0">
                <a:solidFill>
                  <a:srgbClr val="000000"/>
                </a:solidFill>
              </a:rPr>
              <a:t>, 2019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5B8366-78F7-1A4C-B56D-36D345DE3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600" y="844130"/>
            <a:ext cx="99568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317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Introduction to OASYS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AC5A-9C4F-4278-920D-DF2BAB595749}" type="slidenum">
              <a:rPr lang="en-US" smtClean="0">
                <a:solidFill>
                  <a:srgbClr val="FFFFFF">
                    <a:lumMod val="50000"/>
                  </a:srgbClr>
                </a:solidFill>
                <a:latin typeface="Arial"/>
              </a:rPr>
              <a:pPr/>
              <a:t>4</a:t>
            </a:fld>
            <a:endParaRPr lang="en-US" dirty="0">
              <a:solidFill>
                <a:srgbClr val="FFFFFF">
                  <a:lumMod val="50000"/>
                </a:srgbClr>
              </a:solidFill>
              <a:latin typeface="Arial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0196" y="6506039"/>
            <a:ext cx="7602850" cy="238354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Second OASYS School – December 11</a:t>
            </a:r>
            <a:r>
              <a:rPr lang="en-US" baseline="30000" dirty="0">
                <a:solidFill>
                  <a:srgbClr val="000000"/>
                </a:solidFill>
              </a:rPr>
              <a:t>th</a:t>
            </a:r>
            <a:r>
              <a:rPr lang="en-US" dirty="0">
                <a:solidFill>
                  <a:srgbClr val="000000"/>
                </a:solidFill>
              </a:rPr>
              <a:t>, 2019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1B2C9F-506A-4E43-ACCB-7FD7110E6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1" y="959666"/>
            <a:ext cx="11341100" cy="55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40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Introduction to OASYS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AC5A-9C4F-4278-920D-DF2BAB595749}" type="slidenum">
              <a:rPr lang="en-US" smtClean="0">
                <a:solidFill>
                  <a:srgbClr val="FFFFFF">
                    <a:lumMod val="50000"/>
                  </a:srgbClr>
                </a:solidFill>
                <a:latin typeface="Arial"/>
              </a:rPr>
              <a:pPr/>
              <a:t>5</a:t>
            </a:fld>
            <a:endParaRPr lang="en-US" dirty="0">
              <a:solidFill>
                <a:srgbClr val="FFFFFF">
                  <a:lumMod val="50000"/>
                </a:srgbClr>
              </a:solidFill>
              <a:latin typeface="Arial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0196" y="6506039"/>
            <a:ext cx="7602850" cy="238354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Second OASYS School – December 11</a:t>
            </a:r>
            <a:r>
              <a:rPr lang="en-US" baseline="30000" dirty="0">
                <a:solidFill>
                  <a:srgbClr val="000000"/>
                </a:solidFill>
              </a:rPr>
              <a:t>th</a:t>
            </a:r>
            <a:r>
              <a:rPr lang="en-US" dirty="0">
                <a:solidFill>
                  <a:srgbClr val="000000"/>
                </a:solidFill>
              </a:rPr>
              <a:t>, 2019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8AB4C2-082F-5248-8C60-9BEE7D373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535" y="820920"/>
            <a:ext cx="9906000" cy="515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202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Introduction to OASYS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AC5A-9C4F-4278-920D-DF2BAB595749}" type="slidenum">
              <a:rPr lang="en-US" smtClean="0">
                <a:solidFill>
                  <a:srgbClr val="FFFFFF">
                    <a:lumMod val="50000"/>
                  </a:srgbClr>
                </a:solidFill>
                <a:latin typeface="Arial"/>
              </a:rPr>
              <a:pPr/>
              <a:t>6</a:t>
            </a:fld>
            <a:endParaRPr lang="en-US" dirty="0">
              <a:solidFill>
                <a:srgbClr val="FFFFFF">
                  <a:lumMod val="50000"/>
                </a:srgbClr>
              </a:solidFill>
              <a:latin typeface="Arial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0196" y="6506039"/>
            <a:ext cx="7602850" cy="238354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Second OASYS School – December 11</a:t>
            </a:r>
            <a:r>
              <a:rPr lang="en-US" baseline="30000" dirty="0">
                <a:solidFill>
                  <a:srgbClr val="000000"/>
                </a:solidFill>
              </a:rPr>
              <a:t>th</a:t>
            </a:r>
            <a:r>
              <a:rPr lang="en-US" dirty="0">
                <a:solidFill>
                  <a:srgbClr val="000000"/>
                </a:solidFill>
              </a:rPr>
              <a:t>, 2019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A814AD-CE6A-9543-A09E-C88040C5F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30" y="664039"/>
            <a:ext cx="11709400" cy="58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24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Introduction to OASYS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AC5A-9C4F-4278-920D-DF2BAB595749}" type="slidenum">
              <a:rPr lang="en-US" smtClean="0">
                <a:solidFill>
                  <a:srgbClr val="FFFFFF">
                    <a:lumMod val="50000"/>
                  </a:srgbClr>
                </a:solidFill>
                <a:latin typeface="Arial"/>
              </a:rPr>
              <a:pPr/>
              <a:t>7</a:t>
            </a:fld>
            <a:endParaRPr lang="en-US" dirty="0">
              <a:solidFill>
                <a:srgbClr val="FFFFFF">
                  <a:lumMod val="50000"/>
                </a:srgbClr>
              </a:solidFill>
              <a:latin typeface="Arial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0196" y="6506039"/>
            <a:ext cx="7602850" cy="238354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Second OASYS School – December 11</a:t>
            </a:r>
            <a:r>
              <a:rPr lang="en-US" baseline="30000" dirty="0">
                <a:solidFill>
                  <a:srgbClr val="000000"/>
                </a:solidFill>
              </a:rPr>
              <a:t>th</a:t>
            </a:r>
            <a:r>
              <a:rPr lang="en-US" dirty="0">
                <a:solidFill>
                  <a:srgbClr val="000000"/>
                </a:solidFill>
              </a:rPr>
              <a:t>, 2019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F93353-9D02-C747-A9A8-A3D9DDBCE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685" y="858066"/>
            <a:ext cx="9791700" cy="561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88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Introduction to OASYS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AC5A-9C4F-4278-920D-DF2BAB595749}" type="slidenum">
              <a:rPr lang="en-US" smtClean="0">
                <a:solidFill>
                  <a:srgbClr val="FFFFFF">
                    <a:lumMod val="50000"/>
                  </a:srgbClr>
                </a:solidFill>
                <a:latin typeface="Arial"/>
              </a:rPr>
              <a:pPr/>
              <a:t>8</a:t>
            </a:fld>
            <a:endParaRPr lang="en-US" dirty="0">
              <a:solidFill>
                <a:srgbClr val="FFFFFF">
                  <a:lumMod val="50000"/>
                </a:srgbClr>
              </a:solidFill>
              <a:latin typeface="Arial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0196" y="6506039"/>
            <a:ext cx="7602850" cy="238354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Second OASYS School – December 11</a:t>
            </a:r>
            <a:r>
              <a:rPr lang="en-US" baseline="30000" dirty="0">
                <a:solidFill>
                  <a:srgbClr val="000000"/>
                </a:solidFill>
              </a:rPr>
              <a:t>th</a:t>
            </a:r>
            <a:r>
              <a:rPr lang="en-US" dirty="0">
                <a:solidFill>
                  <a:srgbClr val="000000"/>
                </a:solidFill>
              </a:rPr>
              <a:t>, 2019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EA9FE7-3E86-714D-AA13-318CDC239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71" y="-122004"/>
            <a:ext cx="11874500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488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Introduction to OASYS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AC5A-9C4F-4278-920D-DF2BAB595749}" type="slidenum">
              <a:rPr lang="en-US" smtClean="0">
                <a:solidFill>
                  <a:srgbClr val="FFFFFF">
                    <a:lumMod val="50000"/>
                  </a:srgbClr>
                </a:solidFill>
                <a:latin typeface="Arial"/>
              </a:rPr>
              <a:pPr/>
              <a:t>9</a:t>
            </a:fld>
            <a:endParaRPr lang="en-US" dirty="0">
              <a:solidFill>
                <a:srgbClr val="FFFFFF">
                  <a:lumMod val="50000"/>
                </a:srgbClr>
              </a:solidFill>
              <a:latin typeface="Arial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0196" y="6506039"/>
            <a:ext cx="7602850" cy="238354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Second OASYS School – December 11</a:t>
            </a:r>
            <a:r>
              <a:rPr lang="en-US" baseline="30000" dirty="0">
                <a:solidFill>
                  <a:srgbClr val="000000"/>
                </a:solidFill>
              </a:rPr>
              <a:t>th</a:t>
            </a:r>
            <a:r>
              <a:rPr lang="en-US" dirty="0">
                <a:solidFill>
                  <a:srgbClr val="000000"/>
                </a:solidFill>
              </a:rPr>
              <a:t>, 2019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85E378-CD39-E74B-8F01-1E530B4A7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373" y="632006"/>
            <a:ext cx="10083800" cy="593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07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1_presentation_4x3">
  <a:themeElements>
    <a:clrScheme name="Argonne General Purpose Template">
      <a:dk1>
        <a:srgbClr val="47484A"/>
      </a:dk1>
      <a:lt1>
        <a:srgbClr val="FFFFFF"/>
      </a:lt1>
      <a:dk2>
        <a:srgbClr val="0082CA"/>
      </a:dk2>
      <a:lt2>
        <a:srgbClr val="ECAA00"/>
      </a:lt2>
      <a:accent1>
        <a:srgbClr val="7AB800"/>
      </a:accent1>
      <a:accent2>
        <a:srgbClr val="00609C"/>
      </a:accent2>
      <a:accent3>
        <a:srgbClr val="4D008C"/>
      </a:accent3>
      <a:accent4>
        <a:srgbClr val="FF7900"/>
      </a:accent4>
      <a:accent5>
        <a:srgbClr val="00A19C"/>
      </a:accent5>
      <a:accent6>
        <a:srgbClr val="CD202C"/>
      </a:accent6>
      <a:hlink>
        <a:srgbClr val="000000"/>
      </a:hlink>
      <a:folHlink>
        <a:srgbClr val="76777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presentation_4x3">
  <a:themeElements>
    <a:clrScheme name="Argonne General Purpose Template">
      <a:dk1>
        <a:srgbClr val="47484A"/>
      </a:dk1>
      <a:lt1>
        <a:srgbClr val="FFFFFF"/>
      </a:lt1>
      <a:dk2>
        <a:srgbClr val="0082CA"/>
      </a:dk2>
      <a:lt2>
        <a:srgbClr val="ECAA00"/>
      </a:lt2>
      <a:accent1>
        <a:srgbClr val="7AB800"/>
      </a:accent1>
      <a:accent2>
        <a:srgbClr val="00609C"/>
      </a:accent2>
      <a:accent3>
        <a:srgbClr val="4D008C"/>
      </a:accent3>
      <a:accent4>
        <a:srgbClr val="FF7900"/>
      </a:accent4>
      <a:accent5>
        <a:srgbClr val="00A19C"/>
      </a:accent5>
      <a:accent6>
        <a:srgbClr val="CD202C"/>
      </a:accent6>
      <a:hlink>
        <a:srgbClr val="000000"/>
      </a:hlink>
      <a:folHlink>
        <a:srgbClr val="76777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Review Document" ma:contentTypeID="0x0101002B7518C7231E97499E1F1C54B0F5901D130064AD933CD713864CA8A91A9C767D8A9B" ma:contentTypeVersion="" ma:contentTypeDescription="" ma:contentTypeScope="" ma:versionID="277116d1d53a68e581275545c2aafa5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17bd159687fd4e0b52f7220829539b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haredContentType xmlns="Microsoft.SharePoint.Taxonomy.ContentTypeSync" SourceId="c2502a80-7d28-4222-8cca-c624a41b2055" ContentTypeId="0x0101002B7518C7231E97499E1F1C54B0F5901D13" PreviousValue="false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CAB375B-207A-4512-9A8F-8D5197D792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937644D-55DB-446B-BF55-BBD9A5B5B948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3D0D0C73-1D92-412D-8800-9C1E033764A7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8EE60D92-EC7B-437A-AF37-55618E86DE1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20453</TotalTime>
  <Words>1110</Words>
  <Application>Microsoft Macintosh PowerPoint</Application>
  <PresentationFormat>Widescreen</PresentationFormat>
  <Paragraphs>88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ＭＳ Ｐゴシック</vt:lpstr>
      <vt:lpstr>Arial</vt:lpstr>
      <vt:lpstr>Calibri</vt:lpstr>
      <vt:lpstr>Lucida Grande</vt:lpstr>
      <vt:lpstr>Times</vt:lpstr>
      <vt:lpstr>Times New Roman</vt:lpstr>
      <vt:lpstr>WenQuanYi Zen Hei</vt:lpstr>
      <vt:lpstr>Wingdings</vt:lpstr>
      <vt:lpstr>1_presentation_4x3</vt:lpstr>
      <vt:lpstr>2_presentation_4x3</vt:lpstr>
      <vt:lpstr>Introduction to OASYS</vt:lpstr>
      <vt:lpstr>Introduction to OASYS</vt:lpstr>
      <vt:lpstr>Introduction to OASYS</vt:lpstr>
      <vt:lpstr>Introduction to OASYS</vt:lpstr>
      <vt:lpstr>Introduction to OASYS</vt:lpstr>
      <vt:lpstr>Introduction to OASYS</vt:lpstr>
      <vt:lpstr>Introduction to OASYS</vt:lpstr>
      <vt:lpstr>Introduction to OASYS</vt:lpstr>
      <vt:lpstr>Introduction to OASYS</vt:lpstr>
      <vt:lpstr>Introduction to OASYS</vt:lpstr>
      <vt:lpstr>Introduction to OASYS</vt:lpstr>
      <vt:lpstr>Introduction to OASYS</vt:lpstr>
      <vt:lpstr>Introduction to OASYS</vt:lpstr>
      <vt:lpstr>References</vt:lpstr>
      <vt:lpstr>PowerPoint Presentation</vt:lpstr>
    </vt:vector>
  </TitlesOfParts>
  <Manager>Diane Wilkinson</Manager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subject>DOE Review Template</dc:subject>
  <dc:creator>Microsoft Office User</dc:creator>
  <cp:lastModifiedBy>Rebuffi, Luca</cp:lastModifiedBy>
  <cp:revision>1165</cp:revision>
  <cp:lastPrinted>2016-07-21T14:48:34Z</cp:lastPrinted>
  <dcterms:created xsi:type="dcterms:W3CDTF">2016-03-31T16:17:22Z</dcterms:created>
  <dcterms:modified xsi:type="dcterms:W3CDTF">2019-12-03T17:50:58Z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0x0101002B7518C7231E97499E1F1C54B0F5901D130064AD933CD713864CA8A91A9C767D8A9B</vt:lpwstr>
  </property>
  <property fmtid="{D5CDD505-2E9C-101B-9397-08002B2CF9AE}" pid="3" name="_dlc_DocIdItemGuid">
    <vt:lpwstr>8e0f3476-f56e-4267-b233-b8b6c9130fb9</vt:lpwstr>
  </property>
  <property fmtid="{D5CDD505-2E9C-101B-9397-08002B2CF9AE}" pid="4" name="ItemRetentionFormula">
    <vt:lpwstr>&lt;formula id="Microsoft.Office.RecordsManagement.PolicyFeatures.Expiration.Formula.BuiltIn"&gt;&lt;number&gt;2&lt;/number&gt;&lt;property&gt;Created&lt;/property&gt;&lt;propertyId&gt;8c06beca-0777-48f7-91c7-6da68bc07b69&lt;/propertyId&gt;&lt;period&gt;years&lt;/period&gt;&lt;/formula&gt;</vt:lpwstr>
  </property>
  <property fmtid="{D5CDD505-2E9C-101B-9397-08002B2CF9AE}" pid="5" name="_dlc_policyId">
    <vt:lpwstr>0x010100D47E88405A4D2842882AAFEF0D9A40A8|-708745469</vt:lpwstr>
  </property>
</Properties>
</file>