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2"/>
  </p:notesMasterIdLst>
  <p:handoutMasterIdLst>
    <p:handoutMasterId r:id="rId23"/>
  </p:handoutMasterIdLst>
  <p:sldIdLst>
    <p:sldId id="257" r:id="rId7"/>
    <p:sldId id="550" r:id="rId8"/>
    <p:sldId id="609" r:id="rId9"/>
    <p:sldId id="1659" r:id="rId10"/>
    <p:sldId id="256" r:id="rId11"/>
    <p:sldId id="1650" r:id="rId12"/>
    <p:sldId id="1653" r:id="rId13"/>
    <p:sldId id="1654" r:id="rId14"/>
    <p:sldId id="1655" r:id="rId15"/>
    <p:sldId id="1651" r:id="rId16"/>
    <p:sldId id="1658" r:id="rId17"/>
    <p:sldId id="1656" r:id="rId18"/>
    <p:sldId id="1657" r:id="rId19"/>
    <p:sldId id="1652" r:id="rId20"/>
    <p:sldId id="61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chubar/SR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Introduction to SRW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PARTIAL COHERENCE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Multi Electron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Total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Mutual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8" name="Parentesi quadra aperta 3">
            <a:extLst>
              <a:ext uri="{FF2B5EF4-FFF2-40B4-BE49-F238E27FC236}">
                <a16:creationId xmlns:a16="http://schemas.microsoft.com/office/drawing/2014/main" id="{40C1E609-C4A3-1A48-82A5-8AB134CE5173}"/>
              </a:ext>
            </a:extLst>
          </p:cNvPr>
          <p:cNvSpPr/>
          <p:nvPr/>
        </p:nvSpPr>
        <p:spPr bwMode="auto">
          <a:xfrm>
            <a:off x="3906124" y="647699"/>
            <a:ext cx="142875" cy="896948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9" name="Gruppo 5">
            <a:extLst>
              <a:ext uri="{FF2B5EF4-FFF2-40B4-BE49-F238E27FC236}">
                <a16:creationId xmlns:a16="http://schemas.microsoft.com/office/drawing/2014/main" id="{A5D5361B-A4AF-D848-B1F8-9F553A344AA6}"/>
              </a:ext>
            </a:extLst>
          </p:cNvPr>
          <p:cNvGrpSpPr/>
          <p:nvPr/>
        </p:nvGrpSpPr>
        <p:grpSpPr>
          <a:xfrm>
            <a:off x="3906124" y="5228743"/>
            <a:ext cx="6526031" cy="900080"/>
            <a:chOff x="1619671" y="5228743"/>
            <a:chExt cx="6526031" cy="900080"/>
          </a:xfrm>
        </p:grpSpPr>
        <p:sp>
          <p:nvSpPr>
            <p:cNvPr id="40" name="Parentesi quadra aperta 18">
              <a:extLst>
                <a:ext uri="{FF2B5EF4-FFF2-40B4-BE49-F238E27FC236}">
                  <a16:creationId xmlns:a16="http://schemas.microsoft.com/office/drawing/2014/main" id="{58E0FF12-63E3-DA4A-863F-A1E3509F7E9A}"/>
                </a:ext>
              </a:extLst>
            </p:cNvPr>
            <p:cNvSpPr/>
            <p:nvPr/>
          </p:nvSpPr>
          <p:spPr bwMode="auto">
            <a:xfrm>
              <a:off x="1619671" y="5259519"/>
              <a:ext cx="133351" cy="869304"/>
            </a:xfrm>
            <a:prstGeom prst="leftBracket">
              <a:avLst/>
            </a:prstGeom>
            <a:noFill/>
            <a:ln w="19050" cap="sq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n-GB" sz="2800" baseline="3000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D42942EC-AEE2-5A4E-BA3E-2CCBAA66DA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83002" y="5228743"/>
              <a:ext cx="6362700" cy="7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D0C9B2A3-95BA-B34A-BBCD-5AA2D85C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48" y="773015"/>
            <a:ext cx="2013084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Official Repository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93A288B-4821-1948-82F6-6677213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60" y="3217425"/>
            <a:ext cx="201308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SRW Publications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8CE5E1CF-5837-0A48-8045-7C42AFB6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509513"/>
            <a:ext cx="237950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Books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DE2E3-3688-6F45-A19F-D7A6848CA65D}"/>
              </a:ext>
            </a:extLst>
          </p:cNvPr>
          <p:cNvSpPr/>
          <p:nvPr/>
        </p:nvSpPr>
        <p:spPr>
          <a:xfrm>
            <a:off x="4039475" y="8615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112375"/>
                </a:solidFill>
                <a:latin typeface="Times" pitchFamily="2" charset="0"/>
                <a:hlinkClick r:id="rId4"/>
              </a:rPr>
              <a:t>https://github.com/ochubar/SRW</a:t>
            </a:r>
            <a:r>
              <a:rPr lang="en-US" sz="2400" dirty="0">
                <a:solidFill>
                  <a:srgbClr val="112375"/>
                </a:solidFill>
                <a:latin typeface="Times" pitchFamily="2" charset="0"/>
              </a:rPr>
              <a:t> </a:t>
            </a:r>
            <a:endParaRPr lang="en-US" sz="2400" dirty="0">
              <a:effectLst/>
              <a:latin typeface="Times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871D3-EFC5-7A47-A62F-BBDBC17D2323}"/>
              </a:ext>
            </a:extLst>
          </p:cNvPr>
          <p:cNvSpPr/>
          <p:nvPr/>
        </p:nvSpPr>
        <p:spPr>
          <a:xfrm>
            <a:off x="3906123" y="1607281"/>
            <a:ext cx="702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Ellaume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Accurate and efficient computation of synchrotron radiation in the near field region.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 Proceedings of the 6th European Particle Accelerator Conference - EPAC-98, pages 1177-1179 </a:t>
            </a:r>
          </a:p>
        </p:txBody>
      </p:sp>
      <p:sp>
        <p:nvSpPr>
          <p:cNvPr id="47" name="Parentesi quadra aperta 3">
            <a:extLst>
              <a:ext uri="{FF2B5EF4-FFF2-40B4-BE49-F238E27FC236}">
                <a16:creationId xmlns:a16="http://schemas.microsoft.com/office/drawing/2014/main" id="{B934E20D-1652-9B40-8846-27BE4F74F345}"/>
              </a:ext>
            </a:extLst>
          </p:cNvPr>
          <p:cNvSpPr/>
          <p:nvPr/>
        </p:nvSpPr>
        <p:spPr bwMode="auto">
          <a:xfrm>
            <a:off x="3908625" y="1578097"/>
            <a:ext cx="140375" cy="3647972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DA4E6-E946-5444-BC74-B0F8D391A70B}"/>
              </a:ext>
            </a:extLst>
          </p:cNvPr>
          <p:cNvSpPr/>
          <p:nvPr/>
        </p:nvSpPr>
        <p:spPr>
          <a:xfrm>
            <a:off x="3906124" y="2441444"/>
            <a:ext cx="649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Wavefront calculations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Proc. SPIE, 4143:48-59 (2001)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973FC-1D63-C04A-A8C8-59561E617374}"/>
              </a:ext>
            </a:extLst>
          </p:cNvPr>
          <p:cNvSpPr/>
          <p:nvPr/>
        </p:nvSpPr>
        <p:spPr>
          <a:xfrm>
            <a:off x="3906123" y="2883024"/>
            <a:ext cx="702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Berman, L., Chu, Y.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Hubert,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Idir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Kaznatcheev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K., Shapiro, D. Shen, Q.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Baltser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Development of partially-coherent wavefront propagation simulation methods for 3rd and 4th generation synchrotron radiation sources.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8141:814107 (2011) </a:t>
            </a:r>
            <a:endParaRPr lang="en-US" sz="1400" dirty="0"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332FB-4951-744E-9227-50AA40655A37}"/>
              </a:ext>
            </a:extLst>
          </p:cNvPr>
          <p:cNvSpPr/>
          <p:nvPr/>
        </p:nvSpPr>
        <p:spPr>
          <a:xfrm>
            <a:off x="3921601" y="3883657"/>
            <a:ext cx="700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.: Recent updates in the "Synchrotron Radiation Workshop" code, on-going developments, simulation activities, and plans for the future.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9209:920907 (2014)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0C7CF-9EDE-6241-B1CF-6B4075F279D5}"/>
              </a:ext>
            </a:extLst>
          </p:cNvPr>
          <p:cNvSpPr/>
          <p:nvPr/>
        </p:nvSpPr>
        <p:spPr>
          <a:xfrm>
            <a:off x="3944225" y="44522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Rakitin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Chen-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Y.K., Chu, Y.S.,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Hidas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L.: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Main functions, recent updates, and applications of Synchrotron Radiation Workshop code.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10388:1038805 (2017) 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91E662-B6BC-FC40-BF1E-F56B853AC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999" y="1544353"/>
            <a:ext cx="63627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00B3D9E-DADA-8447-88DD-2DE2A16CFC46}"/>
              </a:ext>
            </a:extLst>
          </p:cNvPr>
          <p:cNvSpPr/>
          <p:nvPr/>
        </p:nvSpPr>
        <p:spPr>
          <a:xfrm>
            <a:off x="4039475" y="5489593"/>
            <a:ext cx="6496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Paganin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Coherent X-Ray Optics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Oxford Series on Synchrotron Radiation, 6. Oxford Science Publications (2006)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DE4C2727-5674-FF49-89B0-86E570D7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691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15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Wavefront Propagators</a:t>
            </a:r>
          </a:p>
          <a:p>
            <a:r>
              <a:rPr lang="en-US" dirty="0"/>
              <a:t>Partial Coherence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9787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of a Wavefront in free space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WAVEFRONT PROPAGATORS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Standard Propagator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Quadratic Term/Quadratic Term Special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66C053-6937-D247-A34B-4DF8E45B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369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From Waist/To Waist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5379EC-919F-9B44-A7E9-9F23E192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972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Props1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20426</TotalTime>
  <Words>628</Words>
  <Application>Microsoft Macintosh PowerPoint</Application>
  <PresentationFormat>Widescreen</PresentationFormat>
  <Paragraphs>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Lucida Grande</vt:lpstr>
      <vt:lpstr>Times</vt:lpstr>
      <vt:lpstr>Times New Roman</vt:lpstr>
      <vt:lpstr>WenQuanYi Zen Hei</vt:lpstr>
      <vt:lpstr>Wingdings</vt:lpstr>
      <vt:lpstr>1_presentation_4x3</vt:lpstr>
      <vt:lpstr>2_presentation_4x3</vt:lpstr>
      <vt:lpstr>Introduction to SRW</vt:lpstr>
      <vt:lpstr>Outline</vt:lpstr>
      <vt:lpstr>PowerPoint Presentation</vt:lpstr>
      <vt:lpstr>Introduction</vt:lpstr>
      <vt:lpstr>Propagation of a Wavefront in free space</vt:lpstr>
      <vt:lpstr>PowerPoint Presentation</vt:lpstr>
      <vt:lpstr>Standard Propagator</vt:lpstr>
      <vt:lpstr>Quadratic Term/Quadratic Term Special Propagators</vt:lpstr>
      <vt:lpstr>From Waist/To Waist Propagators</vt:lpstr>
      <vt:lpstr>PowerPoint Presentation</vt:lpstr>
      <vt:lpstr>SRW – Multi Electron</vt:lpstr>
      <vt:lpstr>SRW – M.E.: Total Intensity</vt:lpstr>
      <vt:lpstr>SRW – M.E.: Mutual Intensity</vt:lpstr>
      <vt:lpstr>References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1157</cp:revision>
  <cp:lastPrinted>2016-07-21T14:48:34Z</cp:lastPrinted>
  <dcterms:created xsi:type="dcterms:W3CDTF">2016-03-31T16:17:22Z</dcterms:created>
  <dcterms:modified xsi:type="dcterms:W3CDTF">2019-12-03T21:15:57Z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