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46" r:id="rId5"/>
    <p:sldMasterId id="2147484311" r:id="rId6"/>
  </p:sldMasterIdLst>
  <p:notesMasterIdLst>
    <p:notesMasterId r:id="rId27"/>
  </p:notesMasterIdLst>
  <p:handoutMasterIdLst>
    <p:handoutMasterId r:id="rId28"/>
  </p:handoutMasterIdLst>
  <p:sldIdLst>
    <p:sldId id="257" r:id="rId7"/>
    <p:sldId id="550" r:id="rId8"/>
    <p:sldId id="609" r:id="rId9"/>
    <p:sldId id="256" r:id="rId10"/>
    <p:sldId id="1650" r:id="rId11"/>
    <p:sldId id="1653" r:id="rId12"/>
    <p:sldId id="1667" r:id="rId13"/>
    <p:sldId id="1660" r:id="rId14"/>
    <p:sldId id="1662" r:id="rId15"/>
    <p:sldId id="1661" r:id="rId16"/>
    <p:sldId id="1663" r:id="rId17"/>
    <p:sldId id="1651" r:id="rId18"/>
    <p:sldId id="1658" r:id="rId19"/>
    <p:sldId id="1668" r:id="rId20"/>
    <p:sldId id="1659" r:id="rId21"/>
    <p:sldId id="1670" r:id="rId22"/>
    <p:sldId id="1656" r:id="rId23"/>
    <p:sldId id="1657" r:id="rId24"/>
    <p:sldId id="1669" r:id="rId25"/>
    <p:sldId id="614" r:id="rId26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C98"/>
    <a:srgbClr val="000000"/>
    <a:srgbClr val="094875"/>
    <a:srgbClr val="17375E"/>
    <a:srgbClr val="7A1AC9"/>
    <a:srgbClr val="558ED5"/>
    <a:srgbClr val="4E7601"/>
    <a:srgbClr val="920204"/>
    <a:srgbClr val="760001"/>
    <a:srgbClr val="0060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73" autoAdjust="0"/>
    <p:restoredTop sz="95355" autoAdjust="0"/>
  </p:normalViewPr>
  <p:slideViewPr>
    <p:cSldViewPr snapToGrid="0">
      <p:cViewPr varScale="1">
        <p:scale>
          <a:sx n="86" d="100"/>
          <a:sy n="86" d="100"/>
        </p:scale>
        <p:origin x="248" y="55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7552"/>
    </p:cViewPr>
  </p:sorterViewPr>
  <p:notesViewPr>
    <p:cSldViewPr snapToGrid="0" snapToObjects="1">
      <p:cViewPr varScale="1">
        <p:scale>
          <a:sx n="74" d="100"/>
          <a:sy n="74" d="100"/>
        </p:scale>
        <p:origin x="3496" y="17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698" cy="481876"/>
          </a:xfrm>
          <a:prstGeom prst="rect">
            <a:avLst/>
          </a:prstGeom>
        </p:spPr>
        <p:txBody>
          <a:bodyPr vert="horz" lIns="95553" tIns="47776" rIns="95553" bIns="4777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832" y="0"/>
            <a:ext cx="3169698" cy="481876"/>
          </a:xfrm>
          <a:prstGeom prst="rect">
            <a:avLst/>
          </a:prstGeom>
        </p:spPr>
        <p:txBody>
          <a:bodyPr vert="horz" lIns="95553" tIns="47776" rIns="95553" bIns="47776" rtlCol="0"/>
          <a:lstStyle>
            <a:lvl1pPr algn="r">
              <a:defRPr sz="1200"/>
            </a:lvl1pPr>
          </a:lstStyle>
          <a:p>
            <a:fld id="{B691EE03-8B86-4483-A61E-7F251E4A6480}" type="datetimeFigureOut">
              <a:rPr lang="en-US" smtClean="0"/>
              <a:t>12/3/19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324"/>
            <a:ext cx="3169698" cy="481876"/>
          </a:xfrm>
          <a:prstGeom prst="rect">
            <a:avLst/>
          </a:prstGeom>
        </p:spPr>
        <p:txBody>
          <a:bodyPr vert="horz" lIns="95553" tIns="47776" rIns="95553" bIns="4777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832" y="9119324"/>
            <a:ext cx="3169698" cy="481876"/>
          </a:xfrm>
          <a:prstGeom prst="rect">
            <a:avLst/>
          </a:prstGeom>
        </p:spPr>
        <p:txBody>
          <a:bodyPr vert="horz" lIns="95553" tIns="47776" rIns="95553" bIns="47776" rtlCol="0" anchor="b"/>
          <a:lstStyle>
            <a:lvl1pPr algn="r">
              <a:defRPr sz="1200"/>
            </a:lvl1pPr>
          </a:lstStyle>
          <a:p>
            <a:fld id="{06B5E9DE-290D-4688-9E0B-EC76B1290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60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46" tIns="48324" rIns="96646" bIns="4832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0"/>
            <a:ext cx="3169920" cy="480060"/>
          </a:xfrm>
          <a:prstGeom prst="rect">
            <a:avLst/>
          </a:prstGeom>
        </p:spPr>
        <p:txBody>
          <a:bodyPr vert="horz" lIns="96646" tIns="48324" rIns="96646" bIns="48324" rtlCol="0"/>
          <a:lstStyle>
            <a:lvl1pPr algn="r">
              <a:defRPr sz="1200"/>
            </a:lvl1pPr>
          </a:lstStyle>
          <a:p>
            <a:fld id="{1AF9D93D-2DCD-4941-9148-539F4B11DA5A}" type="datetimeFigureOut">
              <a:rPr lang="en-US" smtClean="0"/>
              <a:t>12/3/19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6" tIns="48324" rIns="96646" bIns="483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6646" tIns="48324" rIns="96646" bIns="483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46" tIns="48324" rIns="96646" bIns="4832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9119474"/>
            <a:ext cx="3169920" cy="480060"/>
          </a:xfrm>
          <a:prstGeom prst="rect">
            <a:avLst/>
          </a:prstGeom>
        </p:spPr>
        <p:txBody>
          <a:bodyPr vert="horz" lIns="96646" tIns="48324" rIns="96646" bIns="48324" rtlCol="0" anchor="b"/>
          <a:lstStyle>
            <a:lvl1pPr algn="r">
              <a:defRPr sz="1200"/>
            </a:lvl1pPr>
          </a:lstStyle>
          <a:p>
            <a:fld id="{96257B74-7AA3-6D4E-A5F4-7C976DCE7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803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64916" algn="l"/>
                <a:tab pos="1529833" algn="l"/>
                <a:tab pos="2294749" algn="l"/>
                <a:tab pos="3059666" algn="l"/>
              </a:tabLs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>
              <a:tabLst>
                <a:tab pos="764916" algn="l"/>
                <a:tab pos="1529833" algn="l"/>
                <a:tab pos="2294749" algn="l"/>
                <a:tab pos="3059666" algn="l"/>
              </a:tabLs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764916" algn="l"/>
                <a:tab pos="1529833" algn="l"/>
                <a:tab pos="2294749" algn="l"/>
                <a:tab pos="3059666" algn="l"/>
              </a:tabLs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764916" algn="l"/>
                <a:tab pos="1529833" algn="l"/>
                <a:tab pos="2294749" algn="l"/>
                <a:tab pos="3059666" algn="l"/>
              </a:tabLs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764916" algn="l"/>
                <a:tab pos="1529833" algn="l"/>
                <a:tab pos="2294749" algn="l"/>
                <a:tab pos="3059666" algn="l"/>
              </a:tabLs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7075" indent="-241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64916" algn="l"/>
                <a:tab pos="1529833" algn="l"/>
                <a:tab pos="2294749" algn="l"/>
                <a:tab pos="3059666" algn="l"/>
              </a:tabLs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40183" indent="-241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64916" algn="l"/>
                <a:tab pos="1529833" algn="l"/>
                <a:tab pos="2294749" algn="l"/>
                <a:tab pos="3059666" algn="l"/>
              </a:tabLs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3288" indent="-241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64916" algn="l"/>
                <a:tab pos="1529833" algn="l"/>
                <a:tab pos="2294749" algn="l"/>
                <a:tab pos="3059666" algn="l"/>
              </a:tabLs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6394" indent="-241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64916" algn="l"/>
                <a:tab pos="1529833" algn="l"/>
                <a:tab pos="2294749" algn="l"/>
                <a:tab pos="3059666" algn="l"/>
              </a:tabLs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4BE3096-FF3B-1648-A643-D3909CD99245}" type="slidenum">
              <a:rPr lang="en-US" sz="1500">
                <a:solidFill>
                  <a:srgbClr val="000000"/>
                </a:solidFill>
                <a:latin typeface="Times New Roman" charset="0"/>
              </a:rPr>
              <a:pPr eaLnBrk="1"/>
              <a:t>1</a:t>
            </a:fld>
            <a:endParaRPr lang="en-US" sz="15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6" y="0"/>
            <a:ext cx="1694" cy="1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5100" tIns="47553" rIns="95100" bIns="47553"/>
          <a:lstStyle/>
          <a:p>
            <a:pPr defTabSz="96642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404040"/>
                </a:solidFill>
                <a:latin typeface="Calibri" charset="0"/>
                <a:ea typeface="+mn-ea"/>
              </a:rPr>
              <a:t>Univ of Chicago Review, Aug. 30, 2010</a:t>
            </a:r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6" y="0"/>
            <a:ext cx="1694" cy="1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5100" tIns="47553" rIns="95100" bIns="47553"/>
          <a:lstStyle/>
          <a:p>
            <a:pPr defTabSz="966423" fontAlgn="auto">
              <a:spcBef>
                <a:spcPts val="0"/>
              </a:spcBef>
              <a:spcAft>
                <a:spcPts val="0"/>
              </a:spcAft>
              <a:defRPr/>
            </a:pPr>
            <a:fld id="{D8C02FBE-B1A1-9949-B8FC-82EFBC57DDE8}" type="slidenum">
              <a:rPr lang="en-US">
                <a:solidFill>
                  <a:srgbClr val="404040"/>
                </a:solidFill>
                <a:latin typeface="Calibri" charset="0"/>
                <a:ea typeface="+mn-ea"/>
              </a:rPr>
              <a:pPr defTabSz="966423" fontAlgn="auto">
                <a:spcBef>
                  <a:spcPts val="0"/>
                </a:spcBef>
                <a:spcAft>
                  <a:spcPts val="0"/>
                </a:spcAft>
                <a:defRPr/>
              </a:pPr>
              <a:t>1</a:t>
            </a:fld>
            <a:endParaRPr lang="en-US" dirty="0">
              <a:solidFill>
                <a:srgbClr val="404040"/>
              </a:solidFill>
              <a:latin typeface="Calibri" charset="0"/>
              <a:ea typeface="+mn-ea"/>
            </a:endParaRPr>
          </a:p>
        </p:txBody>
      </p:sp>
      <p:sp>
        <p:nvSpPr>
          <p:cNvPr id="16387" name="Text Box 3"/>
          <p:cNvSpPr>
            <a:spLocks noGrp="1" noChangeArrowheads="1"/>
          </p:cNvSpPr>
          <p:nvPr>
            <p:ph type="body"/>
          </p:nvPr>
        </p:nvSpPr>
        <p:spPr>
          <a:xfrm>
            <a:off x="7" y="2"/>
            <a:ext cx="301917" cy="47219"/>
          </a:xfrm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defRPr/>
            </a:pPr>
            <a:r>
              <a:rPr lang="en-US" sz="2100" dirty="0">
                <a:latin typeface="Arial" charset="0"/>
                <a:cs typeface="WenQuanYi Zen Hei" charset="0"/>
              </a:rPr>
              <a:t>Good morning, my name is Luca </a:t>
            </a:r>
            <a:r>
              <a:rPr lang="en-US" sz="2100" dirty="0" err="1">
                <a:latin typeface="Arial" charset="0"/>
                <a:cs typeface="WenQuanYi Zen Hei" charset="0"/>
              </a:rPr>
              <a:t>Rebuffi</a:t>
            </a:r>
            <a:r>
              <a:rPr lang="en-US" sz="2100" dirty="0">
                <a:latin typeface="Arial" charset="0"/>
                <a:cs typeface="WenQuanYi Zen Hei" charset="0"/>
              </a:rPr>
              <a:t> and I am staff member of the X-Ray Optics Group at the APS of the Argonne National Laboratory</a:t>
            </a:r>
          </a:p>
        </p:txBody>
      </p:sp>
    </p:spTree>
    <p:extLst>
      <p:ext uri="{BB962C8B-B14F-4D97-AF65-F5344CB8AC3E}">
        <p14:creationId xmlns:p14="http://schemas.microsoft.com/office/powerpoint/2010/main" val="11663822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Powder diffraction provides several information about a crystalline material: structural information like...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57B74-7AA3-6D4E-A5F4-7C976DCE7D1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88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Powder diffraction provides several information about a crystalline material: structural information like...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57B74-7AA3-6D4E-A5F4-7C976DCE7D1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64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Powder diffraction provides several information about a crystalline material: structural information like...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57B74-7AA3-6D4E-A5F4-7C976DCE7D1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560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Powder diffraction provides several information about a crystalline material: structural information like...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57B74-7AA3-6D4E-A5F4-7C976DCE7D1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010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Powder diffraction provides several information about a crystalline material: structural information like...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57B74-7AA3-6D4E-A5F4-7C976DCE7D1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411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Powder diffraction provides several information about a crystalline material: structural information like...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57B74-7AA3-6D4E-A5F4-7C976DCE7D1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71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presentation, after a brief introduction on WPPM method, will show you how this method has been ported into the graphical environment of the suite Orange, and then will show you a few example of the WONDER software in 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257B74-7AA3-6D4E-A5F4-7C976DCE7D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58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Powder diffraction provides several information about a crystalline material: structural information like...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57B74-7AA3-6D4E-A5F4-7C976DCE7D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32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Powder diffraction provides several information about a crystalline material: structural information like...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57B74-7AA3-6D4E-A5F4-7C976DCE7D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75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Powder diffraction provides several information about a crystalline material: structural information like...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57B74-7AA3-6D4E-A5F4-7C976DCE7D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92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Powder diffraction provides several information about a crystalline material: structural information like...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57B74-7AA3-6D4E-A5F4-7C976DCE7D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01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Powder diffraction provides several information about a crystalline material: structural information like...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57B74-7AA3-6D4E-A5F4-7C976DCE7D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55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Powder diffraction provides several information about a crystalline material: structural information like...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57B74-7AA3-6D4E-A5F4-7C976DCE7D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82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Powder diffraction provides several information about a crystalline material: structural information like...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57B74-7AA3-6D4E-A5F4-7C976DCE7D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11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 marL="573088" indent="-298450">
              <a:defRPr>
                <a:solidFill>
                  <a:srgbClr val="000000"/>
                </a:solidFill>
              </a:defRPr>
            </a:lvl2pPr>
            <a:lvl3pPr marL="519113" indent="217488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3pPr>
          </a:lstStyle>
          <a:p>
            <a:pPr lvl="0"/>
            <a:r>
              <a:rPr lang="en-US" dirty="0"/>
              <a:t>Click to add 1st-level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417300" y="6471466"/>
            <a:ext cx="609600" cy="182880"/>
          </a:xfrm>
          <a:ln/>
        </p:spPr>
        <p:txBody>
          <a:bodyPr/>
          <a:lstStyle>
            <a:lvl1pPr>
              <a:defRPr>
                <a:solidFill>
                  <a:srgbClr val="232425"/>
                </a:solidFill>
              </a:defRPr>
            </a:lvl1pPr>
          </a:lstStyle>
          <a:p>
            <a:pPr>
              <a:defRPr/>
            </a:pPr>
            <a:fld id="{D8294B01-9356-4A99-BF43-1EB6DE2E19C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0401" y="6455188"/>
            <a:ext cx="9098844" cy="215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232425"/>
                </a:solidFill>
              </a:defRPr>
            </a:lvl1pPr>
          </a:lstStyle>
          <a:p>
            <a:r>
              <a:rPr lang="en-US"/>
              <a:t>ANL Director's CD-2 Review of the APS-U Project - August 21-23, 2018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2431" y="6412792"/>
            <a:ext cx="1109568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68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*Columns-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1417300" y="6513801"/>
            <a:ext cx="609600" cy="182880"/>
          </a:xfrm>
        </p:spPr>
        <p:txBody>
          <a:bodyPr/>
          <a:lstStyle>
            <a:lvl1pPr>
              <a:defRPr>
                <a:solidFill>
                  <a:srgbClr val="232425"/>
                </a:solidFill>
              </a:defRPr>
            </a:lvl1pPr>
          </a:lstStyle>
          <a:p>
            <a:fld id="{AEFAAC5A-9C4F-4278-920D-DF2BAB595749}" type="slidenum">
              <a:rPr lang="en-US" smtClean="0">
                <a:latin typeface="Arial"/>
              </a:rPr>
              <a:pPr/>
              <a:t>‹#›</a:t>
            </a:fld>
            <a:endParaRPr lang="en-US" dirty="0">
              <a:latin typeface="Arial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1" y="1168749"/>
            <a:ext cx="11163868" cy="499715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1699996"/>
            <a:ext cx="5364480" cy="4422775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573088" indent="-298450">
              <a:spcBef>
                <a:spcPts val="0"/>
              </a:spcBef>
              <a:defRPr sz="2000">
                <a:solidFill>
                  <a:srgbClr val="000000"/>
                </a:solidFill>
              </a:defRPr>
            </a:lvl2pPr>
            <a:lvl3pPr marL="682625" indent="-184150">
              <a:defRPr sz="1800">
                <a:solidFill>
                  <a:srgbClr val="000000"/>
                </a:solidFill>
              </a:defRPr>
            </a:lvl3pPr>
            <a:lvl4pPr marL="865188" indent="-171450">
              <a:defRPr sz="1600">
                <a:solidFill>
                  <a:srgbClr val="000000"/>
                </a:solidFill>
              </a:defRPr>
            </a:lvl4pPr>
            <a:lvl5pPr marL="1084263" indent="-171450"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 Fourth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267451" y="1685707"/>
            <a:ext cx="5364480" cy="4422775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573088" indent="-298450">
              <a:spcBef>
                <a:spcPts val="0"/>
              </a:spcBef>
              <a:defRPr sz="2000">
                <a:solidFill>
                  <a:srgbClr val="000000"/>
                </a:solidFill>
              </a:defRPr>
            </a:lvl2pPr>
            <a:lvl3pPr marL="682625" indent="-184150">
              <a:defRPr sz="1800">
                <a:solidFill>
                  <a:srgbClr val="000000"/>
                </a:solidFill>
              </a:defRPr>
            </a:lvl3pPr>
            <a:lvl4pPr marL="865188" indent="-171450">
              <a:defRPr sz="1600">
                <a:solidFill>
                  <a:srgbClr val="000000"/>
                </a:solidFill>
              </a:defRPr>
            </a:lvl4pPr>
            <a:lvl5pPr marL="1084263" indent="-171450"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 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Two-column CONTENT slide</a:t>
            </a:r>
            <a:br>
              <a:rPr lang="en-US" dirty="0"/>
            </a:br>
            <a:r>
              <a:rPr lang="en-US" dirty="0"/>
              <a:t>one or two lines for headline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50996" y="6497523"/>
            <a:ext cx="6533281" cy="215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232425"/>
                </a:solidFill>
              </a:defRPr>
            </a:lvl1pPr>
          </a:lstStyle>
          <a:p>
            <a:r>
              <a:rPr lang="en-US"/>
              <a:t>ANL Director's CD-2 Review of the APS-U Project - August 21-23, 2018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2431" y="6412792"/>
            <a:ext cx="1109568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10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over Op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484968" y="1689100"/>
            <a:ext cx="5707033" cy="2706624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" y="1689100"/>
            <a:ext cx="6484965" cy="2706624"/>
          </a:xfrm>
          <a:solidFill>
            <a:srgbClr val="004165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-Cover option A</a:t>
            </a:r>
            <a:br>
              <a:rPr lang="en-US" dirty="0"/>
            </a:br>
            <a:r>
              <a:rPr lang="en-US" dirty="0"/>
              <a:t>can be up to four </a:t>
            </a:r>
            <a:br>
              <a:rPr lang="en-US" dirty="0"/>
            </a:br>
            <a:r>
              <a:rPr lang="en-US" dirty="0"/>
              <a:t>or five lines of text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2" y="1689100"/>
            <a:ext cx="319619" cy="2706624"/>
          </a:xfrm>
          <a:solidFill>
            <a:schemeClr val="tx2">
              <a:lumMod val="75000"/>
            </a:schemeClr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4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26534" y="4582947"/>
            <a:ext cx="3590495" cy="393700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49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626534" y="5045054"/>
            <a:ext cx="3590495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/>
              <a:t>Add Presenter Title</a:t>
            </a:r>
            <a:br>
              <a:rPr lang="en-US" dirty="0"/>
            </a:br>
            <a:r>
              <a:rPr lang="en-US" dirty="0"/>
              <a:t>Optional Line 2</a:t>
            </a:r>
            <a:br>
              <a:rPr lang="en-US" dirty="0"/>
            </a:br>
            <a:r>
              <a:rPr lang="en-US" dirty="0"/>
              <a:t>Optional Line 3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4556495" y="4582947"/>
            <a:ext cx="3590495" cy="393700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4556495" y="5045054"/>
            <a:ext cx="3590495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second presenter </a:t>
            </a:r>
            <a:br>
              <a:rPr lang="en-US" dirty="0"/>
            </a:br>
            <a:r>
              <a:rPr lang="en-US" dirty="0"/>
              <a:t>info if not needed</a:t>
            </a:r>
          </a:p>
        </p:txBody>
      </p:sp>
      <p:sp>
        <p:nvSpPr>
          <p:cNvPr id="54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8480262" y="4582947"/>
            <a:ext cx="3590495" cy="393700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5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8480262" y="5045054"/>
            <a:ext cx="3590495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third presenter </a:t>
            </a:r>
            <a:br>
              <a:rPr lang="en-US" dirty="0"/>
            </a:br>
            <a:r>
              <a:rPr lang="en-US" dirty="0"/>
              <a:t>info if not needed</a:t>
            </a:r>
          </a:p>
        </p:txBody>
      </p:sp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606116" y="5747819"/>
            <a:ext cx="7859323" cy="515411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Presentation Date</a:t>
            </a:r>
            <a:br>
              <a:rPr lang="en-US" dirty="0"/>
            </a:br>
            <a:r>
              <a:rPr lang="en-US" dirty="0"/>
              <a:t>City, State (presentation location)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575733" y="730250"/>
            <a:ext cx="8250767" cy="393700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8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Optional one line subhead, </a:t>
            </a:r>
            <a:r>
              <a:rPr lang="en-US" dirty="0" err="1"/>
              <a:t>url</a:t>
            </a:r>
            <a:r>
              <a:rPr lang="en-US" dirty="0"/>
              <a:t> or date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43246" y="523876"/>
            <a:ext cx="1739197" cy="67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2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*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66339" y="6083300"/>
            <a:ext cx="2054459" cy="74011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598491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-14246"/>
            <a:ext cx="12191999" cy="5999163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3733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in SECTION BREAK TITLE</a:t>
            </a:r>
          </a:p>
        </p:txBody>
      </p:sp>
    </p:spTree>
    <p:extLst>
      <p:ext uri="{BB962C8B-B14F-4D97-AF65-F5344CB8AC3E}">
        <p14:creationId xmlns:p14="http://schemas.microsoft.com/office/powerpoint/2010/main" val="367002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 marL="573088" indent="-298450">
              <a:defRPr>
                <a:solidFill>
                  <a:srgbClr val="000000"/>
                </a:solidFill>
              </a:defRPr>
            </a:lvl2pPr>
            <a:lvl3pPr marL="519113" indent="217488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3pPr>
          </a:lstStyle>
          <a:p>
            <a:pPr lvl="0"/>
            <a:r>
              <a:rPr lang="en-US" dirty="0"/>
              <a:t>Click to add 1st-level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417300" y="6471466"/>
            <a:ext cx="609600" cy="182880"/>
          </a:xfrm>
          <a:ln/>
        </p:spPr>
        <p:txBody>
          <a:bodyPr/>
          <a:lstStyle>
            <a:lvl1pPr>
              <a:defRPr>
                <a:solidFill>
                  <a:srgbClr val="232425"/>
                </a:solidFill>
              </a:defRPr>
            </a:lvl1pPr>
          </a:lstStyle>
          <a:p>
            <a:pPr>
              <a:defRPr/>
            </a:pPr>
            <a:fld id="{D8294B01-9356-4A99-BF43-1EB6DE2E19C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0401" y="6455188"/>
            <a:ext cx="9098844" cy="215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232425"/>
                </a:solidFill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Optics Group Meeting – July 10th, 2019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31" y="6412792"/>
            <a:ext cx="1109568" cy="3353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A18FD8-8712-4DAD-8D19-1056B8B657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2431" y="6412792"/>
            <a:ext cx="1109568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62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*Columns-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1417300" y="6513801"/>
            <a:ext cx="609600" cy="182880"/>
          </a:xfrm>
        </p:spPr>
        <p:txBody>
          <a:bodyPr/>
          <a:lstStyle>
            <a:lvl1pPr>
              <a:defRPr>
                <a:solidFill>
                  <a:srgbClr val="232425"/>
                </a:solidFill>
              </a:defRPr>
            </a:lvl1pPr>
          </a:lstStyle>
          <a:p>
            <a:fld id="{AEFAAC5A-9C4F-4278-920D-DF2BAB595749}" type="slidenum">
              <a:rPr lang="en-US" smtClean="0">
                <a:latin typeface="Arial"/>
              </a:rPr>
              <a:pPr/>
              <a:t>‹#›</a:t>
            </a:fld>
            <a:endParaRPr lang="en-US" dirty="0">
              <a:latin typeface="Arial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1" y="1168749"/>
            <a:ext cx="11163868" cy="499715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09600" y="1699996"/>
            <a:ext cx="5364480" cy="4422775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573088" indent="-298450">
              <a:spcBef>
                <a:spcPts val="0"/>
              </a:spcBef>
              <a:defRPr sz="2000">
                <a:solidFill>
                  <a:srgbClr val="000000"/>
                </a:solidFill>
              </a:defRPr>
            </a:lvl2pPr>
            <a:lvl3pPr marL="682625" indent="-184150">
              <a:defRPr sz="1800">
                <a:solidFill>
                  <a:srgbClr val="000000"/>
                </a:solidFill>
              </a:defRPr>
            </a:lvl3pPr>
            <a:lvl4pPr marL="865188" indent="-171450">
              <a:defRPr sz="1600">
                <a:solidFill>
                  <a:srgbClr val="000000"/>
                </a:solidFill>
              </a:defRPr>
            </a:lvl4pPr>
            <a:lvl5pPr marL="1084263" indent="-171450"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267451" y="1685707"/>
            <a:ext cx="5364480" cy="4422775"/>
          </a:xfr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573088" indent="-298450">
              <a:spcBef>
                <a:spcPts val="0"/>
              </a:spcBef>
              <a:defRPr sz="2000">
                <a:solidFill>
                  <a:srgbClr val="000000"/>
                </a:solidFill>
              </a:defRPr>
            </a:lvl2pPr>
            <a:lvl3pPr marL="682625" indent="-184150">
              <a:defRPr sz="1800">
                <a:solidFill>
                  <a:srgbClr val="000000"/>
                </a:solidFill>
              </a:defRPr>
            </a:lvl3pPr>
            <a:lvl4pPr marL="865188" indent="-171450">
              <a:defRPr sz="1600">
                <a:solidFill>
                  <a:srgbClr val="000000"/>
                </a:solidFill>
              </a:defRPr>
            </a:lvl4pPr>
            <a:lvl5pPr marL="1084263" indent="-171450"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Two-column CONTENT slide</a:t>
            </a:r>
            <a:br>
              <a:rPr lang="en-US" dirty="0"/>
            </a:br>
            <a:r>
              <a:rPr lang="en-US" dirty="0"/>
              <a:t>one or two lines for headline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50996" y="6497523"/>
            <a:ext cx="6533281" cy="215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232425"/>
                </a:solidFill>
              </a:defRPr>
            </a:lvl1pPr>
          </a:lstStyle>
          <a:p>
            <a:r>
              <a:rPr lang="en-US"/>
              <a:t>ANL Director's CD-2 Review of the APS-U Project - August 21-23, 2018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31" y="6412792"/>
            <a:ext cx="1109568" cy="3353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762182-5DBC-4D8D-B792-EE3B14C40A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2431" y="6412792"/>
            <a:ext cx="1109568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14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Cover Op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484968" y="1689100"/>
            <a:ext cx="5707033" cy="2706624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" y="1689100"/>
            <a:ext cx="6484965" cy="2706624"/>
          </a:xfrm>
          <a:solidFill>
            <a:srgbClr val="004165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-Cover option A</a:t>
            </a:r>
            <a:br>
              <a:rPr lang="en-US" dirty="0"/>
            </a:br>
            <a:r>
              <a:rPr lang="en-US" dirty="0"/>
              <a:t>can be up to four </a:t>
            </a:r>
            <a:br>
              <a:rPr lang="en-US" dirty="0"/>
            </a:br>
            <a:r>
              <a:rPr lang="en-US" dirty="0"/>
              <a:t>or five lines of text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2" y="1689100"/>
            <a:ext cx="319619" cy="2706624"/>
          </a:xfrm>
          <a:solidFill>
            <a:schemeClr val="tx2">
              <a:lumMod val="75000"/>
            </a:schemeClr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4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26534" y="4582947"/>
            <a:ext cx="3590495" cy="393700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49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626534" y="5045054"/>
            <a:ext cx="3590495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/>
              <a:t>Add Presenter Title</a:t>
            </a:r>
            <a:br>
              <a:rPr lang="en-US" dirty="0"/>
            </a:br>
            <a:r>
              <a:rPr lang="en-US" dirty="0"/>
              <a:t>Optional Line 2</a:t>
            </a:r>
            <a:br>
              <a:rPr lang="en-US" dirty="0"/>
            </a:br>
            <a:r>
              <a:rPr lang="en-US" dirty="0"/>
              <a:t>Optional Line 3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4556495" y="4582947"/>
            <a:ext cx="3590495" cy="393700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4556495" y="5045054"/>
            <a:ext cx="3590495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second presenter </a:t>
            </a:r>
            <a:br>
              <a:rPr lang="en-US" dirty="0"/>
            </a:br>
            <a:r>
              <a:rPr lang="en-US" dirty="0"/>
              <a:t>info if not needed</a:t>
            </a:r>
          </a:p>
        </p:txBody>
      </p:sp>
      <p:sp>
        <p:nvSpPr>
          <p:cNvPr id="54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8480262" y="4582947"/>
            <a:ext cx="3590495" cy="393700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5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8480262" y="5045054"/>
            <a:ext cx="3590495" cy="9144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Remove third presenter </a:t>
            </a:r>
            <a:br>
              <a:rPr lang="en-US" dirty="0"/>
            </a:br>
            <a:r>
              <a:rPr lang="en-US" dirty="0"/>
              <a:t>info if not needed</a:t>
            </a:r>
          </a:p>
        </p:txBody>
      </p:sp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606116" y="5747819"/>
            <a:ext cx="7859323" cy="515411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tx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/>
              <a:t>Presentation Date</a:t>
            </a:r>
            <a:br>
              <a:rPr lang="en-US" dirty="0"/>
            </a:br>
            <a:r>
              <a:rPr lang="en-US" dirty="0"/>
              <a:t>City, State (presentation location)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575733" y="730250"/>
            <a:ext cx="8250767" cy="393700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80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/>
              <a:t>Optional one line subhead, </a:t>
            </a:r>
            <a:r>
              <a:rPr lang="en-US" dirty="0" err="1"/>
              <a:t>url</a:t>
            </a:r>
            <a:r>
              <a:rPr lang="en-US" dirty="0"/>
              <a:t> or date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246" y="523876"/>
            <a:ext cx="1739197" cy="6714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4A81BC-600C-436A-8E74-DEBD953CDC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43246" y="523876"/>
            <a:ext cx="1739197" cy="67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52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*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66339" y="6083300"/>
            <a:ext cx="2054459" cy="74011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598491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-14246"/>
            <a:ext cx="12191999" cy="5999163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3733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in SECTION BREAK TITLE</a:t>
            </a:r>
          </a:p>
        </p:txBody>
      </p:sp>
    </p:spTree>
    <p:extLst>
      <p:ext uri="{BB962C8B-B14F-4D97-AF65-F5344CB8AC3E}">
        <p14:creationId xmlns:p14="http://schemas.microsoft.com/office/powerpoint/2010/main" val="322248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179725"/>
            <a:ext cx="11163868" cy="82894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dirty="0"/>
              <a:t>Headline 32pt 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081" y="1207516"/>
            <a:ext cx="11094260" cy="4987365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/>
          <a:p>
            <a:pPr lvl="0"/>
            <a:r>
              <a:rPr lang="en-US" dirty="0"/>
              <a:t>Click to add 1st-level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7300" y="6489007"/>
            <a:ext cx="609600" cy="182880"/>
          </a:xfrm>
          <a:prstGeom prst="rect">
            <a:avLst/>
          </a:prstGeom>
          <a:ln>
            <a:noFill/>
          </a:ln>
        </p:spPr>
        <p:txBody>
          <a:bodyPr vert="horz" lIns="0" tIns="45720" rIns="0" bIns="0" rtlCol="0" anchor="b"/>
          <a:lstStyle>
            <a:lvl1pPr algn="ctr">
              <a:defRPr sz="1000">
                <a:solidFill>
                  <a:srgbClr val="000000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EFAAC5A-9C4F-4278-920D-DF2BAB595749}" type="slidenum">
              <a:rPr lang="en-US" smtClean="0">
                <a:latin typeface="Arial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Arial"/>
              <a:ea typeface="+mn-ea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0" y="0"/>
            <a:ext cx="323709" cy="6858000"/>
          </a:xfrm>
          <a:prstGeom prst="rect">
            <a:avLst/>
          </a:prstGeom>
          <a:solidFill>
            <a:srgbClr val="094875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00">
              <a:solidFill>
                <a:srgbClr val="7AB800"/>
              </a:solidFill>
              <a:latin typeface="Arial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4267" y="6472729"/>
            <a:ext cx="9234311" cy="215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US"/>
              <a:t>ANL Director's CD-2 Review of the APS-U Project - August 21-23,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806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8" r:id="rId1"/>
    <p:sldLayoutId id="2147483889" r:id="rId2"/>
    <p:sldLayoutId id="2147484064" r:id="rId3"/>
    <p:sldLayoutId id="2147484310" r:id="rId4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3200" b="1" i="0" kern="1200" cap="none" baseline="0">
          <a:solidFill>
            <a:schemeClr val="tx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457200" rtl="0" eaLnBrk="1" latinLnBrk="0" hangingPunct="1">
        <a:spcBef>
          <a:spcPts val="0"/>
        </a:spcBef>
        <a:spcAft>
          <a:spcPts val="600"/>
        </a:spcAft>
        <a:buClr>
          <a:schemeClr val="tx2">
            <a:lumMod val="75000"/>
          </a:schemeClr>
        </a:buClr>
        <a:buFont typeface="Wingdings" charset="2"/>
        <a:buChar char="§"/>
        <a:defRPr sz="2400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573088" indent="-298450" algn="l" defTabSz="457200" rtl="0" eaLnBrk="1" latinLnBrk="0" hangingPunct="1">
        <a:spcBef>
          <a:spcPts val="0"/>
        </a:spcBef>
        <a:spcAft>
          <a:spcPts val="600"/>
        </a:spcAft>
        <a:buClr>
          <a:schemeClr val="tx2">
            <a:lumMod val="75000"/>
          </a:schemeClr>
        </a:buClr>
        <a:buFont typeface="Lucida Grande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519113" indent="217488" algn="l" defTabSz="457200" rtl="0" eaLnBrk="1" latinLnBrk="0" hangingPunct="1">
        <a:spcBef>
          <a:spcPts val="0"/>
        </a:spcBef>
        <a:spcAft>
          <a:spcPts val="600"/>
        </a:spcAft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3pPr>
      <a:lvl4pPr marL="569913" indent="237744" algn="l" defTabSz="457200" rtl="0" eaLnBrk="1" latinLnBrk="0" hangingPunct="1">
        <a:spcBef>
          <a:spcPts val="0"/>
        </a:spcBef>
        <a:spcAft>
          <a:spcPts val="600"/>
        </a:spcAft>
        <a:buClr>
          <a:schemeClr val="tx2">
            <a:lumMod val="75000"/>
          </a:schemeClr>
        </a:buClr>
        <a:buFont typeface="Arial"/>
        <a:buChar char="•"/>
        <a:defRPr sz="1800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1371600" indent="-171450" algn="l" defTabSz="457200" rtl="0" eaLnBrk="1" latinLnBrk="0" hangingPunct="1">
        <a:spcBef>
          <a:spcPts val="0"/>
        </a:spcBef>
        <a:spcAft>
          <a:spcPts val="0"/>
        </a:spcAft>
        <a:buClr>
          <a:schemeClr val="tx2">
            <a:lumMod val="75000"/>
          </a:schemeClr>
        </a:buClr>
        <a:buFont typeface="Wingdings" charset="2"/>
        <a:buChar char="§"/>
        <a:defRPr sz="16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179725"/>
            <a:ext cx="11163868" cy="82894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dirty="0"/>
              <a:t>Headline 32pt 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081" y="1207516"/>
            <a:ext cx="11094260" cy="4987365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/>
          <a:p>
            <a:pPr lvl="0"/>
            <a:r>
              <a:rPr lang="en-US" dirty="0"/>
              <a:t>Click to add 1st-level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7300" y="6489007"/>
            <a:ext cx="609600" cy="182880"/>
          </a:xfrm>
          <a:prstGeom prst="rect">
            <a:avLst/>
          </a:prstGeom>
          <a:ln>
            <a:noFill/>
          </a:ln>
        </p:spPr>
        <p:txBody>
          <a:bodyPr vert="horz" lIns="0" tIns="45720" rIns="0" bIns="0" rtlCol="0" anchor="b"/>
          <a:lstStyle>
            <a:lvl1pPr algn="ctr">
              <a:defRPr sz="1000">
                <a:solidFill>
                  <a:srgbClr val="000000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EFAAC5A-9C4F-4278-920D-DF2BAB595749}" type="slidenum">
              <a:rPr lang="en-US" smtClean="0">
                <a:latin typeface="Arial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latin typeface="Arial"/>
              <a:ea typeface="+mn-ea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0" y="0"/>
            <a:ext cx="323709" cy="6858000"/>
          </a:xfrm>
          <a:prstGeom prst="rect">
            <a:avLst/>
          </a:prstGeom>
          <a:solidFill>
            <a:srgbClr val="094875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00">
              <a:solidFill>
                <a:srgbClr val="7AB800"/>
              </a:solidFill>
              <a:latin typeface="Arial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4267" y="6472729"/>
            <a:ext cx="9234311" cy="215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US"/>
              <a:t>ANL Director's CD-2 Review of the APS-U Project - August 21-23,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29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2" r:id="rId1"/>
    <p:sldLayoutId id="2147484313" r:id="rId2"/>
    <p:sldLayoutId id="2147484314" r:id="rId3"/>
    <p:sldLayoutId id="2147484315" r:id="rId4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3200" b="1" i="0" kern="1200" cap="none" baseline="0">
          <a:solidFill>
            <a:schemeClr val="tx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457200" rtl="0" eaLnBrk="1" latinLnBrk="0" hangingPunct="1">
        <a:spcBef>
          <a:spcPts val="0"/>
        </a:spcBef>
        <a:spcAft>
          <a:spcPts val="600"/>
        </a:spcAft>
        <a:buClr>
          <a:schemeClr val="tx2">
            <a:lumMod val="75000"/>
          </a:schemeClr>
        </a:buClr>
        <a:buFont typeface="Wingdings" charset="2"/>
        <a:buChar char="§"/>
        <a:defRPr sz="2400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573088" indent="-298450" algn="l" defTabSz="457200" rtl="0" eaLnBrk="1" latinLnBrk="0" hangingPunct="1">
        <a:spcBef>
          <a:spcPts val="0"/>
        </a:spcBef>
        <a:spcAft>
          <a:spcPts val="600"/>
        </a:spcAft>
        <a:buClr>
          <a:schemeClr val="tx2">
            <a:lumMod val="75000"/>
          </a:schemeClr>
        </a:buClr>
        <a:buFont typeface="Lucida Grande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519113" indent="217488" algn="l" defTabSz="457200" rtl="0" eaLnBrk="1" latinLnBrk="0" hangingPunct="1">
        <a:spcBef>
          <a:spcPts val="0"/>
        </a:spcBef>
        <a:spcAft>
          <a:spcPts val="600"/>
        </a:spcAft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3pPr>
      <a:lvl4pPr marL="569913" indent="237744" algn="l" defTabSz="457200" rtl="0" eaLnBrk="1" latinLnBrk="0" hangingPunct="1">
        <a:spcBef>
          <a:spcPts val="0"/>
        </a:spcBef>
        <a:spcAft>
          <a:spcPts val="600"/>
        </a:spcAft>
        <a:buClr>
          <a:schemeClr val="tx2">
            <a:lumMod val="75000"/>
          </a:schemeClr>
        </a:buClr>
        <a:buFont typeface="Arial"/>
        <a:buChar char="•"/>
        <a:defRPr sz="1800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1371600" indent="-171450" algn="l" defTabSz="457200" rtl="0" eaLnBrk="1" latinLnBrk="0" hangingPunct="1">
        <a:spcBef>
          <a:spcPts val="0"/>
        </a:spcBef>
        <a:spcAft>
          <a:spcPts val="0"/>
        </a:spcAft>
        <a:buClr>
          <a:schemeClr val="tx2">
            <a:lumMod val="75000"/>
          </a:schemeClr>
        </a:buClr>
        <a:buFont typeface="Wingdings" charset="2"/>
        <a:buChar char="§"/>
        <a:defRPr sz="16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327546" y="1552915"/>
            <a:ext cx="9140327" cy="2733587"/>
          </a:xfrm>
          <a:solidFill>
            <a:schemeClr val="accent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Introduction to OASYS-SRW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0342" y="4425360"/>
            <a:ext cx="109713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Luca Rebuffi (ANL)</a:t>
            </a:r>
            <a:endParaRPr lang="en-US" dirty="0">
              <a:solidFill>
                <a:srgbClr val="000000"/>
              </a:solidFill>
              <a:latin typeface="Arial"/>
              <a:ea typeface="+mn-ea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</a:rPr>
              <a:t>Second OASYS School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APS-ANL, Lemont, IL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December 11-13, 2019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43422" y="1552915"/>
            <a:ext cx="2748577" cy="274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99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7E79EAA-C69B-4C11-9072-88D194718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61319"/>
            <a:ext cx="11163868" cy="501210"/>
          </a:xfrm>
        </p:spPr>
        <p:txBody>
          <a:bodyPr/>
          <a:lstStyle/>
          <a:p>
            <a:r>
              <a:rPr lang="en-US" sz="2800" dirty="0"/>
              <a:t>OASYS Automations: Gratings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13046D9-B346-5C45-9C2E-40769A8A1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10196" y="6506039"/>
            <a:ext cx="7602850" cy="238354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Second OASYS School – December 12</a:t>
            </a:r>
            <a:r>
              <a:rPr lang="en-US" baseline="30000" dirty="0">
                <a:solidFill>
                  <a:srgbClr val="000000"/>
                </a:solidFill>
              </a:rPr>
              <a:t>th</a:t>
            </a:r>
            <a:r>
              <a:rPr lang="en-US" dirty="0">
                <a:solidFill>
                  <a:srgbClr val="000000"/>
                </a:solidFill>
              </a:rPr>
              <a:t>, 2019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9D4ECB-0ABF-0143-BB5F-C5D65FFB4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" y="597593"/>
            <a:ext cx="11836400" cy="61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25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7E79EAA-C69B-4C11-9072-88D194718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61319"/>
            <a:ext cx="11163868" cy="501210"/>
          </a:xfrm>
        </p:spPr>
        <p:txBody>
          <a:bodyPr/>
          <a:lstStyle/>
          <a:p>
            <a:r>
              <a:rPr lang="en-US" sz="2800" dirty="0"/>
              <a:t>OASYS Automations: Crystals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13046D9-B346-5C45-9C2E-40769A8A1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10196" y="6506039"/>
            <a:ext cx="7602850" cy="238354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Second OASYS School – December 12</a:t>
            </a:r>
            <a:r>
              <a:rPr lang="en-US" baseline="30000" dirty="0">
                <a:solidFill>
                  <a:srgbClr val="000000"/>
                </a:solidFill>
              </a:rPr>
              <a:t>th</a:t>
            </a:r>
            <a:r>
              <a:rPr lang="en-US" dirty="0">
                <a:solidFill>
                  <a:srgbClr val="000000"/>
                </a:solidFill>
              </a:rPr>
              <a:t>, 2019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98A590-748F-5443-83EE-F42FF5D2D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00" y="254000"/>
            <a:ext cx="110998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02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" y="0"/>
            <a:ext cx="12191999" cy="5999163"/>
          </a:xfrm>
        </p:spPr>
        <p:txBody>
          <a:bodyPr/>
          <a:lstStyle/>
          <a:p>
            <a:r>
              <a:rPr lang="en-US" sz="3200" dirty="0"/>
              <a:t>Propagation modes</a:t>
            </a:r>
          </a:p>
        </p:txBody>
      </p:sp>
    </p:spTree>
    <p:extLst>
      <p:ext uri="{BB962C8B-B14F-4D97-AF65-F5344CB8AC3E}">
        <p14:creationId xmlns:p14="http://schemas.microsoft.com/office/powerpoint/2010/main" val="318748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7E79EAA-C69B-4C11-9072-88D194718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61319"/>
            <a:ext cx="11163868" cy="501210"/>
          </a:xfrm>
        </p:spPr>
        <p:txBody>
          <a:bodyPr/>
          <a:lstStyle/>
          <a:p>
            <a:r>
              <a:rPr lang="en-US" sz="2800" dirty="0"/>
              <a:t>Propagation Modes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BF9BD9F-5C14-7348-B712-9244A6952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10196" y="6506039"/>
            <a:ext cx="7602850" cy="238354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Second OASYS School – December 12</a:t>
            </a:r>
            <a:r>
              <a:rPr lang="en-US" baseline="30000" dirty="0">
                <a:solidFill>
                  <a:srgbClr val="000000"/>
                </a:solidFill>
              </a:rPr>
              <a:t>th</a:t>
            </a:r>
            <a:r>
              <a:rPr lang="en-US" dirty="0">
                <a:solidFill>
                  <a:srgbClr val="000000"/>
                </a:solidFill>
              </a:rPr>
              <a:t>, 2019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23140E-D665-9544-AAD4-C1EFDE769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21" y="812800"/>
            <a:ext cx="12192000" cy="604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02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7E79EAA-C69B-4C11-9072-88D194718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61319"/>
            <a:ext cx="11163868" cy="501210"/>
          </a:xfrm>
        </p:spPr>
        <p:txBody>
          <a:bodyPr/>
          <a:lstStyle/>
          <a:p>
            <a:r>
              <a:rPr lang="en-US" sz="2800" dirty="0"/>
              <a:t>Propagation Modes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BF9BD9F-5C14-7348-B712-9244A6952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10196" y="6506039"/>
            <a:ext cx="7602850" cy="238354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Second OASYS School – December 12</a:t>
            </a:r>
            <a:r>
              <a:rPr lang="en-US" baseline="30000" dirty="0">
                <a:solidFill>
                  <a:srgbClr val="000000"/>
                </a:solidFill>
              </a:rPr>
              <a:t>th</a:t>
            </a:r>
            <a:r>
              <a:rPr lang="en-US" dirty="0">
                <a:solidFill>
                  <a:srgbClr val="000000"/>
                </a:solidFill>
              </a:rPr>
              <a:t>, 2019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00C0D2-7FE2-004F-A863-7BD5ABC44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35" y="662529"/>
            <a:ext cx="1206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83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" y="0"/>
            <a:ext cx="12191999" cy="5999163"/>
          </a:xfrm>
        </p:spPr>
        <p:txBody>
          <a:bodyPr/>
          <a:lstStyle/>
          <a:p>
            <a:r>
              <a:rPr lang="en-US" sz="3200" dirty="0"/>
              <a:t>Multi-Electron Tools</a:t>
            </a:r>
          </a:p>
        </p:txBody>
      </p:sp>
    </p:spTree>
    <p:extLst>
      <p:ext uri="{BB962C8B-B14F-4D97-AF65-F5344CB8AC3E}">
        <p14:creationId xmlns:p14="http://schemas.microsoft.com/office/powerpoint/2010/main" val="408477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7E79EAA-C69B-4C11-9072-88D194718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61319"/>
            <a:ext cx="11163868" cy="501210"/>
          </a:xfrm>
        </p:spPr>
        <p:txBody>
          <a:bodyPr/>
          <a:lstStyle/>
          <a:p>
            <a:r>
              <a:rPr lang="en-US" sz="2800" dirty="0"/>
              <a:t>Multi-Electron Loops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95AE882-B04E-DD46-A9C8-EF23E506C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10196" y="6506039"/>
            <a:ext cx="7602850" cy="238354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Second OASYS School – December 12</a:t>
            </a:r>
            <a:r>
              <a:rPr lang="en-US" baseline="30000" dirty="0">
                <a:solidFill>
                  <a:srgbClr val="000000"/>
                </a:solidFill>
              </a:rPr>
              <a:t>th</a:t>
            </a:r>
            <a:r>
              <a:rPr lang="en-US" dirty="0">
                <a:solidFill>
                  <a:srgbClr val="000000"/>
                </a:solidFill>
              </a:rPr>
              <a:t>, 2019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459B6A-694F-0641-B72A-89DAF80A6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21" y="692509"/>
            <a:ext cx="116332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80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7E79EAA-C69B-4C11-9072-88D194718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61319"/>
            <a:ext cx="11163868" cy="501210"/>
          </a:xfrm>
        </p:spPr>
        <p:txBody>
          <a:bodyPr/>
          <a:lstStyle/>
          <a:p>
            <a:r>
              <a:rPr lang="en-US" sz="2800" dirty="0"/>
              <a:t>Multi-Electron Loops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95AE882-B04E-DD46-A9C8-EF23E506C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10196" y="6506039"/>
            <a:ext cx="7602850" cy="238354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Second OASYS School – December 12</a:t>
            </a:r>
            <a:r>
              <a:rPr lang="en-US" baseline="30000" dirty="0">
                <a:solidFill>
                  <a:srgbClr val="000000"/>
                </a:solidFill>
              </a:rPr>
              <a:t>th</a:t>
            </a:r>
            <a:r>
              <a:rPr lang="en-US" dirty="0">
                <a:solidFill>
                  <a:srgbClr val="000000"/>
                </a:solidFill>
              </a:rPr>
              <a:t>, 2019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F07569-C644-6647-94EA-3CBD0FF6C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21" y="662529"/>
            <a:ext cx="11887200" cy="637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1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C180B8-6E77-F84A-BAF2-DB9694870F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85"/>
          <a:stretch/>
        </p:blipFill>
        <p:spPr>
          <a:xfrm>
            <a:off x="497167" y="161319"/>
            <a:ext cx="11388736" cy="634472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7E79EAA-C69B-4C11-9072-88D194718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61319"/>
            <a:ext cx="11163868" cy="501210"/>
          </a:xfrm>
        </p:spPr>
        <p:txBody>
          <a:bodyPr/>
          <a:lstStyle/>
          <a:p>
            <a:r>
              <a:rPr lang="en-US" sz="2800" dirty="0"/>
              <a:t>Native SRW Tools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FC4AAF1-E317-A148-8BBB-B2418D719E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10196" y="6506039"/>
            <a:ext cx="7602850" cy="238354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Second OASYS School – December 12</a:t>
            </a:r>
            <a:r>
              <a:rPr lang="en-US" baseline="30000" dirty="0">
                <a:solidFill>
                  <a:srgbClr val="000000"/>
                </a:solidFill>
              </a:rPr>
              <a:t>th</a:t>
            </a:r>
            <a:r>
              <a:rPr lang="en-US" dirty="0">
                <a:solidFill>
                  <a:srgbClr val="000000"/>
                </a:solidFill>
              </a:rPr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422089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767094-E5A2-F843-86AE-392EE96F5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21" y="594610"/>
            <a:ext cx="11861800" cy="62484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7E79EAA-C69B-4C11-9072-88D194718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61319"/>
            <a:ext cx="11163868" cy="501210"/>
          </a:xfrm>
        </p:spPr>
        <p:txBody>
          <a:bodyPr/>
          <a:lstStyle/>
          <a:p>
            <a:r>
              <a:rPr lang="en-US" sz="2800" dirty="0"/>
              <a:t>Native SRW Tools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FC4AAF1-E317-A148-8BBB-B2418D719E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10196" y="6506039"/>
            <a:ext cx="7602850" cy="238354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Second OASYS School – December 12</a:t>
            </a:r>
            <a:r>
              <a:rPr lang="en-US" baseline="30000" dirty="0">
                <a:solidFill>
                  <a:srgbClr val="000000"/>
                </a:solidFill>
              </a:rPr>
              <a:t>th</a:t>
            </a:r>
            <a:r>
              <a:rPr lang="en-US" dirty="0">
                <a:solidFill>
                  <a:srgbClr val="000000"/>
                </a:solidFill>
              </a:rPr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375772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Outline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72159" y="1008674"/>
            <a:ext cx="10920181" cy="5186208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OASYS Automations</a:t>
            </a:r>
          </a:p>
          <a:p>
            <a:r>
              <a:rPr lang="en-US" dirty="0"/>
              <a:t>Propagation modes</a:t>
            </a:r>
          </a:p>
          <a:p>
            <a:r>
              <a:rPr lang="en-US" dirty="0"/>
              <a:t>Multi-Electron tools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  <a:latin typeface="Arial"/>
              </a:rPr>
              <a:pPr/>
              <a:t>2</a:t>
            </a:fld>
            <a:endParaRPr lang="en-US" dirty="0">
              <a:solidFill>
                <a:srgbClr val="FFFFFF">
                  <a:lumMod val="50000"/>
                </a:srgbClr>
              </a:solidFill>
              <a:latin typeface="Arial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0196" y="6506039"/>
            <a:ext cx="7602850" cy="238354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Second OASYS School – December 12</a:t>
            </a:r>
            <a:r>
              <a:rPr lang="en-US" baseline="30000" dirty="0">
                <a:solidFill>
                  <a:srgbClr val="000000"/>
                </a:solidFill>
              </a:rPr>
              <a:t>th</a:t>
            </a:r>
            <a:r>
              <a:rPr lang="en-US" dirty="0">
                <a:solidFill>
                  <a:srgbClr val="000000"/>
                </a:solidFill>
              </a:rPr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361407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72159" y="1008674"/>
            <a:ext cx="10920181" cy="518620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3600" dirty="0"/>
              <a:t>Thank you!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AAC5A-9C4F-4278-920D-DF2BAB595749}" type="slidenum">
              <a:rPr lang="en-US" smtClean="0">
                <a:solidFill>
                  <a:srgbClr val="FFFFFF">
                    <a:lumMod val="50000"/>
                  </a:srgbClr>
                </a:solidFill>
                <a:latin typeface="Arial"/>
              </a:rPr>
              <a:pPr/>
              <a:t>20</a:t>
            </a:fld>
            <a:endParaRPr lang="en-US" dirty="0">
              <a:solidFill>
                <a:srgbClr val="FFFFFF">
                  <a:lumMod val="50000"/>
                </a:srgbClr>
              </a:solidFill>
              <a:latin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19F10-EB77-F043-8CF9-6B45A2680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10196" y="6506039"/>
            <a:ext cx="7602850" cy="238354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Second OASYS School – December 12</a:t>
            </a:r>
            <a:r>
              <a:rPr lang="en-US" baseline="30000" dirty="0">
                <a:solidFill>
                  <a:srgbClr val="000000"/>
                </a:solidFill>
              </a:rPr>
              <a:t>th</a:t>
            </a:r>
            <a:r>
              <a:rPr lang="en-US" dirty="0">
                <a:solidFill>
                  <a:srgbClr val="000000"/>
                </a:solidFill>
              </a:rPr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253144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" y="0"/>
            <a:ext cx="12191999" cy="5999163"/>
          </a:xfrm>
        </p:spPr>
        <p:txBody>
          <a:bodyPr/>
          <a:lstStyle/>
          <a:p>
            <a:r>
              <a:rPr lang="en-US" sz="32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4445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7E79EAA-C69B-4C11-9072-88D194718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61319"/>
            <a:ext cx="11163868" cy="501210"/>
          </a:xfrm>
        </p:spPr>
        <p:txBody>
          <a:bodyPr/>
          <a:lstStyle/>
          <a:p>
            <a:r>
              <a:rPr lang="en-US" sz="2800" dirty="0"/>
              <a:t>Introduction to OASYS-SRW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238544C-528B-4C44-B3DE-D4B9F7D55F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10196" y="6506039"/>
            <a:ext cx="7602850" cy="238354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Second OASYS School – December 12</a:t>
            </a:r>
            <a:r>
              <a:rPr lang="en-US" baseline="30000" dirty="0">
                <a:solidFill>
                  <a:srgbClr val="000000"/>
                </a:solidFill>
              </a:rPr>
              <a:t>th</a:t>
            </a:r>
            <a:r>
              <a:rPr lang="en-US" dirty="0">
                <a:solidFill>
                  <a:srgbClr val="000000"/>
                </a:solidFill>
              </a:rPr>
              <a:t>, 2019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A001F7-B412-A74A-AC78-D5865E7C5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70" y="922310"/>
            <a:ext cx="11734800" cy="52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4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" y="0"/>
            <a:ext cx="12191999" cy="5999163"/>
          </a:xfrm>
        </p:spPr>
        <p:txBody>
          <a:bodyPr/>
          <a:lstStyle/>
          <a:p>
            <a:r>
              <a:rPr lang="en-US" sz="3200" dirty="0"/>
              <a:t>OASYS Automations</a:t>
            </a:r>
          </a:p>
        </p:txBody>
      </p:sp>
    </p:spTree>
    <p:extLst>
      <p:ext uri="{BB962C8B-B14F-4D97-AF65-F5344CB8AC3E}">
        <p14:creationId xmlns:p14="http://schemas.microsoft.com/office/powerpoint/2010/main" val="176648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7E79EAA-C69B-4C11-9072-88D194718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61319"/>
            <a:ext cx="11163868" cy="501210"/>
          </a:xfrm>
        </p:spPr>
        <p:txBody>
          <a:bodyPr/>
          <a:lstStyle/>
          <a:p>
            <a:r>
              <a:rPr lang="en-US" sz="2800" dirty="0"/>
              <a:t>OASYS Automations: Sources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13046D9-B346-5C45-9C2E-40769A8A1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10196" y="6506039"/>
            <a:ext cx="7602850" cy="238354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Second OASYS School – December 12</a:t>
            </a:r>
            <a:r>
              <a:rPr lang="en-US" baseline="30000" dirty="0">
                <a:solidFill>
                  <a:srgbClr val="000000"/>
                </a:solidFill>
              </a:rPr>
              <a:t>th</a:t>
            </a:r>
            <a:r>
              <a:rPr lang="en-US" dirty="0">
                <a:solidFill>
                  <a:srgbClr val="000000"/>
                </a:solidFill>
              </a:rPr>
              <a:t>, 2019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9FE2A3-38A7-3444-BD80-52BA22FAD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21" y="876300"/>
            <a:ext cx="120904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02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7E79EAA-C69B-4C11-9072-88D194718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61319"/>
            <a:ext cx="11163868" cy="501210"/>
          </a:xfrm>
        </p:spPr>
        <p:txBody>
          <a:bodyPr/>
          <a:lstStyle/>
          <a:p>
            <a:r>
              <a:rPr lang="en-US" sz="2800" dirty="0"/>
              <a:t>OASYS Automations: Optics Elements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13046D9-B346-5C45-9C2E-40769A8A1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10196" y="6506039"/>
            <a:ext cx="7602850" cy="238354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Second OASYS School – December 12</a:t>
            </a:r>
            <a:r>
              <a:rPr lang="en-US" baseline="30000" dirty="0">
                <a:solidFill>
                  <a:srgbClr val="000000"/>
                </a:solidFill>
              </a:rPr>
              <a:t>th</a:t>
            </a:r>
            <a:r>
              <a:rPr lang="en-US" dirty="0">
                <a:solidFill>
                  <a:srgbClr val="000000"/>
                </a:solidFill>
              </a:rPr>
              <a:t>, 2019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DF0E73-D8AA-AC45-870D-A90441EEA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85" y="790284"/>
            <a:ext cx="11518900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50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7E79EAA-C69B-4C11-9072-88D194718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61319"/>
            <a:ext cx="11163868" cy="501210"/>
          </a:xfrm>
        </p:spPr>
        <p:txBody>
          <a:bodyPr/>
          <a:lstStyle/>
          <a:p>
            <a:r>
              <a:rPr lang="en-US" sz="2800" dirty="0"/>
              <a:t>OASYS Automations: Optics Elements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13046D9-B346-5C45-9C2E-40769A8A1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10196" y="6506039"/>
            <a:ext cx="7602850" cy="238354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Second OASYS School – December 12</a:t>
            </a:r>
            <a:r>
              <a:rPr lang="en-US" baseline="30000" dirty="0">
                <a:solidFill>
                  <a:srgbClr val="000000"/>
                </a:solidFill>
              </a:rPr>
              <a:t>th</a:t>
            </a:r>
            <a:r>
              <a:rPr lang="en-US" dirty="0">
                <a:solidFill>
                  <a:srgbClr val="000000"/>
                </a:solidFill>
              </a:rPr>
              <a:t>, 2019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B08174-7491-C94F-B739-1669F9EC8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569" y="631534"/>
            <a:ext cx="1101090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76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7E79EAA-C69B-4C11-9072-88D194718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61319"/>
            <a:ext cx="11163868" cy="501210"/>
          </a:xfrm>
        </p:spPr>
        <p:txBody>
          <a:bodyPr/>
          <a:lstStyle/>
          <a:p>
            <a:r>
              <a:rPr lang="en-US" sz="2800" dirty="0"/>
              <a:t>OASYS Automations: Gratings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13046D9-B346-5C45-9C2E-40769A8A1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10196" y="6506039"/>
            <a:ext cx="7602850" cy="238354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Second OASYS School – December 12</a:t>
            </a:r>
            <a:r>
              <a:rPr lang="en-US" baseline="30000" dirty="0">
                <a:solidFill>
                  <a:srgbClr val="000000"/>
                </a:solidFill>
              </a:rPr>
              <a:t>th</a:t>
            </a:r>
            <a:r>
              <a:rPr lang="en-US" dirty="0">
                <a:solidFill>
                  <a:srgbClr val="000000"/>
                </a:solidFill>
              </a:rPr>
              <a:t>,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1F1F2A-F4F7-9146-9262-0457860E2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85" y="961734"/>
            <a:ext cx="11696700" cy="52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36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presentation_4x3">
  <a:themeElements>
    <a:clrScheme name="Argonne General Purpose Template">
      <a:dk1>
        <a:srgbClr val="47484A"/>
      </a:dk1>
      <a:lt1>
        <a:srgbClr val="FFFFFF"/>
      </a:lt1>
      <a:dk2>
        <a:srgbClr val="0082CA"/>
      </a:dk2>
      <a:lt2>
        <a:srgbClr val="ECAA00"/>
      </a:lt2>
      <a:accent1>
        <a:srgbClr val="7AB800"/>
      </a:accent1>
      <a:accent2>
        <a:srgbClr val="00609C"/>
      </a:accent2>
      <a:accent3>
        <a:srgbClr val="4D008C"/>
      </a:accent3>
      <a:accent4>
        <a:srgbClr val="FF7900"/>
      </a:accent4>
      <a:accent5>
        <a:srgbClr val="00A19C"/>
      </a:accent5>
      <a:accent6>
        <a:srgbClr val="CD202C"/>
      </a:accent6>
      <a:hlink>
        <a:srgbClr val="000000"/>
      </a:hlink>
      <a:folHlink>
        <a:srgbClr val="76777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presentation_4x3">
  <a:themeElements>
    <a:clrScheme name="Argonne General Purpose Template">
      <a:dk1>
        <a:srgbClr val="47484A"/>
      </a:dk1>
      <a:lt1>
        <a:srgbClr val="FFFFFF"/>
      </a:lt1>
      <a:dk2>
        <a:srgbClr val="0082CA"/>
      </a:dk2>
      <a:lt2>
        <a:srgbClr val="ECAA00"/>
      </a:lt2>
      <a:accent1>
        <a:srgbClr val="7AB800"/>
      </a:accent1>
      <a:accent2>
        <a:srgbClr val="00609C"/>
      </a:accent2>
      <a:accent3>
        <a:srgbClr val="4D008C"/>
      </a:accent3>
      <a:accent4>
        <a:srgbClr val="FF7900"/>
      </a:accent4>
      <a:accent5>
        <a:srgbClr val="00A19C"/>
      </a:accent5>
      <a:accent6>
        <a:srgbClr val="CD202C"/>
      </a:accent6>
      <a:hlink>
        <a:srgbClr val="000000"/>
      </a:hlink>
      <a:folHlink>
        <a:srgbClr val="76777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Review Document" ma:contentTypeID="0x0101002B7518C7231E97499E1F1C54B0F5901D130064AD933CD713864CA8A91A9C767D8A9B" ma:contentTypeVersion="" ma:contentTypeDescription="" ma:contentTypeScope="" ma:versionID="277116d1d53a68e581275545c2aafa5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17bd159687fd4e0b52f7220829539b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haredContentType xmlns="Microsoft.SharePoint.Taxonomy.ContentTypeSync" SourceId="c2502a80-7d28-4222-8cca-c624a41b2055" ContentTypeId="0x0101002B7518C7231E97499E1F1C54B0F5901D13" PreviousValue="false"/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EE60D92-EC7B-437A-AF37-55618E86DE1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CAB375B-207A-4512-9A8F-8D5197D792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937644D-55DB-446B-BF55-BBD9A5B5B948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3D0D0C73-1D92-412D-8800-9C1E033764A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20440</TotalTime>
  <Words>480</Words>
  <Application>Microsoft Macintosh PowerPoint</Application>
  <PresentationFormat>Widescreen</PresentationFormat>
  <Paragraphs>79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ＭＳ Ｐゴシック</vt:lpstr>
      <vt:lpstr>Arial</vt:lpstr>
      <vt:lpstr>Calibri</vt:lpstr>
      <vt:lpstr>Lucida Grande</vt:lpstr>
      <vt:lpstr>Times New Roman</vt:lpstr>
      <vt:lpstr>WenQuanYi Zen Hei</vt:lpstr>
      <vt:lpstr>Wingdings</vt:lpstr>
      <vt:lpstr>1_presentation_4x3</vt:lpstr>
      <vt:lpstr>2_presentation_4x3</vt:lpstr>
      <vt:lpstr>Introduction to OASYS-SRW</vt:lpstr>
      <vt:lpstr>Outline</vt:lpstr>
      <vt:lpstr>PowerPoint Presentation</vt:lpstr>
      <vt:lpstr>Introduction to OASYS-SRW</vt:lpstr>
      <vt:lpstr>PowerPoint Presentation</vt:lpstr>
      <vt:lpstr>OASYS Automations: Sources</vt:lpstr>
      <vt:lpstr>OASYS Automations: Optics Elements</vt:lpstr>
      <vt:lpstr>OASYS Automations: Optics Elements</vt:lpstr>
      <vt:lpstr>OASYS Automations: Gratings</vt:lpstr>
      <vt:lpstr>OASYS Automations: Gratings</vt:lpstr>
      <vt:lpstr>OASYS Automations: Crystals</vt:lpstr>
      <vt:lpstr>PowerPoint Presentation</vt:lpstr>
      <vt:lpstr>Propagation Modes</vt:lpstr>
      <vt:lpstr>Propagation Modes</vt:lpstr>
      <vt:lpstr>PowerPoint Presentation</vt:lpstr>
      <vt:lpstr>Multi-Electron Loops</vt:lpstr>
      <vt:lpstr>Multi-Electron Loops</vt:lpstr>
      <vt:lpstr>Native SRW Tools</vt:lpstr>
      <vt:lpstr>Native SRW Tools</vt:lpstr>
      <vt:lpstr>PowerPoint Presentation</vt:lpstr>
    </vt:vector>
  </TitlesOfParts>
  <Manager>Diane Wilkinson</Manager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subject>DOE Review Template</dc:subject>
  <dc:creator>Microsoft Office User</dc:creator>
  <cp:lastModifiedBy>Rebuffi, Luca</cp:lastModifiedBy>
  <cp:revision>1163</cp:revision>
  <cp:lastPrinted>2016-07-21T14:48:34Z</cp:lastPrinted>
  <dcterms:created xsi:type="dcterms:W3CDTF">2016-03-31T16:17:22Z</dcterms:created>
  <dcterms:modified xsi:type="dcterms:W3CDTF">2019-12-03T21:14:26Z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0x0101002B7518C7231E97499E1F1C54B0F5901D130064AD933CD713864CA8A91A9C767D8A9B</vt:lpwstr>
  </property>
  <property fmtid="{D5CDD505-2E9C-101B-9397-08002B2CF9AE}" pid="3" name="_dlc_DocIdItemGuid">
    <vt:lpwstr>8e0f3476-f56e-4267-b233-b8b6c9130fb9</vt:lpwstr>
  </property>
  <property fmtid="{D5CDD505-2E9C-101B-9397-08002B2CF9AE}" pid="4" name="ItemRetentionFormula">
    <vt:lpwstr>&lt;formula id="Microsoft.Office.RecordsManagement.PolicyFeatures.Expiration.Formula.BuiltIn"&gt;&lt;number&gt;2&lt;/number&gt;&lt;property&gt;Created&lt;/property&gt;&lt;propertyId&gt;8c06beca-0777-48f7-91c7-6da68bc07b69&lt;/propertyId&gt;&lt;period&gt;years&lt;/period&gt;&lt;/formula&gt;</vt:lpwstr>
  </property>
  <property fmtid="{D5CDD505-2E9C-101B-9397-08002B2CF9AE}" pid="5" name="_dlc_policyId">
    <vt:lpwstr>0x010100D47E88405A4D2842882AAFEF0D9A40A8|-708745469</vt:lpwstr>
  </property>
</Properties>
</file>