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46" r:id="rId5"/>
    <p:sldMasterId id="2147484311" r:id="rId6"/>
  </p:sldMasterIdLst>
  <p:notesMasterIdLst>
    <p:notesMasterId r:id="rId31"/>
  </p:notesMasterIdLst>
  <p:handoutMasterIdLst>
    <p:handoutMasterId r:id="rId32"/>
  </p:handoutMasterIdLst>
  <p:sldIdLst>
    <p:sldId id="257" r:id="rId7"/>
    <p:sldId id="550" r:id="rId8"/>
    <p:sldId id="609" r:id="rId9"/>
    <p:sldId id="1660" r:id="rId10"/>
    <p:sldId id="1661" r:id="rId11"/>
    <p:sldId id="256" r:id="rId12"/>
    <p:sldId id="1662" r:id="rId13"/>
    <p:sldId id="1663" r:id="rId14"/>
    <p:sldId id="1665" r:id="rId15"/>
    <p:sldId id="1666" r:id="rId16"/>
    <p:sldId id="1668" r:id="rId17"/>
    <p:sldId id="1667" r:id="rId18"/>
    <p:sldId id="1669" r:id="rId19"/>
    <p:sldId id="1650" r:id="rId20"/>
    <p:sldId id="1653" r:id="rId21"/>
    <p:sldId id="1654" r:id="rId22"/>
    <p:sldId id="1655" r:id="rId23"/>
    <p:sldId id="1671" r:id="rId24"/>
    <p:sldId id="1651" r:id="rId25"/>
    <p:sldId id="1658" r:id="rId26"/>
    <p:sldId id="1656" r:id="rId27"/>
    <p:sldId id="1657" r:id="rId28"/>
    <p:sldId id="1652" r:id="rId29"/>
    <p:sldId id="614" r:id="rId30"/>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C98"/>
    <a:srgbClr val="000000"/>
    <a:srgbClr val="094875"/>
    <a:srgbClr val="17375E"/>
    <a:srgbClr val="7A1AC9"/>
    <a:srgbClr val="558ED5"/>
    <a:srgbClr val="4E7601"/>
    <a:srgbClr val="920204"/>
    <a:srgbClr val="760001"/>
    <a:srgbClr val="0060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73" autoAdjust="0"/>
    <p:restoredTop sz="95355" autoAdjust="0"/>
  </p:normalViewPr>
  <p:slideViewPr>
    <p:cSldViewPr snapToGrid="0">
      <p:cViewPr varScale="1">
        <p:scale>
          <a:sx n="86" d="100"/>
          <a:sy n="86" d="100"/>
        </p:scale>
        <p:origin x="248" y="552"/>
      </p:cViewPr>
      <p:guideLst>
        <p:guide orient="horz" pos="2160"/>
        <p:guide pos="3840"/>
      </p:guideLst>
    </p:cSldViewPr>
  </p:slideViewPr>
  <p:notesTextViewPr>
    <p:cViewPr>
      <p:scale>
        <a:sx n="3" d="2"/>
        <a:sy n="3" d="2"/>
      </p:scale>
      <p:origin x="0" y="0"/>
    </p:cViewPr>
  </p:notesTextViewPr>
  <p:sorterViewPr>
    <p:cViewPr>
      <p:scale>
        <a:sx n="150" d="100"/>
        <a:sy n="150" d="100"/>
      </p:scale>
      <p:origin x="0" y="7552"/>
    </p:cViewPr>
  </p:sorterViewPr>
  <p:notesViewPr>
    <p:cSldViewPr snapToGrid="0" snapToObjects="1">
      <p:cViewPr varScale="1">
        <p:scale>
          <a:sx n="74" d="100"/>
          <a:sy n="74" d="100"/>
        </p:scale>
        <p:origin x="3496" y="17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 Id="rId8"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698" cy="481876"/>
          </a:xfrm>
          <a:prstGeom prst="rect">
            <a:avLst/>
          </a:prstGeom>
        </p:spPr>
        <p:txBody>
          <a:bodyPr vert="horz" lIns="95553" tIns="47776" rIns="95553" bIns="47776" rtlCol="0"/>
          <a:lstStyle>
            <a:lvl1pPr algn="l">
              <a:defRPr sz="1200"/>
            </a:lvl1pPr>
          </a:lstStyle>
          <a:p>
            <a:endParaRPr lang="en-US"/>
          </a:p>
        </p:txBody>
      </p:sp>
      <p:sp>
        <p:nvSpPr>
          <p:cNvPr id="3" name="Date Placeholder 2"/>
          <p:cNvSpPr>
            <a:spLocks noGrp="1"/>
          </p:cNvSpPr>
          <p:nvPr>
            <p:ph type="dt" sz="quarter" idx="1"/>
          </p:nvPr>
        </p:nvSpPr>
        <p:spPr>
          <a:xfrm>
            <a:off x="4143832" y="0"/>
            <a:ext cx="3169698" cy="481876"/>
          </a:xfrm>
          <a:prstGeom prst="rect">
            <a:avLst/>
          </a:prstGeom>
        </p:spPr>
        <p:txBody>
          <a:bodyPr vert="horz" lIns="95553" tIns="47776" rIns="95553" bIns="47776" rtlCol="0"/>
          <a:lstStyle>
            <a:lvl1pPr algn="r">
              <a:defRPr sz="1200"/>
            </a:lvl1pPr>
          </a:lstStyle>
          <a:p>
            <a:fld id="{B691EE03-8B86-4483-A61E-7F251E4A6480}" type="datetimeFigureOut">
              <a:rPr lang="en-US" smtClean="0"/>
              <a:t>12/4/19</a:t>
            </a:fld>
            <a:endParaRPr lang="en-US"/>
          </a:p>
        </p:txBody>
      </p:sp>
      <p:sp>
        <p:nvSpPr>
          <p:cNvPr id="4" name="Footer Placeholder 3"/>
          <p:cNvSpPr>
            <a:spLocks noGrp="1"/>
          </p:cNvSpPr>
          <p:nvPr>
            <p:ph type="ftr" sz="quarter" idx="2"/>
          </p:nvPr>
        </p:nvSpPr>
        <p:spPr>
          <a:xfrm>
            <a:off x="0" y="9119324"/>
            <a:ext cx="3169698" cy="481876"/>
          </a:xfrm>
          <a:prstGeom prst="rect">
            <a:avLst/>
          </a:prstGeom>
        </p:spPr>
        <p:txBody>
          <a:bodyPr vert="horz" lIns="95553" tIns="47776" rIns="95553" bIns="47776" rtlCol="0" anchor="b"/>
          <a:lstStyle>
            <a:lvl1pPr algn="l">
              <a:defRPr sz="1200"/>
            </a:lvl1pPr>
          </a:lstStyle>
          <a:p>
            <a:endParaRPr lang="en-US"/>
          </a:p>
        </p:txBody>
      </p:sp>
      <p:sp>
        <p:nvSpPr>
          <p:cNvPr id="5" name="Slide Number Placeholder 4"/>
          <p:cNvSpPr>
            <a:spLocks noGrp="1"/>
          </p:cNvSpPr>
          <p:nvPr>
            <p:ph type="sldNum" sz="quarter" idx="3"/>
          </p:nvPr>
        </p:nvSpPr>
        <p:spPr>
          <a:xfrm>
            <a:off x="4143832" y="9119324"/>
            <a:ext cx="3169698" cy="481876"/>
          </a:xfrm>
          <a:prstGeom prst="rect">
            <a:avLst/>
          </a:prstGeom>
        </p:spPr>
        <p:txBody>
          <a:bodyPr vert="horz" lIns="95553" tIns="47776" rIns="95553" bIns="47776" rtlCol="0" anchor="b"/>
          <a:lstStyle>
            <a:lvl1pPr algn="r">
              <a:defRPr sz="1200"/>
            </a:lvl1pPr>
          </a:lstStyle>
          <a:p>
            <a:fld id="{06B5E9DE-290D-4688-9E0B-EC76B12906A3}" type="slidenum">
              <a:rPr lang="en-US" smtClean="0"/>
              <a:t>‹#›</a:t>
            </a:fld>
            <a:endParaRPr lang="en-US"/>
          </a:p>
        </p:txBody>
      </p:sp>
    </p:spTree>
    <p:extLst>
      <p:ext uri="{BB962C8B-B14F-4D97-AF65-F5344CB8AC3E}">
        <p14:creationId xmlns:p14="http://schemas.microsoft.com/office/powerpoint/2010/main" val="2039260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46" tIns="48324" rIns="96646" bIns="48324" rtlCol="0"/>
          <a:lstStyle>
            <a:lvl1pPr algn="l">
              <a:defRPr sz="1200"/>
            </a:lvl1pPr>
          </a:lstStyle>
          <a:p>
            <a:endParaRPr lang="en-US"/>
          </a:p>
        </p:txBody>
      </p:sp>
      <p:sp>
        <p:nvSpPr>
          <p:cNvPr id="3" name="Date Placeholder 2"/>
          <p:cNvSpPr>
            <a:spLocks noGrp="1"/>
          </p:cNvSpPr>
          <p:nvPr>
            <p:ph type="dt" idx="1"/>
          </p:nvPr>
        </p:nvSpPr>
        <p:spPr>
          <a:xfrm>
            <a:off x="4143589" y="0"/>
            <a:ext cx="3169920" cy="480060"/>
          </a:xfrm>
          <a:prstGeom prst="rect">
            <a:avLst/>
          </a:prstGeom>
        </p:spPr>
        <p:txBody>
          <a:bodyPr vert="horz" lIns="96646" tIns="48324" rIns="96646" bIns="48324" rtlCol="0"/>
          <a:lstStyle>
            <a:lvl1pPr algn="r">
              <a:defRPr sz="1200"/>
            </a:lvl1pPr>
          </a:lstStyle>
          <a:p>
            <a:fld id="{1AF9D93D-2DCD-4941-9148-539F4B11DA5A}" type="datetimeFigureOut">
              <a:rPr lang="en-US" smtClean="0"/>
              <a:t>12/4/19</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46" tIns="48324" rIns="96646" bIns="48324"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46" tIns="48324" rIns="96646" bIns="483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46" tIns="48324" rIns="96646" bIns="48324" rtlCol="0" anchor="b"/>
          <a:lstStyle>
            <a:lvl1pPr algn="l">
              <a:defRPr sz="1200"/>
            </a:lvl1pPr>
          </a:lstStyle>
          <a:p>
            <a:endParaRPr lang="en-US"/>
          </a:p>
        </p:txBody>
      </p:sp>
      <p:sp>
        <p:nvSpPr>
          <p:cNvPr id="7" name="Slide Number Placeholder 6"/>
          <p:cNvSpPr>
            <a:spLocks noGrp="1"/>
          </p:cNvSpPr>
          <p:nvPr>
            <p:ph type="sldNum" sz="quarter" idx="5"/>
          </p:nvPr>
        </p:nvSpPr>
        <p:spPr>
          <a:xfrm>
            <a:off x="4143589" y="9119474"/>
            <a:ext cx="3169920" cy="480060"/>
          </a:xfrm>
          <a:prstGeom prst="rect">
            <a:avLst/>
          </a:prstGeom>
        </p:spPr>
        <p:txBody>
          <a:bodyPr vert="horz" lIns="96646" tIns="48324" rIns="96646" bIns="48324" rtlCol="0" anchor="b"/>
          <a:lstStyle>
            <a:lvl1pPr algn="r">
              <a:defRPr sz="1200"/>
            </a:lvl1pPr>
          </a:lstStyle>
          <a:p>
            <a:fld id="{96257B74-7AA3-6D4E-A5F4-7C976DCE7D18}" type="slidenum">
              <a:rPr lang="en-US" smtClean="0"/>
              <a:t>‹#›</a:t>
            </a:fld>
            <a:endParaRPr lang="en-US"/>
          </a:p>
        </p:txBody>
      </p:sp>
    </p:spTree>
    <p:extLst>
      <p:ext uri="{BB962C8B-B14F-4D97-AF65-F5344CB8AC3E}">
        <p14:creationId xmlns:p14="http://schemas.microsoft.com/office/powerpoint/2010/main" val="7334803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p:cNvSpPr>
            <a:spLocks noGrp="1" noChangeArrowheads="1"/>
          </p:cNvSpPr>
          <p:nvPr>
            <p:ph type="sldNum" sz="quarter"/>
          </p:nvPr>
        </p:nvSpPr>
        <p:spPr>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a:tabLst>
                <a:tab pos="764916" algn="l"/>
                <a:tab pos="1529833" algn="l"/>
                <a:tab pos="2294749" algn="l"/>
                <a:tab pos="3059666" algn="l"/>
              </a:tabLst>
              <a:defRPr sz="2500">
                <a:solidFill>
                  <a:schemeClr val="tx1"/>
                </a:solidFill>
                <a:latin typeface="Arial" charset="0"/>
                <a:ea typeface="ＭＳ Ｐゴシック" charset="0"/>
                <a:cs typeface="ＭＳ Ｐゴシック" charset="0"/>
              </a:defRPr>
            </a:lvl1pPr>
            <a:lvl2pPr eaLnBrk="0">
              <a:tabLst>
                <a:tab pos="764916" algn="l"/>
                <a:tab pos="1529833" algn="l"/>
                <a:tab pos="2294749" algn="l"/>
                <a:tab pos="3059666" algn="l"/>
              </a:tabLst>
              <a:defRPr sz="2500">
                <a:solidFill>
                  <a:schemeClr val="tx1"/>
                </a:solidFill>
                <a:latin typeface="Arial" charset="0"/>
                <a:ea typeface="ＭＳ Ｐゴシック" charset="0"/>
              </a:defRPr>
            </a:lvl2pPr>
            <a:lvl3pPr eaLnBrk="0">
              <a:tabLst>
                <a:tab pos="764916" algn="l"/>
                <a:tab pos="1529833" algn="l"/>
                <a:tab pos="2294749" algn="l"/>
                <a:tab pos="3059666" algn="l"/>
              </a:tabLst>
              <a:defRPr sz="2500">
                <a:solidFill>
                  <a:schemeClr val="tx1"/>
                </a:solidFill>
                <a:latin typeface="Arial" charset="0"/>
                <a:ea typeface="ＭＳ Ｐゴシック" charset="0"/>
              </a:defRPr>
            </a:lvl3pPr>
            <a:lvl4pPr eaLnBrk="0">
              <a:tabLst>
                <a:tab pos="764916" algn="l"/>
                <a:tab pos="1529833" algn="l"/>
                <a:tab pos="2294749" algn="l"/>
                <a:tab pos="3059666" algn="l"/>
              </a:tabLst>
              <a:defRPr sz="2500">
                <a:solidFill>
                  <a:schemeClr val="tx1"/>
                </a:solidFill>
                <a:latin typeface="Arial" charset="0"/>
                <a:ea typeface="ＭＳ Ｐゴシック" charset="0"/>
              </a:defRPr>
            </a:lvl4pPr>
            <a:lvl5pPr eaLnBrk="0">
              <a:tabLst>
                <a:tab pos="764916" algn="l"/>
                <a:tab pos="1529833" algn="l"/>
                <a:tab pos="2294749" algn="l"/>
                <a:tab pos="3059666" algn="l"/>
              </a:tabLst>
              <a:defRPr sz="2500">
                <a:solidFill>
                  <a:schemeClr val="tx1"/>
                </a:solidFill>
                <a:latin typeface="Arial" charset="0"/>
                <a:ea typeface="ＭＳ Ｐゴシック" charset="0"/>
              </a:defRPr>
            </a:lvl5pPr>
            <a:lvl6pPr marL="2657075" indent="-241552" eaLnBrk="0" fontAlgn="base" hangingPunct="0">
              <a:lnSpc>
                <a:spcPct val="93000"/>
              </a:lnSpc>
              <a:spcBef>
                <a:spcPct val="0"/>
              </a:spcBef>
              <a:spcAft>
                <a:spcPct val="0"/>
              </a:spcAft>
              <a:buClr>
                <a:srgbClr val="000000"/>
              </a:buClr>
              <a:buSzPct val="100000"/>
              <a:buFont typeface="Times New Roman" charset="0"/>
              <a:tabLst>
                <a:tab pos="764916" algn="l"/>
                <a:tab pos="1529833" algn="l"/>
                <a:tab pos="2294749" algn="l"/>
                <a:tab pos="3059666" algn="l"/>
              </a:tabLst>
              <a:defRPr sz="2500">
                <a:solidFill>
                  <a:schemeClr val="tx1"/>
                </a:solidFill>
                <a:latin typeface="Arial" charset="0"/>
                <a:ea typeface="ＭＳ Ｐゴシック" charset="0"/>
              </a:defRPr>
            </a:lvl6pPr>
            <a:lvl7pPr marL="3140183" indent="-241552" eaLnBrk="0" fontAlgn="base" hangingPunct="0">
              <a:lnSpc>
                <a:spcPct val="93000"/>
              </a:lnSpc>
              <a:spcBef>
                <a:spcPct val="0"/>
              </a:spcBef>
              <a:spcAft>
                <a:spcPct val="0"/>
              </a:spcAft>
              <a:buClr>
                <a:srgbClr val="000000"/>
              </a:buClr>
              <a:buSzPct val="100000"/>
              <a:buFont typeface="Times New Roman" charset="0"/>
              <a:tabLst>
                <a:tab pos="764916" algn="l"/>
                <a:tab pos="1529833" algn="l"/>
                <a:tab pos="2294749" algn="l"/>
                <a:tab pos="3059666" algn="l"/>
              </a:tabLst>
              <a:defRPr sz="2500">
                <a:solidFill>
                  <a:schemeClr val="tx1"/>
                </a:solidFill>
                <a:latin typeface="Arial" charset="0"/>
                <a:ea typeface="ＭＳ Ｐゴシック" charset="0"/>
              </a:defRPr>
            </a:lvl7pPr>
            <a:lvl8pPr marL="3623288" indent="-241552" eaLnBrk="0" fontAlgn="base" hangingPunct="0">
              <a:lnSpc>
                <a:spcPct val="93000"/>
              </a:lnSpc>
              <a:spcBef>
                <a:spcPct val="0"/>
              </a:spcBef>
              <a:spcAft>
                <a:spcPct val="0"/>
              </a:spcAft>
              <a:buClr>
                <a:srgbClr val="000000"/>
              </a:buClr>
              <a:buSzPct val="100000"/>
              <a:buFont typeface="Times New Roman" charset="0"/>
              <a:tabLst>
                <a:tab pos="764916" algn="l"/>
                <a:tab pos="1529833" algn="l"/>
                <a:tab pos="2294749" algn="l"/>
                <a:tab pos="3059666" algn="l"/>
              </a:tabLst>
              <a:defRPr sz="2500">
                <a:solidFill>
                  <a:schemeClr val="tx1"/>
                </a:solidFill>
                <a:latin typeface="Arial" charset="0"/>
                <a:ea typeface="ＭＳ Ｐゴシック" charset="0"/>
              </a:defRPr>
            </a:lvl8pPr>
            <a:lvl9pPr marL="4106394" indent="-241552" eaLnBrk="0" fontAlgn="base" hangingPunct="0">
              <a:lnSpc>
                <a:spcPct val="93000"/>
              </a:lnSpc>
              <a:spcBef>
                <a:spcPct val="0"/>
              </a:spcBef>
              <a:spcAft>
                <a:spcPct val="0"/>
              </a:spcAft>
              <a:buClr>
                <a:srgbClr val="000000"/>
              </a:buClr>
              <a:buSzPct val="100000"/>
              <a:buFont typeface="Times New Roman" charset="0"/>
              <a:tabLst>
                <a:tab pos="764916" algn="l"/>
                <a:tab pos="1529833" algn="l"/>
                <a:tab pos="2294749" algn="l"/>
                <a:tab pos="3059666" algn="l"/>
              </a:tabLst>
              <a:defRPr sz="2500">
                <a:solidFill>
                  <a:schemeClr val="tx1"/>
                </a:solidFill>
                <a:latin typeface="Arial" charset="0"/>
                <a:ea typeface="ＭＳ Ｐゴシック" charset="0"/>
              </a:defRPr>
            </a:lvl9pPr>
          </a:lstStyle>
          <a:p>
            <a:pPr eaLnBrk="1"/>
            <a:fld id="{84BE3096-FF3B-1648-A643-D3909CD99245}" type="slidenum">
              <a:rPr lang="en-US" sz="1500">
                <a:solidFill>
                  <a:srgbClr val="000000"/>
                </a:solidFill>
                <a:latin typeface="Times New Roman" charset="0"/>
              </a:rPr>
              <a:pPr eaLnBrk="1"/>
              <a:t>1</a:t>
            </a:fld>
            <a:endParaRPr lang="en-US" sz="1500" dirty="0">
              <a:solidFill>
                <a:srgbClr val="000000"/>
              </a:solidFill>
              <a:latin typeface="Times New Roman" charset="0"/>
            </a:endParaRPr>
          </a:p>
        </p:txBody>
      </p:sp>
      <p:sp>
        <p:nvSpPr>
          <p:cNvPr id="16385" name="Rectangle 1"/>
          <p:cNvSpPr>
            <a:spLocks noChangeArrowheads="1"/>
          </p:cNvSpPr>
          <p:nvPr/>
        </p:nvSpPr>
        <p:spPr bwMode="auto">
          <a:xfrm>
            <a:off x="6" y="0"/>
            <a:ext cx="1694" cy="166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lIns="95100" tIns="47553" rIns="95100" bIns="47553"/>
          <a:lstStyle/>
          <a:p>
            <a:pPr defTabSz="966423" fontAlgn="auto">
              <a:spcBef>
                <a:spcPts val="0"/>
              </a:spcBef>
              <a:spcAft>
                <a:spcPts val="0"/>
              </a:spcAft>
              <a:defRPr/>
            </a:pPr>
            <a:r>
              <a:rPr lang="en-US" dirty="0">
                <a:solidFill>
                  <a:srgbClr val="404040"/>
                </a:solidFill>
                <a:latin typeface="Calibri" charset="0"/>
                <a:ea typeface="+mn-ea"/>
              </a:rPr>
              <a:t>Univ of Chicago Review, Aug. 30, 2010</a:t>
            </a:r>
          </a:p>
        </p:txBody>
      </p:sp>
      <p:sp>
        <p:nvSpPr>
          <p:cNvPr id="16386" name="Rectangle 2"/>
          <p:cNvSpPr>
            <a:spLocks noChangeArrowheads="1"/>
          </p:cNvSpPr>
          <p:nvPr/>
        </p:nvSpPr>
        <p:spPr bwMode="auto">
          <a:xfrm>
            <a:off x="6" y="0"/>
            <a:ext cx="1694" cy="166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lIns="95100" tIns="47553" rIns="95100" bIns="47553"/>
          <a:lstStyle/>
          <a:p>
            <a:pPr defTabSz="966423" fontAlgn="auto">
              <a:spcBef>
                <a:spcPts val="0"/>
              </a:spcBef>
              <a:spcAft>
                <a:spcPts val="0"/>
              </a:spcAft>
              <a:defRPr/>
            </a:pPr>
            <a:fld id="{D8C02FBE-B1A1-9949-B8FC-82EFBC57DDE8}" type="slidenum">
              <a:rPr lang="en-US">
                <a:solidFill>
                  <a:srgbClr val="404040"/>
                </a:solidFill>
                <a:latin typeface="Calibri" charset="0"/>
                <a:ea typeface="+mn-ea"/>
              </a:rPr>
              <a:pPr defTabSz="966423" fontAlgn="auto">
                <a:spcBef>
                  <a:spcPts val="0"/>
                </a:spcBef>
                <a:spcAft>
                  <a:spcPts val="0"/>
                </a:spcAft>
                <a:defRPr/>
              </a:pPr>
              <a:t>1</a:t>
            </a:fld>
            <a:endParaRPr lang="en-US" dirty="0">
              <a:solidFill>
                <a:srgbClr val="404040"/>
              </a:solidFill>
              <a:latin typeface="Calibri" charset="0"/>
              <a:ea typeface="+mn-ea"/>
            </a:endParaRPr>
          </a:p>
        </p:txBody>
      </p:sp>
      <p:sp>
        <p:nvSpPr>
          <p:cNvPr id="16387" name="Text Box 3"/>
          <p:cNvSpPr>
            <a:spLocks noGrp="1" noChangeArrowheads="1"/>
          </p:cNvSpPr>
          <p:nvPr>
            <p:ph type="body"/>
          </p:nvPr>
        </p:nvSpPr>
        <p:spPr>
          <a:xfrm>
            <a:off x="7" y="2"/>
            <a:ext cx="301917" cy="47219"/>
          </a:xfrm>
          <a:extLs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txBody>
          <a:bodyPr wrap="none" anchor="ctr"/>
          <a:lstStyle/>
          <a:p>
            <a:pPr eaLnBrk="1">
              <a:spcBef>
                <a:spcPct val="0"/>
              </a:spcBef>
              <a:defRPr/>
            </a:pPr>
            <a:r>
              <a:rPr lang="en-US" sz="2100" dirty="0">
                <a:latin typeface="Arial" charset="0"/>
                <a:cs typeface="WenQuanYi Zen Hei" charset="0"/>
              </a:rPr>
              <a:t>Good morning, my name is Luca </a:t>
            </a:r>
            <a:r>
              <a:rPr lang="en-US" sz="2100" dirty="0" err="1">
                <a:latin typeface="Arial" charset="0"/>
                <a:cs typeface="WenQuanYi Zen Hei" charset="0"/>
              </a:rPr>
              <a:t>Rebuffi</a:t>
            </a:r>
            <a:r>
              <a:rPr lang="en-US" sz="2100" dirty="0">
                <a:latin typeface="Arial" charset="0"/>
                <a:cs typeface="WenQuanYi Zen Hei" charset="0"/>
              </a:rPr>
              <a:t> and I am staff member of the X-Ray Optics Group at the APS of the Argonne National Laboratory</a:t>
            </a:r>
          </a:p>
        </p:txBody>
      </p:sp>
    </p:spTree>
    <p:extLst>
      <p:ext uri="{BB962C8B-B14F-4D97-AF65-F5344CB8AC3E}">
        <p14:creationId xmlns:p14="http://schemas.microsoft.com/office/powerpoint/2010/main" val="1166382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18</a:t>
            </a:fld>
            <a:endParaRPr lang="en-US"/>
          </a:p>
        </p:txBody>
      </p:sp>
    </p:spTree>
    <p:extLst>
      <p:ext uri="{BB962C8B-B14F-4D97-AF65-F5344CB8AC3E}">
        <p14:creationId xmlns:p14="http://schemas.microsoft.com/office/powerpoint/2010/main" val="3077942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20</a:t>
            </a:fld>
            <a:endParaRPr lang="en-US"/>
          </a:p>
        </p:txBody>
      </p:sp>
    </p:spTree>
    <p:extLst>
      <p:ext uri="{BB962C8B-B14F-4D97-AF65-F5344CB8AC3E}">
        <p14:creationId xmlns:p14="http://schemas.microsoft.com/office/powerpoint/2010/main" val="4024588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21</a:t>
            </a:fld>
            <a:endParaRPr lang="en-US"/>
          </a:p>
        </p:txBody>
      </p:sp>
    </p:spTree>
    <p:extLst>
      <p:ext uri="{BB962C8B-B14F-4D97-AF65-F5344CB8AC3E}">
        <p14:creationId xmlns:p14="http://schemas.microsoft.com/office/powerpoint/2010/main" val="3650301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22</a:t>
            </a:fld>
            <a:endParaRPr lang="en-US"/>
          </a:p>
        </p:txBody>
      </p:sp>
    </p:spTree>
    <p:extLst>
      <p:ext uri="{BB962C8B-B14F-4D97-AF65-F5344CB8AC3E}">
        <p14:creationId xmlns:p14="http://schemas.microsoft.com/office/powerpoint/2010/main" val="3350941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23</a:t>
            </a:fld>
            <a:endParaRPr lang="en-US"/>
          </a:p>
        </p:txBody>
      </p:sp>
    </p:spTree>
    <p:extLst>
      <p:ext uri="{BB962C8B-B14F-4D97-AF65-F5344CB8AC3E}">
        <p14:creationId xmlns:p14="http://schemas.microsoft.com/office/powerpoint/2010/main" val="1529525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presentation, after a brief introduction on WPPM method, will show you how this method has been ported into the graphical environment of the suite Orange, and then will show you a few example of the WONDER software in action</a:t>
            </a:r>
          </a:p>
        </p:txBody>
      </p:sp>
      <p:sp>
        <p:nvSpPr>
          <p:cNvPr id="4" name="Slide Number Placeholder 3"/>
          <p:cNvSpPr>
            <a:spLocks noGrp="1"/>
          </p:cNvSpPr>
          <p:nvPr>
            <p:ph type="sldNum" sz="quarter" idx="5"/>
          </p:nvPr>
        </p:nvSpPr>
        <p:spPr/>
        <p:txBody>
          <a:bodyPr/>
          <a:lstStyle/>
          <a:p>
            <a:fld id="{96257B74-7AA3-6D4E-A5F4-7C976DCE7D18}" type="slidenum">
              <a:rPr lang="en-US" smtClean="0"/>
              <a:t>2</a:t>
            </a:fld>
            <a:endParaRPr lang="en-US"/>
          </a:p>
        </p:txBody>
      </p:sp>
    </p:spTree>
    <p:extLst>
      <p:ext uri="{BB962C8B-B14F-4D97-AF65-F5344CB8AC3E}">
        <p14:creationId xmlns:p14="http://schemas.microsoft.com/office/powerpoint/2010/main" val="4158258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4</a:t>
            </a:fld>
            <a:endParaRPr lang="en-US"/>
          </a:p>
        </p:txBody>
      </p:sp>
    </p:spTree>
    <p:extLst>
      <p:ext uri="{BB962C8B-B14F-4D97-AF65-F5344CB8AC3E}">
        <p14:creationId xmlns:p14="http://schemas.microsoft.com/office/powerpoint/2010/main" val="2818439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5</a:t>
            </a:fld>
            <a:endParaRPr lang="en-US"/>
          </a:p>
        </p:txBody>
      </p:sp>
    </p:spTree>
    <p:extLst>
      <p:ext uri="{BB962C8B-B14F-4D97-AF65-F5344CB8AC3E}">
        <p14:creationId xmlns:p14="http://schemas.microsoft.com/office/powerpoint/2010/main" val="14691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6</a:t>
            </a:fld>
            <a:endParaRPr lang="en-US"/>
          </a:p>
        </p:txBody>
      </p:sp>
    </p:spTree>
    <p:extLst>
      <p:ext uri="{BB962C8B-B14F-4D97-AF65-F5344CB8AC3E}">
        <p14:creationId xmlns:p14="http://schemas.microsoft.com/office/powerpoint/2010/main" val="651732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7</a:t>
            </a:fld>
            <a:endParaRPr lang="en-US"/>
          </a:p>
        </p:txBody>
      </p:sp>
    </p:spTree>
    <p:extLst>
      <p:ext uri="{BB962C8B-B14F-4D97-AF65-F5344CB8AC3E}">
        <p14:creationId xmlns:p14="http://schemas.microsoft.com/office/powerpoint/2010/main" val="151568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15</a:t>
            </a:fld>
            <a:endParaRPr lang="en-US"/>
          </a:p>
        </p:txBody>
      </p:sp>
    </p:spTree>
    <p:extLst>
      <p:ext uri="{BB962C8B-B14F-4D97-AF65-F5344CB8AC3E}">
        <p14:creationId xmlns:p14="http://schemas.microsoft.com/office/powerpoint/2010/main" val="3506175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16</a:t>
            </a:fld>
            <a:endParaRPr lang="en-US"/>
          </a:p>
        </p:txBody>
      </p:sp>
    </p:spTree>
    <p:extLst>
      <p:ext uri="{BB962C8B-B14F-4D97-AF65-F5344CB8AC3E}">
        <p14:creationId xmlns:p14="http://schemas.microsoft.com/office/powerpoint/2010/main" val="4058143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Powder diffraction provides several information about a crystalline material: structural information like...</a:t>
            </a:r>
          </a:p>
        </p:txBody>
      </p:sp>
      <p:sp>
        <p:nvSpPr>
          <p:cNvPr id="4" name="Slide Number Placeholder 3"/>
          <p:cNvSpPr>
            <a:spLocks noGrp="1"/>
          </p:cNvSpPr>
          <p:nvPr>
            <p:ph type="sldNum" sz="quarter" idx="10"/>
          </p:nvPr>
        </p:nvSpPr>
        <p:spPr/>
        <p:txBody>
          <a:bodyPr/>
          <a:lstStyle/>
          <a:p>
            <a:fld id="{96257B74-7AA3-6D4E-A5F4-7C976DCE7D18}" type="slidenum">
              <a:rPr lang="en-US" smtClean="0"/>
              <a:t>17</a:t>
            </a:fld>
            <a:endParaRPr lang="en-US"/>
          </a:p>
        </p:txBody>
      </p:sp>
    </p:spTree>
    <p:extLst>
      <p:ext uri="{BB962C8B-B14F-4D97-AF65-F5344CB8AC3E}">
        <p14:creationId xmlns:p14="http://schemas.microsoft.com/office/powerpoint/2010/main" val="2287940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hasCustomPrompt="1"/>
          </p:nvPr>
        </p:nvSpPr>
        <p:spPr/>
        <p:txBody>
          <a:bodyPr/>
          <a:lstStyle>
            <a:lvl1pPr>
              <a:defRPr>
                <a:solidFill>
                  <a:srgbClr val="000000"/>
                </a:solidFill>
              </a:defRPr>
            </a:lvl1pPr>
            <a:lvl2pPr marL="573088" indent="-298450">
              <a:defRPr>
                <a:solidFill>
                  <a:srgbClr val="000000"/>
                </a:solidFill>
              </a:defRPr>
            </a:lvl2pPr>
            <a:lvl3pPr marL="519113" indent="217488">
              <a:buFont typeface="Arial" panose="020B0604020202020204" pitchFamily="34" charset="0"/>
              <a:buChar char="•"/>
              <a:defRPr>
                <a:solidFill>
                  <a:srgbClr val="000000"/>
                </a:solidFill>
              </a:defRPr>
            </a:lvl3pPr>
          </a:lstStyle>
          <a:p>
            <a:pPr lvl="0"/>
            <a:r>
              <a:rPr lang="en-US" dirty="0"/>
              <a:t>Click to add 1st-level bullet</a:t>
            </a:r>
          </a:p>
          <a:p>
            <a:pPr lvl="1"/>
            <a:r>
              <a:rPr lang="en-US" dirty="0"/>
              <a:t>Second level</a:t>
            </a:r>
          </a:p>
          <a:p>
            <a:pPr lvl="2"/>
            <a:r>
              <a:rPr lang="en-US" dirty="0"/>
              <a:t>Third level</a:t>
            </a:r>
          </a:p>
        </p:txBody>
      </p:sp>
      <p:sp>
        <p:nvSpPr>
          <p:cNvPr id="6" name="Rectangle 6"/>
          <p:cNvSpPr>
            <a:spLocks noGrp="1" noChangeArrowheads="1"/>
          </p:cNvSpPr>
          <p:nvPr>
            <p:ph type="sldNum" sz="quarter" idx="12"/>
          </p:nvPr>
        </p:nvSpPr>
        <p:spPr>
          <a:xfrm>
            <a:off x="11417300" y="6471466"/>
            <a:ext cx="609600" cy="182880"/>
          </a:xfrm>
          <a:ln/>
        </p:spPr>
        <p:txBody>
          <a:bodyPr/>
          <a:lstStyle>
            <a:lvl1pPr>
              <a:defRPr>
                <a:solidFill>
                  <a:srgbClr val="232425"/>
                </a:solidFill>
              </a:defRPr>
            </a:lvl1pPr>
          </a:lstStyle>
          <a:p>
            <a:pPr>
              <a:defRPr/>
            </a:pPr>
            <a:fld id="{D8294B01-9356-4A99-BF43-1EB6DE2E19CF}" type="slidenum">
              <a:rPr lang="en-US" smtClean="0"/>
              <a:pPr>
                <a:defRPr/>
              </a:pPr>
              <a:t>‹#›</a:t>
            </a:fld>
            <a:endParaRPr lang="en-US" dirty="0"/>
          </a:p>
        </p:txBody>
      </p:sp>
      <p:sp>
        <p:nvSpPr>
          <p:cNvPr id="5" name="Footer Placeholder 4"/>
          <p:cNvSpPr>
            <a:spLocks noGrp="1"/>
          </p:cNvSpPr>
          <p:nvPr>
            <p:ph type="ftr" sz="quarter" idx="3"/>
          </p:nvPr>
        </p:nvSpPr>
        <p:spPr>
          <a:xfrm>
            <a:off x="1930401" y="6455188"/>
            <a:ext cx="9098844" cy="215436"/>
          </a:xfrm>
          <a:prstGeom prst="rect">
            <a:avLst/>
          </a:prstGeom>
        </p:spPr>
        <p:txBody>
          <a:bodyPr vert="horz" lIns="91440" tIns="45720" rIns="91440" bIns="45720" rtlCol="0" anchor="ctr"/>
          <a:lstStyle>
            <a:lvl1pPr algn="ctr">
              <a:defRPr sz="1000">
                <a:solidFill>
                  <a:srgbClr val="232425"/>
                </a:solidFill>
              </a:defRPr>
            </a:lvl1pPr>
          </a:lstStyle>
          <a:p>
            <a:r>
              <a:rPr lang="en-US"/>
              <a:t>ANL Director's CD-2 Review of the APS-U Project - August 21-23, 2018</a:t>
            </a:r>
            <a:endParaRPr lang="en-US" dirty="0"/>
          </a:p>
        </p:txBody>
      </p:sp>
      <p:pic>
        <p:nvPicPr>
          <p:cNvPr id="7" name="Picture 6"/>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13696872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lumns-TWO">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11417300" y="6513801"/>
            <a:ext cx="609600" cy="182880"/>
          </a:xfrm>
        </p:spPr>
        <p:txBody>
          <a:bodyPr/>
          <a:lstStyle>
            <a:lvl1pPr>
              <a:defRPr>
                <a:solidFill>
                  <a:srgbClr val="232425"/>
                </a:solidFill>
              </a:defRPr>
            </a:lvl1pPr>
          </a:lstStyle>
          <a:p>
            <a:fld id="{AEFAAC5A-9C4F-4278-920D-DF2BAB595749}" type="slidenum">
              <a:rPr lang="en-US" smtClean="0">
                <a:latin typeface="Arial"/>
              </a:rPr>
              <a:pPr/>
              <a:t>‹#›</a:t>
            </a:fld>
            <a:endParaRPr lang="en-US" dirty="0">
              <a:latin typeface="Arial"/>
            </a:endParaRPr>
          </a:p>
        </p:txBody>
      </p:sp>
      <p:sp>
        <p:nvSpPr>
          <p:cNvPr id="7" name="Text Placeholder 5"/>
          <p:cNvSpPr>
            <a:spLocks noGrp="1"/>
          </p:cNvSpPr>
          <p:nvPr>
            <p:ph type="body" sz="quarter" idx="12" hasCustomPrompt="1"/>
          </p:nvPr>
        </p:nvSpPr>
        <p:spPr>
          <a:xfrm>
            <a:off x="609601" y="1168749"/>
            <a:ext cx="11163868" cy="499715"/>
          </a:xfrm>
        </p:spPr>
        <p:txBody>
          <a:bodyPr bIns="0">
            <a:noAutofit/>
          </a:bodyPr>
          <a:lstStyle>
            <a:lvl1pPr marL="0" indent="0">
              <a:lnSpc>
                <a:spcPct val="90000"/>
              </a:lnSpc>
              <a:spcBef>
                <a:spcPts val="0"/>
              </a:spcBef>
              <a:buNone/>
              <a:defRPr sz="2400" b="0">
                <a:solidFill>
                  <a:srgbClr val="000000"/>
                </a:solidFill>
              </a:defRPr>
            </a:lvl1pPr>
          </a:lstStyle>
          <a:p>
            <a:r>
              <a:rPr lang="en-US" dirty="0"/>
              <a:t>Slide subtitle optional -  delete as needed</a:t>
            </a:r>
          </a:p>
        </p:txBody>
      </p:sp>
      <p:sp>
        <p:nvSpPr>
          <p:cNvPr id="4" name="Text Placeholder 3"/>
          <p:cNvSpPr>
            <a:spLocks noGrp="1"/>
          </p:cNvSpPr>
          <p:nvPr>
            <p:ph type="body" sz="quarter" idx="13"/>
          </p:nvPr>
        </p:nvSpPr>
        <p:spPr>
          <a:xfrm>
            <a:off x="609600" y="1699996"/>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 Fourth Level</a:t>
            </a:r>
          </a:p>
        </p:txBody>
      </p:sp>
      <p:sp>
        <p:nvSpPr>
          <p:cNvPr id="15" name="Text Placeholder 3"/>
          <p:cNvSpPr>
            <a:spLocks noGrp="1"/>
          </p:cNvSpPr>
          <p:nvPr>
            <p:ph type="body" sz="quarter" idx="14"/>
          </p:nvPr>
        </p:nvSpPr>
        <p:spPr>
          <a:xfrm>
            <a:off x="6267451" y="1685707"/>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 Fourth Level</a:t>
            </a:r>
          </a:p>
        </p:txBody>
      </p:sp>
      <p:sp>
        <p:nvSpPr>
          <p:cNvPr id="2" name="Title 1"/>
          <p:cNvSpPr>
            <a:spLocks noGrp="1"/>
          </p:cNvSpPr>
          <p:nvPr>
            <p:ph type="title" hasCustomPrompt="1"/>
          </p:nvPr>
        </p:nvSpPr>
        <p:spPr/>
        <p:txBody>
          <a:bodyPr/>
          <a:lstStyle>
            <a:lvl1pPr>
              <a:defRPr/>
            </a:lvl1pPr>
          </a:lstStyle>
          <a:p>
            <a:r>
              <a:rPr lang="en-US" dirty="0"/>
              <a:t>Two-column CONTENT slide</a:t>
            </a:r>
            <a:br>
              <a:rPr lang="en-US" dirty="0"/>
            </a:br>
            <a:r>
              <a:rPr lang="en-US" dirty="0"/>
              <a:t>one or two lines for headline</a:t>
            </a:r>
          </a:p>
        </p:txBody>
      </p:sp>
      <p:sp>
        <p:nvSpPr>
          <p:cNvPr id="8" name="Footer Placeholder 4"/>
          <p:cNvSpPr>
            <a:spLocks noGrp="1"/>
          </p:cNvSpPr>
          <p:nvPr>
            <p:ph type="ftr" sz="quarter" idx="3"/>
          </p:nvPr>
        </p:nvSpPr>
        <p:spPr>
          <a:xfrm>
            <a:off x="3050996" y="6497523"/>
            <a:ext cx="6533281" cy="215436"/>
          </a:xfrm>
          <a:prstGeom prst="rect">
            <a:avLst/>
          </a:prstGeom>
        </p:spPr>
        <p:txBody>
          <a:bodyPr vert="horz" lIns="91440" tIns="45720" rIns="91440" bIns="45720" rtlCol="0" anchor="ctr"/>
          <a:lstStyle>
            <a:lvl1pPr algn="ctr">
              <a:defRPr sz="1000">
                <a:solidFill>
                  <a:srgbClr val="232425"/>
                </a:solidFill>
              </a:defRPr>
            </a:lvl1pPr>
          </a:lstStyle>
          <a:p>
            <a:r>
              <a:rPr lang="en-US"/>
              <a:t>ANL Director's CD-2 Review of the APS-U Project - August 21-23, 2018</a:t>
            </a:r>
            <a:endParaRPr lang="en-US" dirty="0"/>
          </a:p>
        </p:txBody>
      </p:sp>
      <p:pic>
        <p:nvPicPr>
          <p:cNvPr id="9" name="Picture 8"/>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39541019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Option A">
    <p:spTree>
      <p:nvGrpSpPr>
        <p:cNvPr id="1" name=""/>
        <p:cNvGrpSpPr/>
        <p:nvPr/>
      </p:nvGrpSpPr>
      <p:grpSpPr>
        <a:xfrm>
          <a:off x="0" y="0"/>
          <a:ext cx="0" cy="0"/>
          <a:chOff x="0" y="0"/>
          <a:chExt cx="0" cy="0"/>
        </a:xfrm>
      </p:grpSpPr>
      <p:sp>
        <p:nvSpPr>
          <p:cNvPr id="8" name="Picture Placeholder 4"/>
          <p:cNvSpPr>
            <a:spLocks noGrp="1" noChangeAspect="1"/>
          </p:cNvSpPr>
          <p:nvPr>
            <p:ph type="pic" sz="quarter" idx="16" hasCustomPrompt="1"/>
          </p:nvPr>
        </p:nvSpPr>
        <p:spPr>
          <a:xfrm>
            <a:off x="6484968" y="1689100"/>
            <a:ext cx="5707033" cy="2706624"/>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2" y="1689100"/>
            <a:ext cx="6484965" cy="2706624"/>
          </a:xfrm>
          <a:solidFill>
            <a:srgbClr val="004165"/>
          </a:solidFill>
        </p:spPr>
        <p:txBody>
          <a:bodyPr lIns="457200" rIns="91440" anchor="ctr">
            <a:normAutofit/>
          </a:bodyPr>
          <a:lstStyle>
            <a:lvl1pPr>
              <a:defRPr sz="2800" baseline="0">
                <a:solidFill>
                  <a:schemeClr val="bg1"/>
                </a:solidFill>
              </a:defRPr>
            </a:lvl1pPr>
          </a:lstStyle>
          <a:p>
            <a:r>
              <a:rPr lang="en-US" dirty="0"/>
              <a:t>Presentation title -Cover option A</a:t>
            </a:r>
            <a:br>
              <a:rPr lang="en-US" dirty="0"/>
            </a:br>
            <a:r>
              <a:rPr lang="en-US" dirty="0"/>
              <a:t>can be up to four </a:t>
            </a:r>
            <a:br>
              <a:rPr lang="en-US" dirty="0"/>
            </a:br>
            <a:r>
              <a:rPr lang="en-US" dirty="0"/>
              <a:t>or five lines of text</a:t>
            </a:r>
          </a:p>
        </p:txBody>
      </p:sp>
      <p:sp>
        <p:nvSpPr>
          <p:cNvPr id="45" name="Text Placeholder 4"/>
          <p:cNvSpPr>
            <a:spLocks noGrp="1"/>
          </p:cNvSpPr>
          <p:nvPr>
            <p:ph type="body" sz="quarter" idx="12" hasCustomPrompt="1"/>
          </p:nvPr>
        </p:nvSpPr>
        <p:spPr>
          <a:xfrm>
            <a:off x="-2" y="1689100"/>
            <a:ext cx="319619" cy="2706624"/>
          </a:xfrm>
          <a:solidFill>
            <a:schemeClr val="tx2">
              <a:lumMod val="75000"/>
            </a:schemeClr>
          </a:solidFill>
        </p:spPr>
        <p:txBody>
          <a:bodyPr bIns="0" anchor="b"/>
          <a:lstStyle>
            <a:lvl1pPr marL="0" indent="0">
              <a:buNone/>
              <a:defRPr sz="100"/>
            </a:lvl1pPr>
          </a:lstStyle>
          <a:p>
            <a:pPr lvl="0"/>
            <a:r>
              <a:rPr lang="en-US" dirty="0"/>
              <a:t>  </a:t>
            </a:r>
          </a:p>
        </p:txBody>
      </p:sp>
      <p:sp>
        <p:nvSpPr>
          <p:cNvPr id="48" name="Text Placeholder 9"/>
          <p:cNvSpPr>
            <a:spLocks noGrp="1"/>
          </p:cNvSpPr>
          <p:nvPr>
            <p:ph type="body" sz="quarter" idx="17" hasCustomPrompt="1"/>
          </p:nvPr>
        </p:nvSpPr>
        <p:spPr>
          <a:xfrm>
            <a:off x="626534" y="4582947"/>
            <a:ext cx="3590495" cy="393700"/>
          </a:xfrm>
        </p:spPr>
        <p:txBody>
          <a:bodyPr lIns="0" bIns="0" anchor="b">
            <a:normAutofit/>
          </a:bodyPr>
          <a:lstStyle>
            <a:lvl1pPr marL="0" inden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49" name="Text Placeholder 45"/>
          <p:cNvSpPr>
            <a:spLocks noGrp="1"/>
          </p:cNvSpPr>
          <p:nvPr>
            <p:ph type="body" sz="quarter" idx="18" hasCustomPrompt="1"/>
          </p:nvPr>
        </p:nvSpPr>
        <p:spPr>
          <a:xfrm>
            <a:off x="626534" y="5045054"/>
            <a:ext cx="3590495" cy="914400"/>
          </a:xfrm>
        </p:spPr>
        <p:txBody>
          <a:bodyPr lIns="0">
            <a:normAutofit/>
          </a:bodyPr>
          <a:lstStyle>
            <a:lvl1pPr marL="0" indent="0">
              <a:lnSpc>
                <a:spcPct val="95000"/>
              </a:lnSpc>
              <a:spcBef>
                <a:spcPts val="0"/>
              </a:spcBef>
              <a:buNone/>
              <a:defRPr sz="1400">
                <a:solidFill>
                  <a:schemeClr val="tx1"/>
                </a:solidFill>
              </a:defRPr>
            </a:lvl1pPr>
            <a:lvl2pPr marL="0" indent="0">
              <a:spcBef>
                <a:spcPts val="18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50" name="Text Placeholder 9"/>
          <p:cNvSpPr>
            <a:spLocks noGrp="1"/>
          </p:cNvSpPr>
          <p:nvPr>
            <p:ph type="body" sz="quarter" idx="21" hasCustomPrompt="1"/>
          </p:nvPr>
        </p:nvSpPr>
        <p:spPr>
          <a:xfrm>
            <a:off x="4556495"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3" name="Text Placeholder 45"/>
          <p:cNvSpPr>
            <a:spLocks noGrp="1"/>
          </p:cNvSpPr>
          <p:nvPr>
            <p:ph type="body" sz="quarter" idx="22" hasCustomPrompt="1"/>
          </p:nvPr>
        </p:nvSpPr>
        <p:spPr>
          <a:xfrm>
            <a:off x="4556495"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second presenter </a:t>
            </a:r>
            <a:br>
              <a:rPr lang="en-US" dirty="0"/>
            </a:br>
            <a:r>
              <a:rPr lang="en-US" dirty="0"/>
              <a:t>info if not needed</a:t>
            </a:r>
          </a:p>
        </p:txBody>
      </p:sp>
      <p:sp>
        <p:nvSpPr>
          <p:cNvPr id="54" name="Text Placeholder 9"/>
          <p:cNvSpPr>
            <a:spLocks noGrp="1"/>
          </p:cNvSpPr>
          <p:nvPr>
            <p:ph type="body" sz="quarter" idx="25" hasCustomPrompt="1"/>
          </p:nvPr>
        </p:nvSpPr>
        <p:spPr>
          <a:xfrm>
            <a:off x="8480262"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5" name="Text Placeholder 45"/>
          <p:cNvSpPr>
            <a:spLocks noGrp="1"/>
          </p:cNvSpPr>
          <p:nvPr>
            <p:ph type="body" sz="quarter" idx="26" hasCustomPrompt="1"/>
          </p:nvPr>
        </p:nvSpPr>
        <p:spPr>
          <a:xfrm>
            <a:off x="8480262"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third presenter </a:t>
            </a:r>
            <a:br>
              <a:rPr lang="en-US" dirty="0"/>
            </a:br>
            <a:r>
              <a:rPr lang="en-US" dirty="0"/>
              <a:t>info if not needed</a:t>
            </a:r>
          </a:p>
        </p:txBody>
      </p:sp>
      <p:sp>
        <p:nvSpPr>
          <p:cNvPr id="47" name="Text Placeholder 45"/>
          <p:cNvSpPr>
            <a:spLocks noGrp="1"/>
          </p:cNvSpPr>
          <p:nvPr>
            <p:ph type="body" sz="quarter" idx="19" hasCustomPrompt="1"/>
          </p:nvPr>
        </p:nvSpPr>
        <p:spPr>
          <a:xfrm>
            <a:off x="606116" y="5747819"/>
            <a:ext cx="7859323" cy="515411"/>
          </a:xfrm>
        </p:spPr>
        <p:txBody>
          <a:bodyPr lIns="0" anchor="b"/>
          <a:lstStyle>
            <a:lvl1pPr marL="0" indent="0">
              <a:spcBef>
                <a:spcPts val="0"/>
              </a:spcBef>
              <a:buNone/>
              <a:defRPr sz="1400" baseline="0">
                <a:solidFill>
                  <a:schemeClr val="tx1"/>
                </a:solidFill>
              </a:defRPr>
            </a:lvl1pPr>
            <a:lvl2pPr marL="0" indent="0">
              <a:spcBef>
                <a:spcPts val="1800"/>
              </a:spcBef>
              <a:buNone/>
              <a:defRPr/>
            </a:lvl2pPr>
          </a:lstStyle>
          <a:p>
            <a:pPr lvl="0"/>
            <a:r>
              <a:rPr lang="en-US" dirty="0"/>
              <a:t>Presentation Date</a:t>
            </a:r>
            <a:br>
              <a:rPr lang="en-US" dirty="0"/>
            </a:br>
            <a:r>
              <a:rPr lang="en-US" dirty="0"/>
              <a:t>City, State (presentation location)</a:t>
            </a:r>
          </a:p>
        </p:txBody>
      </p:sp>
      <p:sp>
        <p:nvSpPr>
          <p:cNvPr id="15" name="Text Placeholder 9"/>
          <p:cNvSpPr>
            <a:spLocks noGrp="1"/>
          </p:cNvSpPr>
          <p:nvPr>
            <p:ph type="body" sz="quarter" idx="27" hasCustomPrompt="1"/>
          </p:nvPr>
        </p:nvSpPr>
        <p:spPr>
          <a:xfrm>
            <a:off x="575733" y="730250"/>
            <a:ext cx="8250767" cy="393700"/>
          </a:xfrm>
        </p:spPr>
        <p:txBody>
          <a:bodyPr lIns="0" bIns="0" anchor="b">
            <a:normAutofit/>
          </a:bodyPr>
          <a:lstStyle>
            <a:lvl1pPr marL="0" indent="0">
              <a:buNone/>
              <a:defRPr sz="1800" b="1" cap="all" baseline="0">
                <a:solidFill>
                  <a:schemeClr val="tx1"/>
                </a:solidFill>
              </a:defRPr>
            </a:lvl1pPr>
            <a:lvl2pPr marL="0" indent="0">
              <a:buNone/>
              <a:defRPr/>
            </a:lvl2pPr>
            <a:lvl3pPr marL="0" indent="0">
              <a:spcBef>
                <a:spcPts val="1800"/>
              </a:spcBef>
              <a:buNone/>
              <a:defRPr/>
            </a:lvl3pPr>
          </a:lstStyle>
          <a:p>
            <a:pPr lvl="0"/>
            <a:r>
              <a:rPr lang="en-US" dirty="0"/>
              <a:t>Optional one line subhead, </a:t>
            </a:r>
            <a:r>
              <a:rPr lang="en-US" dirty="0" err="1"/>
              <a:t>url</a:t>
            </a:r>
            <a:r>
              <a:rPr lang="en-US" dirty="0"/>
              <a:t> or date</a:t>
            </a:r>
          </a:p>
        </p:txBody>
      </p:sp>
      <p:pic>
        <p:nvPicPr>
          <p:cNvPr id="3" name="Picture 2"/>
          <p:cNvPicPr>
            <a:picLocks noChangeAspect="1"/>
          </p:cNvPicPr>
          <p:nvPr userDrawn="1"/>
        </p:nvPicPr>
        <p:blipFill>
          <a:blip r:embed="rId2"/>
          <a:stretch>
            <a:fillRect/>
          </a:stretch>
        </p:blipFill>
        <p:spPr>
          <a:xfrm>
            <a:off x="9843246" y="523876"/>
            <a:ext cx="1739197" cy="671487"/>
          </a:xfrm>
          <a:prstGeom prst="rect">
            <a:avLst/>
          </a:prstGeom>
        </p:spPr>
      </p:pic>
    </p:spTree>
    <p:extLst>
      <p:ext uri="{BB962C8B-B14F-4D97-AF65-F5344CB8AC3E}">
        <p14:creationId xmlns:p14="http://schemas.microsoft.com/office/powerpoint/2010/main" val="6884268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866339" y="6083300"/>
            <a:ext cx="2054459" cy="740115"/>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12192000" cy="5984917"/>
          </a:xfrm>
          <a:prstGeom prst="rect">
            <a:avLst/>
          </a:prstGeom>
        </p:spPr>
      </p:pic>
      <p:sp>
        <p:nvSpPr>
          <p:cNvPr id="3" name="Text Placeholder 2"/>
          <p:cNvSpPr>
            <a:spLocks noGrp="1"/>
          </p:cNvSpPr>
          <p:nvPr>
            <p:ph type="body" sz="quarter" idx="10" hasCustomPrompt="1"/>
          </p:nvPr>
        </p:nvSpPr>
        <p:spPr>
          <a:xfrm>
            <a:off x="1" y="-14246"/>
            <a:ext cx="12191999" cy="5999163"/>
          </a:xfrm>
          <a:solidFill>
            <a:schemeClr val="accent2">
              <a:alpha val="90000"/>
            </a:schemeClr>
          </a:solidFill>
        </p:spPr>
        <p:txBody>
          <a:bodyPr lIns="457200" tIns="0" bIns="457200" anchor="ctr"/>
          <a:lstStyle>
            <a:lvl1pPr marL="0" indent="0">
              <a:buNone/>
              <a:defRPr sz="3733"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36700256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a:solidFill>
                  <a:srgbClr val="000000"/>
                </a:solidFill>
              </a:defRPr>
            </a:lvl1pPr>
            <a:lvl2pPr marL="573088" indent="-298450">
              <a:defRPr>
                <a:solidFill>
                  <a:srgbClr val="000000"/>
                </a:solidFill>
              </a:defRPr>
            </a:lvl2pPr>
            <a:lvl3pPr marL="519113" indent="217488">
              <a:buFont typeface="Arial" panose="020B0604020202020204" pitchFamily="34" charset="0"/>
              <a:buChar char="•"/>
              <a:defRPr>
                <a:solidFill>
                  <a:srgbClr val="000000"/>
                </a:solidFill>
              </a:defRPr>
            </a:lvl3pPr>
          </a:lstStyle>
          <a:p>
            <a:pPr lvl="0"/>
            <a:r>
              <a:rPr lang="en-US" dirty="0"/>
              <a:t>Click to add 1st-level bullet</a:t>
            </a:r>
          </a:p>
          <a:p>
            <a:pPr lvl="1"/>
            <a:r>
              <a:rPr lang="en-US" dirty="0"/>
              <a:t>Second level</a:t>
            </a:r>
          </a:p>
          <a:p>
            <a:pPr lvl="2"/>
            <a:r>
              <a:rPr lang="en-US" dirty="0"/>
              <a:t>Third level</a:t>
            </a:r>
          </a:p>
        </p:txBody>
      </p:sp>
      <p:sp>
        <p:nvSpPr>
          <p:cNvPr id="6" name="Rectangle 6"/>
          <p:cNvSpPr>
            <a:spLocks noGrp="1" noChangeArrowheads="1"/>
          </p:cNvSpPr>
          <p:nvPr>
            <p:ph type="sldNum" sz="quarter" idx="12"/>
          </p:nvPr>
        </p:nvSpPr>
        <p:spPr>
          <a:xfrm>
            <a:off x="11417300" y="6471466"/>
            <a:ext cx="609600" cy="182880"/>
          </a:xfrm>
          <a:ln/>
        </p:spPr>
        <p:txBody>
          <a:bodyPr/>
          <a:lstStyle>
            <a:lvl1pPr>
              <a:defRPr>
                <a:solidFill>
                  <a:srgbClr val="232425"/>
                </a:solidFill>
              </a:defRPr>
            </a:lvl1pPr>
          </a:lstStyle>
          <a:p>
            <a:pPr>
              <a:defRPr/>
            </a:pPr>
            <a:fld id="{D8294B01-9356-4A99-BF43-1EB6DE2E19CF}" type="slidenum">
              <a:rPr lang="en-US" smtClean="0"/>
              <a:pPr>
                <a:defRPr/>
              </a:pPr>
              <a:t>‹#›</a:t>
            </a:fld>
            <a:endParaRPr lang="en-US" dirty="0"/>
          </a:p>
        </p:txBody>
      </p:sp>
      <p:sp>
        <p:nvSpPr>
          <p:cNvPr id="5" name="Footer Placeholder 4"/>
          <p:cNvSpPr>
            <a:spLocks noGrp="1"/>
          </p:cNvSpPr>
          <p:nvPr>
            <p:ph type="ftr" sz="quarter" idx="3"/>
          </p:nvPr>
        </p:nvSpPr>
        <p:spPr>
          <a:xfrm>
            <a:off x="1930401" y="6455188"/>
            <a:ext cx="9098844" cy="215436"/>
          </a:xfrm>
          <a:prstGeom prst="rect">
            <a:avLst/>
          </a:prstGeom>
        </p:spPr>
        <p:txBody>
          <a:bodyPr vert="horz" lIns="91440" tIns="45720" rIns="91440" bIns="45720" rtlCol="0" anchor="ctr"/>
          <a:lstStyle>
            <a:lvl1pPr algn="ctr">
              <a:defRPr sz="1000">
                <a:solidFill>
                  <a:srgbClr val="232425"/>
                </a:solidFill>
              </a:defRPr>
            </a:lvl1pPr>
          </a:lstStyle>
          <a:p>
            <a:r>
              <a:rPr lang="en-US" dirty="0">
                <a:solidFill>
                  <a:srgbClr val="000000"/>
                </a:solidFill>
              </a:rPr>
              <a:t>Optics Group Meeting – July 10th, 2019</a:t>
            </a:r>
          </a:p>
        </p:txBody>
      </p:sp>
      <p:pic>
        <p:nvPicPr>
          <p:cNvPr id="7" name="Picture 6"/>
          <p:cNvPicPr>
            <a:picLocks noChangeAspect="1"/>
          </p:cNvPicPr>
          <p:nvPr/>
        </p:nvPicPr>
        <p:blipFill>
          <a:blip r:embed="rId2"/>
          <a:stretch>
            <a:fillRect/>
          </a:stretch>
        </p:blipFill>
        <p:spPr>
          <a:xfrm>
            <a:off x="542431" y="6412792"/>
            <a:ext cx="1109568" cy="335309"/>
          </a:xfrm>
          <a:prstGeom prst="rect">
            <a:avLst/>
          </a:prstGeom>
        </p:spPr>
      </p:pic>
      <p:pic>
        <p:nvPicPr>
          <p:cNvPr id="8" name="Picture 7">
            <a:extLst>
              <a:ext uri="{FF2B5EF4-FFF2-40B4-BE49-F238E27FC236}">
                <a16:creationId xmlns:a16="http://schemas.microsoft.com/office/drawing/2014/main" id="{E4A18FD8-8712-4DAD-8D19-1056B8B65788}"/>
              </a:ext>
            </a:extLst>
          </p:cNvPr>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28546204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olumns-TWO">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a:xfrm>
            <a:off x="11417300" y="6513801"/>
            <a:ext cx="609600" cy="182880"/>
          </a:xfrm>
        </p:spPr>
        <p:txBody>
          <a:bodyPr/>
          <a:lstStyle>
            <a:lvl1pPr>
              <a:defRPr>
                <a:solidFill>
                  <a:srgbClr val="232425"/>
                </a:solidFill>
              </a:defRPr>
            </a:lvl1pPr>
          </a:lstStyle>
          <a:p>
            <a:fld id="{AEFAAC5A-9C4F-4278-920D-DF2BAB595749}" type="slidenum">
              <a:rPr lang="en-US" smtClean="0">
                <a:latin typeface="Arial"/>
              </a:rPr>
              <a:pPr/>
              <a:t>‹#›</a:t>
            </a:fld>
            <a:endParaRPr lang="en-US" dirty="0">
              <a:latin typeface="Arial"/>
            </a:endParaRPr>
          </a:p>
        </p:txBody>
      </p:sp>
      <p:sp>
        <p:nvSpPr>
          <p:cNvPr id="7" name="Text Placeholder 5"/>
          <p:cNvSpPr>
            <a:spLocks noGrp="1"/>
          </p:cNvSpPr>
          <p:nvPr>
            <p:ph type="body" sz="quarter" idx="12" hasCustomPrompt="1"/>
          </p:nvPr>
        </p:nvSpPr>
        <p:spPr>
          <a:xfrm>
            <a:off x="609601" y="1168749"/>
            <a:ext cx="11163868" cy="499715"/>
          </a:xfrm>
        </p:spPr>
        <p:txBody>
          <a:bodyPr bIns="0">
            <a:noAutofit/>
          </a:bodyPr>
          <a:lstStyle>
            <a:lvl1pPr marL="0" indent="0">
              <a:lnSpc>
                <a:spcPct val="90000"/>
              </a:lnSpc>
              <a:spcBef>
                <a:spcPts val="0"/>
              </a:spcBef>
              <a:buNone/>
              <a:defRPr sz="2400" b="0">
                <a:solidFill>
                  <a:srgbClr val="000000"/>
                </a:solidFill>
              </a:defRPr>
            </a:lvl1pPr>
          </a:lstStyle>
          <a:p>
            <a:r>
              <a:rPr lang="en-US" dirty="0"/>
              <a:t>Slide subtitle optional -  delete as needed</a:t>
            </a:r>
          </a:p>
        </p:txBody>
      </p:sp>
      <p:sp>
        <p:nvSpPr>
          <p:cNvPr id="4" name="Text Placeholder 3"/>
          <p:cNvSpPr>
            <a:spLocks noGrp="1"/>
          </p:cNvSpPr>
          <p:nvPr>
            <p:ph type="body" sz="quarter" idx="13"/>
          </p:nvPr>
        </p:nvSpPr>
        <p:spPr>
          <a:xfrm>
            <a:off x="609600" y="1699996"/>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5" name="Text Placeholder 3"/>
          <p:cNvSpPr>
            <a:spLocks noGrp="1"/>
          </p:cNvSpPr>
          <p:nvPr>
            <p:ph type="body" sz="quarter" idx="14"/>
          </p:nvPr>
        </p:nvSpPr>
        <p:spPr>
          <a:xfrm>
            <a:off x="6267451" y="1685707"/>
            <a:ext cx="5364480" cy="4422775"/>
          </a:xfrm>
        </p:spPr>
        <p:txBody>
          <a:bodyPr/>
          <a:lstStyle>
            <a:lvl1pPr>
              <a:defRPr sz="2400">
                <a:solidFill>
                  <a:srgbClr val="000000"/>
                </a:solidFill>
              </a:defRPr>
            </a:lvl1pPr>
            <a:lvl2pPr marL="573088" indent="-298450">
              <a:spcBef>
                <a:spcPts val="0"/>
              </a:spcBef>
              <a:defRPr sz="2000">
                <a:solidFill>
                  <a:srgbClr val="000000"/>
                </a:solidFill>
              </a:defRPr>
            </a:lvl2pPr>
            <a:lvl3pPr marL="682625" indent="-184150">
              <a:defRPr sz="1800">
                <a:solidFill>
                  <a:srgbClr val="000000"/>
                </a:solidFill>
              </a:defRPr>
            </a:lvl3pPr>
            <a:lvl4pPr marL="865188" indent="-171450">
              <a:defRPr sz="1600">
                <a:solidFill>
                  <a:srgbClr val="000000"/>
                </a:solidFill>
              </a:defRPr>
            </a:lvl4pPr>
            <a:lvl5pPr marL="1084263" indent="-171450">
              <a:defRPr sz="1400">
                <a:solidFill>
                  <a:srgbClr val="000000"/>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hasCustomPrompt="1"/>
          </p:nvPr>
        </p:nvSpPr>
        <p:spPr/>
        <p:txBody>
          <a:bodyPr/>
          <a:lstStyle>
            <a:lvl1pPr>
              <a:defRPr/>
            </a:lvl1pPr>
          </a:lstStyle>
          <a:p>
            <a:r>
              <a:rPr lang="en-US" dirty="0"/>
              <a:t>Two-column CONTENT slide</a:t>
            </a:r>
            <a:br>
              <a:rPr lang="en-US" dirty="0"/>
            </a:br>
            <a:r>
              <a:rPr lang="en-US" dirty="0"/>
              <a:t>one or two lines for headline</a:t>
            </a:r>
          </a:p>
        </p:txBody>
      </p:sp>
      <p:sp>
        <p:nvSpPr>
          <p:cNvPr id="8" name="Footer Placeholder 4"/>
          <p:cNvSpPr>
            <a:spLocks noGrp="1"/>
          </p:cNvSpPr>
          <p:nvPr>
            <p:ph type="ftr" sz="quarter" idx="3"/>
          </p:nvPr>
        </p:nvSpPr>
        <p:spPr>
          <a:xfrm>
            <a:off x="3050996" y="6497523"/>
            <a:ext cx="6533281" cy="215436"/>
          </a:xfrm>
          <a:prstGeom prst="rect">
            <a:avLst/>
          </a:prstGeom>
        </p:spPr>
        <p:txBody>
          <a:bodyPr vert="horz" lIns="91440" tIns="45720" rIns="91440" bIns="45720" rtlCol="0" anchor="ctr"/>
          <a:lstStyle>
            <a:lvl1pPr algn="ctr">
              <a:defRPr sz="1000">
                <a:solidFill>
                  <a:srgbClr val="232425"/>
                </a:solidFill>
              </a:defRPr>
            </a:lvl1pPr>
          </a:lstStyle>
          <a:p>
            <a:r>
              <a:rPr lang="en-US"/>
              <a:t>ANL Director's CD-2 Review of the APS-U Project - August 21-23, 2018</a:t>
            </a:r>
            <a:endParaRPr lang="en-US" dirty="0"/>
          </a:p>
        </p:txBody>
      </p:sp>
      <p:pic>
        <p:nvPicPr>
          <p:cNvPr id="9" name="Picture 8"/>
          <p:cNvPicPr>
            <a:picLocks noChangeAspect="1"/>
          </p:cNvPicPr>
          <p:nvPr/>
        </p:nvPicPr>
        <p:blipFill>
          <a:blip r:embed="rId2"/>
          <a:stretch>
            <a:fillRect/>
          </a:stretch>
        </p:blipFill>
        <p:spPr>
          <a:xfrm>
            <a:off x="542431" y="6412792"/>
            <a:ext cx="1109568" cy="335309"/>
          </a:xfrm>
          <a:prstGeom prst="rect">
            <a:avLst/>
          </a:prstGeom>
        </p:spPr>
      </p:pic>
      <p:pic>
        <p:nvPicPr>
          <p:cNvPr id="10" name="Picture 9">
            <a:extLst>
              <a:ext uri="{FF2B5EF4-FFF2-40B4-BE49-F238E27FC236}">
                <a16:creationId xmlns:a16="http://schemas.microsoft.com/office/drawing/2014/main" id="{44762182-5DBC-4D8D-B792-EE3B14C40AD0}"/>
              </a:ext>
            </a:extLst>
          </p:cNvPr>
          <p:cNvPicPr>
            <a:picLocks noChangeAspect="1"/>
          </p:cNvPicPr>
          <p:nvPr userDrawn="1"/>
        </p:nvPicPr>
        <p:blipFill>
          <a:blip r:embed="rId2"/>
          <a:stretch>
            <a:fillRect/>
          </a:stretch>
        </p:blipFill>
        <p:spPr>
          <a:xfrm>
            <a:off x="542431" y="6412792"/>
            <a:ext cx="1109568" cy="335309"/>
          </a:xfrm>
          <a:prstGeom prst="rect">
            <a:avLst/>
          </a:prstGeom>
        </p:spPr>
      </p:pic>
    </p:spTree>
    <p:extLst>
      <p:ext uri="{BB962C8B-B14F-4D97-AF65-F5344CB8AC3E}">
        <p14:creationId xmlns:p14="http://schemas.microsoft.com/office/powerpoint/2010/main" val="19891450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ver Option A">
    <p:spTree>
      <p:nvGrpSpPr>
        <p:cNvPr id="1" name=""/>
        <p:cNvGrpSpPr/>
        <p:nvPr/>
      </p:nvGrpSpPr>
      <p:grpSpPr>
        <a:xfrm>
          <a:off x="0" y="0"/>
          <a:ext cx="0" cy="0"/>
          <a:chOff x="0" y="0"/>
          <a:chExt cx="0" cy="0"/>
        </a:xfrm>
      </p:grpSpPr>
      <p:sp>
        <p:nvSpPr>
          <p:cNvPr id="8" name="Picture Placeholder 4"/>
          <p:cNvSpPr>
            <a:spLocks noGrp="1" noChangeAspect="1"/>
          </p:cNvSpPr>
          <p:nvPr>
            <p:ph type="pic" sz="quarter" idx="16" hasCustomPrompt="1"/>
          </p:nvPr>
        </p:nvSpPr>
        <p:spPr>
          <a:xfrm>
            <a:off x="6484968" y="1689100"/>
            <a:ext cx="5707033" cy="2706624"/>
          </a:xfrm>
          <a:solidFill>
            <a:schemeClr val="bg1">
              <a:lumMod val="75000"/>
            </a:schemeClr>
          </a:solidFill>
        </p:spPr>
        <p:txBody>
          <a:bodyPr tIns="365760"/>
          <a:lstStyle>
            <a:lvl1pPr marL="0" indent="0" algn="ctr">
              <a:buNone/>
              <a:defRPr baseline="0"/>
            </a:lvl1pPr>
          </a:lstStyle>
          <a:p>
            <a:r>
              <a:rPr lang="en-US" dirty="0"/>
              <a:t>Click icon to insert an image</a:t>
            </a:r>
          </a:p>
        </p:txBody>
      </p:sp>
      <p:sp>
        <p:nvSpPr>
          <p:cNvPr id="2" name="Title 1"/>
          <p:cNvSpPr>
            <a:spLocks noGrp="1"/>
          </p:cNvSpPr>
          <p:nvPr>
            <p:ph type="title" hasCustomPrompt="1"/>
          </p:nvPr>
        </p:nvSpPr>
        <p:spPr>
          <a:xfrm>
            <a:off x="2" y="1689100"/>
            <a:ext cx="6484965" cy="2706624"/>
          </a:xfrm>
          <a:solidFill>
            <a:srgbClr val="004165"/>
          </a:solidFill>
        </p:spPr>
        <p:txBody>
          <a:bodyPr lIns="457200" rIns="91440" anchor="ctr">
            <a:normAutofit/>
          </a:bodyPr>
          <a:lstStyle>
            <a:lvl1pPr>
              <a:defRPr sz="2800" baseline="0">
                <a:solidFill>
                  <a:schemeClr val="bg1"/>
                </a:solidFill>
              </a:defRPr>
            </a:lvl1pPr>
          </a:lstStyle>
          <a:p>
            <a:r>
              <a:rPr lang="en-US" dirty="0"/>
              <a:t>Presentation title -Cover option A</a:t>
            </a:r>
            <a:br>
              <a:rPr lang="en-US" dirty="0"/>
            </a:br>
            <a:r>
              <a:rPr lang="en-US" dirty="0"/>
              <a:t>can be up to four </a:t>
            </a:r>
            <a:br>
              <a:rPr lang="en-US" dirty="0"/>
            </a:br>
            <a:r>
              <a:rPr lang="en-US" dirty="0"/>
              <a:t>or five lines of text</a:t>
            </a:r>
          </a:p>
        </p:txBody>
      </p:sp>
      <p:sp>
        <p:nvSpPr>
          <p:cNvPr id="45" name="Text Placeholder 4"/>
          <p:cNvSpPr>
            <a:spLocks noGrp="1"/>
          </p:cNvSpPr>
          <p:nvPr>
            <p:ph type="body" sz="quarter" idx="12" hasCustomPrompt="1"/>
          </p:nvPr>
        </p:nvSpPr>
        <p:spPr>
          <a:xfrm>
            <a:off x="-2" y="1689100"/>
            <a:ext cx="319619" cy="2706624"/>
          </a:xfrm>
          <a:solidFill>
            <a:schemeClr val="tx2">
              <a:lumMod val="75000"/>
            </a:schemeClr>
          </a:solidFill>
        </p:spPr>
        <p:txBody>
          <a:bodyPr bIns="0" anchor="b"/>
          <a:lstStyle>
            <a:lvl1pPr marL="0" indent="0">
              <a:buNone/>
              <a:defRPr sz="100"/>
            </a:lvl1pPr>
          </a:lstStyle>
          <a:p>
            <a:pPr lvl="0"/>
            <a:r>
              <a:rPr lang="en-US" dirty="0"/>
              <a:t>  </a:t>
            </a:r>
          </a:p>
        </p:txBody>
      </p:sp>
      <p:sp>
        <p:nvSpPr>
          <p:cNvPr id="48" name="Text Placeholder 9"/>
          <p:cNvSpPr>
            <a:spLocks noGrp="1"/>
          </p:cNvSpPr>
          <p:nvPr>
            <p:ph type="body" sz="quarter" idx="17" hasCustomPrompt="1"/>
          </p:nvPr>
        </p:nvSpPr>
        <p:spPr>
          <a:xfrm>
            <a:off x="626534" y="4582947"/>
            <a:ext cx="3590495" cy="393700"/>
          </a:xfrm>
        </p:spPr>
        <p:txBody>
          <a:bodyPr lIns="0" bIns="0" anchor="b">
            <a:normAutofit/>
          </a:bodyPr>
          <a:lstStyle>
            <a:lvl1pPr marL="0" inden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49" name="Text Placeholder 45"/>
          <p:cNvSpPr>
            <a:spLocks noGrp="1"/>
          </p:cNvSpPr>
          <p:nvPr>
            <p:ph type="body" sz="quarter" idx="18" hasCustomPrompt="1"/>
          </p:nvPr>
        </p:nvSpPr>
        <p:spPr>
          <a:xfrm>
            <a:off x="626534" y="5045054"/>
            <a:ext cx="3590495" cy="914400"/>
          </a:xfrm>
        </p:spPr>
        <p:txBody>
          <a:bodyPr lIns="0">
            <a:normAutofit/>
          </a:bodyPr>
          <a:lstStyle>
            <a:lvl1pPr marL="0" indent="0">
              <a:lnSpc>
                <a:spcPct val="95000"/>
              </a:lnSpc>
              <a:spcBef>
                <a:spcPts val="0"/>
              </a:spcBef>
              <a:buNone/>
              <a:defRPr sz="1400">
                <a:solidFill>
                  <a:schemeClr val="tx1"/>
                </a:solidFill>
              </a:defRPr>
            </a:lvl1pPr>
            <a:lvl2pPr marL="0" indent="0">
              <a:spcBef>
                <a:spcPts val="1800"/>
              </a:spcBef>
              <a:buNone/>
              <a:defRPr/>
            </a:lvl2pPr>
          </a:lstStyle>
          <a:p>
            <a:r>
              <a:rPr lang="en-US" dirty="0"/>
              <a:t>Add Presenter Title</a:t>
            </a:r>
            <a:br>
              <a:rPr lang="en-US" dirty="0"/>
            </a:br>
            <a:r>
              <a:rPr lang="en-US" dirty="0"/>
              <a:t>Optional Line 2</a:t>
            </a:r>
            <a:br>
              <a:rPr lang="en-US" dirty="0"/>
            </a:br>
            <a:r>
              <a:rPr lang="en-US" dirty="0"/>
              <a:t>Optional Line 3</a:t>
            </a:r>
          </a:p>
        </p:txBody>
      </p:sp>
      <p:sp>
        <p:nvSpPr>
          <p:cNvPr id="50" name="Text Placeholder 9"/>
          <p:cNvSpPr>
            <a:spLocks noGrp="1"/>
          </p:cNvSpPr>
          <p:nvPr>
            <p:ph type="body" sz="quarter" idx="21" hasCustomPrompt="1"/>
          </p:nvPr>
        </p:nvSpPr>
        <p:spPr>
          <a:xfrm>
            <a:off x="4556495"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3" name="Text Placeholder 45"/>
          <p:cNvSpPr>
            <a:spLocks noGrp="1"/>
          </p:cNvSpPr>
          <p:nvPr>
            <p:ph type="body" sz="quarter" idx="22" hasCustomPrompt="1"/>
          </p:nvPr>
        </p:nvSpPr>
        <p:spPr>
          <a:xfrm>
            <a:off x="4556495"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second presenter </a:t>
            </a:r>
            <a:br>
              <a:rPr lang="en-US" dirty="0"/>
            </a:br>
            <a:r>
              <a:rPr lang="en-US" dirty="0"/>
              <a:t>info if not needed</a:t>
            </a:r>
          </a:p>
        </p:txBody>
      </p:sp>
      <p:sp>
        <p:nvSpPr>
          <p:cNvPr id="54" name="Text Placeholder 9"/>
          <p:cNvSpPr>
            <a:spLocks noGrp="1"/>
          </p:cNvSpPr>
          <p:nvPr>
            <p:ph type="body" sz="quarter" idx="25" hasCustomPrompt="1"/>
          </p:nvPr>
        </p:nvSpPr>
        <p:spPr>
          <a:xfrm>
            <a:off x="8480262" y="4582947"/>
            <a:ext cx="3590495" cy="393700"/>
          </a:xfrm>
        </p:spPr>
        <p:txBody>
          <a:bodyPr lIns="0" bIns="0" anchor="b">
            <a:normAutofit/>
          </a:bodyPr>
          <a:lstStyle>
            <a:lvl1pPr marL="0" indent="0">
              <a:buFont typeface="Arial" pitchFamily="34" charset="0"/>
              <a:buNone/>
              <a:defRPr sz="1400" b="1" cap="all" baseline="0">
                <a:solidFill>
                  <a:schemeClr val="tx1"/>
                </a:solidFill>
              </a:defRPr>
            </a:lvl1pPr>
            <a:lvl2pPr marL="0" indent="0">
              <a:buNone/>
              <a:defRPr/>
            </a:lvl2pPr>
            <a:lvl3pPr marL="0" indent="0">
              <a:spcBef>
                <a:spcPts val="1800"/>
              </a:spcBef>
              <a:buNone/>
              <a:defRPr/>
            </a:lvl3pPr>
          </a:lstStyle>
          <a:p>
            <a:pPr lvl="0"/>
            <a:r>
              <a:rPr lang="en-US" dirty="0"/>
              <a:t>presenter name</a:t>
            </a:r>
          </a:p>
        </p:txBody>
      </p:sp>
      <p:sp>
        <p:nvSpPr>
          <p:cNvPr id="55" name="Text Placeholder 45"/>
          <p:cNvSpPr>
            <a:spLocks noGrp="1"/>
          </p:cNvSpPr>
          <p:nvPr>
            <p:ph type="body" sz="quarter" idx="26" hasCustomPrompt="1"/>
          </p:nvPr>
        </p:nvSpPr>
        <p:spPr>
          <a:xfrm>
            <a:off x="8480262" y="5045054"/>
            <a:ext cx="3590495" cy="914400"/>
          </a:xfrm>
        </p:spPr>
        <p:txBody>
          <a:bodyPr lIns="0">
            <a:normAutofit/>
          </a:bodyPr>
          <a:lstStyle>
            <a:lvl1pPr marL="0" indent="0">
              <a:lnSpc>
                <a:spcPct val="95000"/>
              </a:lnSpc>
              <a:spcBef>
                <a:spcPts val="0"/>
              </a:spcBef>
              <a:buFont typeface="Arial" pitchFamily="34" charset="0"/>
              <a:buNone/>
              <a:defRPr sz="1400">
                <a:solidFill>
                  <a:schemeClr val="tx1"/>
                </a:solidFill>
              </a:defRPr>
            </a:lvl1pPr>
            <a:lvl2pPr marL="0" indent="0">
              <a:spcBef>
                <a:spcPts val="1800"/>
              </a:spcBef>
              <a:buNone/>
              <a:defRPr/>
            </a:lvl2pPr>
          </a:lstStyle>
          <a:p>
            <a:pPr lvl="0"/>
            <a:r>
              <a:rPr lang="en-US" dirty="0"/>
              <a:t>Remove third presenter </a:t>
            </a:r>
            <a:br>
              <a:rPr lang="en-US" dirty="0"/>
            </a:br>
            <a:r>
              <a:rPr lang="en-US" dirty="0"/>
              <a:t>info if not needed</a:t>
            </a:r>
          </a:p>
        </p:txBody>
      </p:sp>
      <p:sp>
        <p:nvSpPr>
          <p:cNvPr id="47" name="Text Placeholder 45"/>
          <p:cNvSpPr>
            <a:spLocks noGrp="1"/>
          </p:cNvSpPr>
          <p:nvPr>
            <p:ph type="body" sz="quarter" idx="19" hasCustomPrompt="1"/>
          </p:nvPr>
        </p:nvSpPr>
        <p:spPr>
          <a:xfrm>
            <a:off x="606116" y="5747819"/>
            <a:ext cx="7859323" cy="515411"/>
          </a:xfrm>
        </p:spPr>
        <p:txBody>
          <a:bodyPr lIns="0" anchor="b"/>
          <a:lstStyle>
            <a:lvl1pPr marL="0" indent="0">
              <a:spcBef>
                <a:spcPts val="0"/>
              </a:spcBef>
              <a:buNone/>
              <a:defRPr sz="1400" baseline="0">
                <a:solidFill>
                  <a:schemeClr val="tx1"/>
                </a:solidFill>
              </a:defRPr>
            </a:lvl1pPr>
            <a:lvl2pPr marL="0" indent="0">
              <a:spcBef>
                <a:spcPts val="1800"/>
              </a:spcBef>
              <a:buNone/>
              <a:defRPr/>
            </a:lvl2pPr>
          </a:lstStyle>
          <a:p>
            <a:pPr lvl="0"/>
            <a:r>
              <a:rPr lang="en-US" dirty="0"/>
              <a:t>Presentation Date</a:t>
            </a:r>
            <a:br>
              <a:rPr lang="en-US" dirty="0"/>
            </a:br>
            <a:r>
              <a:rPr lang="en-US" dirty="0"/>
              <a:t>City, State (presentation location)</a:t>
            </a:r>
          </a:p>
        </p:txBody>
      </p:sp>
      <p:sp>
        <p:nvSpPr>
          <p:cNvPr id="15" name="Text Placeholder 9"/>
          <p:cNvSpPr>
            <a:spLocks noGrp="1"/>
          </p:cNvSpPr>
          <p:nvPr>
            <p:ph type="body" sz="quarter" idx="27" hasCustomPrompt="1"/>
          </p:nvPr>
        </p:nvSpPr>
        <p:spPr>
          <a:xfrm>
            <a:off x="575733" y="730250"/>
            <a:ext cx="8250767" cy="393700"/>
          </a:xfrm>
        </p:spPr>
        <p:txBody>
          <a:bodyPr lIns="0" bIns="0" anchor="b">
            <a:normAutofit/>
          </a:bodyPr>
          <a:lstStyle>
            <a:lvl1pPr marL="0" indent="0">
              <a:buNone/>
              <a:defRPr sz="1800" b="1" cap="all" baseline="0">
                <a:solidFill>
                  <a:schemeClr val="tx1"/>
                </a:solidFill>
              </a:defRPr>
            </a:lvl1pPr>
            <a:lvl2pPr marL="0" indent="0">
              <a:buNone/>
              <a:defRPr/>
            </a:lvl2pPr>
            <a:lvl3pPr marL="0" indent="0">
              <a:spcBef>
                <a:spcPts val="1800"/>
              </a:spcBef>
              <a:buNone/>
              <a:defRPr/>
            </a:lvl3pPr>
          </a:lstStyle>
          <a:p>
            <a:pPr lvl="0"/>
            <a:r>
              <a:rPr lang="en-US" dirty="0"/>
              <a:t>Optional one line subhead, </a:t>
            </a:r>
            <a:r>
              <a:rPr lang="en-US" dirty="0" err="1"/>
              <a:t>url</a:t>
            </a:r>
            <a:r>
              <a:rPr lang="en-US" dirty="0"/>
              <a:t> or date</a:t>
            </a:r>
          </a:p>
        </p:txBody>
      </p:sp>
      <p:pic>
        <p:nvPicPr>
          <p:cNvPr id="3" name="Picture 2"/>
          <p:cNvPicPr>
            <a:picLocks noChangeAspect="1"/>
          </p:cNvPicPr>
          <p:nvPr/>
        </p:nvPicPr>
        <p:blipFill>
          <a:blip r:embed="rId2"/>
          <a:stretch>
            <a:fillRect/>
          </a:stretch>
        </p:blipFill>
        <p:spPr>
          <a:xfrm>
            <a:off x="9843246" y="523876"/>
            <a:ext cx="1739197" cy="671487"/>
          </a:xfrm>
          <a:prstGeom prst="rect">
            <a:avLst/>
          </a:prstGeom>
        </p:spPr>
      </p:pic>
      <p:pic>
        <p:nvPicPr>
          <p:cNvPr id="14" name="Picture 13">
            <a:extLst>
              <a:ext uri="{FF2B5EF4-FFF2-40B4-BE49-F238E27FC236}">
                <a16:creationId xmlns:a16="http://schemas.microsoft.com/office/drawing/2014/main" id="{694A81BC-600C-436A-8E74-DEBD953CDC94}"/>
              </a:ext>
            </a:extLst>
          </p:cNvPr>
          <p:cNvPicPr>
            <a:picLocks noChangeAspect="1"/>
          </p:cNvPicPr>
          <p:nvPr userDrawn="1"/>
        </p:nvPicPr>
        <p:blipFill>
          <a:blip r:embed="rId2"/>
          <a:stretch>
            <a:fillRect/>
          </a:stretch>
        </p:blipFill>
        <p:spPr>
          <a:xfrm>
            <a:off x="9843246" y="523876"/>
            <a:ext cx="1739197" cy="671487"/>
          </a:xfrm>
          <a:prstGeom prst="rect">
            <a:avLst/>
          </a:prstGeom>
        </p:spPr>
      </p:pic>
    </p:spTree>
    <p:extLst>
      <p:ext uri="{BB962C8B-B14F-4D97-AF65-F5344CB8AC3E}">
        <p14:creationId xmlns:p14="http://schemas.microsoft.com/office/powerpoint/2010/main" val="24705241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866339" y="6083300"/>
            <a:ext cx="2054459" cy="740115"/>
          </a:xfrm>
          <a:prstGeom prst="rect">
            <a:avLst/>
          </a:prstGeom>
          <a:noFill/>
          <a:extLst>
            <a:ext uri="{909E8E84-426E-40dd-AFC4-6F175D3DCCD1}">
              <a14:hiddenFill xmlns:a14="http://schemas.microsoft.com/office/drawing/2010/main" xmlns="">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0"/>
            <a:ext cx="12192000" cy="5984917"/>
          </a:xfrm>
          <a:prstGeom prst="rect">
            <a:avLst/>
          </a:prstGeom>
        </p:spPr>
      </p:pic>
      <p:sp>
        <p:nvSpPr>
          <p:cNvPr id="3" name="Text Placeholder 2"/>
          <p:cNvSpPr>
            <a:spLocks noGrp="1"/>
          </p:cNvSpPr>
          <p:nvPr>
            <p:ph type="body" sz="quarter" idx="10" hasCustomPrompt="1"/>
          </p:nvPr>
        </p:nvSpPr>
        <p:spPr>
          <a:xfrm>
            <a:off x="1" y="-14246"/>
            <a:ext cx="12191999" cy="5999163"/>
          </a:xfrm>
          <a:solidFill>
            <a:schemeClr val="accent2">
              <a:alpha val="90000"/>
            </a:schemeClr>
          </a:solidFill>
        </p:spPr>
        <p:txBody>
          <a:bodyPr lIns="457200" tIns="0" bIns="457200" anchor="ctr"/>
          <a:lstStyle>
            <a:lvl1pPr marL="0" indent="0">
              <a:buNone/>
              <a:defRPr sz="3733"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32224807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179725"/>
            <a:ext cx="11163868" cy="828948"/>
          </a:xfrm>
          <a:prstGeom prst="rect">
            <a:avLst/>
          </a:prstGeom>
        </p:spPr>
        <p:txBody>
          <a:bodyPr vert="horz" lIns="0" tIns="0" rIns="0" bIns="0" rtlCol="0" anchor="ctr" anchorCtr="0">
            <a:noAutofit/>
          </a:bodyPr>
          <a:lstStyle/>
          <a:p>
            <a:r>
              <a:rPr lang="en-US" dirty="0"/>
              <a:t>Headline 32pt </a:t>
            </a:r>
            <a:br>
              <a:rPr lang="en-US" dirty="0"/>
            </a:br>
            <a:endParaRPr lang="en-US" dirty="0"/>
          </a:p>
        </p:txBody>
      </p:sp>
      <p:sp>
        <p:nvSpPr>
          <p:cNvPr id="3" name="Text Placeholder 2"/>
          <p:cNvSpPr>
            <a:spLocks noGrp="1"/>
          </p:cNvSpPr>
          <p:nvPr>
            <p:ph type="body" idx="1"/>
          </p:nvPr>
        </p:nvSpPr>
        <p:spPr>
          <a:xfrm>
            <a:off x="598081" y="1207516"/>
            <a:ext cx="11094260" cy="4987365"/>
          </a:xfrm>
          <a:prstGeom prst="rect">
            <a:avLst/>
          </a:prstGeom>
        </p:spPr>
        <p:txBody>
          <a:bodyPr vert="horz" lIns="0" tIns="0" rIns="0" bIns="45720" rtlCol="0">
            <a:noAutofit/>
          </a:bodyPr>
          <a:lstStyle/>
          <a:p>
            <a:pPr lvl="0"/>
            <a:r>
              <a:rPr lang="en-US" dirty="0"/>
              <a:t>Click to add 1st-level bullet</a:t>
            </a:r>
          </a:p>
          <a:p>
            <a:pPr lvl="1"/>
            <a:r>
              <a:rPr lang="en-US" dirty="0"/>
              <a:t>Second level</a:t>
            </a:r>
          </a:p>
          <a:p>
            <a:pPr lvl="2"/>
            <a:r>
              <a:rPr lang="en-US" dirty="0"/>
              <a:t>Third level</a:t>
            </a:r>
          </a:p>
          <a:p>
            <a:pPr lvl="3"/>
            <a:endParaRPr lang="en-US" dirty="0"/>
          </a:p>
        </p:txBody>
      </p:sp>
      <p:sp>
        <p:nvSpPr>
          <p:cNvPr id="6" name="Slide Number Placeholder 5"/>
          <p:cNvSpPr>
            <a:spLocks noGrp="1"/>
          </p:cNvSpPr>
          <p:nvPr>
            <p:ph type="sldNum" sz="quarter" idx="4"/>
          </p:nvPr>
        </p:nvSpPr>
        <p:spPr>
          <a:xfrm>
            <a:off x="11417300" y="6489007"/>
            <a:ext cx="609600" cy="182880"/>
          </a:xfrm>
          <a:prstGeom prst="rect">
            <a:avLst/>
          </a:prstGeom>
          <a:ln>
            <a:noFill/>
          </a:ln>
        </p:spPr>
        <p:txBody>
          <a:bodyPr vert="horz" lIns="0" tIns="45720" rIns="0" bIns="0" rtlCol="0" anchor="b"/>
          <a:lstStyle>
            <a:lvl1pPr algn="ctr">
              <a:defRPr sz="1000">
                <a:solidFill>
                  <a:srgbClr val="000000"/>
                </a:solidFill>
              </a:defRPr>
            </a:lvl1pPr>
          </a:lstStyle>
          <a:p>
            <a:pPr fontAlgn="auto">
              <a:spcBef>
                <a:spcPts val="0"/>
              </a:spcBef>
              <a:spcAft>
                <a:spcPts val="0"/>
              </a:spcAft>
            </a:pPr>
            <a:fld id="{AEFAAC5A-9C4F-4278-920D-DF2BAB595749}" type="slidenum">
              <a:rPr lang="en-US" smtClean="0">
                <a:latin typeface="Arial"/>
                <a:ea typeface="+mn-ea"/>
              </a:rPr>
              <a:pPr fontAlgn="auto">
                <a:spcBef>
                  <a:spcPts val="0"/>
                </a:spcBef>
                <a:spcAft>
                  <a:spcPts val="0"/>
                </a:spcAft>
              </a:pPr>
              <a:t>‹#›</a:t>
            </a:fld>
            <a:endParaRPr lang="en-US" dirty="0">
              <a:latin typeface="Arial"/>
              <a:ea typeface="+mn-ea"/>
            </a:endParaRPr>
          </a:p>
        </p:txBody>
      </p:sp>
      <p:sp>
        <p:nvSpPr>
          <p:cNvPr id="49" name="Rectangle 48"/>
          <p:cNvSpPr/>
          <p:nvPr/>
        </p:nvSpPr>
        <p:spPr>
          <a:xfrm>
            <a:off x="0" y="0"/>
            <a:ext cx="323709" cy="6858000"/>
          </a:xfrm>
          <a:prstGeom prst="rect">
            <a:avLst/>
          </a:prstGeom>
          <a:solidFill>
            <a:srgbClr val="094875"/>
          </a:solidFill>
          <a:ln>
            <a:solidFill>
              <a:schemeClr val="accent2">
                <a:lumMod val="50000"/>
              </a:schemeClr>
            </a:solidFill>
          </a:ln>
        </p:spPr>
        <p:txBody>
          <a:bodyPr vert="horz" wrap="square" lIns="91440" tIns="45720" rIns="91440" bIns="0" numCol="1" anchor="b" anchorCtr="0" compatLnSpc="1">
            <a:prstTxWarp prst="textNoShape">
              <a:avLst/>
            </a:prstTxWarp>
          </a:bodyPr>
          <a:lstStyle/>
          <a:p>
            <a:pPr fontAlgn="auto">
              <a:spcBef>
                <a:spcPts val="0"/>
              </a:spcBef>
              <a:spcAft>
                <a:spcPts val="0"/>
              </a:spcAft>
            </a:pPr>
            <a:endParaRPr lang="en-US" sz="100">
              <a:solidFill>
                <a:srgbClr val="7AB800"/>
              </a:solidFill>
              <a:latin typeface="Arial"/>
              <a:ea typeface="+mn-ea"/>
            </a:endParaRPr>
          </a:p>
        </p:txBody>
      </p:sp>
      <p:sp>
        <p:nvSpPr>
          <p:cNvPr id="5" name="Footer Placeholder 4"/>
          <p:cNvSpPr>
            <a:spLocks noGrp="1"/>
          </p:cNvSpPr>
          <p:nvPr>
            <p:ph type="ftr" sz="quarter" idx="3"/>
          </p:nvPr>
        </p:nvSpPr>
        <p:spPr>
          <a:xfrm>
            <a:off x="1964267" y="6472729"/>
            <a:ext cx="9234311" cy="215436"/>
          </a:xfrm>
          <a:prstGeom prst="rect">
            <a:avLst/>
          </a:prstGeom>
        </p:spPr>
        <p:txBody>
          <a:bodyPr vert="horz" lIns="91440" tIns="45720" rIns="91440" bIns="45720" rtlCol="0" anchor="ctr"/>
          <a:lstStyle>
            <a:lvl1pPr algn="ctr">
              <a:defRPr sz="1000">
                <a:solidFill>
                  <a:srgbClr val="000000"/>
                </a:solidFill>
              </a:defRPr>
            </a:lvl1pPr>
          </a:lstStyle>
          <a:p>
            <a:r>
              <a:rPr lang="en-US"/>
              <a:t>ANL Director's CD-2 Review of the APS-U Project - August 21-23, 2018</a:t>
            </a:r>
            <a:endParaRPr lang="en-US" dirty="0"/>
          </a:p>
        </p:txBody>
      </p:sp>
    </p:spTree>
    <p:extLst>
      <p:ext uri="{BB962C8B-B14F-4D97-AF65-F5344CB8AC3E}">
        <p14:creationId xmlns:p14="http://schemas.microsoft.com/office/powerpoint/2010/main" val="3242806272"/>
      </p:ext>
    </p:extLst>
  </p:cSld>
  <p:clrMap bg1="lt1" tx1="dk1" bg2="lt2" tx2="dk2" accent1="accent1" accent2="accent2" accent3="accent3" accent4="accent4" accent5="accent5" accent6="accent6" hlink="hlink" folHlink="folHlink"/>
  <p:sldLayoutIdLst>
    <p:sldLayoutId id="2147484308" r:id="rId1"/>
    <p:sldLayoutId id="2147483889" r:id="rId2"/>
    <p:sldLayoutId id="2147484064" r:id="rId3"/>
    <p:sldLayoutId id="2147484310"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dt="0"/>
  <p:txStyles>
    <p:titleStyle>
      <a:lvl1pPr algn="ctr" defTabSz="457200" rtl="0" eaLnBrk="1" latinLnBrk="0" hangingPunct="1">
        <a:lnSpc>
          <a:spcPct val="100000"/>
        </a:lnSpc>
        <a:spcBef>
          <a:spcPct val="0"/>
        </a:spcBef>
        <a:buNone/>
        <a:defRPr sz="3200" b="1" i="0" kern="1200" cap="none" baseline="0">
          <a:solidFill>
            <a:schemeClr val="tx2">
              <a:lumMod val="50000"/>
            </a:schemeClr>
          </a:solidFill>
          <a:latin typeface="+mj-lt"/>
          <a:ea typeface="+mj-ea"/>
          <a:cs typeface="+mj-cs"/>
        </a:defRPr>
      </a:lvl1pPr>
    </p:titleStyle>
    <p:bodyStyle>
      <a:lvl1pPr marL="274320" indent="-274320" algn="l" defTabSz="457200" rtl="0" eaLnBrk="1" latinLnBrk="0" hangingPunct="1">
        <a:spcBef>
          <a:spcPts val="0"/>
        </a:spcBef>
        <a:spcAft>
          <a:spcPts val="600"/>
        </a:spcAft>
        <a:buClr>
          <a:schemeClr val="tx2">
            <a:lumMod val="75000"/>
          </a:schemeClr>
        </a:buClr>
        <a:buFont typeface="Wingdings" charset="2"/>
        <a:buChar char="§"/>
        <a:defRPr sz="2400" kern="1200" baseline="0">
          <a:solidFill>
            <a:srgbClr val="000000"/>
          </a:solidFill>
          <a:latin typeface="+mn-lt"/>
          <a:ea typeface="+mn-ea"/>
          <a:cs typeface="+mn-cs"/>
        </a:defRPr>
      </a:lvl1pPr>
      <a:lvl2pPr marL="573088" indent="-298450" algn="l" defTabSz="457200" rtl="0" eaLnBrk="1" latinLnBrk="0" hangingPunct="1">
        <a:spcBef>
          <a:spcPts val="0"/>
        </a:spcBef>
        <a:spcAft>
          <a:spcPts val="600"/>
        </a:spcAft>
        <a:buClr>
          <a:schemeClr val="tx2">
            <a:lumMod val="75000"/>
          </a:schemeClr>
        </a:buClr>
        <a:buFont typeface="Lucida Grande"/>
        <a:buChar char="–"/>
        <a:defRPr sz="2000" kern="1200">
          <a:solidFill>
            <a:srgbClr val="000000"/>
          </a:solidFill>
          <a:latin typeface="+mn-lt"/>
          <a:ea typeface="+mn-ea"/>
          <a:cs typeface="+mn-cs"/>
        </a:defRPr>
      </a:lvl2pPr>
      <a:lvl3pPr marL="519113" indent="217488" algn="l" defTabSz="457200" rtl="0" eaLnBrk="1" latinLnBrk="0" hangingPunct="1">
        <a:spcBef>
          <a:spcPts val="0"/>
        </a:spcBef>
        <a:spcAft>
          <a:spcPts val="600"/>
        </a:spcAft>
        <a:buClr>
          <a:schemeClr val="tx2">
            <a:lumMod val="75000"/>
          </a:schemeClr>
        </a:buClr>
        <a:buFont typeface="Arial" panose="020B0604020202020204" pitchFamily="34" charset="0"/>
        <a:buChar char="•"/>
        <a:defRPr sz="1800" kern="1200">
          <a:solidFill>
            <a:srgbClr val="000000"/>
          </a:solidFill>
          <a:latin typeface="+mn-lt"/>
          <a:ea typeface="+mn-ea"/>
          <a:cs typeface="+mn-cs"/>
        </a:defRPr>
      </a:lvl3pPr>
      <a:lvl4pPr marL="569913" indent="237744" algn="l" defTabSz="457200" rtl="0" eaLnBrk="1" latinLnBrk="0" hangingPunct="1">
        <a:spcBef>
          <a:spcPts val="0"/>
        </a:spcBef>
        <a:spcAft>
          <a:spcPts val="600"/>
        </a:spcAft>
        <a:buClr>
          <a:schemeClr val="tx2">
            <a:lumMod val="75000"/>
          </a:schemeClr>
        </a:buClr>
        <a:buFont typeface="Arial"/>
        <a:buChar char="•"/>
        <a:defRPr sz="1800" kern="1200" baseline="0">
          <a:solidFill>
            <a:srgbClr val="000000"/>
          </a:solidFill>
          <a:latin typeface="+mn-lt"/>
          <a:ea typeface="+mn-ea"/>
          <a:cs typeface="+mn-cs"/>
        </a:defRPr>
      </a:lvl4pPr>
      <a:lvl5pPr marL="1371600" indent="-171450" algn="l" defTabSz="457200" rtl="0" eaLnBrk="1" latinLnBrk="0" hangingPunct="1">
        <a:spcBef>
          <a:spcPts val="0"/>
        </a:spcBef>
        <a:spcAft>
          <a:spcPts val="0"/>
        </a:spcAft>
        <a:buClr>
          <a:schemeClr val="tx2">
            <a:lumMod val="75000"/>
          </a:schemeClr>
        </a:buClr>
        <a:buFont typeface="Wingdings" charset="2"/>
        <a:buChar char="§"/>
        <a:defRPr sz="16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179725"/>
            <a:ext cx="11163868" cy="828948"/>
          </a:xfrm>
          <a:prstGeom prst="rect">
            <a:avLst/>
          </a:prstGeom>
        </p:spPr>
        <p:txBody>
          <a:bodyPr vert="horz" lIns="0" tIns="0" rIns="0" bIns="0" rtlCol="0" anchor="ctr" anchorCtr="0">
            <a:noAutofit/>
          </a:bodyPr>
          <a:lstStyle/>
          <a:p>
            <a:r>
              <a:rPr lang="en-US" dirty="0"/>
              <a:t>Headline 32pt </a:t>
            </a:r>
            <a:br>
              <a:rPr lang="en-US" dirty="0"/>
            </a:br>
            <a:endParaRPr lang="en-US" dirty="0"/>
          </a:p>
        </p:txBody>
      </p:sp>
      <p:sp>
        <p:nvSpPr>
          <p:cNvPr id="3" name="Text Placeholder 2"/>
          <p:cNvSpPr>
            <a:spLocks noGrp="1"/>
          </p:cNvSpPr>
          <p:nvPr>
            <p:ph type="body" idx="1"/>
          </p:nvPr>
        </p:nvSpPr>
        <p:spPr>
          <a:xfrm>
            <a:off x="598081" y="1207516"/>
            <a:ext cx="11094260" cy="4987365"/>
          </a:xfrm>
          <a:prstGeom prst="rect">
            <a:avLst/>
          </a:prstGeom>
        </p:spPr>
        <p:txBody>
          <a:bodyPr vert="horz" lIns="0" tIns="0" rIns="0" bIns="45720" rtlCol="0">
            <a:noAutofit/>
          </a:bodyPr>
          <a:lstStyle/>
          <a:p>
            <a:pPr lvl="0"/>
            <a:r>
              <a:rPr lang="en-US" dirty="0"/>
              <a:t>Click to add 1st-level bullet</a:t>
            </a:r>
          </a:p>
          <a:p>
            <a:pPr lvl="1"/>
            <a:r>
              <a:rPr lang="en-US" dirty="0"/>
              <a:t>Second level</a:t>
            </a:r>
          </a:p>
          <a:p>
            <a:pPr lvl="2"/>
            <a:r>
              <a:rPr lang="en-US" dirty="0"/>
              <a:t>Third level</a:t>
            </a:r>
          </a:p>
          <a:p>
            <a:pPr lvl="3"/>
            <a:endParaRPr lang="en-US" dirty="0"/>
          </a:p>
        </p:txBody>
      </p:sp>
      <p:sp>
        <p:nvSpPr>
          <p:cNvPr id="6" name="Slide Number Placeholder 5"/>
          <p:cNvSpPr>
            <a:spLocks noGrp="1"/>
          </p:cNvSpPr>
          <p:nvPr>
            <p:ph type="sldNum" sz="quarter" idx="4"/>
          </p:nvPr>
        </p:nvSpPr>
        <p:spPr>
          <a:xfrm>
            <a:off x="11417300" y="6489007"/>
            <a:ext cx="609600" cy="182880"/>
          </a:xfrm>
          <a:prstGeom prst="rect">
            <a:avLst/>
          </a:prstGeom>
          <a:ln>
            <a:noFill/>
          </a:ln>
        </p:spPr>
        <p:txBody>
          <a:bodyPr vert="horz" lIns="0" tIns="45720" rIns="0" bIns="0" rtlCol="0" anchor="b"/>
          <a:lstStyle>
            <a:lvl1pPr algn="ctr">
              <a:defRPr sz="1000">
                <a:solidFill>
                  <a:srgbClr val="000000"/>
                </a:solidFill>
              </a:defRPr>
            </a:lvl1pPr>
          </a:lstStyle>
          <a:p>
            <a:pPr fontAlgn="auto">
              <a:spcBef>
                <a:spcPts val="0"/>
              </a:spcBef>
              <a:spcAft>
                <a:spcPts val="0"/>
              </a:spcAft>
            </a:pPr>
            <a:fld id="{AEFAAC5A-9C4F-4278-920D-DF2BAB595749}" type="slidenum">
              <a:rPr lang="en-US" smtClean="0">
                <a:latin typeface="Arial"/>
                <a:ea typeface="+mn-ea"/>
              </a:rPr>
              <a:pPr fontAlgn="auto">
                <a:spcBef>
                  <a:spcPts val="0"/>
                </a:spcBef>
                <a:spcAft>
                  <a:spcPts val="0"/>
                </a:spcAft>
              </a:pPr>
              <a:t>‹#›</a:t>
            </a:fld>
            <a:endParaRPr lang="en-US" dirty="0">
              <a:latin typeface="Arial"/>
              <a:ea typeface="+mn-ea"/>
            </a:endParaRPr>
          </a:p>
        </p:txBody>
      </p:sp>
      <p:sp>
        <p:nvSpPr>
          <p:cNvPr id="49" name="Rectangle 48"/>
          <p:cNvSpPr/>
          <p:nvPr/>
        </p:nvSpPr>
        <p:spPr>
          <a:xfrm>
            <a:off x="0" y="0"/>
            <a:ext cx="323709" cy="6858000"/>
          </a:xfrm>
          <a:prstGeom prst="rect">
            <a:avLst/>
          </a:prstGeom>
          <a:solidFill>
            <a:srgbClr val="094875"/>
          </a:solidFill>
          <a:ln>
            <a:solidFill>
              <a:schemeClr val="accent2">
                <a:lumMod val="50000"/>
              </a:schemeClr>
            </a:solidFill>
          </a:ln>
        </p:spPr>
        <p:txBody>
          <a:bodyPr vert="horz" wrap="square" lIns="91440" tIns="45720" rIns="91440" bIns="0" numCol="1" anchor="b" anchorCtr="0" compatLnSpc="1">
            <a:prstTxWarp prst="textNoShape">
              <a:avLst/>
            </a:prstTxWarp>
          </a:bodyPr>
          <a:lstStyle/>
          <a:p>
            <a:pPr fontAlgn="auto">
              <a:spcBef>
                <a:spcPts val="0"/>
              </a:spcBef>
              <a:spcAft>
                <a:spcPts val="0"/>
              </a:spcAft>
            </a:pPr>
            <a:endParaRPr lang="en-US" sz="100">
              <a:solidFill>
                <a:srgbClr val="7AB800"/>
              </a:solidFill>
              <a:latin typeface="Arial"/>
              <a:ea typeface="+mn-ea"/>
            </a:endParaRPr>
          </a:p>
        </p:txBody>
      </p:sp>
      <p:sp>
        <p:nvSpPr>
          <p:cNvPr id="5" name="Footer Placeholder 4"/>
          <p:cNvSpPr>
            <a:spLocks noGrp="1"/>
          </p:cNvSpPr>
          <p:nvPr>
            <p:ph type="ftr" sz="quarter" idx="3"/>
          </p:nvPr>
        </p:nvSpPr>
        <p:spPr>
          <a:xfrm>
            <a:off x="1964267" y="6472729"/>
            <a:ext cx="9234311" cy="215436"/>
          </a:xfrm>
          <a:prstGeom prst="rect">
            <a:avLst/>
          </a:prstGeom>
        </p:spPr>
        <p:txBody>
          <a:bodyPr vert="horz" lIns="91440" tIns="45720" rIns="91440" bIns="45720" rtlCol="0" anchor="ctr"/>
          <a:lstStyle>
            <a:lvl1pPr algn="ctr">
              <a:defRPr sz="1000">
                <a:solidFill>
                  <a:srgbClr val="000000"/>
                </a:solidFill>
              </a:defRPr>
            </a:lvl1pPr>
          </a:lstStyle>
          <a:p>
            <a:r>
              <a:rPr lang="en-US"/>
              <a:t>ANL Director's CD-2 Review of the APS-U Project - August 21-23, 2018</a:t>
            </a:r>
            <a:endParaRPr lang="en-US" dirty="0"/>
          </a:p>
        </p:txBody>
      </p:sp>
    </p:spTree>
    <p:extLst>
      <p:ext uri="{BB962C8B-B14F-4D97-AF65-F5344CB8AC3E}">
        <p14:creationId xmlns:p14="http://schemas.microsoft.com/office/powerpoint/2010/main" val="2693298750"/>
      </p:ext>
    </p:extLst>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dt="0"/>
  <p:txStyles>
    <p:titleStyle>
      <a:lvl1pPr algn="ctr" defTabSz="457200" rtl="0" eaLnBrk="1" latinLnBrk="0" hangingPunct="1">
        <a:lnSpc>
          <a:spcPct val="100000"/>
        </a:lnSpc>
        <a:spcBef>
          <a:spcPct val="0"/>
        </a:spcBef>
        <a:buNone/>
        <a:defRPr sz="3200" b="1" i="0" kern="1200" cap="none" baseline="0">
          <a:solidFill>
            <a:schemeClr val="tx2">
              <a:lumMod val="50000"/>
            </a:schemeClr>
          </a:solidFill>
          <a:latin typeface="+mj-lt"/>
          <a:ea typeface="+mj-ea"/>
          <a:cs typeface="+mj-cs"/>
        </a:defRPr>
      </a:lvl1pPr>
    </p:titleStyle>
    <p:bodyStyle>
      <a:lvl1pPr marL="274320" indent="-274320" algn="l" defTabSz="457200" rtl="0" eaLnBrk="1" latinLnBrk="0" hangingPunct="1">
        <a:spcBef>
          <a:spcPts val="0"/>
        </a:spcBef>
        <a:spcAft>
          <a:spcPts val="600"/>
        </a:spcAft>
        <a:buClr>
          <a:schemeClr val="tx2">
            <a:lumMod val="75000"/>
          </a:schemeClr>
        </a:buClr>
        <a:buFont typeface="Wingdings" charset="2"/>
        <a:buChar char="§"/>
        <a:defRPr sz="2400" kern="1200" baseline="0">
          <a:solidFill>
            <a:srgbClr val="000000"/>
          </a:solidFill>
          <a:latin typeface="+mn-lt"/>
          <a:ea typeface="+mn-ea"/>
          <a:cs typeface="+mn-cs"/>
        </a:defRPr>
      </a:lvl1pPr>
      <a:lvl2pPr marL="573088" indent="-298450" algn="l" defTabSz="457200" rtl="0" eaLnBrk="1" latinLnBrk="0" hangingPunct="1">
        <a:spcBef>
          <a:spcPts val="0"/>
        </a:spcBef>
        <a:spcAft>
          <a:spcPts val="600"/>
        </a:spcAft>
        <a:buClr>
          <a:schemeClr val="tx2">
            <a:lumMod val="75000"/>
          </a:schemeClr>
        </a:buClr>
        <a:buFont typeface="Lucida Grande"/>
        <a:buChar char="–"/>
        <a:defRPr sz="2000" kern="1200">
          <a:solidFill>
            <a:srgbClr val="000000"/>
          </a:solidFill>
          <a:latin typeface="+mn-lt"/>
          <a:ea typeface="+mn-ea"/>
          <a:cs typeface="+mn-cs"/>
        </a:defRPr>
      </a:lvl2pPr>
      <a:lvl3pPr marL="519113" indent="217488" algn="l" defTabSz="457200" rtl="0" eaLnBrk="1" latinLnBrk="0" hangingPunct="1">
        <a:spcBef>
          <a:spcPts val="0"/>
        </a:spcBef>
        <a:spcAft>
          <a:spcPts val="600"/>
        </a:spcAft>
        <a:buClr>
          <a:schemeClr val="tx2">
            <a:lumMod val="75000"/>
          </a:schemeClr>
        </a:buClr>
        <a:buFont typeface="Arial" panose="020B0604020202020204" pitchFamily="34" charset="0"/>
        <a:buChar char="•"/>
        <a:defRPr sz="1800" kern="1200">
          <a:solidFill>
            <a:srgbClr val="000000"/>
          </a:solidFill>
          <a:latin typeface="+mn-lt"/>
          <a:ea typeface="+mn-ea"/>
          <a:cs typeface="+mn-cs"/>
        </a:defRPr>
      </a:lvl3pPr>
      <a:lvl4pPr marL="569913" indent="237744" algn="l" defTabSz="457200" rtl="0" eaLnBrk="1" latinLnBrk="0" hangingPunct="1">
        <a:spcBef>
          <a:spcPts val="0"/>
        </a:spcBef>
        <a:spcAft>
          <a:spcPts val="600"/>
        </a:spcAft>
        <a:buClr>
          <a:schemeClr val="tx2">
            <a:lumMod val="75000"/>
          </a:schemeClr>
        </a:buClr>
        <a:buFont typeface="Arial"/>
        <a:buChar char="•"/>
        <a:defRPr sz="1800" kern="1200" baseline="0">
          <a:solidFill>
            <a:srgbClr val="000000"/>
          </a:solidFill>
          <a:latin typeface="+mn-lt"/>
          <a:ea typeface="+mn-ea"/>
          <a:cs typeface="+mn-cs"/>
        </a:defRPr>
      </a:lvl4pPr>
      <a:lvl5pPr marL="1371600" indent="-171450" algn="l" defTabSz="457200" rtl="0" eaLnBrk="1" latinLnBrk="0" hangingPunct="1">
        <a:spcBef>
          <a:spcPts val="0"/>
        </a:spcBef>
        <a:spcAft>
          <a:spcPts val="0"/>
        </a:spcAft>
        <a:buClr>
          <a:schemeClr val="tx2">
            <a:lumMod val="75000"/>
          </a:schemeClr>
        </a:buClr>
        <a:buFont typeface="Wingdings" charset="2"/>
        <a:buChar char="§"/>
        <a:defRPr sz="16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hyperlink" Target="https://github.com/ochubar/SRW"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sp>
        <p:nvSpPr>
          <p:cNvPr id="15" name="Title 14"/>
          <p:cNvSpPr>
            <a:spLocks noGrp="1"/>
          </p:cNvSpPr>
          <p:nvPr>
            <p:ph type="title"/>
          </p:nvPr>
        </p:nvSpPr>
        <p:spPr>
          <a:xfrm>
            <a:off x="327546" y="1552915"/>
            <a:ext cx="9140327" cy="2733587"/>
          </a:xfrm>
          <a:solidFill>
            <a:schemeClr val="accent2">
              <a:lumMod val="75000"/>
            </a:schemeClr>
          </a:solidFill>
          <a:ln>
            <a:solidFill>
              <a:schemeClr val="tx2">
                <a:lumMod val="75000"/>
              </a:schemeClr>
            </a:solidFill>
          </a:ln>
        </p:spPr>
        <p:txBody>
          <a:bodyPr/>
          <a:lstStyle/>
          <a:p>
            <a:r>
              <a:rPr lang="en-US" dirty="0"/>
              <a:t>Introduction to SRW</a:t>
            </a:r>
          </a:p>
        </p:txBody>
      </p:sp>
      <p:sp>
        <p:nvSpPr>
          <p:cNvPr id="3" name="TextBox 2"/>
          <p:cNvSpPr txBox="1"/>
          <p:nvPr/>
        </p:nvSpPr>
        <p:spPr>
          <a:xfrm>
            <a:off x="690342" y="4425360"/>
            <a:ext cx="10971390" cy="1815882"/>
          </a:xfrm>
          <a:prstGeom prst="rect">
            <a:avLst/>
          </a:prstGeom>
          <a:noFill/>
        </p:spPr>
        <p:txBody>
          <a:bodyPr wrap="square" rtlCol="0">
            <a:spAutoFit/>
          </a:bodyPr>
          <a:lstStyle/>
          <a:p>
            <a:pPr fontAlgn="auto">
              <a:spcBef>
                <a:spcPts val="0"/>
              </a:spcBef>
              <a:spcAft>
                <a:spcPts val="0"/>
              </a:spcAft>
            </a:pPr>
            <a:r>
              <a:rPr lang="en-US" sz="2200" b="1" dirty="0">
                <a:solidFill>
                  <a:srgbClr val="000000"/>
                </a:solidFill>
                <a:latin typeface="Arial"/>
                <a:ea typeface="+mn-ea"/>
                <a:cs typeface="Arial"/>
              </a:rPr>
              <a:t>Luca Rebuffi (ANL)</a:t>
            </a:r>
            <a:endParaRPr lang="en-US" dirty="0">
              <a:solidFill>
                <a:srgbClr val="000000"/>
              </a:solidFill>
              <a:latin typeface="Arial"/>
              <a:ea typeface="+mn-ea"/>
              <a:cs typeface="Arial"/>
            </a:endParaRPr>
          </a:p>
          <a:p>
            <a:pPr fontAlgn="auto">
              <a:spcBef>
                <a:spcPts val="0"/>
              </a:spcBef>
              <a:spcAft>
                <a:spcPts val="0"/>
              </a:spcAft>
            </a:pPr>
            <a:endParaRPr lang="en-US" dirty="0">
              <a:solidFill>
                <a:srgbClr val="000000"/>
              </a:solidFill>
            </a:endParaRPr>
          </a:p>
          <a:p>
            <a:pPr fontAlgn="auto">
              <a:spcBef>
                <a:spcPts val="0"/>
              </a:spcBef>
              <a:spcAft>
                <a:spcPts val="0"/>
              </a:spcAft>
            </a:pPr>
            <a:r>
              <a:rPr lang="en-US" dirty="0">
                <a:solidFill>
                  <a:srgbClr val="000000"/>
                </a:solidFill>
              </a:rPr>
              <a:t>Second OASYS School</a:t>
            </a:r>
          </a:p>
          <a:p>
            <a:pPr fontAlgn="auto">
              <a:spcBef>
                <a:spcPts val="0"/>
              </a:spcBef>
              <a:spcAft>
                <a:spcPts val="0"/>
              </a:spcAft>
            </a:pPr>
            <a:r>
              <a:rPr lang="en-US" dirty="0">
                <a:solidFill>
                  <a:srgbClr val="000000"/>
                </a:solidFill>
                <a:latin typeface="Arial"/>
                <a:cs typeface="Arial"/>
              </a:rPr>
              <a:t>APS-ANL, Lemont, IL </a:t>
            </a:r>
          </a:p>
          <a:p>
            <a:pPr fontAlgn="auto">
              <a:spcBef>
                <a:spcPts val="0"/>
              </a:spcBef>
              <a:spcAft>
                <a:spcPts val="0"/>
              </a:spcAft>
            </a:pPr>
            <a:endParaRPr lang="en-US" dirty="0">
              <a:solidFill>
                <a:srgbClr val="000000"/>
              </a:solidFill>
              <a:latin typeface="Arial"/>
              <a:cs typeface="Arial"/>
            </a:endParaRPr>
          </a:p>
          <a:p>
            <a:pPr fontAlgn="auto">
              <a:spcBef>
                <a:spcPts val="0"/>
              </a:spcBef>
              <a:spcAft>
                <a:spcPts val="0"/>
              </a:spcAft>
            </a:pPr>
            <a:r>
              <a:rPr lang="en-US" dirty="0">
                <a:solidFill>
                  <a:srgbClr val="000000"/>
                </a:solidFill>
                <a:latin typeface="Arial"/>
                <a:cs typeface="Arial"/>
              </a:rPr>
              <a:t>December 11-13, 2019 </a:t>
            </a: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443422" y="1552915"/>
            <a:ext cx="2748577" cy="2748577"/>
          </a:xfrm>
          <a:prstGeom prst="rect">
            <a:avLst/>
          </a:prstGeom>
        </p:spPr>
      </p:pic>
    </p:spTree>
    <p:extLst>
      <p:ext uri="{BB962C8B-B14F-4D97-AF65-F5344CB8AC3E}">
        <p14:creationId xmlns:p14="http://schemas.microsoft.com/office/powerpoint/2010/main" val="20149948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10</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Fresnel Approximation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011104C-EB50-D74A-9199-69540AE7DAE2}"/>
                  </a:ext>
                </a:extLst>
              </p:cNvPr>
              <p:cNvSpPr txBox="1"/>
              <p:nvPr/>
            </p:nvSpPr>
            <p:spPr>
              <a:xfrm>
                <a:off x="496866" y="1008673"/>
                <a:ext cx="11530034" cy="2554545"/>
              </a:xfrm>
              <a:prstGeom prst="rect">
                <a:avLst/>
              </a:prstGeom>
              <a:noFill/>
            </p:spPr>
            <p:txBody>
              <a:bodyPr wrap="square" rtlCol="0">
                <a:spAutoFit/>
              </a:bodyPr>
              <a:lstStyle/>
              <a:p>
                <a:r>
                  <a:rPr lang="en-US" sz="2000" dirty="0">
                    <a:solidFill>
                      <a:srgbClr val="005C98"/>
                    </a:solidFill>
                  </a:rPr>
                  <a:t>It is worth noting that this convolution expression, which expresses the propagated field as the sum of the propagated disturbances, which are due to each of the points on the incident wavefront over the plane </a:t>
                </a:r>
                <a14:m>
                  <m:oMath xmlns:m="http://schemas.openxmlformats.org/officeDocument/2006/math">
                    <m:r>
                      <a:rPr lang="en-US" sz="2000" i="1" dirty="0" smtClean="0">
                        <a:solidFill>
                          <a:srgbClr val="000000"/>
                        </a:solidFill>
                        <a:latin typeface="Cambria Math" panose="02040503050406030204" pitchFamily="18" charset="0"/>
                      </a:rPr>
                      <m:t>𝑧</m:t>
                    </m:r>
                    <m:r>
                      <a:rPr lang="en-US" sz="2000" i="1" dirty="0" smtClean="0">
                        <a:solidFill>
                          <a:srgbClr val="000000"/>
                        </a:solidFill>
                        <a:latin typeface="Cambria Math" panose="02040503050406030204" pitchFamily="18" charset="0"/>
                      </a:rPr>
                      <m:t>=0</m:t>
                    </m:r>
                  </m:oMath>
                </a14:m>
                <a:r>
                  <a:rPr lang="en-US" sz="2000" dirty="0">
                    <a:solidFill>
                      <a:srgbClr val="005C98"/>
                    </a:solidFill>
                  </a:rPr>
                  <a:t>. This is the mathematical embodiment of the Huygens-Fresnel principle, which views the propagated disturbance as a sum of the propagated disturbances that emanate from each point on the initial wavefront.</a:t>
                </a:r>
              </a:p>
              <a:p>
                <a:endParaRPr lang="en-US" sz="2000" dirty="0">
                  <a:solidFill>
                    <a:srgbClr val="005C98"/>
                  </a:solidFill>
                </a:endParaRPr>
              </a:p>
              <a:p>
                <a:r>
                  <a:rPr lang="en-US" sz="2000" dirty="0">
                    <a:solidFill>
                      <a:srgbClr val="005C98"/>
                    </a:solidFill>
                  </a:rPr>
                  <a:t>By calculating the convolution in its integral form, we obtain a version of the formula more convenient for numerical calculations, and to make a smooth transition to the Fraunhofer approximation:</a:t>
                </a:r>
              </a:p>
            </p:txBody>
          </p:sp>
        </mc:Choice>
        <mc:Fallback xmlns="">
          <p:sp>
            <p:nvSpPr>
              <p:cNvPr id="5" name="TextBox 4">
                <a:extLst>
                  <a:ext uri="{FF2B5EF4-FFF2-40B4-BE49-F238E27FC236}">
                    <a16:creationId xmlns:a16="http://schemas.microsoft.com/office/drawing/2014/main" id="{0011104C-EB50-D74A-9199-69540AE7DAE2}"/>
                  </a:ext>
                </a:extLst>
              </p:cNvPr>
              <p:cNvSpPr txBox="1">
                <a:spLocks noRot="1" noChangeAspect="1" noMove="1" noResize="1" noEditPoints="1" noAdjustHandles="1" noChangeArrowheads="1" noChangeShapeType="1" noTextEdit="1"/>
              </p:cNvSpPr>
              <p:nvPr/>
            </p:nvSpPr>
            <p:spPr>
              <a:xfrm>
                <a:off x="496866" y="1008673"/>
                <a:ext cx="11530034" cy="2554545"/>
              </a:xfrm>
              <a:prstGeom prst="rect">
                <a:avLst/>
              </a:prstGeom>
              <a:blipFill>
                <a:blip r:embed="rId2"/>
                <a:stretch>
                  <a:fillRect l="-440" t="-985" r="-770" b="-29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3AEBDB7-8A8D-4D45-AD81-B9002C475485}"/>
                  </a:ext>
                </a:extLst>
              </p:cNvPr>
              <p:cNvSpPr/>
              <p:nvPr/>
            </p:nvSpPr>
            <p:spPr>
              <a:xfrm>
                <a:off x="496866" y="3786536"/>
                <a:ext cx="10920434" cy="94327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400" i="1" dirty="0" smtClean="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dirty="0">
                              <a:solidFill>
                                <a:srgbClr val="000000"/>
                              </a:solidFill>
                              <a:latin typeface="Cambria Math" panose="02040503050406030204" pitchFamily="18" charset="0"/>
                            </a:rPr>
                          </m:ctrlPr>
                        </m:dPr>
                        <m:e>
                          <m:r>
                            <a:rPr lang="en-US" sz="2400" i="1" dirty="0">
                              <a:solidFill>
                                <a:srgbClr val="000000"/>
                              </a:solidFill>
                              <a:latin typeface="Cambria Math" panose="02040503050406030204" pitchFamily="18" charset="0"/>
                            </a:rPr>
                            <m:t>𝑥</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𝑦</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𝑧</m:t>
                          </m:r>
                          <m:r>
                            <a:rPr lang="en-US" sz="2400" i="1" dirty="0">
                              <a:solidFill>
                                <a:srgbClr val="000000"/>
                              </a:solidFill>
                              <a:latin typeface="Cambria Math" panose="02040503050406030204" pitchFamily="18" charset="0"/>
                            </a:rPr>
                            <m:t>=</m:t>
                          </m:r>
                          <m:sSup>
                            <m:sSupPr>
                              <m:ctrlPr>
                                <a:rPr lang="en-US" sz="2400" i="1" dirty="0">
                                  <a:solidFill>
                                    <a:srgbClr val="000000"/>
                                  </a:solidFill>
                                  <a:latin typeface="Cambria Math" panose="02040503050406030204" pitchFamily="18" charset="0"/>
                                </a:rPr>
                              </m:ctrlPr>
                            </m:sSupPr>
                            <m:e>
                              <m:r>
                                <a:rPr lang="en-US" sz="2400" i="1" dirty="0">
                                  <a:solidFill>
                                    <a:srgbClr val="000000"/>
                                  </a:solidFill>
                                  <a:latin typeface="Cambria Math" panose="02040503050406030204" pitchFamily="18" charset="0"/>
                                </a:rPr>
                                <m:t>𝑧</m:t>
                              </m:r>
                            </m:e>
                            <m:sup>
                              <m:r>
                                <a:rPr lang="en-US" sz="2400" i="1" dirty="0">
                                  <a:solidFill>
                                    <a:srgbClr val="000000"/>
                                  </a:solidFill>
                                  <a:latin typeface="Cambria Math" panose="02040503050406030204" pitchFamily="18" charset="0"/>
                                </a:rPr>
                                <m:t>∗</m:t>
                              </m:r>
                            </m:sup>
                          </m:sSup>
                        </m:e>
                      </m:d>
                      <m:r>
                        <a:rPr lang="en-US" sz="2400" i="1" dirty="0">
                          <a:solidFill>
                            <a:srgbClr val="000000"/>
                          </a:solidFill>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𝑖𝑘</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𝑘𝑧</m:t>
                                  </m:r>
                                </m:e>
                                <m:sup>
                                  <m:r>
                                    <a:rPr lang="en-US" sz="2400" i="1" dirty="0">
                                      <a:latin typeface="Cambria Math" panose="02040503050406030204" pitchFamily="18" charset="0"/>
                                    </a:rPr>
                                    <m:t>∗</m:t>
                                  </m:r>
                                </m:sup>
                              </m:sSup>
                            </m:sup>
                          </m:s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𝜋</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ea typeface="Cambria Math" panose="02040503050406030204" pitchFamily="18" charset="0"/>
                            </a:rPr>
                            <m:t>+∞</m:t>
                          </m:r>
                        </m:sup>
                        <m:e>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b="0" i="1" smtClean="0">
                                  <a:latin typeface="Cambria Math" panose="02040503050406030204" pitchFamily="18" charset="0"/>
                                </a:rPr>
                                <m:t>, </m:t>
                              </m:r>
                              <m:r>
                                <a:rPr lang="en-US" sz="2400" b="0" i="1" smtClean="0">
                                  <a:latin typeface="Cambria Math" panose="02040503050406030204" pitchFamily="18" charset="0"/>
                                </a:rPr>
                                <m:t>𝑧</m:t>
                              </m:r>
                              <m:r>
                                <a:rPr lang="en-US" sz="2400" b="0" i="1" smtClean="0">
                                  <a:latin typeface="Cambria Math" panose="02040503050406030204" pitchFamily="18" charset="0"/>
                                </a:rPr>
                                <m:t>=0</m:t>
                              </m:r>
                            </m:e>
                          </m:d>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m:t>
                              </m:r>
                              <m:r>
                                <a:rPr lang="en-US" sz="2400" i="1" dirty="0">
                                  <a:latin typeface="Cambria Math" panose="02040503050406030204" pitchFamily="18" charset="0"/>
                                </a:rPr>
                                <m:t>𝑖</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rPr>
                                    <m:t>𝑘</m:t>
                                  </m:r>
                                </m:num>
                                <m:den>
                                  <m:r>
                                    <a:rPr lang="en-US" sz="2400" i="1" dirty="0">
                                      <a:latin typeface="Cambria Math" panose="02040503050406030204" pitchFamily="18" charset="0"/>
                                      <a:ea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begChr m:val="["/>
                                  <m:endChr m:val="]"/>
                                  <m:ctrlPr>
                                    <a:rPr lang="en-US" sz="2400" i="1" dirty="0" smtClean="0">
                                      <a:latin typeface="Cambria Math" panose="02040503050406030204" pitchFamily="18" charset="0"/>
                                    </a:rPr>
                                  </m:ctrlPr>
                                </m:dPr>
                                <m:e>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𝑥</m:t>
                                          </m:r>
                                          <m:r>
                                            <a:rPr lang="en-US" sz="2400" i="1" dirty="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r>
                                    <a:rPr lang="en-US" sz="2400" b="0" i="1" dirty="0" smtClean="0">
                                      <a:latin typeface="Cambria Math" panose="02040503050406030204" pitchFamily="18" charset="0"/>
                                    </a:rPr>
                                    <m:t>+</m:t>
                                  </m:r>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b="0" i="1" dirty="0" smtClean="0">
                                              <a:latin typeface="Cambria Math" panose="02040503050406030204" pitchFamily="18" charset="0"/>
                                            </a:rPr>
                                            <m:t>𝑦</m:t>
                                          </m:r>
                                          <m:r>
                                            <a:rPr lang="en-US" sz="2400" i="1" dirty="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𝑦</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e>
                              </m:d>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nary>
                      <m:r>
                        <a:rPr lang="en-US" sz="2400" b="0" i="1" smtClean="0">
                          <a:latin typeface="Cambria Math" panose="02040503050406030204" pitchFamily="18" charset="0"/>
                        </a:rPr>
                        <m:t>=</m:t>
                      </m:r>
                    </m:oMath>
                  </m:oMathPara>
                </a14:m>
                <a:endParaRPr lang="en-US" sz="2400" b="0" dirty="0"/>
              </a:p>
            </p:txBody>
          </p:sp>
        </mc:Choice>
        <mc:Fallback xmlns="">
          <p:sp>
            <p:nvSpPr>
              <p:cNvPr id="8" name="Rectangle 7">
                <a:extLst>
                  <a:ext uri="{FF2B5EF4-FFF2-40B4-BE49-F238E27FC236}">
                    <a16:creationId xmlns:a16="http://schemas.microsoft.com/office/drawing/2014/main" id="{83AEBDB7-8A8D-4D45-AD81-B9002C475485}"/>
                  </a:ext>
                </a:extLst>
              </p:cNvPr>
              <p:cNvSpPr>
                <a:spLocks noRot="1" noChangeAspect="1" noMove="1" noResize="1" noEditPoints="1" noAdjustHandles="1" noChangeArrowheads="1" noChangeShapeType="1" noTextEdit="1"/>
              </p:cNvSpPr>
              <p:nvPr/>
            </p:nvSpPr>
            <p:spPr>
              <a:xfrm>
                <a:off x="496866" y="3786536"/>
                <a:ext cx="10920434" cy="943272"/>
              </a:xfrm>
              <a:prstGeom prst="rect">
                <a:avLst/>
              </a:prstGeom>
              <a:blipFill>
                <a:blip r:embed="rId3"/>
                <a:stretch>
                  <a:fillRect t="-153333" b="-2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2E7FC94-3BB0-1847-B183-C047DE4BA66E}"/>
                  </a:ext>
                </a:extLst>
              </p:cNvPr>
              <p:cNvSpPr/>
              <p:nvPr/>
            </p:nvSpPr>
            <p:spPr>
              <a:xfrm>
                <a:off x="1177446" y="4859297"/>
                <a:ext cx="11120527" cy="94327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𝑖𝑘</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𝑘𝑧</m:t>
                                  </m:r>
                                </m:e>
                                <m:sup>
                                  <m:r>
                                    <a:rPr lang="en-US" sz="2400" i="1" dirty="0">
                                      <a:latin typeface="Cambria Math" panose="02040503050406030204" pitchFamily="18" charset="0"/>
                                    </a:rPr>
                                    <m:t>∗</m:t>
                                  </m:r>
                                </m:sup>
                              </m:sSup>
                            </m:sup>
                          </m:s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𝜋</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rPr>
                                <m:t>𝑘</m:t>
                              </m:r>
                            </m:num>
                            <m:den>
                              <m:r>
                                <a:rPr lang="en-US" sz="2400" i="1" dirty="0">
                                  <a:latin typeface="Cambria Math" panose="02040503050406030204" pitchFamily="18" charset="0"/>
                                  <a:ea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r>
                                    <a:rPr lang="en-US" sz="2400" i="1" dirty="0">
                                      <a:latin typeface="Cambria Math" panose="02040503050406030204" pitchFamily="18" charset="0"/>
                                    </a:rPr>
                                    <m:t>2</m:t>
                                  </m:r>
                                </m:sup>
                              </m:sSup>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2</m:t>
                                  </m:r>
                                </m:sup>
                              </m:sSup>
                            </m:e>
                          </m:d>
                        </m:sup>
                      </m:sSup>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ea typeface="Cambria Math" panose="02040503050406030204" pitchFamily="18" charset="0"/>
                            </a:rPr>
                            <m:t>+∞</m:t>
                          </m:r>
                        </m:sup>
                        <m:e>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i="1">
                                  <a:latin typeface="Cambria Math" panose="02040503050406030204" pitchFamily="18" charset="0"/>
                                </a:rPr>
                                <m:t>, </m:t>
                              </m:r>
                              <m:r>
                                <a:rPr lang="en-US" sz="2400" i="1">
                                  <a:latin typeface="Cambria Math" panose="02040503050406030204" pitchFamily="18" charset="0"/>
                                </a:rPr>
                                <m:t>𝑧</m:t>
                              </m:r>
                              <m:r>
                                <a:rPr lang="en-US" sz="2400" i="1">
                                  <a:latin typeface="Cambria Math" panose="02040503050406030204" pitchFamily="18" charset="0"/>
                                </a:rPr>
                                <m:t>=0</m:t>
                              </m:r>
                            </m:e>
                          </m:d>
                          <m:sSup>
                            <m:sSupPr>
                              <m:ctrlPr>
                                <a:rPr lang="en-US" sz="2400" i="1" dirty="0">
                                  <a:latin typeface="Cambria Math" panose="02040503050406030204" pitchFamily="18" charset="0"/>
                                  <a:ea typeface="Cambria Math" panose="02040503050406030204" pitchFamily="18" charset="0"/>
                                </a:rPr>
                              </m:ctrlPr>
                            </m:sSupPr>
                            <m:e>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rPr>
                                        <m:t>𝑘</m:t>
                                      </m:r>
                                    </m:num>
                                    <m:den>
                                      <m:sSup>
                                        <m:sSupPr>
                                          <m:ctrlPr>
                                            <a:rPr lang="en-US" sz="2400" i="1" dirty="0">
                                              <a:latin typeface="Cambria Math" panose="02040503050406030204" pitchFamily="18" charset="0"/>
                                            </a:rPr>
                                          </m:ctrlPr>
                                        </m:sSupPr>
                                        <m:e>
                                          <m:r>
                                            <a:rPr lang="en-US" sz="2400" i="1" dirty="0">
                                              <a:latin typeface="Cambria Math" panose="02040503050406030204" pitchFamily="18" charset="0"/>
                                            </a:rPr>
                                            <m:t>2</m:t>
                                          </m:r>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r>
                                            <a:rPr lang="en-US" sz="2400" i="1" dirty="0">
                                              <a:latin typeface="Cambria Math" panose="02040503050406030204" pitchFamily="18" charset="0"/>
                                            </a:rPr>
                                            <m:t>′2</m:t>
                                          </m:r>
                                        </m:sup>
                                      </m:sSup>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′2</m:t>
                                          </m:r>
                                        </m:sup>
                                      </m:sSup>
                                    </m:e>
                                  </m:d>
                                </m:sup>
                              </m:sSup>
                              <m:r>
                                <a:rPr lang="en-US" sz="2400" i="1" dirty="0">
                                  <a:latin typeface="Cambria Math" panose="02040503050406030204" pitchFamily="18" charset="0"/>
                                </a:rPr>
                                <m:t>𝑒</m:t>
                              </m:r>
                            </m:e>
                            <m:sup>
                              <m:r>
                                <a:rPr lang="en-US" sz="2400" i="1" dirty="0">
                                  <a:latin typeface="Cambria Math" panose="02040503050406030204" pitchFamily="18" charset="0"/>
                                </a:rPr>
                                <m:t>−</m:t>
                              </m:r>
                              <m:r>
                                <a:rPr lang="en-US" sz="2400" i="1" dirty="0">
                                  <a:latin typeface="Cambria Math" panose="02040503050406030204" pitchFamily="18" charset="0"/>
                                </a:rPr>
                                <m:t>𝑖</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rPr>
                                    <m:t>𝑘</m:t>
                                  </m:r>
                                </m:num>
                                <m:den>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𝑥</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dirty="0">
                                          <a:latin typeface="Cambria Math" panose="02040503050406030204" pitchFamily="18" charset="0"/>
                                        </a:rPr>
                                        <m:t>𝑦</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nary>
                    </m:oMath>
                  </m:oMathPara>
                </a14:m>
                <a:endParaRPr lang="en-US" sz="2400" dirty="0"/>
              </a:p>
            </p:txBody>
          </p:sp>
        </mc:Choice>
        <mc:Fallback xmlns="">
          <p:sp>
            <p:nvSpPr>
              <p:cNvPr id="9" name="Rectangle 8">
                <a:extLst>
                  <a:ext uri="{FF2B5EF4-FFF2-40B4-BE49-F238E27FC236}">
                    <a16:creationId xmlns:a16="http://schemas.microsoft.com/office/drawing/2014/main" id="{92E7FC94-3BB0-1847-B183-C047DE4BA66E}"/>
                  </a:ext>
                </a:extLst>
              </p:cNvPr>
              <p:cNvSpPr>
                <a:spLocks noRot="1" noChangeAspect="1" noMove="1" noResize="1" noEditPoints="1" noAdjustHandles="1" noChangeArrowheads="1" noChangeShapeType="1" noTextEdit="1"/>
              </p:cNvSpPr>
              <p:nvPr/>
            </p:nvSpPr>
            <p:spPr>
              <a:xfrm>
                <a:off x="1177446" y="4859297"/>
                <a:ext cx="11120527" cy="943272"/>
              </a:xfrm>
              <a:prstGeom prst="rect">
                <a:avLst/>
              </a:prstGeom>
              <a:blipFill>
                <a:blip r:embed="rId4"/>
                <a:stretch>
                  <a:fillRect t="-154667" b="-232000"/>
                </a:stretch>
              </a:blipFill>
            </p:spPr>
            <p:txBody>
              <a:bodyPr/>
              <a:lstStyle/>
              <a:p>
                <a:r>
                  <a:rPr lang="en-US">
                    <a:noFill/>
                  </a:rPr>
                  <a:t> </a:t>
                </a:r>
              </a:p>
            </p:txBody>
          </p:sp>
        </mc:Fallback>
      </mc:AlternateContent>
      <p:sp>
        <p:nvSpPr>
          <p:cNvPr id="11" name="Footer Placeholder 4">
            <a:extLst>
              <a:ext uri="{FF2B5EF4-FFF2-40B4-BE49-F238E27FC236}">
                <a16:creationId xmlns:a16="http://schemas.microsoft.com/office/drawing/2014/main" id="{5F1CFFA9-8E72-9C48-A9FF-2FB7820E3763}"/>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5920842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11</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a:xfrm>
            <a:off x="313152" y="179725"/>
            <a:ext cx="11878848" cy="828948"/>
          </a:xfrm>
        </p:spPr>
        <p:txBody>
          <a:bodyPr/>
          <a:lstStyle/>
          <a:p>
            <a:r>
              <a:rPr lang="en-US" dirty="0"/>
              <a:t>Analytical treatment of the quadratic radiation phase terms</a:t>
            </a:r>
          </a:p>
        </p:txBody>
      </p:sp>
      <p:sp>
        <p:nvSpPr>
          <p:cNvPr id="5" name="TextBox 4">
            <a:extLst>
              <a:ext uri="{FF2B5EF4-FFF2-40B4-BE49-F238E27FC236}">
                <a16:creationId xmlns:a16="http://schemas.microsoft.com/office/drawing/2014/main" id="{0011104C-EB50-D74A-9199-69540AE7DAE2}"/>
              </a:ext>
            </a:extLst>
          </p:cNvPr>
          <p:cNvSpPr txBox="1"/>
          <p:nvPr/>
        </p:nvSpPr>
        <p:spPr>
          <a:xfrm>
            <a:off x="496866" y="1008673"/>
            <a:ext cx="11530034" cy="400110"/>
          </a:xfrm>
          <a:prstGeom prst="rect">
            <a:avLst/>
          </a:prstGeom>
          <a:noFill/>
        </p:spPr>
        <p:txBody>
          <a:bodyPr wrap="square" rtlCol="0">
            <a:spAutoFit/>
          </a:bodyPr>
          <a:lstStyle/>
          <a:p>
            <a:r>
              <a:rPr lang="en-US" sz="2000" dirty="0">
                <a:solidFill>
                  <a:srgbClr val="005C98"/>
                </a:solidFill>
              </a:rPr>
              <a:t>From Oleg &amp; Rafael paper</a:t>
            </a:r>
          </a:p>
        </p:txBody>
      </p:sp>
      <p:sp>
        <p:nvSpPr>
          <p:cNvPr id="10" name="Footer Placeholder 4">
            <a:extLst>
              <a:ext uri="{FF2B5EF4-FFF2-40B4-BE49-F238E27FC236}">
                <a16:creationId xmlns:a16="http://schemas.microsoft.com/office/drawing/2014/main" id="{54067F68-DE8F-4148-BDEF-4537CB086EB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3" name="Rectangle 2">
            <a:extLst>
              <a:ext uri="{FF2B5EF4-FFF2-40B4-BE49-F238E27FC236}">
                <a16:creationId xmlns:a16="http://schemas.microsoft.com/office/drawing/2014/main" id="{8BCA06D2-73CD-804C-B253-AD6D4480E0E3}"/>
              </a:ext>
            </a:extLst>
          </p:cNvPr>
          <p:cNvSpPr/>
          <p:nvPr/>
        </p:nvSpPr>
        <p:spPr>
          <a:xfrm>
            <a:off x="7257430" y="6105929"/>
            <a:ext cx="5079475" cy="307777"/>
          </a:xfrm>
          <a:prstGeom prst="rect">
            <a:avLst/>
          </a:prstGeom>
        </p:spPr>
        <p:txBody>
          <a:bodyPr wrap="square">
            <a:spAutoFit/>
          </a:bodyPr>
          <a:lstStyle/>
          <a:p>
            <a:r>
              <a:rPr lang="en-US" sz="1400" i="1" dirty="0" err="1">
                <a:solidFill>
                  <a:srgbClr val="112375"/>
                </a:solidFill>
                <a:latin typeface="Times" pitchFamily="2" charset="0"/>
              </a:rPr>
              <a:t>Chubar</a:t>
            </a:r>
            <a:r>
              <a:rPr lang="en-US" sz="1400" i="1" dirty="0">
                <a:solidFill>
                  <a:srgbClr val="112375"/>
                </a:solidFill>
                <a:latin typeface="Times" pitchFamily="2" charset="0"/>
              </a:rPr>
              <a:t>, O. and </a:t>
            </a:r>
            <a:r>
              <a:rPr lang="en-US" sz="1400" i="1" dirty="0" err="1">
                <a:solidFill>
                  <a:srgbClr val="112375"/>
                </a:solidFill>
                <a:latin typeface="Times" pitchFamily="2" charset="0"/>
              </a:rPr>
              <a:t>Celestre</a:t>
            </a:r>
            <a:r>
              <a:rPr lang="en-US" sz="1400" i="1" dirty="0">
                <a:solidFill>
                  <a:srgbClr val="112375"/>
                </a:solidFill>
                <a:latin typeface="Times" pitchFamily="2" charset="0"/>
              </a:rPr>
              <a:t>, R. Opt. Express 27, 28750-28759 (2019)</a:t>
            </a:r>
            <a:endParaRPr lang="en-US" sz="1400" i="1" dirty="0">
              <a:latin typeface="Times" pitchFamily="2" charset="0"/>
            </a:endParaRPr>
          </a:p>
        </p:txBody>
      </p:sp>
    </p:spTree>
    <p:extLst>
      <p:ext uri="{BB962C8B-B14F-4D97-AF65-F5344CB8AC3E}">
        <p14:creationId xmlns:p14="http://schemas.microsoft.com/office/powerpoint/2010/main" val="12511551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12</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Fraunhofer Approximation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011104C-EB50-D74A-9199-69540AE7DAE2}"/>
                  </a:ext>
                </a:extLst>
              </p:cNvPr>
              <p:cNvSpPr txBox="1"/>
              <p:nvPr/>
            </p:nvSpPr>
            <p:spPr>
              <a:xfrm>
                <a:off x="496866" y="1008673"/>
                <a:ext cx="11530034" cy="1631216"/>
              </a:xfrm>
              <a:prstGeom prst="rect">
                <a:avLst/>
              </a:prstGeom>
              <a:noFill/>
            </p:spPr>
            <p:txBody>
              <a:bodyPr wrap="square" rtlCol="0">
                <a:spAutoFit/>
              </a:bodyPr>
              <a:lstStyle/>
              <a:p>
                <a:r>
                  <a:rPr lang="en-US" sz="2000" dirty="0">
                    <a:solidFill>
                      <a:srgbClr val="005C98"/>
                    </a:solidFill>
                  </a:rPr>
                  <a:t>Propagated wavefield at distances that are very large compared to the characteristic length scale of the unpropagated wavefield, are said to be in the “far-field”.</a:t>
                </a:r>
              </a:p>
              <a:p>
                <a:endParaRPr lang="en-US" sz="2000" dirty="0">
                  <a:solidFill>
                    <a:srgbClr val="005C98"/>
                  </a:solidFill>
                </a:endParaRPr>
              </a:p>
              <a:p>
                <a:r>
                  <a:rPr lang="en-US" sz="2000" dirty="0">
                    <a:solidFill>
                      <a:srgbClr val="005C98"/>
                    </a:solidFill>
                  </a:rPr>
                  <a:t>Assume the unpropagated disturbance, in the plane </a:t>
                </a:r>
                <a14:m>
                  <m:oMath xmlns:m="http://schemas.openxmlformats.org/officeDocument/2006/math">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oMath>
                </a14:m>
                <a:r>
                  <a:rPr lang="en-US" sz="2000" dirty="0">
                    <a:solidFill>
                      <a:srgbClr val="005C98"/>
                    </a:solidFill>
                  </a:rPr>
                  <a:t>, to be non-negligible only over a region of diameter </a:t>
                </a:r>
                <a14:m>
                  <m:oMath xmlns:m="http://schemas.openxmlformats.org/officeDocument/2006/math">
                    <m:r>
                      <a:rPr lang="en-US" sz="2000" i="1" dirty="0">
                        <a:solidFill>
                          <a:srgbClr val="000000"/>
                        </a:solidFill>
                        <a:latin typeface="Cambria Math" panose="02040503050406030204" pitchFamily="18" charset="0"/>
                        <a:ea typeface="Cambria Math" panose="02040503050406030204" pitchFamily="18" charset="0"/>
                      </a:rPr>
                      <m:t>𝑏</m:t>
                    </m:r>
                  </m:oMath>
                </a14:m>
                <a:r>
                  <a:rPr lang="en-US" sz="2000" dirty="0">
                    <a:solidFill>
                      <a:srgbClr val="005C98"/>
                    </a:solidFill>
                  </a:rPr>
                  <a:t>. We can introduce the dimensionless Fresnel number, </a:t>
                </a:r>
                <a14:m>
                  <m:oMath xmlns:m="http://schemas.openxmlformats.org/officeDocument/2006/math">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𝑁</m:t>
                        </m:r>
                      </m:e>
                      <m:sub>
                        <m:r>
                          <a:rPr lang="en-US" sz="2000" i="1" dirty="0">
                            <a:solidFill>
                              <a:srgbClr val="000000"/>
                            </a:solidFill>
                            <a:latin typeface="Cambria Math" panose="02040503050406030204" pitchFamily="18" charset="0"/>
                          </a:rPr>
                          <m:t>𝐹</m:t>
                        </m:r>
                      </m:sub>
                    </m:sSub>
                  </m:oMath>
                </a14:m>
                <a:r>
                  <a:rPr lang="en-US" sz="2000" dirty="0">
                    <a:solidFill>
                      <a:srgbClr val="005C98"/>
                    </a:solidFill>
                  </a:rPr>
                  <a:t>, as:</a:t>
                </a:r>
              </a:p>
            </p:txBody>
          </p:sp>
        </mc:Choice>
        <mc:Fallback xmlns="">
          <p:sp>
            <p:nvSpPr>
              <p:cNvPr id="5" name="TextBox 4">
                <a:extLst>
                  <a:ext uri="{FF2B5EF4-FFF2-40B4-BE49-F238E27FC236}">
                    <a16:creationId xmlns:a16="http://schemas.microsoft.com/office/drawing/2014/main" id="{0011104C-EB50-D74A-9199-69540AE7DAE2}"/>
                  </a:ext>
                </a:extLst>
              </p:cNvPr>
              <p:cNvSpPr txBox="1">
                <a:spLocks noRot="1" noChangeAspect="1" noMove="1" noResize="1" noEditPoints="1" noAdjustHandles="1" noChangeArrowheads="1" noChangeShapeType="1" noTextEdit="1"/>
              </p:cNvSpPr>
              <p:nvPr/>
            </p:nvSpPr>
            <p:spPr>
              <a:xfrm>
                <a:off x="496866" y="1008673"/>
                <a:ext cx="11530034" cy="1631216"/>
              </a:xfrm>
              <a:prstGeom prst="rect">
                <a:avLst/>
              </a:prstGeom>
              <a:blipFill>
                <a:blip r:embed="rId2"/>
                <a:stretch>
                  <a:fillRect l="-440" t="-1538" b="-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3AEBDB7-8A8D-4D45-AD81-B9002C475485}"/>
                  </a:ext>
                </a:extLst>
              </p:cNvPr>
              <p:cNvSpPr/>
              <p:nvPr/>
            </p:nvSpPr>
            <p:spPr>
              <a:xfrm>
                <a:off x="426518" y="5290968"/>
                <a:ext cx="11530034" cy="94327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400" i="1" dirty="0" smtClean="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dirty="0">
                              <a:solidFill>
                                <a:srgbClr val="000000"/>
                              </a:solidFill>
                              <a:latin typeface="Cambria Math" panose="02040503050406030204" pitchFamily="18" charset="0"/>
                            </a:rPr>
                          </m:ctrlPr>
                        </m:dPr>
                        <m:e>
                          <m:r>
                            <a:rPr lang="en-US" sz="2400" i="1" dirty="0">
                              <a:solidFill>
                                <a:srgbClr val="000000"/>
                              </a:solidFill>
                              <a:latin typeface="Cambria Math" panose="02040503050406030204" pitchFamily="18" charset="0"/>
                            </a:rPr>
                            <m:t>𝑥</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𝑦</m:t>
                          </m:r>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𝑧</m:t>
                          </m:r>
                          <m:r>
                            <a:rPr lang="en-US" sz="2400" i="1" dirty="0">
                              <a:solidFill>
                                <a:srgbClr val="000000"/>
                              </a:solidFill>
                              <a:latin typeface="Cambria Math" panose="02040503050406030204" pitchFamily="18" charset="0"/>
                            </a:rPr>
                            <m:t>=</m:t>
                          </m:r>
                          <m:sSup>
                            <m:sSupPr>
                              <m:ctrlPr>
                                <a:rPr lang="en-US" sz="2400" i="1" dirty="0">
                                  <a:solidFill>
                                    <a:srgbClr val="000000"/>
                                  </a:solidFill>
                                  <a:latin typeface="Cambria Math" panose="02040503050406030204" pitchFamily="18" charset="0"/>
                                </a:rPr>
                              </m:ctrlPr>
                            </m:sSupPr>
                            <m:e>
                              <m:r>
                                <a:rPr lang="en-US" sz="2400" i="1" dirty="0">
                                  <a:solidFill>
                                    <a:srgbClr val="000000"/>
                                  </a:solidFill>
                                  <a:latin typeface="Cambria Math" panose="02040503050406030204" pitchFamily="18" charset="0"/>
                                </a:rPr>
                                <m:t>𝑧</m:t>
                              </m:r>
                            </m:e>
                            <m:sup>
                              <m:r>
                                <a:rPr lang="en-US" sz="2400" i="1" dirty="0">
                                  <a:solidFill>
                                    <a:srgbClr val="000000"/>
                                  </a:solidFill>
                                  <a:latin typeface="Cambria Math" panose="02040503050406030204" pitchFamily="18" charset="0"/>
                                </a:rPr>
                                <m:t>∗</m:t>
                              </m:r>
                            </m:sup>
                          </m:sSup>
                        </m:e>
                      </m:d>
                      <m:r>
                        <a:rPr lang="en-US" sz="2400" i="1" dirty="0">
                          <a:solidFill>
                            <a:srgbClr val="000000"/>
                          </a:solidFill>
                          <a:latin typeface="Cambria Math" panose="02040503050406030204" pitchFamily="18" charset="0"/>
                        </a:rPr>
                        <m:t>=</m:t>
                      </m:r>
                      <m:r>
                        <a:rPr lang="en-US" sz="2400" i="1" dirty="0">
                          <a:latin typeface="Cambria Math" panose="02040503050406030204" pitchFamily="18" charset="0"/>
                          <a:ea typeface="Cambria Math" panose="02040503050406030204" pitchFamily="18" charset="0"/>
                        </a:rPr>
                        <m:t>−</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ea typeface="Cambria Math" panose="02040503050406030204" pitchFamily="18" charset="0"/>
                            </a:rPr>
                            <m:t>𝑖𝑘</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𝑘𝑧</m:t>
                                  </m:r>
                                </m:e>
                                <m:sup>
                                  <m:r>
                                    <a:rPr lang="en-US" sz="2400" i="1" dirty="0">
                                      <a:latin typeface="Cambria Math" panose="02040503050406030204" pitchFamily="18" charset="0"/>
                                    </a:rPr>
                                    <m:t>∗</m:t>
                                  </m:r>
                                </m:sup>
                              </m:sSup>
                            </m:sup>
                          </m:sSup>
                        </m:num>
                        <m:den>
                          <m:r>
                            <a:rPr lang="en-US" sz="2400" i="1" dirty="0">
                              <a:latin typeface="Cambria Math" panose="02040503050406030204" pitchFamily="18" charset="0"/>
                              <a:ea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𝜋</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𝑖</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rPr>
                                <m:t>𝑘</m:t>
                              </m:r>
                            </m:num>
                            <m:den>
                              <m:r>
                                <a:rPr lang="en-US" sz="2400" i="1" dirty="0">
                                  <a:latin typeface="Cambria Math" panose="02040503050406030204" pitchFamily="18" charset="0"/>
                                  <a:ea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d>
                            <m:dPr>
                              <m:ctrlPr>
                                <a:rPr lang="en-US" sz="2400" i="1" dirty="0">
                                  <a:latin typeface="Cambria Math" panose="02040503050406030204" pitchFamily="18" charset="0"/>
                                </a:rPr>
                              </m:ctrlPr>
                            </m:dPr>
                            <m:e>
                              <m:sSup>
                                <m:sSupPr>
                                  <m:ctrlPr>
                                    <a:rPr lang="en-US" sz="2400" i="1" dirty="0">
                                      <a:latin typeface="Cambria Math" panose="02040503050406030204" pitchFamily="18" charset="0"/>
                                    </a:rPr>
                                  </m:ctrlPr>
                                </m:sSupPr>
                                <m:e>
                                  <m:r>
                                    <a:rPr lang="en-US" sz="2400" i="1" dirty="0">
                                      <a:latin typeface="Cambria Math" panose="02040503050406030204" pitchFamily="18" charset="0"/>
                                    </a:rPr>
                                    <m:t>𝑥</m:t>
                                  </m:r>
                                </m:e>
                                <m:sup>
                                  <m:r>
                                    <a:rPr lang="en-US" sz="2400" i="1" dirty="0">
                                      <a:latin typeface="Cambria Math" panose="02040503050406030204" pitchFamily="18" charset="0"/>
                                    </a:rPr>
                                    <m:t>2</m:t>
                                  </m:r>
                                </m:sup>
                              </m:sSup>
                              <m:r>
                                <a:rPr lang="en-US" sz="2400" i="1" dirty="0">
                                  <a:latin typeface="Cambria Math" panose="02040503050406030204" pitchFamily="18" charset="0"/>
                                </a:rPr>
                                <m:t>+</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𝑦</m:t>
                                  </m:r>
                                </m:e>
                                <m:sup>
                                  <m:r>
                                    <a:rPr lang="en-US" sz="2400" i="1" dirty="0">
                                      <a:latin typeface="Cambria Math" panose="02040503050406030204" pitchFamily="18" charset="0"/>
                                    </a:rPr>
                                    <m:t>2</m:t>
                                  </m:r>
                                </m:sup>
                              </m:sSup>
                            </m:e>
                          </m:d>
                        </m:sup>
                      </m:sSup>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m:t>
                          </m:r>
                        </m:sub>
                        <m:sup>
                          <m:r>
                            <a:rPr lang="en-US" sz="2400" i="1">
                              <a:latin typeface="Cambria Math" panose="02040503050406030204" pitchFamily="18" charset="0"/>
                              <a:ea typeface="Cambria Math" panose="02040503050406030204" pitchFamily="18" charset="0"/>
                            </a:rPr>
                            <m:t>+∞</m:t>
                          </m:r>
                        </m:sup>
                        <m:e>
                          <m:sSub>
                            <m:sSubPr>
                              <m:ctrlPr>
                                <a:rPr lang="en-US" sz="2400" i="1" dirty="0">
                                  <a:solidFill>
                                    <a:srgbClr val="000000"/>
                                  </a:solidFill>
                                  <a:latin typeface="Cambria Math" panose="02040503050406030204" pitchFamily="18" charset="0"/>
                                </a:rPr>
                              </m:ctrlPr>
                            </m:sSubPr>
                            <m:e>
                              <m:r>
                                <a:rPr lang="en-US" sz="2400" i="1" dirty="0">
                                  <a:solidFill>
                                    <a:srgbClr val="000000"/>
                                  </a:solidFill>
                                  <a:latin typeface="Cambria Math" panose="02040503050406030204" pitchFamily="18" charset="0"/>
                                </a:rPr>
                                <m:t> </m:t>
                              </m:r>
                              <m:r>
                                <a:rPr lang="en-US" sz="2400" i="1" dirty="0">
                                  <a:solidFill>
                                    <a:srgbClr val="000000"/>
                                  </a:solidFill>
                                  <a:latin typeface="Cambria Math" panose="02040503050406030204" pitchFamily="18" charset="0"/>
                                </a:rPr>
                                <m:t>𝑢</m:t>
                              </m:r>
                            </m:e>
                            <m:sub>
                              <m:r>
                                <a:rPr lang="en-US" sz="2400" i="1" dirty="0">
                                  <a:solidFill>
                                    <a:srgbClr val="000000"/>
                                  </a:solidFill>
                                  <a:latin typeface="Cambria Math" panose="02040503050406030204" pitchFamily="18" charset="0"/>
                                  <a:ea typeface="Cambria Math" panose="02040503050406030204" pitchFamily="18" charset="0"/>
                                </a:rPr>
                                <m:t>𝜔</m:t>
                              </m:r>
                            </m:sub>
                          </m:sSub>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r>
                                <a:rPr lang="en-US" sz="2400" i="1">
                                  <a:latin typeface="Cambria Math" panose="02040503050406030204" pitchFamily="18" charset="0"/>
                                </a:rPr>
                                <m:t>, </m:t>
                              </m:r>
                              <m:r>
                                <a:rPr lang="en-US" sz="2400" i="1">
                                  <a:latin typeface="Cambria Math" panose="02040503050406030204" pitchFamily="18" charset="0"/>
                                </a:rPr>
                                <m:t>𝑧</m:t>
                              </m:r>
                              <m:r>
                                <a:rPr lang="en-US" sz="2400" i="1">
                                  <a:latin typeface="Cambria Math" panose="02040503050406030204" pitchFamily="18" charset="0"/>
                                </a:rPr>
                                <m:t>=0</m:t>
                              </m:r>
                            </m:e>
                          </m:d>
                          <m:sSup>
                            <m:sSupPr>
                              <m:ctrlPr>
                                <a:rPr lang="en-US" sz="2400" i="1" dirty="0">
                                  <a:latin typeface="Cambria Math" panose="02040503050406030204" pitchFamily="18" charset="0"/>
                                  <a:ea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m:t>
                              </m:r>
                              <m:r>
                                <a:rPr lang="en-US" sz="2400" i="1" dirty="0">
                                  <a:latin typeface="Cambria Math" panose="02040503050406030204" pitchFamily="18" charset="0"/>
                                </a:rPr>
                                <m:t>𝑖</m:t>
                              </m:r>
                              <m:f>
                                <m:fPr>
                                  <m:ctrlPr>
                                    <a:rPr lang="en-US" sz="2400" i="1" dirty="0">
                                      <a:latin typeface="Cambria Math" panose="02040503050406030204" pitchFamily="18" charset="0"/>
                                      <a:ea typeface="Cambria Math" panose="02040503050406030204" pitchFamily="18" charset="0"/>
                                    </a:rPr>
                                  </m:ctrlPr>
                                </m:fPr>
                                <m:num>
                                  <m:r>
                                    <a:rPr lang="en-US" sz="2400" i="1" dirty="0">
                                      <a:latin typeface="Cambria Math" panose="02040503050406030204" pitchFamily="18" charset="0"/>
                                    </a:rPr>
                                    <m:t>𝑘</m:t>
                                  </m:r>
                                </m:num>
                                <m:den>
                                  <m:sSup>
                                    <m:sSupPr>
                                      <m:ctrlPr>
                                        <a:rPr lang="en-US" sz="2400" i="1" dirty="0">
                                          <a:latin typeface="Cambria Math" panose="02040503050406030204" pitchFamily="18" charset="0"/>
                                        </a:rPr>
                                      </m:ctrlPr>
                                    </m:sSupPr>
                                    <m:e>
                                      <m:r>
                                        <a:rPr lang="en-US" sz="2400" i="1" dirty="0">
                                          <a:latin typeface="Cambria Math" panose="02040503050406030204" pitchFamily="18" charset="0"/>
                                        </a:rPr>
                                        <m:t>𝑧</m:t>
                                      </m:r>
                                    </m:e>
                                    <m:sup>
                                      <m:r>
                                        <a:rPr lang="en-US" sz="2400" i="1" dirty="0">
                                          <a:latin typeface="Cambria Math" panose="02040503050406030204" pitchFamily="18" charset="0"/>
                                        </a:rPr>
                                        <m:t>∗</m:t>
                                      </m:r>
                                    </m:sup>
                                  </m:sSup>
                                </m:den>
                              </m:f>
                              <m:sSup>
                                <m:sSupPr>
                                  <m:ctrlPr>
                                    <a:rPr lang="en-US" sz="2400" i="1" dirty="0">
                                      <a:latin typeface="Cambria Math" panose="02040503050406030204" pitchFamily="18" charset="0"/>
                                    </a:rPr>
                                  </m:ctrlPr>
                                </m:sSupPr>
                                <m:e>
                                  <m:d>
                                    <m:dPr>
                                      <m:ctrlPr>
                                        <a:rPr lang="en-US" sz="2400" i="1" dirty="0">
                                          <a:latin typeface="Cambria Math" panose="02040503050406030204" pitchFamily="18" charset="0"/>
                                        </a:rPr>
                                      </m:ctrlPr>
                                    </m:dPr>
                                    <m:e>
                                      <m:r>
                                        <a:rPr lang="en-US" sz="2400" i="1" dirty="0">
                                          <a:latin typeface="Cambria Math" panose="02040503050406030204" pitchFamily="18" charset="0"/>
                                        </a:rPr>
                                        <m:t>𝑥</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m:t>
                                      </m:r>
                                      <m:r>
                                        <a:rPr lang="en-US" sz="2400" i="1" dirty="0">
                                          <a:latin typeface="Cambria Math" panose="02040503050406030204" pitchFamily="18" charset="0"/>
                                        </a:rPr>
                                        <m:t>𝑦</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d>
                                </m:e>
                                <m:sup>
                                  <m:r>
                                    <a:rPr lang="en-US" sz="2400" i="1" dirty="0">
                                      <a:latin typeface="Cambria Math" panose="02040503050406030204" pitchFamily="18" charset="0"/>
                                    </a:rPr>
                                    <m:t>2</m:t>
                                  </m:r>
                                </m:sup>
                              </m:sSup>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m:t>
                              </m:r>
                            </m:sup>
                          </m:sSup>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𝑦</m:t>
                              </m:r>
                            </m:e>
                            <m:sup>
                              <m:r>
                                <a:rPr lang="en-US" sz="2400" i="1">
                                  <a:latin typeface="Cambria Math" panose="02040503050406030204" pitchFamily="18" charset="0"/>
                                </a:rPr>
                                <m:t>′</m:t>
                              </m:r>
                            </m:sup>
                          </m:sSup>
                        </m:e>
                      </m:nary>
                    </m:oMath>
                  </m:oMathPara>
                </a14:m>
                <a:endParaRPr lang="en-US" sz="2400" b="0" dirty="0"/>
              </a:p>
            </p:txBody>
          </p:sp>
        </mc:Choice>
        <mc:Fallback xmlns="">
          <p:sp>
            <p:nvSpPr>
              <p:cNvPr id="8" name="Rectangle 7">
                <a:extLst>
                  <a:ext uri="{FF2B5EF4-FFF2-40B4-BE49-F238E27FC236}">
                    <a16:creationId xmlns:a16="http://schemas.microsoft.com/office/drawing/2014/main" id="{83AEBDB7-8A8D-4D45-AD81-B9002C475485}"/>
                  </a:ext>
                </a:extLst>
              </p:cNvPr>
              <p:cNvSpPr>
                <a:spLocks noRot="1" noChangeAspect="1" noMove="1" noResize="1" noEditPoints="1" noAdjustHandles="1" noChangeArrowheads="1" noChangeShapeType="1" noTextEdit="1"/>
              </p:cNvSpPr>
              <p:nvPr/>
            </p:nvSpPr>
            <p:spPr>
              <a:xfrm>
                <a:off x="426518" y="5290968"/>
                <a:ext cx="11530034" cy="943272"/>
              </a:xfrm>
              <a:prstGeom prst="rect">
                <a:avLst/>
              </a:prstGeom>
              <a:blipFill>
                <a:blip r:embed="rId3"/>
                <a:stretch>
                  <a:fillRect t="-154667" b="-232000"/>
                </a:stretch>
              </a:blipFill>
            </p:spPr>
            <p:txBody>
              <a:bodyPr/>
              <a:lstStyle/>
              <a:p>
                <a:r>
                  <a:rPr lang="en-US">
                    <a:noFill/>
                  </a:rPr>
                  <a:t> </a:t>
                </a:r>
              </a:p>
            </p:txBody>
          </p:sp>
        </mc:Fallback>
      </mc:AlternateContent>
      <p:sp>
        <p:nvSpPr>
          <p:cNvPr id="10" name="Footer Placeholder 4">
            <a:extLst>
              <a:ext uri="{FF2B5EF4-FFF2-40B4-BE49-F238E27FC236}">
                <a16:creationId xmlns:a16="http://schemas.microsoft.com/office/drawing/2014/main" id="{8ACD9F1B-6E49-6946-9C00-6EB9DD5A0A1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61CBD37-BC24-1C42-B667-F3088A96EEB2}"/>
                  </a:ext>
                </a:extLst>
              </p:cNvPr>
              <p:cNvSpPr/>
              <p:nvPr/>
            </p:nvSpPr>
            <p:spPr>
              <a:xfrm>
                <a:off x="4804336" y="2784904"/>
                <a:ext cx="2915093" cy="9569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b="0" i="1" dirty="0" smtClean="0">
                              <a:solidFill>
                                <a:srgbClr val="000000"/>
                              </a:solidFill>
                              <a:latin typeface="Cambria Math" panose="02040503050406030204" pitchFamily="18" charset="0"/>
                            </a:rPr>
                            <m:t>𝑁</m:t>
                          </m:r>
                        </m:e>
                        <m:sub>
                          <m:r>
                            <a:rPr lang="en-US" sz="2800" b="0" i="1" dirty="0" smtClean="0">
                              <a:solidFill>
                                <a:srgbClr val="000000"/>
                              </a:solidFill>
                              <a:latin typeface="Cambria Math" panose="02040503050406030204" pitchFamily="18" charset="0"/>
                            </a:rPr>
                            <m:t>𝐹</m:t>
                          </m:r>
                        </m:sub>
                      </m:sSub>
                      <m:r>
                        <a:rPr lang="en-US" sz="2800" b="0" i="1" dirty="0" smtClean="0">
                          <a:solidFill>
                            <a:srgbClr val="000000"/>
                          </a:solidFill>
                          <a:latin typeface="Cambria Math" panose="02040503050406030204" pitchFamily="18" charset="0"/>
                          <a:ea typeface="Cambria Math" panose="02040503050406030204" pitchFamily="18" charset="0"/>
                        </a:rPr>
                        <m:t>=</m:t>
                      </m:r>
                      <m:f>
                        <m:fPr>
                          <m:ctrlPr>
                            <a:rPr lang="en-US" sz="2800" b="0" i="1" dirty="0" smtClean="0">
                              <a:solidFill>
                                <a:srgbClr val="000000"/>
                              </a:solidFill>
                              <a:latin typeface="Cambria Math" panose="02040503050406030204" pitchFamily="18" charset="0"/>
                              <a:ea typeface="Cambria Math" panose="02040503050406030204" pitchFamily="18" charset="0"/>
                            </a:rPr>
                          </m:ctrlPr>
                        </m:fPr>
                        <m:num>
                          <m:sSup>
                            <m:sSupPr>
                              <m:ctrlPr>
                                <a:rPr lang="en-US" sz="2800" b="0" i="1" dirty="0" smtClean="0">
                                  <a:solidFill>
                                    <a:srgbClr val="000000"/>
                                  </a:solidFill>
                                  <a:latin typeface="Cambria Math" panose="02040503050406030204" pitchFamily="18" charset="0"/>
                                  <a:ea typeface="Cambria Math" panose="02040503050406030204" pitchFamily="18" charset="0"/>
                                </a:rPr>
                              </m:ctrlPr>
                            </m:sSupPr>
                            <m:e>
                              <m:r>
                                <a:rPr lang="en-US" sz="2800" b="0" i="1" dirty="0" smtClean="0">
                                  <a:solidFill>
                                    <a:srgbClr val="000000"/>
                                  </a:solidFill>
                                  <a:latin typeface="Cambria Math" panose="02040503050406030204" pitchFamily="18" charset="0"/>
                                  <a:ea typeface="Cambria Math" panose="02040503050406030204" pitchFamily="18" charset="0"/>
                                </a:rPr>
                                <m:t>𝑏</m:t>
                              </m:r>
                            </m:e>
                            <m:sup>
                              <m:r>
                                <a:rPr lang="en-US" sz="2800" b="0" i="1" dirty="0" smtClean="0">
                                  <a:solidFill>
                                    <a:srgbClr val="000000"/>
                                  </a:solidFill>
                                  <a:latin typeface="Cambria Math" panose="02040503050406030204" pitchFamily="18" charset="0"/>
                                  <a:ea typeface="Cambria Math" panose="02040503050406030204" pitchFamily="18" charset="0"/>
                                </a:rPr>
                                <m:t>2</m:t>
                              </m:r>
                            </m:sup>
                          </m:sSup>
                        </m:num>
                        <m:den>
                          <m:r>
                            <a:rPr lang="en-US" sz="2800" b="0" i="1" dirty="0" smtClean="0">
                              <a:solidFill>
                                <a:srgbClr val="000000"/>
                              </a:solidFill>
                              <a:latin typeface="Cambria Math" panose="02040503050406030204" pitchFamily="18" charset="0"/>
                              <a:ea typeface="Cambria Math" panose="02040503050406030204" pitchFamily="18" charset="0"/>
                            </a:rPr>
                            <m:t>𝜆</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den>
                      </m:f>
                      <m:r>
                        <a:rPr lang="en-US" sz="2800" b="0" i="1" dirty="0" smtClean="0">
                          <a:solidFill>
                            <a:srgbClr val="000000"/>
                          </a:solidFill>
                          <a:latin typeface="Cambria Math" panose="02040503050406030204" pitchFamily="18" charset="0"/>
                          <a:ea typeface="Cambria Math" panose="02040503050406030204" pitchFamily="18" charset="0"/>
                        </a:rPr>
                        <m:t>=</m:t>
                      </m:r>
                      <m:f>
                        <m:fPr>
                          <m:ctrlPr>
                            <a:rPr lang="en-US" sz="2800" i="1" dirty="0">
                              <a:solidFill>
                                <a:srgbClr val="000000"/>
                              </a:solidFill>
                              <a:latin typeface="Cambria Math" panose="02040503050406030204" pitchFamily="18" charset="0"/>
                              <a:ea typeface="Cambria Math" panose="02040503050406030204" pitchFamily="18" charset="0"/>
                            </a:rPr>
                          </m:ctrlPr>
                        </m:fPr>
                        <m:num>
                          <m:sSup>
                            <m:sSupPr>
                              <m:ctrlPr>
                                <a:rPr lang="en-US" sz="2800" i="1" dirty="0">
                                  <a:solidFill>
                                    <a:srgbClr val="000000"/>
                                  </a:solidFill>
                                  <a:latin typeface="Cambria Math" panose="02040503050406030204" pitchFamily="18" charset="0"/>
                                  <a:ea typeface="Cambria Math" panose="02040503050406030204" pitchFamily="18" charset="0"/>
                                </a:rPr>
                              </m:ctrlPr>
                            </m:sSupPr>
                            <m:e>
                              <m:r>
                                <a:rPr lang="en-US" sz="2800" b="0" i="1" dirty="0" smtClean="0">
                                  <a:solidFill>
                                    <a:srgbClr val="000000"/>
                                  </a:solidFill>
                                  <a:latin typeface="Cambria Math" panose="02040503050406030204" pitchFamily="18" charset="0"/>
                                  <a:ea typeface="Cambria Math" panose="02040503050406030204" pitchFamily="18" charset="0"/>
                                </a:rPr>
                                <m:t>𝑘</m:t>
                              </m:r>
                              <m:r>
                                <a:rPr lang="en-US" sz="2800" i="1" dirty="0">
                                  <a:solidFill>
                                    <a:srgbClr val="000000"/>
                                  </a:solidFill>
                                  <a:latin typeface="Cambria Math" panose="02040503050406030204" pitchFamily="18" charset="0"/>
                                  <a:ea typeface="Cambria Math" panose="02040503050406030204" pitchFamily="18" charset="0"/>
                                </a:rPr>
                                <m:t>𝑏</m:t>
                              </m:r>
                            </m:e>
                            <m:sup>
                              <m:r>
                                <a:rPr lang="en-US" sz="2800" i="1" dirty="0">
                                  <a:solidFill>
                                    <a:srgbClr val="000000"/>
                                  </a:solidFill>
                                  <a:latin typeface="Cambria Math" panose="02040503050406030204" pitchFamily="18" charset="0"/>
                                  <a:ea typeface="Cambria Math" panose="02040503050406030204" pitchFamily="18" charset="0"/>
                                </a:rPr>
                                <m:t>2</m:t>
                              </m:r>
                            </m:sup>
                          </m:sSup>
                        </m:num>
                        <m:den>
                          <m:r>
                            <a:rPr lang="en-US" sz="2800" b="0" i="1" dirty="0" smtClean="0">
                              <a:solidFill>
                                <a:srgbClr val="000000"/>
                              </a:solidFill>
                              <a:latin typeface="Cambria Math" panose="02040503050406030204" pitchFamily="18" charset="0"/>
                              <a:ea typeface="Cambria Math" panose="02040503050406030204" pitchFamily="18" charset="0"/>
                            </a:rPr>
                            <m:t>2</m:t>
                          </m:r>
                          <m:r>
                            <a:rPr lang="en-US" sz="2800" b="0" i="1" dirty="0" smtClean="0">
                              <a:solidFill>
                                <a:srgbClr val="000000"/>
                              </a:solidFill>
                              <a:latin typeface="Cambria Math" panose="02040503050406030204" pitchFamily="18" charset="0"/>
                              <a:ea typeface="Cambria Math" panose="02040503050406030204" pitchFamily="18" charset="0"/>
                            </a:rPr>
                            <m:t>𝜋</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den>
                      </m:f>
                    </m:oMath>
                  </m:oMathPara>
                </a14:m>
                <a:endParaRPr lang="en-US" sz="2800" dirty="0"/>
              </a:p>
            </p:txBody>
          </p:sp>
        </mc:Choice>
        <mc:Fallback xmlns="">
          <p:sp>
            <p:nvSpPr>
              <p:cNvPr id="3" name="Rectangle 2">
                <a:extLst>
                  <a:ext uri="{FF2B5EF4-FFF2-40B4-BE49-F238E27FC236}">
                    <a16:creationId xmlns:a16="http://schemas.microsoft.com/office/drawing/2014/main" id="{361CBD37-BC24-1C42-B667-F3088A96EEB2}"/>
                  </a:ext>
                </a:extLst>
              </p:cNvPr>
              <p:cNvSpPr>
                <a:spLocks noRot="1" noChangeAspect="1" noMove="1" noResize="1" noEditPoints="1" noAdjustHandles="1" noChangeArrowheads="1" noChangeShapeType="1" noTextEdit="1"/>
              </p:cNvSpPr>
              <p:nvPr/>
            </p:nvSpPr>
            <p:spPr>
              <a:xfrm>
                <a:off x="4804336" y="2784904"/>
                <a:ext cx="2915093" cy="956929"/>
              </a:xfrm>
              <a:prstGeom prst="rect">
                <a:avLst/>
              </a:prstGeom>
              <a:blipFill>
                <a:blip r:embed="rId4"/>
                <a:stretch>
                  <a:fillRect b="-5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0B59DDD-D350-AB44-A42D-3F1C317D7E86}"/>
                  </a:ext>
                </a:extLst>
              </p:cNvPr>
              <p:cNvSpPr/>
              <p:nvPr/>
            </p:nvSpPr>
            <p:spPr>
              <a:xfrm>
                <a:off x="609601" y="3886848"/>
                <a:ext cx="9324989" cy="1200329"/>
              </a:xfrm>
              <a:prstGeom prst="rect">
                <a:avLst/>
              </a:prstGeom>
            </p:spPr>
            <p:txBody>
              <a:bodyPr wrap="none">
                <a:spAutoFit/>
              </a:bodyPr>
              <a:lstStyle/>
              <a:p>
                <a:r>
                  <a:rPr lang="en-US" dirty="0">
                    <a:solidFill>
                      <a:srgbClr val="005C98"/>
                    </a:solidFill>
                  </a:rPr>
                  <a:t>The “far-field” condition is reached when the propagation distance </a:t>
                </a:r>
                <a14:m>
                  <m:oMath xmlns:m="http://schemas.openxmlformats.org/officeDocument/2006/math">
                    <m:sSup>
                      <m:sSupPr>
                        <m:ctrlPr>
                          <a:rPr lang="en-US" i="1" dirty="0">
                            <a:solidFill>
                              <a:srgbClr val="000000"/>
                            </a:solidFill>
                            <a:latin typeface="Cambria Math" panose="02040503050406030204" pitchFamily="18" charset="0"/>
                          </a:rPr>
                        </m:ctrlPr>
                      </m:sSupPr>
                      <m:e>
                        <m:r>
                          <a:rPr lang="en-US" i="1" dirty="0">
                            <a:solidFill>
                              <a:srgbClr val="000000"/>
                            </a:solidFill>
                            <a:latin typeface="Cambria Math" panose="02040503050406030204" pitchFamily="18" charset="0"/>
                          </a:rPr>
                          <m:t>𝑧</m:t>
                        </m:r>
                      </m:e>
                      <m:sup>
                        <m:r>
                          <a:rPr lang="en-US" i="1" dirty="0">
                            <a:solidFill>
                              <a:srgbClr val="000000"/>
                            </a:solidFill>
                            <a:latin typeface="Cambria Math" panose="02040503050406030204" pitchFamily="18" charset="0"/>
                          </a:rPr>
                          <m:t>∗</m:t>
                        </m:r>
                      </m:sup>
                    </m:sSup>
                  </m:oMath>
                </a14:m>
                <a:r>
                  <a:rPr lang="en-US" dirty="0">
                    <a:solidFill>
                      <a:srgbClr val="005C98"/>
                    </a:solidFill>
                  </a:rPr>
                  <a:t> is large enough that:</a:t>
                </a:r>
              </a:p>
              <a:p>
                <a:endParaRPr lang="en-US" dirty="0">
                  <a:solidFill>
                    <a:srgbClr val="005C98"/>
                  </a:solidFill>
                </a:endParaRPr>
              </a:p>
              <a:p>
                <a:endParaRPr lang="en-US" dirty="0">
                  <a:solidFill>
                    <a:srgbClr val="005C98"/>
                  </a:solidFill>
                </a:endParaRPr>
              </a:p>
              <a:p>
                <a:r>
                  <a:rPr lang="en-US" dirty="0">
                    <a:solidFill>
                      <a:srgbClr val="005C98"/>
                    </a:solidFill>
                  </a:rPr>
                  <a:t>In this condition:</a:t>
                </a:r>
                <a:endParaRPr lang="en-US" dirty="0"/>
              </a:p>
            </p:txBody>
          </p:sp>
        </mc:Choice>
        <mc:Fallback xmlns="">
          <p:sp>
            <p:nvSpPr>
              <p:cNvPr id="4" name="Rectangle 3">
                <a:extLst>
                  <a:ext uri="{FF2B5EF4-FFF2-40B4-BE49-F238E27FC236}">
                    <a16:creationId xmlns:a16="http://schemas.microsoft.com/office/drawing/2014/main" id="{00B59DDD-D350-AB44-A42D-3F1C317D7E86}"/>
                  </a:ext>
                </a:extLst>
              </p:cNvPr>
              <p:cNvSpPr>
                <a:spLocks noRot="1" noChangeAspect="1" noMove="1" noResize="1" noEditPoints="1" noAdjustHandles="1" noChangeArrowheads="1" noChangeShapeType="1" noTextEdit="1"/>
              </p:cNvSpPr>
              <p:nvPr/>
            </p:nvSpPr>
            <p:spPr>
              <a:xfrm>
                <a:off x="609601" y="3886848"/>
                <a:ext cx="9324989" cy="1200329"/>
              </a:xfrm>
              <a:prstGeom prst="rect">
                <a:avLst/>
              </a:prstGeom>
              <a:blipFill>
                <a:blip r:embed="rId5"/>
                <a:stretch>
                  <a:fillRect l="-545" t="-2083"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C7BE797-3E3B-8A49-8FC4-C48157839C85}"/>
                  </a:ext>
                </a:extLst>
              </p:cNvPr>
              <p:cNvSpPr/>
              <p:nvPr/>
            </p:nvSpPr>
            <p:spPr>
              <a:xfrm>
                <a:off x="9838513" y="3792015"/>
                <a:ext cx="1408217"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𝑁</m:t>
                          </m:r>
                        </m:e>
                        <m:sub>
                          <m:r>
                            <a:rPr lang="en-US" sz="2800" i="1" dirty="0">
                              <a:solidFill>
                                <a:srgbClr val="000000"/>
                              </a:solidFill>
                              <a:latin typeface="Cambria Math" panose="02040503050406030204" pitchFamily="18" charset="0"/>
                            </a:rPr>
                            <m:t>𝐹</m:t>
                          </m:r>
                        </m:sub>
                      </m:sSub>
                      <m:r>
                        <a:rPr lang="en-US" sz="2800" i="1" dirty="0" smtClean="0">
                          <a:solidFill>
                            <a:srgbClr val="000000"/>
                          </a:solidFill>
                          <a:latin typeface="Cambria Math" panose="02040503050406030204" pitchFamily="18" charset="0"/>
                          <a:ea typeface="Cambria Math" panose="02040503050406030204" pitchFamily="18" charset="0"/>
                        </a:rPr>
                        <m:t>≪</m:t>
                      </m:r>
                      <m:r>
                        <a:rPr lang="en-US" sz="2800" b="0" i="1" dirty="0" smtClean="0">
                          <a:solidFill>
                            <a:srgbClr val="000000"/>
                          </a:solidFill>
                          <a:latin typeface="Cambria Math" panose="02040503050406030204" pitchFamily="18" charset="0"/>
                          <a:ea typeface="Cambria Math" panose="02040503050406030204" pitchFamily="18" charset="0"/>
                        </a:rPr>
                        <m:t>1</m:t>
                      </m:r>
                    </m:oMath>
                  </m:oMathPara>
                </a14:m>
                <a:endParaRPr lang="en-US" sz="2800" dirty="0"/>
              </a:p>
            </p:txBody>
          </p:sp>
        </mc:Choice>
        <mc:Fallback xmlns="">
          <p:sp>
            <p:nvSpPr>
              <p:cNvPr id="11" name="Rectangle 10">
                <a:extLst>
                  <a:ext uri="{FF2B5EF4-FFF2-40B4-BE49-F238E27FC236}">
                    <a16:creationId xmlns:a16="http://schemas.microsoft.com/office/drawing/2014/main" id="{7C7BE797-3E3B-8A49-8FC4-C48157839C85}"/>
                  </a:ext>
                </a:extLst>
              </p:cNvPr>
              <p:cNvSpPr>
                <a:spLocks noRot="1" noChangeAspect="1" noMove="1" noResize="1" noEditPoints="1" noAdjustHandles="1" noChangeArrowheads="1" noChangeShapeType="1" noTextEdit="1"/>
              </p:cNvSpPr>
              <p:nvPr/>
            </p:nvSpPr>
            <p:spPr>
              <a:xfrm>
                <a:off x="9838513" y="3792015"/>
                <a:ext cx="1408217" cy="523220"/>
              </a:xfrm>
              <a:prstGeom prst="rect">
                <a:avLst/>
              </a:prstGeom>
              <a:blipFill>
                <a:blip r:embed="rId6"/>
                <a:stretch>
                  <a:fillRect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3B92A465-09E7-6D47-9B1E-61924CCEA98E}"/>
                  </a:ext>
                </a:extLst>
              </p:cNvPr>
              <p:cNvSpPr/>
              <p:nvPr/>
            </p:nvSpPr>
            <p:spPr>
              <a:xfrm>
                <a:off x="2492209" y="4360953"/>
                <a:ext cx="3434786" cy="7262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dirty="0" smtClean="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f>
                            <m:fPr>
                              <m:ctrlPr>
                                <a:rPr lang="en-US" sz="2800" i="1" dirty="0">
                                  <a:latin typeface="Cambria Math" panose="02040503050406030204" pitchFamily="18" charset="0"/>
                                  <a:ea typeface="Cambria Math" panose="02040503050406030204" pitchFamily="18" charset="0"/>
                                </a:rPr>
                              </m:ctrlPr>
                            </m:fPr>
                            <m:num>
                              <m:r>
                                <a:rPr lang="en-US" sz="2800" i="1" dirty="0">
                                  <a:latin typeface="Cambria Math" panose="02040503050406030204" pitchFamily="18" charset="0"/>
                                </a:rPr>
                                <m:t>𝑘</m:t>
                              </m:r>
                            </m:num>
                            <m:den>
                              <m:sSup>
                                <m:sSupPr>
                                  <m:ctrlPr>
                                    <a:rPr lang="en-US" sz="2800" i="1" dirty="0">
                                      <a:latin typeface="Cambria Math" panose="02040503050406030204" pitchFamily="18" charset="0"/>
                                    </a:rPr>
                                  </m:ctrlPr>
                                </m:sSupPr>
                                <m:e>
                                  <m:r>
                                    <a:rPr lang="en-US" sz="2800" i="1" dirty="0">
                                      <a:latin typeface="Cambria Math" panose="02040503050406030204" pitchFamily="18" charset="0"/>
                                    </a:rPr>
                                    <m:t>2</m:t>
                                  </m:r>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d>
                            <m:dPr>
                              <m:ctrlPr>
                                <a:rPr lang="en-US" sz="2800" i="1" dirty="0">
                                  <a:latin typeface="Cambria Math" panose="02040503050406030204" pitchFamily="18" charset="0"/>
                                </a:rPr>
                              </m:ctrlPr>
                            </m:d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𝑥</m:t>
                                  </m:r>
                                </m:e>
                                <m:sup>
                                  <m:r>
                                    <a:rPr lang="en-US" sz="2800" i="1" dirty="0">
                                      <a:latin typeface="Cambria Math" panose="02040503050406030204" pitchFamily="18" charset="0"/>
                                    </a:rPr>
                                    <m:t>′2</m:t>
                                  </m:r>
                                </m:sup>
                              </m:sSup>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𝑦</m:t>
                                  </m:r>
                                </m:e>
                                <m:sup>
                                  <m:r>
                                    <a:rPr lang="en-US" sz="2800" i="1" dirty="0">
                                      <a:latin typeface="Cambria Math" panose="02040503050406030204" pitchFamily="18" charset="0"/>
                                    </a:rPr>
                                    <m:t>′2</m:t>
                                  </m:r>
                                </m:sup>
                              </m:sSup>
                            </m:e>
                          </m:d>
                        </m:sup>
                      </m:sSup>
                      <m:r>
                        <a:rPr lang="en-US" sz="280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1⟹</m:t>
                      </m:r>
                    </m:oMath>
                  </m:oMathPara>
                </a14:m>
                <a:endParaRPr lang="en-US" sz="2800" dirty="0"/>
              </a:p>
            </p:txBody>
          </p:sp>
        </mc:Choice>
        <mc:Fallback xmlns="">
          <p:sp>
            <p:nvSpPr>
              <p:cNvPr id="13" name="Rectangle 12">
                <a:extLst>
                  <a:ext uri="{FF2B5EF4-FFF2-40B4-BE49-F238E27FC236}">
                    <a16:creationId xmlns:a16="http://schemas.microsoft.com/office/drawing/2014/main" id="{3B92A465-09E7-6D47-9B1E-61924CCEA98E}"/>
                  </a:ext>
                </a:extLst>
              </p:cNvPr>
              <p:cNvSpPr>
                <a:spLocks noRot="1" noChangeAspect="1" noMove="1" noResize="1" noEditPoints="1" noAdjustHandles="1" noChangeArrowheads="1" noChangeShapeType="1" noTextEdit="1"/>
              </p:cNvSpPr>
              <p:nvPr/>
            </p:nvSpPr>
            <p:spPr>
              <a:xfrm>
                <a:off x="2492209" y="4360953"/>
                <a:ext cx="3434786" cy="72622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284361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13</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a:xfrm>
            <a:off x="313152" y="179725"/>
            <a:ext cx="11878848" cy="828948"/>
          </a:xfrm>
        </p:spPr>
        <p:txBody>
          <a:bodyPr/>
          <a:lstStyle/>
          <a:p>
            <a:r>
              <a:rPr lang="en-US" dirty="0"/>
              <a:t>Numerical Fourier Transform (FFT)</a:t>
            </a:r>
          </a:p>
        </p:txBody>
      </p:sp>
      <p:sp>
        <p:nvSpPr>
          <p:cNvPr id="5" name="TextBox 4">
            <a:extLst>
              <a:ext uri="{FF2B5EF4-FFF2-40B4-BE49-F238E27FC236}">
                <a16:creationId xmlns:a16="http://schemas.microsoft.com/office/drawing/2014/main" id="{0011104C-EB50-D74A-9199-69540AE7DAE2}"/>
              </a:ext>
            </a:extLst>
          </p:cNvPr>
          <p:cNvSpPr txBox="1"/>
          <p:nvPr/>
        </p:nvSpPr>
        <p:spPr>
          <a:xfrm>
            <a:off x="496866" y="1008673"/>
            <a:ext cx="11530034" cy="400110"/>
          </a:xfrm>
          <a:prstGeom prst="rect">
            <a:avLst/>
          </a:prstGeom>
          <a:noFill/>
        </p:spPr>
        <p:txBody>
          <a:bodyPr wrap="square" rtlCol="0">
            <a:spAutoFit/>
          </a:bodyPr>
          <a:lstStyle/>
          <a:p>
            <a:r>
              <a:rPr lang="en-US" sz="2000" dirty="0">
                <a:solidFill>
                  <a:srgbClr val="005C98"/>
                </a:solidFill>
              </a:rPr>
              <a:t>Describe artifacts: Replicas and Aliasing (from Manolo’s notes)</a:t>
            </a:r>
          </a:p>
        </p:txBody>
      </p:sp>
      <p:sp>
        <p:nvSpPr>
          <p:cNvPr id="10" name="Footer Placeholder 4">
            <a:extLst>
              <a:ext uri="{FF2B5EF4-FFF2-40B4-BE49-F238E27FC236}">
                <a16:creationId xmlns:a16="http://schemas.microsoft.com/office/drawing/2014/main" id="{54067F68-DE8F-4148-BDEF-4537CB086EB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3" name="Rectangle 2">
            <a:extLst>
              <a:ext uri="{FF2B5EF4-FFF2-40B4-BE49-F238E27FC236}">
                <a16:creationId xmlns:a16="http://schemas.microsoft.com/office/drawing/2014/main" id="{8BCA06D2-73CD-804C-B253-AD6D4480E0E3}"/>
              </a:ext>
            </a:extLst>
          </p:cNvPr>
          <p:cNvSpPr/>
          <p:nvPr/>
        </p:nvSpPr>
        <p:spPr>
          <a:xfrm>
            <a:off x="496866" y="5975124"/>
            <a:ext cx="6404975" cy="261610"/>
          </a:xfrm>
          <a:prstGeom prst="rect">
            <a:avLst/>
          </a:prstGeom>
        </p:spPr>
        <p:txBody>
          <a:bodyPr wrap="square">
            <a:spAutoFit/>
          </a:bodyPr>
          <a:lstStyle/>
          <a:p>
            <a:r>
              <a:rPr lang="en-US" sz="1100" dirty="0" err="1">
                <a:solidFill>
                  <a:srgbClr val="112375"/>
                </a:solidFill>
                <a:latin typeface="Times" pitchFamily="2" charset="0"/>
              </a:rPr>
              <a:t>Chubar</a:t>
            </a:r>
            <a:r>
              <a:rPr lang="en-US" sz="1100" dirty="0">
                <a:solidFill>
                  <a:srgbClr val="112375"/>
                </a:solidFill>
                <a:latin typeface="Times" pitchFamily="2" charset="0"/>
              </a:rPr>
              <a:t>, O. and </a:t>
            </a:r>
            <a:r>
              <a:rPr lang="en-US" sz="1100" dirty="0" err="1">
                <a:solidFill>
                  <a:srgbClr val="112375"/>
                </a:solidFill>
                <a:latin typeface="Times" pitchFamily="2" charset="0"/>
              </a:rPr>
              <a:t>Celestre</a:t>
            </a:r>
            <a:r>
              <a:rPr lang="en-US" sz="1100" dirty="0">
                <a:solidFill>
                  <a:srgbClr val="112375"/>
                </a:solidFill>
                <a:latin typeface="Times" pitchFamily="2" charset="0"/>
              </a:rPr>
              <a:t>, R. Opt. Express 27, 28750-28759 (2019)</a:t>
            </a:r>
            <a:endParaRPr lang="en-US" sz="1100" dirty="0">
              <a:latin typeface="Times" pitchFamily="2" charset="0"/>
            </a:endParaRPr>
          </a:p>
        </p:txBody>
      </p:sp>
    </p:spTree>
    <p:extLst>
      <p:ext uri="{BB962C8B-B14F-4D97-AF65-F5344CB8AC3E}">
        <p14:creationId xmlns:p14="http://schemas.microsoft.com/office/powerpoint/2010/main" val="14247003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 y="0"/>
            <a:ext cx="12191999" cy="5999163"/>
          </a:xfrm>
        </p:spPr>
        <p:txBody>
          <a:bodyPr/>
          <a:lstStyle/>
          <a:p>
            <a:r>
              <a:rPr lang="en-US" sz="3200" dirty="0"/>
              <a:t>SRW WAVEFRONT PROPAGATORS</a:t>
            </a:r>
          </a:p>
        </p:txBody>
      </p:sp>
    </p:spTree>
    <p:extLst>
      <p:ext uri="{BB962C8B-B14F-4D97-AF65-F5344CB8AC3E}">
        <p14:creationId xmlns:p14="http://schemas.microsoft.com/office/powerpoint/2010/main" val="1766484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Standard Propagator</a:t>
            </a:r>
          </a:p>
        </p:txBody>
      </p:sp>
      <p:sp>
        <p:nvSpPr>
          <p:cNvPr id="4" name="Footer Placeholder 4">
            <a:extLst>
              <a:ext uri="{FF2B5EF4-FFF2-40B4-BE49-F238E27FC236}">
                <a16:creationId xmlns:a16="http://schemas.microsoft.com/office/drawing/2014/main" id="{713046D9-B346-5C45-9C2E-40769A8A1A97}"/>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22800206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Quadratic Term/Quadratic Term Special Propagators</a:t>
            </a:r>
          </a:p>
        </p:txBody>
      </p:sp>
      <p:sp>
        <p:nvSpPr>
          <p:cNvPr id="4" name="Footer Placeholder 4">
            <a:extLst>
              <a:ext uri="{FF2B5EF4-FFF2-40B4-BE49-F238E27FC236}">
                <a16:creationId xmlns:a16="http://schemas.microsoft.com/office/drawing/2014/main" id="{EA66C053-6937-D247-A34B-4DF8E45B52A0}"/>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13369153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From Waist/To Waist Propagators</a:t>
            </a:r>
          </a:p>
        </p:txBody>
      </p:sp>
      <p:sp>
        <p:nvSpPr>
          <p:cNvPr id="4" name="Footer Placeholder 4">
            <a:extLst>
              <a:ext uri="{FF2B5EF4-FFF2-40B4-BE49-F238E27FC236}">
                <a16:creationId xmlns:a16="http://schemas.microsoft.com/office/drawing/2014/main" id="{7E5379EC-919F-9B44-A7E9-9F23E1920D63}"/>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1397282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Number of Points in the Propagation Plane</a:t>
            </a:r>
          </a:p>
        </p:txBody>
      </p:sp>
      <p:sp>
        <p:nvSpPr>
          <p:cNvPr id="4" name="Footer Placeholder 4">
            <a:extLst>
              <a:ext uri="{FF2B5EF4-FFF2-40B4-BE49-F238E27FC236}">
                <a16:creationId xmlns:a16="http://schemas.microsoft.com/office/drawing/2014/main" id="{7E5379EC-919F-9B44-A7E9-9F23E1920D63}"/>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pic>
        <p:nvPicPr>
          <p:cNvPr id="3" name="Picture 2">
            <a:extLst>
              <a:ext uri="{FF2B5EF4-FFF2-40B4-BE49-F238E27FC236}">
                <a16:creationId xmlns:a16="http://schemas.microsoft.com/office/drawing/2014/main" id="{89C63479-96A6-0C4D-BD01-B97FAE0DA8E0}"/>
              </a:ext>
            </a:extLst>
          </p:cNvPr>
          <p:cNvPicPr>
            <a:picLocks noChangeAspect="1"/>
          </p:cNvPicPr>
          <p:nvPr/>
        </p:nvPicPr>
        <p:blipFill>
          <a:blip r:embed="rId3"/>
          <a:stretch>
            <a:fillRect/>
          </a:stretch>
        </p:blipFill>
        <p:spPr>
          <a:xfrm>
            <a:off x="3292992" y="1563487"/>
            <a:ext cx="8750300" cy="4292600"/>
          </a:xfrm>
          <a:prstGeom prst="rect">
            <a:avLst/>
          </a:prstGeom>
        </p:spPr>
      </p:pic>
      <p:sp>
        <p:nvSpPr>
          <p:cNvPr id="5" name="Rectangle 4">
            <a:extLst>
              <a:ext uri="{FF2B5EF4-FFF2-40B4-BE49-F238E27FC236}">
                <a16:creationId xmlns:a16="http://schemas.microsoft.com/office/drawing/2014/main" id="{096DF845-F03A-BD4C-9B8F-D92E93CF308B}"/>
              </a:ext>
            </a:extLst>
          </p:cNvPr>
          <p:cNvSpPr/>
          <p:nvPr/>
        </p:nvSpPr>
        <p:spPr>
          <a:xfrm>
            <a:off x="7264335" y="5920798"/>
            <a:ext cx="4974543" cy="307777"/>
          </a:xfrm>
          <a:prstGeom prst="rect">
            <a:avLst/>
          </a:prstGeom>
        </p:spPr>
        <p:txBody>
          <a:bodyPr wrap="square">
            <a:spAutoFit/>
          </a:bodyPr>
          <a:lstStyle/>
          <a:p>
            <a:r>
              <a:rPr lang="en-US" sz="1400" i="1" dirty="0" err="1">
                <a:solidFill>
                  <a:srgbClr val="112375"/>
                </a:solidFill>
                <a:latin typeface="Times" pitchFamily="2" charset="0"/>
              </a:rPr>
              <a:t>Chubar</a:t>
            </a:r>
            <a:r>
              <a:rPr lang="en-US" sz="1400" i="1" dirty="0">
                <a:solidFill>
                  <a:srgbClr val="112375"/>
                </a:solidFill>
                <a:latin typeface="Times" pitchFamily="2" charset="0"/>
              </a:rPr>
              <a:t>, O. and </a:t>
            </a:r>
            <a:r>
              <a:rPr lang="en-US" sz="1400" i="1" dirty="0" err="1">
                <a:solidFill>
                  <a:srgbClr val="112375"/>
                </a:solidFill>
                <a:latin typeface="Times" pitchFamily="2" charset="0"/>
              </a:rPr>
              <a:t>Celestre</a:t>
            </a:r>
            <a:r>
              <a:rPr lang="en-US" sz="1400" i="1" dirty="0">
                <a:solidFill>
                  <a:srgbClr val="112375"/>
                </a:solidFill>
                <a:latin typeface="Times" pitchFamily="2" charset="0"/>
              </a:rPr>
              <a:t>, R. Opt. Express 27, 28750-28759 (2019)</a:t>
            </a:r>
            <a:endParaRPr lang="en-US" sz="1400" i="1" dirty="0">
              <a:latin typeface="Times" pitchFamily="2" charset="0"/>
            </a:endParaRP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E8B540F-346D-3749-BE27-9ABF27BB9C99}"/>
                  </a:ext>
                </a:extLst>
              </p:cNvPr>
              <p:cNvSpPr txBox="1"/>
              <p:nvPr/>
            </p:nvSpPr>
            <p:spPr>
              <a:xfrm>
                <a:off x="4166482" y="1344887"/>
                <a:ext cx="2835969" cy="98815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𝑁</m:t>
                          </m:r>
                        </m:e>
                        <m:sub>
                          <m:r>
                            <a:rPr lang="en-US" sz="3200" b="0" i="1" smtClean="0">
                              <a:latin typeface="Cambria Math" panose="02040503050406030204" pitchFamily="18" charset="0"/>
                            </a:rPr>
                            <m:t>𝑝𝑜𝑖𝑛𝑡𝑠</m:t>
                          </m:r>
                        </m:sub>
                      </m:sSub>
                      <m:r>
                        <a:rPr lang="en-US" sz="3200" i="1">
                          <a:latin typeface="Cambria Math" panose="02040503050406030204" pitchFamily="18" charset="0"/>
                          <a:ea typeface="Cambria Math" panose="02040503050406030204" pitchFamily="18" charset="0"/>
                        </a:rPr>
                        <m:t>≥</m:t>
                      </m:r>
                      <m:f>
                        <m:fPr>
                          <m:ctrlPr>
                            <a:rPr lang="en-US" sz="3200" i="1" smtClean="0">
                              <a:latin typeface="Cambria Math" panose="02040503050406030204" pitchFamily="18" charset="0"/>
                              <a:ea typeface="Cambria Math" panose="02040503050406030204" pitchFamily="18" charset="0"/>
                            </a:rPr>
                          </m:ctrlPr>
                        </m:fPr>
                        <m:num>
                          <m:sSup>
                            <m:sSupPr>
                              <m:ctrlPr>
                                <a:rPr lang="en-US" sz="3200" i="1" smtClean="0">
                                  <a:latin typeface="Cambria Math" panose="02040503050406030204" pitchFamily="18" charset="0"/>
                                  <a:ea typeface="Cambria Math" panose="02040503050406030204" pitchFamily="18" charset="0"/>
                                </a:rPr>
                              </m:ctrlPr>
                            </m:sSupPr>
                            <m:e>
                              <m:r>
                                <m:rPr>
                                  <m:sty m:val="p"/>
                                </m:rPr>
                                <a:rPr lang="el-GR" sz="3200" i="1">
                                  <a:latin typeface="Cambria Math" panose="02040503050406030204" pitchFamily="18" charset="0"/>
                                  <a:ea typeface="Cambria Math" panose="02040503050406030204" pitchFamily="18" charset="0"/>
                                </a:rPr>
                                <m:t>Δ</m:t>
                              </m:r>
                              <m:r>
                                <a:rPr lang="en-US" sz="3200" i="1">
                                  <a:latin typeface="Cambria Math" panose="02040503050406030204" pitchFamily="18" charset="0"/>
                                  <a:ea typeface="Cambria Math" panose="02040503050406030204" pitchFamily="18" charset="0"/>
                                </a:rPr>
                                <m:t>𝜃</m:t>
                              </m:r>
                            </m:e>
                            <m:sup>
                              <m:r>
                                <a:rPr lang="en-US" sz="3200" b="0" i="1" smtClean="0">
                                  <a:latin typeface="Cambria Math" panose="02040503050406030204" pitchFamily="18" charset="0"/>
                                  <a:ea typeface="Cambria Math" panose="02040503050406030204" pitchFamily="18" charset="0"/>
                                </a:rPr>
                                <m:t>2</m:t>
                              </m:r>
                            </m:sup>
                          </m:sSup>
                          <m:r>
                            <a:rPr lang="en-US" sz="3200" b="0" i="1" smtClean="0">
                              <a:latin typeface="Cambria Math" panose="02040503050406030204" pitchFamily="18" charset="0"/>
                              <a:ea typeface="Cambria Math" panose="02040503050406030204" pitchFamily="18" charset="0"/>
                            </a:rPr>
                            <m:t>𝑅</m:t>
                          </m:r>
                        </m:num>
                        <m:den>
                          <m:r>
                            <a:rPr lang="en-US" sz="3200" i="1" smtClean="0">
                              <a:latin typeface="Cambria Math" panose="02040503050406030204" pitchFamily="18" charset="0"/>
                              <a:ea typeface="Cambria Math" panose="02040503050406030204" pitchFamily="18" charset="0"/>
                            </a:rPr>
                            <m:t>𝜆</m:t>
                          </m:r>
                        </m:den>
                      </m:f>
                    </m:oMath>
                  </m:oMathPara>
                </a14:m>
                <a:endParaRPr lang="en-US" sz="3200" dirty="0"/>
              </a:p>
            </p:txBody>
          </p:sp>
        </mc:Choice>
        <mc:Fallback>
          <p:sp>
            <p:nvSpPr>
              <p:cNvPr id="2" name="TextBox 1">
                <a:extLst>
                  <a:ext uri="{FF2B5EF4-FFF2-40B4-BE49-F238E27FC236}">
                    <a16:creationId xmlns:a16="http://schemas.microsoft.com/office/drawing/2014/main" id="{8E8B540F-346D-3749-BE27-9ABF27BB9C99}"/>
                  </a:ext>
                </a:extLst>
              </p:cNvPr>
              <p:cNvSpPr txBox="1">
                <a:spLocks noRot="1" noChangeAspect="1" noMove="1" noResize="1" noEditPoints="1" noAdjustHandles="1" noChangeArrowheads="1" noChangeShapeType="1" noTextEdit="1"/>
              </p:cNvSpPr>
              <p:nvPr/>
            </p:nvSpPr>
            <p:spPr>
              <a:xfrm>
                <a:off x="4166482" y="1344887"/>
                <a:ext cx="2835969" cy="988156"/>
              </a:xfrm>
              <a:prstGeom prst="rect">
                <a:avLst/>
              </a:prstGeom>
              <a:blipFill>
                <a:blip r:embed="rId4"/>
                <a:stretch>
                  <a:fillRect l="-1786" r="-1786" b="-1139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A9E431F3-77B7-0C41-86C8-F8D25D3B3DBC}"/>
              </a:ext>
            </a:extLst>
          </p:cNvPr>
          <p:cNvSpPr txBox="1"/>
          <p:nvPr/>
        </p:nvSpPr>
        <p:spPr>
          <a:xfrm>
            <a:off x="535360" y="1797602"/>
            <a:ext cx="3631122" cy="400110"/>
          </a:xfrm>
          <a:prstGeom prst="rect">
            <a:avLst/>
          </a:prstGeom>
          <a:noFill/>
        </p:spPr>
        <p:txBody>
          <a:bodyPr wrap="none" rtlCol="0">
            <a:spAutoFit/>
          </a:bodyPr>
          <a:lstStyle/>
          <a:p>
            <a:r>
              <a:rPr lang="en-US" sz="2000" dirty="0">
                <a:solidFill>
                  <a:srgbClr val="005C98"/>
                </a:solidFill>
              </a:rPr>
              <a:t>For each transversal direction:</a:t>
            </a:r>
          </a:p>
        </p:txBody>
      </p:sp>
    </p:spTree>
    <p:extLst>
      <p:ext uri="{BB962C8B-B14F-4D97-AF65-F5344CB8AC3E}">
        <p14:creationId xmlns:p14="http://schemas.microsoft.com/office/powerpoint/2010/main" val="378219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 y="0"/>
            <a:ext cx="12191999" cy="5999163"/>
          </a:xfrm>
        </p:spPr>
        <p:txBody>
          <a:bodyPr/>
          <a:lstStyle/>
          <a:p>
            <a:r>
              <a:rPr lang="en-US" sz="3200" dirty="0"/>
              <a:t>PARTIAL COHERENCE IN SRW</a:t>
            </a:r>
          </a:p>
        </p:txBody>
      </p:sp>
    </p:spTree>
    <p:extLst>
      <p:ext uri="{BB962C8B-B14F-4D97-AF65-F5344CB8AC3E}">
        <p14:creationId xmlns:p14="http://schemas.microsoft.com/office/powerpoint/2010/main" val="31874810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2800" dirty="0"/>
              <a:t>Outline</a:t>
            </a:r>
          </a:p>
        </p:txBody>
      </p:sp>
      <p:sp>
        <p:nvSpPr>
          <p:cNvPr id="9" name="Content Placeholder 8"/>
          <p:cNvSpPr>
            <a:spLocks noGrp="1"/>
          </p:cNvSpPr>
          <p:nvPr>
            <p:ph idx="1"/>
          </p:nvPr>
        </p:nvSpPr>
        <p:spPr>
          <a:xfrm>
            <a:off x="772159" y="1008674"/>
            <a:ext cx="10920181" cy="5186208"/>
          </a:xfrm>
        </p:spPr>
        <p:txBody>
          <a:bodyPr/>
          <a:lstStyle/>
          <a:p>
            <a:r>
              <a:rPr lang="en-US" dirty="0"/>
              <a:t>Introduction to Wavefront Propagation</a:t>
            </a:r>
          </a:p>
          <a:p>
            <a:r>
              <a:rPr lang="en-US" dirty="0"/>
              <a:t>SRW Wavefront Propagators</a:t>
            </a:r>
          </a:p>
          <a:p>
            <a:r>
              <a:rPr lang="en-US" dirty="0"/>
              <a:t>Partial Coherence in SRW</a:t>
            </a:r>
          </a:p>
          <a:p>
            <a:pPr marL="0" indent="0">
              <a:buNone/>
            </a:pPr>
            <a:endParaRPr lang="en-US" dirty="0"/>
          </a:p>
        </p:txBody>
      </p:sp>
      <p:sp>
        <p:nvSpPr>
          <p:cNvPr id="2" name="Slide Number Placeholder 1"/>
          <p:cNvSpPr>
            <a:spLocks noGrp="1"/>
          </p:cNvSpPr>
          <p:nvPr>
            <p:ph type="sldNum" sz="quarter" idx="12"/>
          </p:nvPr>
        </p:nvSpPr>
        <p:spPr/>
        <p:txBody>
          <a:bodyPr/>
          <a:lstStyle/>
          <a:p>
            <a:fld id="{AEFAAC5A-9C4F-4278-920D-DF2BAB595749}" type="slidenum">
              <a:rPr lang="en-US" smtClean="0">
                <a:solidFill>
                  <a:srgbClr val="FFFFFF">
                    <a:lumMod val="50000"/>
                  </a:srgbClr>
                </a:solidFill>
                <a:latin typeface="Arial"/>
              </a:rPr>
              <a:pPr/>
              <a:t>2</a:t>
            </a:fld>
            <a:endParaRPr lang="en-US" dirty="0">
              <a:solidFill>
                <a:srgbClr val="FFFFFF">
                  <a:lumMod val="50000"/>
                </a:srgbClr>
              </a:solidFill>
              <a:latin typeface="Arial"/>
            </a:endParaRPr>
          </a:p>
        </p:txBody>
      </p:sp>
      <p:sp>
        <p:nvSpPr>
          <p:cNvPr id="10" name="Footer Placeholder 4"/>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36140765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SRW – Multi Electron</a:t>
            </a:r>
          </a:p>
        </p:txBody>
      </p:sp>
      <p:sp>
        <p:nvSpPr>
          <p:cNvPr id="4" name="Footer Placeholder 4">
            <a:extLst>
              <a:ext uri="{FF2B5EF4-FFF2-40B4-BE49-F238E27FC236}">
                <a16:creationId xmlns:a16="http://schemas.microsoft.com/office/drawing/2014/main" id="{7BF9BD9F-5C14-7348-B712-9244A6952EF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4068024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SRW – M.E.: Total Intensity</a:t>
            </a:r>
          </a:p>
        </p:txBody>
      </p:sp>
      <p:sp>
        <p:nvSpPr>
          <p:cNvPr id="4" name="Footer Placeholder 4">
            <a:extLst>
              <a:ext uri="{FF2B5EF4-FFF2-40B4-BE49-F238E27FC236}">
                <a16:creationId xmlns:a16="http://schemas.microsoft.com/office/drawing/2014/main" id="{B95AE882-B04E-DD46-A9C8-EF23E506CE2B}"/>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20296129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SRW – M.E.: Mutual Intensity</a:t>
            </a:r>
          </a:p>
        </p:txBody>
      </p:sp>
      <p:sp>
        <p:nvSpPr>
          <p:cNvPr id="4" name="Footer Placeholder 4">
            <a:extLst>
              <a:ext uri="{FF2B5EF4-FFF2-40B4-BE49-F238E27FC236}">
                <a16:creationId xmlns:a16="http://schemas.microsoft.com/office/drawing/2014/main" id="{7FC4AAF1-E317-A148-8BBB-B2418D719E7C}"/>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42208943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References</a:t>
            </a:r>
          </a:p>
        </p:txBody>
      </p:sp>
      <p:sp>
        <p:nvSpPr>
          <p:cNvPr id="38" name="Parentesi quadra aperta 3">
            <a:extLst>
              <a:ext uri="{FF2B5EF4-FFF2-40B4-BE49-F238E27FC236}">
                <a16:creationId xmlns:a16="http://schemas.microsoft.com/office/drawing/2014/main" id="{40C1E609-C4A3-1A48-82A5-8AB134CE5173}"/>
              </a:ext>
            </a:extLst>
          </p:cNvPr>
          <p:cNvSpPr/>
          <p:nvPr/>
        </p:nvSpPr>
        <p:spPr bwMode="auto">
          <a:xfrm>
            <a:off x="3906124" y="647699"/>
            <a:ext cx="142875" cy="896948"/>
          </a:xfrm>
          <a:prstGeom prst="leftBracket">
            <a:avLst/>
          </a:prstGeom>
          <a:noFill/>
          <a:ln w="19050" cap="sq" cmpd="sng" algn="ctr">
            <a:solidFill>
              <a:schemeClr val="bg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hangingPunct="0">
              <a:spcBef>
                <a:spcPct val="20000"/>
              </a:spcBef>
              <a:buFontTx/>
              <a:buChar char="•"/>
            </a:pPr>
            <a:endParaRPr kumimoji="1" lang="en-GB" sz="2800" baseline="30000">
              <a:solidFill>
                <a:schemeClr val="accent2"/>
              </a:solidFill>
              <a:latin typeface="+mj-lt"/>
            </a:endParaRPr>
          </a:p>
        </p:txBody>
      </p:sp>
      <p:grpSp>
        <p:nvGrpSpPr>
          <p:cNvPr id="39" name="Gruppo 5">
            <a:extLst>
              <a:ext uri="{FF2B5EF4-FFF2-40B4-BE49-F238E27FC236}">
                <a16:creationId xmlns:a16="http://schemas.microsoft.com/office/drawing/2014/main" id="{A5D5361B-A4AF-D848-B1F8-9F553A344AA6}"/>
              </a:ext>
            </a:extLst>
          </p:cNvPr>
          <p:cNvGrpSpPr/>
          <p:nvPr/>
        </p:nvGrpSpPr>
        <p:grpSpPr>
          <a:xfrm>
            <a:off x="3906124" y="5438603"/>
            <a:ext cx="6526031" cy="675229"/>
            <a:chOff x="1619671" y="5438603"/>
            <a:chExt cx="6526031" cy="675229"/>
          </a:xfrm>
        </p:grpSpPr>
        <p:sp>
          <p:nvSpPr>
            <p:cNvPr id="40" name="Parentesi quadra aperta 18">
              <a:extLst>
                <a:ext uri="{FF2B5EF4-FFF2-40B4-BE49-F238E27FC236}">
                  <a16:creationId xmlns:a16="http://schemas.microsoft.com/office/drawing/2014/main" id="{58E0FF12-63E3-DA4A-863F-A1E3509F7E9A}"/>
                </a:ext>
              </a:extLst>
            </p:cNvPr>
            <p:cNvSpPr/>
            <p:nvPr/>
          </p:nvSpPr>
          <p:spPr bwMode="auto">
            <a:xfrm>
              <a:off x="1619671" y="5468309"/>
              <a:ext cx="133351" cy="645523"/>
            </a:xfrm>
            <a:prstGeom prst="leftBracket">
              <a:avLst/>
            </a:prstGeom>
            <a:noFill/>
            <a:ln w="19050" cap="sq" cmpd="sng" algn="ctr">
              <a:solidFill>
                <a:schemeClr val="bg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hangingPunct="0">
                <a:spcBef>
                  <a:spcPct val="20000"/>
                </a:spcBef>
                <a:buFontTx/>
                <a:buChar char="•"/>
              </a:pPr>
              <a:endParaRPr kumimoji="1" lang="en-GB" sz="2800" baseline="30000">
                <a:solidFill>
                  <a:schemeClr val="accent2"/>
                </a:solidFill>
                <a:latin typeface="+mj-lt"/>
              </a:endParaRPr>
            </a:p>
          </p:txBody>
        </p:sp>
        <p:pic>
          <p:nvPicPr>
            <p:cNvPr id="41" name="Picture 4">
              <a:extLst>
                <a:ext uri="{FF2B5EF4-FFF2-40B4-BE49-F238E27FC236}">
                  <a16:creationId xmlns:a16="http://schemas.microsoft.com/office/drawing/2014/main" id="{D42942EC-AEE2-5A4E-BA3E-2CCBAA66DAD2}"/>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a:stretch/>
          </p:blipFill>
          <p:spPr bwMode="auto">
            <a:xfrm>
              <a:off x="1783002" y="5438603"/>
              <a:ext cx="6362700" cy="71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2" name="Rectangle 3">
            <a:extLst>
              <a:ext uri="{FF2B5EF4-FFF2-40B4-BE49-F238E27FC236}">
                <a16:creationId xmlns:a16="http://schemas.microsoft.com/office/drawing/2014/main" id="{D0C9B2A3-95BA-B34A-BBCD-5AA2D85C9C0B}"/>
              </a:ext>
            </a:extLst>
          </p:cNvPr>
          <p:cNvSpPr>
            <a:spLocks noChangeArrowheads="1"/>
          </p:cNvSpPr>
          <p:nvPr/>
        </p:nvSpPr>
        <p:spPr bwMode="auto">
          <a:xfrm>
            <a:off x="1557648" y="773015"/>
            <a:ext cx="2013084" cy="646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24" tIns="45712" rIns="91424" bIns="45712">
            <a:spAutoFit/>
          </a:bodyPr>
          <a:lstStyle>
            <a:lvl1pPr marL="231775" indent="-231775" algn="l">
              <a:spcBef>
                <a:spcPct val="0"/>
              </a:spcBef>
              <a:defRPr kumimoji="1" sz="2400">
                <a:solidFill>
                  <a:schemeClr val="tx1"/>
                </a:solidFill>
                <a:latin typeface="Times New Roman" pitchFamily="18" charset="0"/>
              </a:defRPr>
            </a:lvl1pPr>
            <a:lvl2pPr algn="l">
              <a:spcBef>
                <a:spcPct val="0"/>
              </a:spcBef>
              <a:defRPr kumimoji="1" sz="2400">
                <a:solidFill>
                  <a:schemeClr val="tx1"/>
                </a:solidFill>
                <a:latin typeface="Times New Roman" pitchFamily="18" charset="0"/>
              </a:defRPr>
            </a:lvl2pPr>
            <a:lvl3pPr algn="l">
              <a:spcBef>
                <a:spcPct val="0"/>
              </a:spcBef>
              <a:defRPr kumimoji="1" sz="2400">
                <a:solidFill>
                  <a:schemeClr val="tx1"/>
                </a:solidFill>
                <a:latin typeface="Times New Roman" pitchFamily="18" charset="0"/>
              </a:defRPr>
            </a:lvl3pPr>
            <a:lvl4pPr algn="l">
              <a:spcBef>
                <a:spcPct val="0"/>
              </a:spcBef>
              <a:defRPr kumimoji="1" sz="2400">
                <a:solidFill>
                  <a:schemeClr val="tx1"/>
                </a:solidFill>
                <a:latin typeface="Times New Roman" pitchFamily="18" charset="0"/>
              </a:defRPr>
            </a:lvl4pPr>
            <a:lvl5pPr algn="l">
              <a:spcBef>
                <a:spcPct val="0"/>
              </a:spcBef>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marL="0" indent="0" algn="ctr">
              <a:spcBef>
                <a:spcPct val="15000"/>
              </a:spcBef>
            </a:pPr>
            <a:r>
              <a:rPr kumimoji="0" lang="en-US" altLang="it-IT" sz="1800" i="1" dirty="0">
                <a:solidFill>
                  <a:schemeClr val="accent2"/>
                </a:solidFill>
                <a:latin typeface="+mj-lt"/>
              </a:rPr>
              <a:t>Official Repository</a:t>
            </a:r>
            <a:endParaRPr kumimoji="0" lang="en-GB" altLang="it-IT" sz="1800" dirty="0">
              <a:solidFill>
                <a:schemeClr val="accent2"/>
              </a:solidFill>
              <a:latin typeface="+mj-lt"/>
            </a:endParaRPr>
          </a:p>
        </p:txBody>
      </p:sp>
      <p:sp>
        <p:nvSpPr>
          <p:cNvPr id="43" name="Rectangle 3">
            <a:extLst>
              <a:ext uri="{FF2B5EF4-FFF2-40B4-BE49-F238E27FC236}">
                <a16:creationId xmlns:a16="http://schemas.microsoft.com/office/drawing/2014/main" id="{E93A288B-4821-1948-82F6-6677213E9D7E}"/>
              </a:ext>
            </a:extLst>
          </p:cNvPr>
          <p:cNvSpPr>
            <a:spLocks noChangeArrowheads="1"/>
          </p:cNvSpPr>
          <p:nvPr/>
        </p:nvSpPr>
        <p:spPr bwMode="auto">
          <a:xfrm>
            <a:off x="1662760" y="3217425"/>
            <a:ext cx="2013084" cy="369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24" tIns="45712" rIns="91424" bIns="45712">
            <a:spAutoFit/>
          </a:bodyPr>
          <a:lstStyle>
            <a:lvl1pPr marL="231775" indent="-231775" algn="l">
              <a:spcBef>
                <a:spcPct val="0"/>
              </a:spcBef>
              <a:defRPr kumimoji="1" sz="2400">
                <a:solidFill>
                  <a:schemeClr val="tx1"/>
                </a:solidFill>
                <a:latin typeface="Times New Roman" pitchFamily="18" charset="0"/>
              </a:defRPr>
            </a:lvl1pPr>
            <a:lvl2pPr algn="l">
              <a:spcBef>
                <a:spcPct val="0"/>
              </a:spcBef>
              <a:defRPr kumimoji="1" sz="2400">
                <a:solidFill>
                  <a:schemeClr val="tx1"/>
                </a:solidFill>
                <a:latin typeface="Times New Roman" pitchFamily="18" charset="0"/>
              </a:defRPr>
            </a:lvl2pPr>
            <a:lvl3pPr algn="l">
              <a:spcBef>
                <a:spcPct val="0"/>
              </a:spcBef>
              <a:defRPr kumimoji="1" sz="2400">
                <a:solidFill>
                  <a:schemeClr val="tx1"/>
                </a:solidFill>
                <a:latin typeface="Times New Roman" pitchFamily="18" charset="0"/>
              </a:defRPr>
            </a:lvl3pPr>
            <a:lvl4pPr algn="l">
              <a:spcBef>
                <a:spcPct val="0"/>
              </a:spcBef>
              <a:defRPr kumimoji="1" sz="2400">
                <a:solidFill>
                  <a:schemeClr val="tx1"/>
                </a:solidFill>
                <a:latin typeface="Times New Roman" pitchFamily="18" charset="0"/>
              </a:defRPr>
            </a:lvl4pPr>
            <a:lvl5pPr algn="l">
              <a:spcBef>
                <a:spcPct val="0"/>
              </a:spcBef>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marL="0" indent="0" algn="ctr">
              <a:spcBef>
                <a:spcPct val="15000"/>
              </a:spcBef>
            </a:pPr>
            <a:r>
              <a:rPr kumimoji="0" lang="en-US" altLang="it-IT" sz="1800" i="1" dirty="0">
                <a:solidFill>
                  <a:schemeClr val="accent2"/>
                </a:solidFill>
                <a:latin typeface="+mj-lt"/>
              </a:rPr>
              <a:t>SRW Publications</a:t>
            </a:r>
            <a:endParaRPr kumimoji="0" lang="en-GB" altLang="it-IT" sz="1800" dirty="0">
              <a:solidFill>
                <a:schemeClr val="accent2"/>
              </a:solidFill>
              <a:latin typeface="+mj-lt"/>
            </a:endParaRPr>
          </a:p>
        </p:txBody>
      </p:sp>
      <p:sp>
        <p:nvSpPr>
          <p:cNvPr id="44" name="Rectangle 3">
            <a:extLst>
              <a:ext uri="{FF2B5EF4-FFF2-40B4-BE49-F238E27FC236}">
                <a16:creationId xmlns:a16="http://schemas.microsoft.com/office/drawing/2014/main" id="{8CE5E1CF-5837-0A48-8045-7C42AFB67329}"/>
              </a:ext>
            </a:extLst>
          </p:cNvPr>
          <p:cNvSpPr>
            <a:spLocks noChangeArrowheads="1"/>
          </p:cNvSpPr>
          <p:nvPr/>
        </p:nvSpPr>
        <p:spPr bwMode="auto">
          <a:xfrm>
            <a:off x="1479550" y="5609983"/>
            <a:ext cx="2379504" cy="369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1424" tIns="45712" rIns="91424" bIns="45712">
            <a:spAutoFit/>
          </a:bodyPr>
          <a:lstStyle>
            <a:lvl1pPr marL="231775" indent="-231775" algn="l">
              <a:spcBef>
                <a:spcPct val="0"/>
              </a:spcBef>
              <a:defRPr kumimoji="1" sz="2400">
                <a:solidFill>
                  <a:schemeClr val="tx1"/>
                </a:solidFill>
                <a:latin typeface="Times New Roman" pitchFamily="18" charset="0"/>
              </a:defRPr>
            </a:lvl1pPr>
            <a:lvl2pPr algn="l">
              <a:spcBef>
                <a:spcPct val="0"/>
              </a:spcBef>
              <a:defRPr kumimoji="1" sz="2400">
                <a:solidFill>
                  <a:schemeClr val="tx1"/>
                </a:solidFill>
                <a:latin typeface="Times New Roman" pitchFamily="18" charset="0"/>
              </a:defRPr>
            </a:lvl2pPr>
            <a:lvl3pPr algn="l">
              <a:spcBef>
                <a:spcPct val="0"/>
              </a:spcBef>
              <a:defRPr kumimoji="1" sz="2400">
                <a:solidFill>
                  <a:schemeClr val="tx1"/>
                </a:solidFill>
                <a:latin typeface="Times New Roman" pitchFamily="18" charset="0"/>
              </a:defRPr>
            </a:lvl3pPr>
            <a:lvl4pPr algn="l">
              <a:spcBef>
                <a:spcPct val="0"/>
              </a:spcBef>
              <a:defRPr kumimoji="1" sz="2400">
                <a:solidFill>
                  <a:schemeClr val="tx1"/>
                </a:solidFill>
                <a:latin typeface="Times New Roman" pitchFamily="18" charset="0"/>
              </a:defRPr>
            </a:lvl4pPr>
            <a:lvl5pPr algn="l">
              <a:spcBef>
                <a:spcPct val="0"/>
              </a:spcBef>
              <a:defRPr kumimoji="1" sz="2400">
                <a:solidFill>
                  <a:schemeClr val="tx1"/>
                </a:solidFill>
                <a:latin typeface="Times New Roman" pitchFamily="18" charset="0"/>
              </a:defRPr>
            </a:lvl5pPr>
            <a:lvl6pPr eaLnBrk="0" fontAlgn="base" hangingPunct="0">
              <a:spcBef>
                <a:spcPct val="0"/>
              </a:spcBef>
              <a:spcAft>
                <a:spcPct val="0"/>
              </a:spcAft>
              <a:defRPr kumimoji="1" sz="2400">
                <a:solidFill>
                  <a:schemeClr val="tx1"/>
                </a:solidFill>
                <a:latin typeface="Times New Roman" pitchFamily="18" charset="0"/>
              </a:defRPr>
            </a:lvl6pPr>
            <a:lvl7pPr eaLnBrk="0" fontAlgn="base" hangingPunct="0">
              <a:spcBef>
                <a:spcPct val="0"/>
              </a:spcBef>
              <a:spcAft>
                <a:spcPct val="0"/>
              </a:spcAft>
              <a:defRPr kumimoji="1" sz="2400">
                <a:solidFill>
                  <a:schemeClr val="tx1"/>
                </a:solidFill>
                <a:latin typeface="Times New Roman" pitchFamily="18" charset="0"/>
              </a:defRPr>
            </a:lvl7pPr>
            <a:lvl8pPr eaLnBrk="0" fontAlgn="base" hangingPunct="0">
              <a:spcBef>
                <a:spcPct val="0"/>
              </a:spcBef>
              <a:spcAft>
                <a:spcPct val="0"/>
              </a:spcAft>
              <a:defRPr kumimoji="1" sz="2400">
                <a:solidFill>
                  <a:schemeClr val="tx1"/>
                </a:solidFill>
                <a:latin typeface="Times New Roman" pitchFamily="18" charset="0"/>
              </a:defRPr>
            </a:lvl8pPr>
            <a:lvl9pPr eaLnBrk="0" fontAlgn="base" hangingPunct="0">
              <a:spcBef>
                <a:spcPct val="0"/>
              </a:spcBef>
              <a:spcAft>
                <a:spcPct val="0"/>
              </a:spcAft>
              <a:defRPr kumimoji="1" sz="2400">
                <a:solidFill>
                  <a:schemeClr val="tx1"/>
                </a:solidFill>
                <a:latin typeface="Times New Roman" pitchFamily="18" charset="0"/>
              </a:defRPr>
            </a:lvl9pPr>
          </a:lstStyle>
          <a:p>
            <a:pPr marL="0" indent="0" algn="ctr">
              <a:spcBef>
                <a:spcPct val="15000"/>
              </a:spcBef>
            </a:pPr>
            <a:r>
              <a:rPr kumimoji="0" lang="en-US" altLang="it-IT" sz="1800" i="1" dirty="0">
                <a:solidFill>
                  <a:schemeClr val="accent2"/>
                </a:solidFill>
                <a:latin typeface="+mj-lt"/>
              </a:rPr>
              <a:t>Books</a:t>
            </a:r>
            <a:endParaRPr kumimoji="0" lang="en-GB" altLang="it-IT" sz="1800" dirty="0">
              <a:solidFill>
                <a:schemeClr val="accent2"/>
              </a:solidFill>
              <a:latin typeface="+mj-lt"/>
            </a:endParaRPr>
          </a:p>
        </p:txBody>
      </p:sp>
      <p:sp>
        <p:nvSpPr>
          <p:cNvPr id="45" name="Rectangle 44">
            <a:extLst>
              <a:ext uri="{FF2B5EF4-FFF2-40B4-BE49-F238E27FC236}">
                <a16:creationId xmlns:a16="http://schemas.microsoft.com/office/drawing/2014/main" id="{F4CDE2E3-3688-6F45-A19F-D7A6848CA65D}"/>
              </a:ext>
            </a:extLst>
          </p:cNvPr>
          <p:cNvSpPr/>
          <p:nvPr/>
        </p:nvSpPr>
        <p:spPr>
          <a:xfrm>
            <a:off x="3906123" y="876943"/>
            <a:ext cx="6096000" cy="461665"/>
          </a:xfrm>
          <a:prstGeom prst="rect">
            <a:avLst/>
          </a:prstGeom>
        </p:spPr>
        <p:txBody>
          <a:bodyPr>
            <a:spAutoFit/>
          </a:bodyPr>
          <a:lstStyle/>
          <a:p>
            <a:r>
              <a:rPr lang="en-US" sz="2400" dirty="0">
                <a:solidFill>
                  <a:srgbClr val="112375"/>
                </a:solidFill>
                <a:latin typeface="Times" pitchFamily="2" charset="0"/>
                <a:hlinkClick r:id="rId4"/>
              </a:rPr>
              <a:t>https://github.com/ochubar/SRW</a:t>
            </a:r>
            <a:r>
              <a:rPr lang="en-US" sz="2400" dirty="0">
                <a:solidFill>
                  <a:srgbClr val="112375"/>
                </a:solidFill>
                <a:latin typeface="Times" pitchFamily="2" charset="0"/>
              </a:rPr>
              <a:t> </a:t>
            </a:r>
            <a:endParaRPr lang="en-US" sz="2400" dirty="0">
              <a:effectLst/>
              <a:latin typeface="Times" pitchFamily="2" charset="0"/>
            </a:endParaRPr>
          </a:p>
        </p:txBody>
      </p:sp>
      <p:sp>
        <p:nvSpPr>
          <p:cNvPr id="46" name="Rectangle 45">
            <a:extLst>
              <a:ext uri="{FF2B5EF4-FFF2-40B4-BE49-F238E27FC236}">
                <a16:creationId xmlns:a16="http://schemas.microsoft.com/office/drawing/2014/main" id="{ED6871D3-EFC5-7A47-A62F-BBDBC17D2323}"/>
              </a:ext>
            </a:extLst>
          </p:cNvPr>
          <p:cNvSpPr/>
          <p:nvPr/>
        </p:nvSpPr>
        <p:spPr>
          <a:xfrm>
            <a:off x="3906123" y="1607281"/>
            <a:ext cx="7021706" cy="738664"/>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and </a:t>
            </a:r>
            <a:r>
              <a:rPr lang="en-US" sz="1400" dirty="0" err="1">
                <a:solidFill>
                  <a:srgbClr val="112375"/>
                </a:solidFill>
                <a:latin typeface="Times" pitchFamily="2" charset="0"/>
              </a:rPr>
              <a:t>Ellaume</a:t>
            </a:r>
            <a:r>
              <a:rPr lang="en-US" sz="1400" dirty="0">
                <a:solidFill>
                  <a:srgbClr val="112375"/>
                </a:solidFill>
                <a:latin typeface="Times" pitchFamily="2" charset="0"/>
              </a:rPr>
              <a:t>, P.: </a:t>
            </a:r>
            <a:r>
              <a:rPr lang="en-US" sz="1400" i="1" dirty="0">
                <a:solidFill>
                  <a:srgbClr val="112375"/>
                </a:solidFill>
                <a:latin typeface="Times" pitchFamily="2" charset="0"/>
              </a:rPr>
              <a:t>Accurate and efficient computation of synchrotron radiation in the near field region.</a:t>
            </a:r>
            <a:r>
              <a:rPr lang="en-US" sz="1400" dirty="0">
                <a:solidFill>
                  <a:srgbClr val="112375"/>
                </a:solidFill>
                <a:latin typeface="Times" pitchFamily="2" charset="0"/>
              </a:rPr>
              <a:t> Proceedings of the 6th European Particle Accelerator Conference - EPAC-98, pages 1177-1179 </a:t>
            </a:r>
          </a:p>
        </p:txBody>
      </p:sp>
      <p:sp>
        <p:nvSpPr>
          <p:cNvPr id="47" name="Parentesi quadra aperta 3">
            <a:extLst>
              <a:ext uri="{FF2B5EF4-FFF2-40B4-BE49-F238E27FC236}">
                <a16:creationId xmlns:a16="http://schemas.microsoft.com/office/drawing/2014/main" id="{B934E20D-1652-9B40-8846-27BE4F74F345}"/>
              </a:ext>
            </a:extLst>
          </p:cNvPr>
          <p:cNvSpPr/>
          <p:nvPr/>
        </p:nvSpPr>
        <p:spPr bwMode="auto">
          <a:xfrm>
            <a:off x="3908626" y="1578097"/>
            <a:ext cx="140374" cy="3866988"/>
          </a:xfrm>
          <a:prstGeom prst="leftBracket">
            <a:avLst/>
          </a:prstGeom>
          <a:noFill/>
          <a:ln w="19050" cap="sq" cmpd="sng" algn="ctr">
            <a:solidFill>
              <a:schemeClr val="bg2"/>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eaLnBrk="0" hangingPunct="0">
              <a:spcBef>
                <a:spcPct val="20000"/>
              </a:spcBef>
              <a:buFontTx/>
              <a:buChar char="•"/>
            </a:pPr>
            <a:endParaRPr kumimoji="1" lang="en-GB" sz="2800" baseline="30000">
              <a:solidFill>
                <a:schemeClr val="accent2"/>
              </a:solidFill>
              <a:latin typeface="+mj-lt"/>
            </a:endParaRPr>
          </a:p>
        </p:txBody>
      </p:sp>
      <p:sp>
        <p:nvSpPr>
          <p:cNvPr id="48" name="Rectangle 47">
            <a:extLst>
              <a:ext uri="{FF2B5EF4-FFF2-40B4-BE49-F238E27FC236}">
                <a16:creationId xmlns:a16="http://schemas.microsoft.com/office/drawing/2014/main" id="{74EDA4E6-E946-5444-BC74-B0F8D391A70B}"/>
              </a:ext>
            </a:extLst>
          </p:cNvPr>
          <p:cNvSpPr/>
          <p:nvPr/>
        </p:nvSpPr>
        <p:spPr>
          <a:xfrm>
            <a:off x="3906123" y="2351107"/>
            <a:ext cx="6496051" cy="307777"/>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a:t>
            </a:r>
            <a:r>
              <a:rPr lang="en-US" sz="1400" i="1" dirty="0">
                <a:solidFill>
                  <a:srgbClr val="112375"/>
                </a:solidFill>
                <a:latin typeface="Times" pitchFamily="2" charset="0"/>
              </a:rPr>
              <a:t>Wavefront calculations</a:t>
            </a:r>
            <a:r>
              <a:rPr lang="en-US" sz="1400" dirty="0">
                <a:solidFill>
                  <a:srgbClr val="112375"/>
                </a:solidFill>
                <a:latin typeface="Times" pitchFamily="2" charset="0"/>
              </a:rPr>
              <a:t>. Proc. SPIE, 4143:48-59 (2001) </a:t>
            </a:r>
            <a:endParaRPr lang="en-US" sz="1400" dirty="0">
              <a:effectLst/>
              <a:latin typeface="Times" pitchFamily="2" charset="0"/>
            </a:endParaRPr>
          </a:p>
        </p:txBody>
      </p:sp>
      <p:sp>
        <p:nvSpPr>
          <p:cNvPr id="49" name="Rectangle 48">
            <a:extLst>
              <a:ext uri="{FF2B5EF4-FFF2-40B4-BE49-F238E27FC236}">
                <a16:creationId xmlns:a16="http://schemas.microsoft.com/office/drawing/2014/main" id="{421973FC-1D63-C04A-A8C8-59561E617374}"/>
              </a:ext>
            </a:extLst>
          </p:cNvPr>
          <p:cNvSpPr/>
          <p:nvPr/>
        </p:nvSpPr>
        <p:spPr>
          <a:xfrm>
            <a:off x="3906123" y="2717303"/>
            <a:ext cx="7021706" cy="954107"/>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Berman, L., Chu, Y. S., </a:t>
            </a:r>
            <a:r>
              <a:rPr lang="en-US" sz="1400" dirty="0" err="1">
                <a:solidFill>
                  <a:srgbClr val="112375"/>
                </a:solidFill>
                <a:latin typeface="Times" pitchFamily="2" charset="0"/>
              </a:rPr>
              <a:t>Fluerasu</a:t>
            </a:r>
            <a:r>
              <a:rPr lang="en-US" sz="1400" dirty="0">
                <a:solidFill>
                  <a:srgbClr val="112375"/>
                </a:solidFill>
                <a:latin typeface="Times" pitchFamily="2" charset="0"/>
              </a:rPr>
              <a:t>, A., Hubert, S., </a:t>
            </a:r>
            <a:r>
              <a:rPr lang="en-US" sz="1400" dirty="0" err="1">
                <a:solidFill>
                  <a:srgbClr val="112375"/>
                </a:solidFill>
                <a:latin typeface="Times" pitchFamily="2" charset="0"/>
              </a:rPr>
              <a:t>Idir</a:t>
            </a:r>
            <a:r>
              <a:rPr lang="en-US" sz="1400" dirty="0">
                <a:solidFill>
                  <a:srgbClr val="112375"/>
                </a:solidFill>
                <a:latin typeface="Times" pitchFamily="2" charset="0"/>
              </a:rPr>
              <a:t>, M., </a:t>
            </a:r>
            <a:r>
              <a:rPr lang="en-US" sz="1400" dirty="0" err="1">
                <a:solidFill>
                  <a:srgbClr val="112375"/>
                </a:solidFill>
                <a:latin typeface="Times" pitchFamily="2" charset="0"/>
              </a:rPr>
              <a:t>Kaznatcheev</a:t>
            </a:r>
            <a:r>
              <a:rPr lang="en-US" sz="1400" dirty="0">
                <a:solidFill>
                  <a:srgbClr val="112375"/>
                </a:solidFill>
                <a:latin typeface="Times" pitchFamily="2" charset="0"/>
              </a:rPr>
              <a:t>, K., Shapiro, D. Shen, Q. and </a:t>
            </a:r>
            <a:r>
              <a:rPr lang="en-US" sz="1400" dirty="0" err="1">
                <a:solidFill>
                  <a:srgbClr val="112375"/>
                </a:solidFill>
                <a:latin typeface="Times" pitchFamily="2" charset="0"/>
              </a:rPr>
              <a:t>Baltser</a:t>
            </a:r>
            <a:r>
              <a:rPr lang="en-US" sz="1400" dirty="0">
                <a:solidFill>
                  <a:srgbClr val="112375"/>
                </a:solidFill>
                <a:latin typeface="Times" pitchFamily="2" charset="0"/>
              </a:rPr>
              <a:t>, J.: </a:t>
            </a:r>
            <a:r>
              <a:rPr lang="en-US" sz="1400" i="1" dirty="0">
                <a:solidFill>
                  <a:srgbClr val="112375"/>
                </a:solidFill>
                <a:latin typeface="Times" pitchFamily="2" charset="0"/>
              </a:rPr>
              <a:t>Development of partially-coherent wavefront propagation simulation methods for 3rd and 4th generation synchrotron radiation sources. </a:t>
            </a:r>
            <a:r>
              <a:rPr lang="en-US" sz="1400" dirty="0">
                <a:solidFill>
                  <a:srgbClr val="112375"/>
                </a:solidFill>
                <a:latin typeface="Times" pitchFamily="2" charset="0"/>
              </a:rPr>
              <a:t>Proc. SPIE, 8141:814107 (2011) </a:t>
            </a:r>
            <a:endParaRPr lang="en-US" sz="1400" dirty="0">
              <a:effectLst/>
            </a:endParaRPr>
          </a:p>
        </p:txBody>
      </p:sp>
      <p:sp>
        <p:nvSpPr>
          <p:cNvPr id="50" name="Rectangle 49">
            <a:extLst>
              <a:ext uri="{FF2B5EF4-FFF2-40B4-BE49-F238E27FC236}">
                <a16:creationId xmlns:a16="http://schemas.microsoft.com/office/drawing/2014/main" id="{7CB332FB-4951-744E-9227-50AA40655A37}"/>
              </a:ext>
            </a:extLst>
          </p:cNvPr>
          <p:cNvSpPr/>
          <p:nvPr/>
        </p:nvSpPr>
        <p:spPr>
          <a:xfrm>
            <a:off x="3906123" y="3656406"/>
            <a:ext cx="7006228" cy="523220"/>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a:t>
            </a:r>
            <a:r>
              <a:rPr lang="en-US" sz="1400" i="1" dirty="0">
                <a:solidFill>
                  <a:srgbClr val="112375"/>
                </a:solidFill>
                <a:latin typeface="Times" pitchFamily="2" charset="0"/>
              </a:rPr>
              <a:t>.: Recent updates in the "Synchrotron Radiation Workshop" code, on-going developments, simulation activities, and plans for the future. </a:t>
            </a:r>
            <a:r>
              <a:rPr lang="en-US" sz="1400" dirty="0">
                <a:solidFill>
                  <a:srgbClr val="112375"/>
                </a:solidFill>
                <a:latin typeface="Times" pitchFamily="2" charset="0"/>
              </a:rPr>
              <a:t>Proc. SPIE, 9209:920907 (2014) </a:t>
            </a:r>
            <a:endParaRPr lang="en-US" sz="1400" dirty="0">
              <a:effectLst/>
              <a:latin typeface="Times" pitchFamily="2" charset="0"/>
            </a:endParaRPr>
          </a:p>
        </p:txBody>
      </p:sp>
      <p:sp>
        <p:nvSpPr>
          <p:cNvPr id="51" name="Rectangle 50">
            <a:extLst>
              <a:ext uri="{FF2B5EF4-FFF2-40B4-BE49-F238E27FC236}">
                <a16:creationId xmlns:a16="http://schemas.microsoft.com/office/drawing/2014/main" id="{CF60C7CF-9EDE-6241-B1CF-6B4075F279D5}"/>
              </a:ext>
            </a:extLst>
          </p:cNvPr>
          <p:cNvSpPr/>
          <p:nvPr/>
        </p:nvSpPr>
        <p:spPr>
          <a:xfrm>
            <a:off x="3906123" y="4170915"/>
            <a:ext cx="6096000" cy="738664"/>
          </a:xfrm>
          <a:prstGeom prst="rect">
            <a:avLst/>
          </a:prstGeom>
        </p:spPr>
        <p:txBody>
          <a:bodyPr>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a:t>
            </a:r>
            <a:r>
              <a:rPr lang="en-US" sz="1400" dirty="0" err="1">
                <a:solidFill>
                  <a:srgbClr val="112375"/>
                </a:solidFill>
                <a:latin typeface="Times" pitchFamily="2" charset="0"/>
              </a:rPr>
              <a:t>Rakitin</a:t>
            </a:r>
            <a:r>
              <a:rPr lang="en-US" sz="1400" dirty="0">
                <a:solidFill>
                  <a:srgbClr val="112375"/>
                </a:solidFill>
                <a:latin typeface="Times" pitchFamily="2" charset="0"/>
              </a:rPr>
              <a:t>, M., Chen-</a:t>
            </a:r>
            <a:r>
              <a:rPr lang="en-US" sz="1400" dirty="0" err="1">
                <a:solidFill>
                  <a:srgbClr val="112375"/>
                </a:solidFill>
                <a:latin typeface="Times" pitchFamily="2" charset="0"/>
              </a:rPr>
              <a:t>Wiegart</a:t>
            </a:r>
            <a:r>
              <a:rPr lang="en-US" sz="1400" dirty="0">
                <a:solidFill>
                  <a:srgbClr val="112375"/>
                </a:solidFill>
                <a:latin typeface="Times" pitchFamily="2" charset="0"/>
              </a:rPr>
              <a:t>, Y.K., Chu, Y.S., </a:t>
            </a:r>
            <a:r>
              <a:rPr lang="en-US" sz="1400" dirty="0" err="1">
                <a:solidFill>
                  <a:srgbClr val="112375"/>
                </a:solidFill>
                <a:latin typeface="Times" pitchFamily="2" charset="0"/>
              </a:rPr>
              <a:t>Fluerasu</a:t>
            </a:r>
            <a:r>
              <a:rPr lang="en-US" sz="1400" dirty="0">
                <a:solidFill>
                  <a:srgbClr val="112375"/>
                </a:solidFill>
                <a:latin typeface="Times" pitchFamily="2" charset="0"/>
              </a:rPr>
              <a:t>, A., </a:t>
            </a:r>
            <a:r>
              <a:rPr lang="en-US" sz="1400" dirty="0" err="1">
                <a:solidFill>
                  <a:srgbClr val="112375"/>
                </a:solidFill>
                <a:latin typeface="Times" pitchFamily="2" charset="0"/>
              </a:rPr>
              <a:t>Hidas</a:t>
            </a:r>
            <a:r>
              <a:rPr lang="en-US" sz="1400" dirty="0">
                <a:solidFill>
                  <a:srgbClr val="112375"/>
                </a:solidFill>
                <a:latin typeface="Times" pitchFamily="2" charset="0"/>
              </a:rPr>
              <a:t>, D. and </a:t>
            </a:r>
            <a:r>
              <a:rPr lang="en-US" sz="1400" dirty="0" err="1">
                <a:solidFill>
                  <a:srgbClr val="112375"/>
                </a:solidFill>
                <a:latin typeface="Times" pitchFamily="2" charset="0"/>
              </a:rPr>
              <a:t>Wiegart</a:t>
            </a:r>
            <a:r>
              <a:rPr lang="en-US" sz="1400" dirty="0">
                <a:solidFill>
                  <a:srgbClr val="112375"/>
                </a:solidFill>
                <a:latin typeface="Times" pitchFamily="2" charset="0"/>
              </a:rPr>
              <a:t>, L.: </a:t>
            </a:r>
            <a:r>
              <a:rPr lang="en-US" sz="1400" i="1" dirty="0">
                <a:solidFill>
                  <a:srgbClr val="112375"/>
                </a:solidFill>
                <a:latin typeface="Times" pitchFamily="2" charset="0"/>
              </a:rPr>
              <a:t>Main functions, recent updates, and applications of Synchrotron Radiation Workshop code. </a:t>
            </a:r>
            <a:r>
              <a:rPr lang="en-US" sz="1400" dirty="0">
                <a:solidFill>
                  <a:srgbClr val="112375"/>
                </a:solidFill>
                <a:latin typeface="Times" pitchFamily="2" charset="0"/>
              </a:rPr>
              <a:t>Proc. SPIE, 10388:1038805 (2017) </a:t>
            </a:r>
            <a:endParaRPr lang="en-US" sz="1400" dirty="0">
              <a:latin typeface="Times" pitchFamily="2" charset="0"/>
            </a:endParaRPr>
          </a:p>
        </p:txBody>
      </p:sp>
      <p:pic>
        <p:nvPicPr>
          <p:cNvPr id="52" name="Picture 4">
            <a:extLst>
              <a:ext uri="{FF2B5EF4-FFF2-40B4-BE49-F238E27FC236}">
                <a16:creationId xmlns:a16="http://schemas.microsoft.com/office/drawing/2014/main" id="{9091E662-B6BC-FC40-BF1E-F56B853AC84B}"/>
              </a:ext>
            </a:extLst>
          </p:cNvPr>
          <p:cNvPicPr>
            <a:picLocks noChangeAspect="1" noChangeArrowheads="1"/>
          </p:cNvPicPr>
          <p:nvPr/>
        </p:nvPicPr>
        <p:blipFill rotWithShape="1">
          <a:blip r:embed="rId3">
            <a:extLst>
              <a:ext uri="{28A0092B-C50C-407E-A947-70E740481C1C}">
                <a14:useLocalDpi xmlns:a14="http://schemas.microsoft.com/office/drawing/2010/main"/>
              </a:ext>
            </a:extLst>
          </a:blip>
          <a:srcRect/>
          <a:stretch/>
        </p:blipFill>
        <p:spPr bwMode="auto">
          <a:xfrm>
            <a:off x="4048999" y="1544353"/>
            <a:ext cx="6362700" cy="71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3" name="Rectangle 52">
            <a:extLst>
              <a:ext uri="{FF2B5EF4-FFF2-40B4-BE49-F238E27FC236}">
                <a16:creationId xmlns:a16="http://schemas.microsoft.com/office/drawing/2014/main" id="{000B3D9E-DADA-8447-88DD-2DE2A16CFC46}"/>
              </a:ext>
            </a:extLst>
          </p:cNvPr>
          <p:cNvSpPr/>
          <p:nvPr/>
        </p:nvSpPr>
        <p:spPr>
          <a:xfrm>
            <a:off x="3906122" y="5567388"/>
            <a:ext cx="6496051" cy="523220"/>
          </a:xfrm>
          <a:prstGeom prst="rect">
            <a:avLst/>
          </a:prstGeom>
        </p:spPr>
        <p:txBody>
          <a:bodyPr wrap="square">
            <a:spAutoFit/>
          </a:bodyPr>
          <a:lstStyle/>
          <a:p>
            <a:r>
              <a:rPr lang="en-US" sz="1400" dirty="0" err="1">
                <a:solidFill>
                  <a:srgbClr val="112375"/>
                </a:solidFill>
                <a:latin typeface="Times" pitchFamily="2" charset="0"/>
              </a:rPr>
              <a:t>Paganin</a:t>
            </a:r>
            <a:r>
              <a:rPr lang="en-US" sz="1400" dirty="0">
                <a:solidFill>
                  <a:srgbClr val="112375"/>
                </a:solidFill>
                <a:latin typeface="Times" pitchFamily="2" charset="0"/>
              </a:rPr>
              <a:t>, D.: </a:t>
            </a:r>
            <a:r>
              <a:rPr lang="en-US" sz="1400" i="1" dirty="0">
                <a:solidFill>
                  <a:srgbClr val="112375"/>
                </a:solidFill>
                <a:latin typeface="Times" pitchFamily="2" charset="0"/>
              </a:rPr>
              <a:t>Coherent X-Ray Optics</a:t>
            </a:r>
            <a:r>
              <a:rPr lang="en-US" sz="1400" dirty="0">
                <a:solidFill>
                  <a:srgbClr val="112375"/>
                </a:solidFill>
                <a:latin typeface="Times" pitchFamily="2" charset="0"/>
              </a:rPr>
              <a:t>. Oxford Series on Synchrotron Radiation, 6. Oxford Science Publications (2006) </a:t>
            </a:r>
            <a:endParaRPr lang="en-US" sz="1400" dirty="0">
              <a:effectLst/>
              <a:latin typeface="Times" pitchFamily="2" charset="0"/>
            </a:endParaRPr>
          </a:p>
        </p:txBody>
      </p:sp>
      <p:sp>
        <p:nvSpPr>
          <p:cNvPr id="54" name="Footer Placeholder 4">
            <a:extLst>
              <a:ext uri="{FF2B5EF4-FFF2-40B4-BE49-F238E27FC236}">
                <a16:creationId xmlns:a16="http://schemas.microsoft.com/office/drawing/2014/main" id="{DE4C2727-5674-FF49-89B0-86E570D7722A}"/>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20" name="Rectangle 19">
            <a:extLst>
              <a:ext uri="{FF2B5EF4-FFF2-40B4-BE49-F238E27FC236}">
                <a16:creationId xmlns:a16="http://schemas.microsoft.com/office/drawing/2014/main" id="{BF5A6CBB-8E82-E94B-B7ED-5AC5C82621BB}"/>
              </a:ext>
            </a:extLst>
          </p:cNvPr>
          <p:cNvSpPr/>
          <p:nvPr/>
        </p:nvSpPr>
        <p:spPr>
          <a:xfrm>
            <a:off x="3906123" y="4868210"/>
            <a:ext cx="6562727" cy="523220"/>
          </a:xfrm>
          <a:prstGeom prst="rect">
            <a:avLst/>
          </a:prstGeom>
        </p:spPr>
        <p:txBody>
          <a:bodyPr wrap="square">
            <a:spAutoFit/>
          </a:bodyPr>
          <a:lstStyle/>
          <a:p>
            <a:r>
              <a:rPr lang="en-US" sz="1400" dirty="0" err="1">
                <a:solidFill>
                  <a:srgbClr val="112375"/>
                </a:solidFill>
                <a:latin typeface="Times" pitchFamily="2" charset="0"/>
              </a:rPr>
              <a:t>Chubar</a:t>
            </a:r>
            <a:r>
              <a:rPr lang="en-US" sz="1400" dirty="0">
                <a:solidFill>
                  <a:srgbClr val="112375"/>
                </a:solidFill>
                <a:latin typeface="Times" pitchFamily="2" charset="0"/>
              </a:rPr>
              <a:t>, O. and </a:t>
            </a:r>
            <a:r>
              <a:rPr lang="en-US" sz="1400" dirty="0" err="1">
                <a:solidFill>
                  <a:srgbClr val="112375"/>
                </a:solidFill>
                <a:latin typeface="Times" pitchFamily="2" charset="0"/>
              </a:rPr>
              <a:t>Celestre</a:t>
            </a:r>
            <a:r>
              <a:rPr lang="en-US" sz="1400" dirty="0">
                <a:solidFill>
                  <a:srgbClr val="112375"/>
                </a:solidFill>
                <a:latin typeface="Times" pitchFamily="2" charset="0"/>
              </a:rPr>
              <a:t>, R.: </a:t>
            </a:r>
            <a:r>
              <a:rPr lang="en-US" sz="1400" i="1" dirty="0">
                <a:solidFill>
                  <a:srgbClr val="112375"/>
                </a:solidFill>
                <a:latin typeface="Times" pitchFamily="2" charset="0"/>
              </a:rPr>
              <a:t>Memory and CPU efficient computation of the Fresnel free-space propagator in Fourier optics simulation. </a:t>
            </a:r>
            <a:r>
              <a:rPr lang="en-US" sz="1400" dirty="0">
                <a:solidFill>
                  <a:srgbClr val="112375"/>
                </a:solidFill>
                <a:latin typeface="Times" pitchFamily="2" charset="0"/>
              </a:rPr>
              <a:t>Opt. Express 27, 28750-28759 (2019)</a:t>
            </a:r>
            <a:endParaRPr lang="en-US" sz="1400" dirty="0">
              <a:effectLst/>
              <a:latin typeface="Times" pitchFamily="2" charset="0"/>
            </a:endParaRPr>
          </a:p>
        </p:txBody>
      </p:sp>
    </p:spTree>
    <p:extLst>
      <p:ext uri="{BB962C8B-B14F-4D97-AF65-F5344CB8AC3E}">
        <p14:creationId xmlns:p14="http://schemas.microsoft.com/office/powerpoint/2010/main" val="16914686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772159" y="1008674"/>
            <a:ext cx="10920181" cy="5186208"/>
          </a:xfrm>
        </p:spPr>
        <p:txBody>
          <a:bodyPr anchor="ctr"/>
          <a:lstStyle/>
          <a:p>
            <a:pPr marL="0" indent="0" algn="ctr">
              <a:buNone/>
            </a:pPr>
            <a:r>
              <a:rPr lang="en-US" sz="3600" dirty="0"/>
              <a:t>Thank you!</a:t>
            </a:r>
          </a:p>
        </p:txBody>
      </p:sp>
      <p:sp>
        <p:nvSpPr>
          <p:cNvPr id="2" name="Slide Number Placeholder 1"/>
          <p:cNvSpPr>
            <a:spLocks noGrp="1"/>
          </p:cNvSpPr>
          <p:nvPr>
            <p:ph type="sldNum" sz="quarter" idx="12"/>
          </p:nvPr>
        </p:nvSpPr>
        <p:spPr/>
        <p:txBody>
          <a:bodyPr/>
          <a:lstStyle/>
          <a:p>
            <a:fld id="{AEFAAC5A-9C4F-4278-920D-DF2BAB595749}" type="slidenum">
              <a:rPr lang="en-US" smtClean="0">
                <a:solidFill>
                  <a:srgbClr val="FFFFFF">
                    <a:lumMod val="50000"/>
                  </a:srgbClr>
                </a:solidFill>
                <a:latin typeface="Arial"/>
              </a:rPr>
              <a:pPr/>
              <a:t>24</a:t>
            </a:fld>
            <a:endParaRPr lang="en-US" dirty="0">
              <a:solidFill>
                <a:srgbClr val="FFFFFF">
                  <a:lumMod val="50000"/>
                </a:srgbClr>
              </a:solidFill>
              <a:latin typeface="Arial"/>
            </a:endParaRPr>
          </a:p>
        </p:txBody>
      </p:sp>
      <p:sp>
        <p:nvSpPr>
          <p:cNvPr id="5" name="Footer Placeholder 4">
            <a:extLst>
              <a:ext uri="{FF2B5EF4-FFF2-40B4-BE49-F238E27FC236}">
                <a16:creationId xmlns:a16="http://schemas.microsoft.com/office/drawing/2014/main" id="{E5619F10-EB77-F043-8CF9-6B45A2680311}"/>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25314439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 y="0"/>
            <a:ext cx="12191999" cy="5999163"/>
          </a:xfrm>
        </p:spPr>
        <p:txBody>
          <a:bodyPr/>
          <a:lstStyle/>
          <a:p>
            <a:r>
              <a:rPr lang="en-US" sz="3200" dirty="0"/>
              <a:t>Introduction</a:t>
            </a:r>
          </a:p>
        </p:txBody>
      </p:sp>
    </p:spTree>
    <p:extLst>
      <p:ext uri="{BB962C8B-B14F-4D97-AF65-F5344CB8AC3E}">
        <p14:creationId xmlns:p14="http://schemas.microsoft.com/office/powerpoint/2010/main" val="1444513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0238544C-528B-4C44-B3DE-D4B9F7D55F9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4" name="TextBox 3">
            <a:extLst>
              <a:ext uri="{FF2B5EF4-FFF2-40B4-BE49-F238E27FC236}">
                <a16:creationId xmlns:a16="http://schemas.microsoft.com/office/drawing/2014/main" id="{92E484D0-AD6D-FA4E-964A-F0561B2C5761}"/>
              </a:ext>
            </a:extLst>
          </p:cNvPr>
          <p:cNvSpPr txBox="1"/>
          <p:nvPr/>
        </p:nvSpPr>
        <p:spPr>
          <a:xfrm>
            <a:off x="434716" y="973563"/>
            <a:ext cx="7450110" cy="1015663"/>
          </a:xfrm>
          <a:prstGeom prst="rect">
            <a:avLst/>
          </a:prstGeom>
          <a:noFill/>
        </p:spPr>
        <p:txBody>
          <a:bodyPr wrap="square" rtlCol="0">
            <a:spAutoFit/>
          </a:bodyPr>
          <a:lstStyle/>
          <a:p>
            <a:r>
              <a:rPr lang="en-US" sz="2000" dirty="0">
                <a:solidFill>
                  <a:srgbClr val="005C98"/>
                </a:solidFill>
              </a:rPr>
              <a:t>From Maxwell equations: wave equation describing spatial and temporal evolution of the electromagnetic fields in free space (D’Alembert equation)</a:t>
            </a:r>
          </a:p>
        </p:txBody>
      </p:sp>
      <p:sp>
        <p:nvSpPr>
          <p:cNvPr id="9" name="TextBox 8">
            <a:extLst>
              <a:ext uri="{FF2B5EF4-FFF2-40B4-BE49-F238E27FC236}">
                <a16:creationId xmlns:a16="http://schemas.microsoft.com/office/drawing/2014/main" id="{28B36BC8-F27E-D842-9A12-5190F6997A1E}"/>
              </a:ext>
            </a:extLst>
          </p:cNvPr>
          <p:cNvSpPr txBox="1"/>
          <p:nvPr/>
        </p:nvSpPr>
        <p:spPr>
          <a:xfrm>
            <a:off x="434716" y="2586285"/>
            <a:ext cx="7030386" cy="707886"/>
          </a:xfrm>
          <a:prstGeom prst="rect">
            <a:avLst/>
          </a:prstGeom>
          <a:noFill/>
        </p:spPr>
        <p:txBody>
          <a:bodyPr wrap="square" rtlCol="0">
            <a:spAutoFit/>
          </a:bodyPr>
          <a:lstStyle/>
          <a:p>
            <a:r>
              <a:rPr lang="en-US" sz="2000" dirty="0">
                <a:solidFill>
                  <a:srgbClr val="005C98"/>
                </a:solidFill>
              </a:rPr>
              <a:t>Scalar theory: describe each component of the fields separately</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5391C03-214A-F749-93E7-8752C60C0896}"/>
                  </a:ext>
                </a:extLst>
              </p:cNvPr>
              <p:cNvSpPr/>
              <p:nvPr/>
            </p:nvSpPr>
            <p:spPr>
              <a:xfrm>
                <a:off x="434716" y="3363759"/>
                <a:ext cx="11527434" cy="747384"/>
              </a:xfrm>
              <a:prstGeom prst="rect">
                <a:avLst/>
              </a:prstGeom>
            </p:spPr>
            <p:txBody>
              <a:bodyPr wrap="square">
                <a:spAutoFit/>
              </a:bodyPr>
              <a:lstStyle/>
              <a:p>
                <a14:m>
                  <m:oMath xmlns:m="http://schemas.openxmlformats.org/officeDocument/2006/math">
                    <m:r>
                      <a:rPr lang="en-US" sz="2000" b="0" i="1" dirty="0" smtClean="0">
                        <a:solidFill>
                          <a:srgbClr val="000000"/>
                        </a:solidFill>
                        <a:latin typeface="Cambria Math" panose="02040503050406030204" pitchFamily="18" charset="0"/>
                      </a:rPr>
                      <m:t>𝑈</m:t>
                    </m:r>
                    <m:d>
                      <m:dPr>
                        <m:ctrlPr>
                          <a:rPr lang="en-US" sz="2000" b="0" i="1" dirty="0" smtClean="0">
                            <a:solidFill>
                              <a:srgbClr val="000000"/>
                            </a:solidFill>
                            <a:latin typeface="Cambria Math" panose="02040503050406030204" pitchFamily="18" charset="0"/>
                          </a:rPr>
                        </m:ctrlPr>
                      </m:dPr>
                      <m:e>
                        <m:r>
                          <a:rPr lang="en-US" sz="2000" b="0" i="1" dirty="0" smtClean="0">
                            <a:solidFill>
                              <a:srgbClr val="000000"/>
                            </a:solidFill>
                            <a:latin typeface="Cambria Math" panose="02040503050406030204" pitchFamily="18" charset="0"/>
                          </a:rPr>
                          <m:t>𝑥</m:t>
                        </m:r>
                        <m:r>
                          <a:rPr lang="en-US" sz="2000" b="0" i="1" dirty="0" smtClean="0">
                            <a:solidFill>
                              <a:srgbClr val="000000"/>
                            </a:solidFill>
                            <a:latin typeface="Cambria Math" panose="02040503050406030204" pitchFamily="18" charset="0"/>
                          </a:rPr>
                          <m:t>, </m:t>
                        </m:r>
                        <m:r>
                          <a:rPr lang="en-US" sz="2000" b="0" i="1" dirty="0" smtClean="0">
                            <a:solidFill>
                              <a:srgbClr val="000000"/>
                            </a:solidFill>
                            <a:latin typeface="Cambria Math" panose="02040503050406030204" pitchFamily="18" charset="0"/>
                          </a:rPr>
                          <m:t>𝑦</m:t>
                        </m:r>
                        <m:r>
                          <a:rPr lang="en-US" sz="2000" b="0" i="1" dirty="0" smtClean="0">
                            <a:solidFill>
                              <a:srgbClr val="000000"/>
                            </a:solidFill>
                            <a:latin typeface="Cambria Math" panose="02040503050406030204" pitchFamily="18" charset="0"/>
                          </a:rPr>
                          <m:t>, </m:t>
                        </m:r>
                        <m:r>
                          <a:rPr lang="en-US" sz="2000" b="0" i="1" dirty="0" smtClean="0">
                            <a:solidFill>
                              <a:srgbClr val="000000"/>
                            </a:solidFill>
                            <a:latin typeface="Cambria Math" panose="02040503050406030204" pitchFamily="18" charset="0"/>
                          </a:rPr>
                          <m:t>𝑧</m:t>
                        </m:r>
                        <m:r>
                          <a:rPr lang="en-US" sz="2000" b="0" i="1" dirty="0" smtClean="0">
                            <a:solidFill>
                              <a:srgbClr val="000000"/>
                            </a:solidFill>
                            <a:latin typeface="Cambria Math" panose="02040503050406030204" pitchFamily="18" charset="0"/>
                          </a:rPr>
                          <m:t>, </m:t>
                        </m:r>
                        <m:r>
                          <a:rPr lang="en-US" sz="2000" b="0" i="1" dirty="0" smtClean="0">
                            <a:solidFill>
                              <a:srgbClr val="000000"/>
                            </a:solidFill>
                            <a:latin typeface="Cambria Math" panose="02040503050406030204" pitchFamily="18" charset="0"/>
                          </a:rPr>
                          <m:t>𝑡</m:t>
                        </m:r>
                      </m:e>
                    </m:d>
                    <m:r>
                      <a:rPr lang="en-US" sz="2000" b="0" i="1" dirty="0" smtClean="0">
                        <a:solidFill>
                          <a:srgbClr val="000000"/>
                        </a:solidFill>
                        <a:latin typeface="Cambria Math" panose="02040503050406030204" pitchFamily="18" charset="0"/>
                      </a:rPr>
                      <m:t> </m:t>
                    </m:r>
                  </m:oMath>
                </a14:m>
                <a:r>
                  <a:rPr lang="en-US" sz="2000" dirty="0">
                    <a:solidFill>
                      <a:srgbClr val="005C98"/>
                    </a:solidFill>
                    <a:latin typeface="+mj-lt"/>
                  </a:rPr>
                  <a:t>stands for any of the three component of the vector fields </a:t>
                </a:r>
                <a14:m>
                  <m:oMath xmlns:m="http://schemas.openxmlformats.org/officeDocument/2006/math">
                    <m:acc>
                      <m:accPr>
                        <m:chr m:val="⃗"/>
                        <m:ctrlPr>
                          <a:rPr lang="en-US" sz="2000" i="1" dirty="0" smtClean="0">
                            <a:solidFill>
                              <a:srgbClr val="000000"/>
                            </a:solidFill>
                            <a:latin typeface="Cambria Math" panose="02040503050406030204" pitchFamily="18" charset="0"/>
                            <a:ea typeface="Cambria Math" panose="02040503050406030204" pitchFamily="18" charset="0"/>
                          </a:rPr>
                        </m:ctrlPr>
                      </m:accPr>
                      <m:e>
                        <m:r>
                          <a:rPr lang="en-US" sz="2000" i="1" dirty="0" smtClean="0">
                            <a:solidFill>
                              <a:srgbClr val="000000"/>
                            </a:solidFill>
                            <a:latin typeface="Cambria Math" panose="02040503050406030204" pitchFamily="18" charset="0"/>
                            <a:ea typeface="Cambria Math" panose="02040503050406030204" pitchFamily="18" charset="0"/>
                          </a:rPr>
                          <m:t>ℰ</m:t>
                        </m:r>
                      </m:e>
                    </m:acc>
                  </m:oMath>
                </a14:m>
                <a:r>
                  <a:rPr lang="en-US" sz="2000" dirty="0">
                    <a:solidFill>
                      <a:srgbClr val="005C98"/>
                    </a:solidFill>
                    <a:latin typeface="+mj-lt"/>
                  </a:rPr>
                  <a:t> or magnetic field </a:t>
                </a:r>
                <a14:m>
                  <m:oMath xmlns:m="http://schemas.openxmlformats.org/officeDocument/2006/math">
                    <m:acc>
                      <m:accPr>
                        <m:chr m:val="⃗"/>
                        <m:ctrlPr>
                          <a:rPr lang="en-US" sz="2000" i="1" dirty="0" smtClean="0">
                            <a:solidFill>
                              <a:srgbClr val="000000"/>
                            </a:solidFill>
                            <a:latin typeface="Cambria Math" panose="02040503050406030204" pitchFamily="18" charset="0"/>
                            <a:ea typeface="Cambria Math" panose="02040503050406030204" pitchFamily="18" charset="0"/>
                          </a:rPr>
                        </m:ctrlPr>
                      </m:accPr>
                      <m:e>
                        <m:r>
                          <a:rPr lang="en-US" sz="2000" i="1" dirty="0" smtClean="0">
                            <a:solidFill>
                              <a:srgbClr val="000000"/>
                            </a:solidFill>
                            <a:latin typeface="Cambria Math" panose="02040503050406030204" pitchFamily="18" charset="0"/>
                            <a:ea typeface="Cambria Math" panose="02040503050406030204" pitchFamily="18" charset="0"/>
                          </a:rPr>
                          <m:t>ℬ</m:t>
                        </m:r>
                      </m:e>
                    </m:acc>
                  </m:oMath>
                </a14:m>
                <a:r>
                  <a:rPr lang="en-US" sz="2000" dirty="0">
                    <a:solidFill>
                      <a:srgbClr val="005C98"/>
                    </a:solidFill>
                    <a:latin typeface="+mj-lt"/>
                  </a:rPr>
                  <a:t> or, for light propagating along the </a:t>
                </a:r>
                <a:r>
                  <a:rPr lang="en-US" sz="2000" i="1" dirty="0">
                    <a:solidFill>
                      <a:srgbClr val="005C98"/>
                    </a:solidFill>
                    <a:latin typeface="+mj-lt"/>
                  </a:rPr>
                  <a:t>z </a:t>
                </a:r>
                <a:r>
                  <a:rPr lang="en-US" sz="2000" dirty="0">
                    <a:solidFill>
                      <a:srgbClr val="005C98"/>
                    </a:solidFill>
                    <a:latin typeface="+mj-lt"/>
                  </a:rPr>
                  <a:t>direction, any of the two electric field components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i="1" smtClean="0">
                            <a:solidFill>
                              <a:srgbClr val="000000"/>
                            </a:solidFill>
                            <a:latin typeface="Cambria Math" panose="02040503050406030204" pitchFamily="18" charset="0"/>
                            <a:ea typeface="Cambria Math" panose="02040503050406030204" pitchFamily="18" charset="0"/>
                          </a:rPr>
                          <m:t>ℰ</m:t>
                        </m:r>
                      </m:e>
                      <m:sub>
                        <m:r>
                          <a:rPr lang="en-US" sz="2000" i="1" smtClean="0">
                            <a:solidFill>
                              <a:srgbClr val="000000"/>
                            </a:solidFill>
                            <a:latin typeface="Cambria Math" panose="02040503050406030204" pitchFamily="18" charset="0"/>
                            <a:ea typeface="Cambria Math" panose="02040503050406030204" pitchFamily="18" charset="0"/>
                          </a:rPr>
                          <m:t>𝜎</m:t>
                        </m:r>
                      </m:sub>
                    </m:sSub>
                  </m:oMath>
                </a14:m>
                <a:r>
                  <a:rPr lang="el-GR" sz="2000" dirty="0">
                    <a:solidFill>
                      <a:srgbClr val="000000"/>
                    </a:solidFill>
                    <a:latin typeface="+mj-lt"/>
                  </a:rPr>
                  <a:t> </a:t>
                </a:r>
                <a:r>
                  <a:rPr lang="en-US" sz="2000" dirty="0">
                    <a:solidFill>
                      <a:srgbClr val="005C98"/>
                    </a:solidFill>
                    <a:latin typeface="+mj-lt"/>
                  </a:rPr>
                  <a:t>and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ℰ</m:t>
                        </m:r>
                      </m:e>
                      <m:sub>
                        <m:r>
                          <a:rPr lang="en-US" sz="2000" i="1" smtClean="0">
                            <a:solidFill>
                              <a:srgbClr val="000000"/>
                            </a:solidFill>
                            <a:latin typeface="Cambria Math" panose="02040503050406030204" pitchFamily="18" charset="0"/>
                            <a:ea typeface="Cambria Math" panose="02040503050406030204" pitchFamily="18" charset="0"/>
                          </a:rPr>
                          <m:t>𝜋</m:t>
                        </m:r>
                      </m:sub>
                    </m:sSub>
                  </m:oMath>
                </a14:m>
                <a:r>
                  <a:rPr lang="en-US" sz="2000" dirty="0">
                    <a:solidFill>
                      <a:srgbClr val="005C98"/>
                    </a:solidFill>
                    <a:latin typeface="+mj-lt"/>
                  </a:rPr>
                  <a:t>. </a:t>
                </a:r>
                <a:endParaRPr lang="el-GR" sz="2000" dirty="0">
                  <a:solidFill>
                    <a:srgbClr val="005C98"/>
                  </a:solidFill>
                  <a:latin typeface="+mj-lt"/>
                </a:endParaRPr>
              </a:p>
            </p:txBody>
          </p:sp>
        </mc:Choice>
        <mc:Fallback xmlns="">
          <p:sp>
            <p:nvSpPr>
              <p:cNvPr id="11" name="Rectangle 10">
                <a:extLst>
                  <a:ext uri="{FF2B5EF4-FFF2-40B4-BE49-F238E27FC236}">
                    <a16:creationId xmlns:a16="http://schemas.microsoft.com/office/drawing/2014/main" id="{75391C03-214A-F749-93E7-8752C60C0896}"/>
                  </a:ext>
                </a:extLst>
              </p:cNvPr>
              <p:cNvSpPr>
                <a:spLocks noRot="1" noChangeAspect="1" noMove="1" noResize="1" noEditPoints="1" noAdjustHandles="1" noChangeArrowheads="1" noChangeShapeType="1" noTextEdit="1"/>
              </p:cNvSpPr>
              <p:nvPr/>
            </p:nvSpPr>
            <p:spPr>
              <a:xfrm>
                <a:off x="434716" y="3363759"/>
                <a:ext cx="11527434" cy="747384"/>
              </a:xfrm>
              <a:prstGeom prst="rect">
                <a:avLst/>
              </a:prstGeom>
              <a:blipFill>
                <a:blip r:embed="rId3"/>
                <a:stretch>
                  <a:fillRect l="-440" t="-8333" r="-770"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5DBDFB5-65F6-7B45-8DF7-AF73C64505B5}"/>
                  </a:ext>
                </a:extLst>
              </p:cNvPr>
              <p:cNvSpPr/>
              <p:nvPr/>
            </p:nvSpPr>
            <p:spPr>
              <a:xfrm>
                <a:off x="434716" y="4840259"/>
                <a:ext cx="5038432" cy="1040435"/>
              </a:xfrm>
              <a:prstGeom prst="rect">
                <a:avLst/>
              </a:prstGeom>
            </p:spPr>
            <p:txBody>
              <a:bodyPr wrap="square">
                <a:spAutoFit/>
              </a:bodyPr>
              <a:lstStyle/>
              <a:p>
                <a14:m>
                  <m:oMath xmlns:m="http://schemas.openxmlformats.org/officeDocument/2006/math">
                    <m:r>
                      <a:rPr lang="en-US" sz="2000" i="1" dirty="0" smtClean="0">
                        <a:solidFill>
                          <a:srgbClr val="000000"/>
                        </a:solidFill>
                        <a:latin typeface="Cambria Math" panose="02040503050406030204" pitchFamily="18" charset="0"/>
                      </a:rPr>
                      <m:t>𝑈</m:t>
                    </m:r>
                    <m:d>
                      <m:dPr>
                        <m:ctrlPr>
                          <a:rPr lang="en-US" sz="2000" i="1" dirty="0">
                            <a:solidFill>
                              <a:srgbClr val="000000"/>
                            </a:solidFill>
                            <a:latin typeface="Cambria Math" panose="02040503050406030204" pitchFamily="18" charset="0"/>
                          </a:rPr>
                        </m:ctrlPr>
                      </m:dPr>
                      <m:e>
                        <m:r>
                          <a:rPr lang="en-US" sz="2000" i="1" dirty="0">
                            <a:solidFill>
                              <a:srgbClr val="000000"/>
                            </a:solidFill>
                            <a:latin typeface="Cambria Math" panose="02040503050406030204" pitchFamily="18" charset="0"/>
                          </a:rPr>
                          <m:t>𝑥</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𝑦</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𝑡</m:t>
                        </m:r>
                      </m:e>
                    </m:d>
                    <m:r>
                      <a:rPr lang="en-US" sz="2000" i="1" dirty="0">
                        <a:solidFill>
                          <a:srgbClr val="000000"/>
                        </a:solidFill>
                        <a:latin typeface="Cambria Math" panose="02040503050406030204" pitchFamily="18" charset="0"/>
                      </a:rPr>
                      <m:t> </m:t>
                    </m:r>
                  </m:oMath>
                </a14:m>
                <a:r>
                  <a:rPr lang="en-US" sz="2000" dirty="0">
                    <a:solidFill>
                      <a:srgbClr val="005C98"/>
                    </a:solidFill>
                    <a:latin typeface="+mj-lt"/>
                  </a:rPr>
                  <a:t>can be spectrally decomposed as a superposition of monochromatic fields, using the Fourier Integral:</a:t>
                </a:r>
              </a:p>
            </p:txBody>
          </p:sp>
        </mc:Choice>
        <mc:Fallback xmlns="">
          <p:sp>
            <p:nvSpPr>
              <p:cNvPr id="13" name="Rectangle 12">
                <a:extLst>
                  <a:ext uri="{FF2B5EF4-FFF2-40B4-BE49-F238E27FC236}">
                    <a16:creationId xmlns:a16="http://schemas.microsoft.com/office/drawing/2014/main" id="{95DBDFB5-65F6-7B45-8DF7-AF73C64505B5}"/>
                  </a:ext>
                </a:extLst>
              </p:cNvPr>
              <p:cNvSpPr>
                <a:spLocks noRot="1" noChangeAspect="1" noMove="1" noResize="1" noEditPoints="1" noAdjustHandles="1" noChangeArrowheads="1" noChangeShapeType="1" noTextEdit="1"/>
              </p:cNvSpPr>
              <p:nvPr/>
            </p:nvSpPr>
            <p:spPr>
              <a:xfrm>
                <a:off x="434716" y="4840259"/>
                <a:ext cx="5038432" cy="1040435"/>
              </a:xfrm>
              <a:prstGeom prst="rect">
                <a:avLst/>
              </a:prstGeom>
              <a:blipFill>
                <a:blip r:embed="rId4"/>
                <a:stretch>
                  <a:fillRect l="-1005" t="-2410" b="-6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09C3D41-9415-E841-931F-2684A52CF7C3}"/>
                  </a:ext>
                </a:extLst>
              </p:cNvPr>
              <p:cNvSpPr txBox="1"/>
              <p:nvPr/>
            </p:nvSpPr>
            <p:spPr>
              <a:xfrm>
                <a:off x="5761970" y="4846996"/>
                <a:ext cx="6430030" cy="10246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tx1"/>
                          </a:solidFill>
                          <a:latin typeface="Cambria Math" panose="02040503050406030204" pitchFamily="18" charset="0"/>
                        </a:rPr>
                        <m:t>𝑈</m:t>
                      </m:r>
                      <m:d>
                        <m:dPr>
                          <m:ctrlPr>
                            <a:rPr lang="en-US" sz="2800" i="1" dirty="0">
                              <a:solidFill>
                                <a:schemeClr val="tx1"/>
                              </a:solidFill>
                              <a:latin typeface="Cambria Math" panose="02040503050406030204" pitchFamily="18" charset="0"/>
                            </a:rPr>
                          </m:ctrlPr>
                        </m:dPr>
                        <m:e>
                          <m:r>
                            <a:rPr lang="en-US" sz="2800" i="1" dirty="0">
                              <a:solidFill>
                                <a:schemeClr val="tx1"/>
                              </a:solidFill>
                              <a:latin typeface="Cambria Math" panose="02040503050406030204" pitchFamily="18" charset="0"/>
                            </a:rPr>
                            <m:t>𝑥</m:t>
                          </m:r>
                          <m:r>
                            <a:rPr lang="en-US" sz="2800" i="1" dirty="0">
                              <a:solidFill>
                                <a:schemeClr val="tx1"/>
                              </a:solidFill>
                              <a:latin typeface="Cambria Math" panose="02040503050406030204" pitchFamily="18" charset="0"/>
                            </a:rPr>
                            <m:t>, </m:t>
                          </m:r>
                          <m:r>
                            <a:rPr lang="en-US" sz="2800" i="1" dirty="0">
                              <a:solidFill>
                                <a:schemeClr val="tx1"/>
                              </a:solidFill>
                              <a:latin typeface="Cambria Math" panose="02040503050406030204" pitchFamily="18" charset="0"/>
                            </a:rPr>
                            <m:t>𝑦</m:t>
                          </m:r>
                          <m:r>
                            <a:rPr lang="en-US" sz="2800" i="1" dirty="0">
                              <a:solidFill>
                                <a:schemeClr val="tx1"/>
                              </a:solidFill>
                              <a:latin typeface="Cambria Math" panose="02040503050406030204" pitchFamily="18" charset="0"/>
                            </a:rPr>
                            <m:t>, </m:t>
                          </m:r>
                          <m:r>
                            <a:rPr lang="en-US" sz="2800" i="1" dirty="0">
                              <a:solidFill>
                                <a:schemeClr val="tx1"/>
                              </a:solidFill>
                              <a:latin typeface="Cambria Math" panose="02040503050406030204" pitchFamily="18" charset="0"/>
                            </a:rPr>
                            <m:t>𝑧</m:t>
                          </m:r>
                          <m:r>
                            <a:rPr lang="en-US" sz="2800" i="1" dirty="0">
                              <a:solidFill>
                                <a:schemeClr val="tx1"/>
                              </a:solidFill>
                              <a:latin typeface="Cambria Math" panose="02040503050406030204" pitchFamily="18" charset="0"/>
                            </a:rPr>
                            <m:t>, </m:t>
                          </m:r>
                          <m:r>
                            <a:rPr lang="en-US" sz="2800" i="1" dirty="0">
                              <a:solidFill>
                                <a:schemeClr val="tx1"/>
                              </a:solidFill>
                              <a:latin typeface="Cambria Math" panose="02040503050406030204" pitchFamily="18" charset="0"/>
                            </a:rPr>
                            <m:t>𝑡</m:t>
                          </m:r>
                        </m:e>
                      </m:d>
                      <m:r>
                        <a:rPr lang="en-US" sz="2800" b="0" i="0" dirty="0" smtClean="0">
                          <a:solidFill>
                            <a:schemeClr val="tx1"/>
                          </a:solidFill>
                          <a:latin typeface="Cambria Math" panose="02040503050406030204" pitchFamily="18" charset="0"/>
                        </a:rPr>
                        <m:t>= </m:t>
                      </m:r>
                      <m:f>
                        <m:fPr>
                          <m:ctrlPr>
                            <a:rPr lang="en-US" sz="2800" b="0" i="1" dirty="0" smtClean="0">
                              <a:solidFill>
                                <a:schemeClr val="tx1"/>
                              </a:solidFill>
                              <a:latin typeface="Cambria Math" panose="02040503050406030204" pitchFamily="18" charset="0"/>
                            </a:rPr>
                          </m:ctrlPr>
                        </m:fPr>
                        <m:num>
                          <m:r>
                            <a:rPr lang="en-US" sz="2800" b="0" i="1" dirty="0" smtClean="0">
                              <a:solidFill>
                                <a:schemeClr val="tx1"/>
                              </a:solidFill>
                              <a:latin typeface="Cambria Math" panose="02040503050406030204" pitchFamily="18" charset="0"/>
                            </a:rPr>
                            <m:t>1</m:t>
                          </m:r>
                        </m:num>
                        <m:den>
                          <m:r>
                            <a:rPr lang="en-US" sz="2800" b="0" i="1" dirty="0" smtClean="0">
                              <a:solidFill>
                                <a:schemeClr val="tx1"/>
                              </a:solidFill>
                              <a:latin typeface="Cambria Math" panose="02040503050406030204" pitchFamily="18" charset="0"/>
                            </a:rPr>
                            <m:t>2</m:t>
                          </m:r>
                          <m:r>
                            <a:rPr lang="en-US" sz="2800" b="0" i="1" dirty="0" smtClean="0">
                              <a:solidFill>
                                <a:schemeClr val="tx1"/>
                              </a:solidFill>
                              <a:latin typeface="Cambria Math" panose="02040503050406030204" pitchFamily="18" charset="0"/>
                              <a:ea typeface="Cambria Math" panose="02040503050406030204" pitchFamily="18" charset="0"/>
                            </a:rPr>
                            <m:t>𝜋</m:t>
                          </m:r>
                        </m:den>
                      </m:f>
                      <m:nary>
                        <m:naryPr>
                          <m:ctrlPr>
                            <a:rPr lang="en-US" sz="2800" b="0" i="1" dirty="0" smtClean="0">
                              <a:solidFill>
                                <a:schemeClr val="tx1"/>
                              </a:solidFill>
                              <a:latin typeface="Cambria Math" panose="02040503050406030204" pitchFamily="18" charset="0"/>
                            </a:rPr>
                          </m:ctrlPr>
                        </m:naryPr>
                        <m:sub>
                          <m:r>
                            <m:rPr>
                              <m:brk m:alnAt="23"/>
                            </m:rPr>
                            <a:rPr lang="en-US" sz="2800" b="0" i="1" dirty="0" smtClean="0">
                              <a:solidFill>
                                <a:schemeClr val="tx1"/>
                              </a:solidFill>
                              <a:latin typeface="Cambria Math" panose="02040503050406030204" pitchFamily="18" charset="0"/>
                            </a:rPr>
                            <m:t>0</m:t>
                          </m:r>
                        </m:sub>
                        <m:sup>
                          <m:r>
                            <a:rPr lang="en-US" sz="2800" b="0" i="1" dirty="0" smtClean="0">
                              <a:solidFill>
                                <a:schemeClr val="tx1"/>
                              </a:solidFill>
                              <a:latin typeface="Cambria Math" panose="02040503050406030204" pitchFamily="18" charset="0"/>
                              <a:ea typeface="Cambria Math" panose="02040503050406030204" pitchFamily="18" charset="0"/>
                            </a:rPr>
                            <m:t>∞</m:t>
                          </m:r>
                        </m:sup>
                        <m:e>
                          <m:sSub>
                            <m:sSubPr>
                              <m:ctrlPr>
                                <a:rPr lang="en-US" sz="2800" b="0" i="1" dirty="0" smtClean="0">
                                  <a:solidFill>
                                    <a:schemeClr val="tx1"/>
                                  </a:solidFill>
                                  <a:latin typeface="Cambria Math" panose="02040503050406030204" pitchFamily="18" charset="0"/>
                                </a:rPr>
                              </m:ctrlPr>
                            </m:sSubPr>
                            <m:e>
                              <m:r>
                                <a:rPr lang="en-US" sz="2800" b="0" i="1" dirty="0" smtClean="0">
                                  <a:solidFill>
                                    <a:schemeClr val="tx1"/>
                                  </a:solidFill>
                                  <a:latin typeface="Cambria Math" panose="02040503050406030204" pitchFamily="18" charset="0"/>
                                </a:rPr>
                                <m:t>𝑢</m:t>
                              </m:r>
                            </m:e>
                            <m:sub>
                              <m:r>
                                <a:rPr lang="en-US" sz="2800" b="0" i="1" dirty="0" smtClean="0">
                                  <a:solidFill>
                                    <a:schemeClr val="tx1"/>
                                  </a:solidFill>
                                  <a:latin typeface="Cambria Math" panose="02040503050406030204" pitchFamily="18" charset="0"/>
                                  <a:ea typeface="Cambria Math" panose="02040503050406030204" pitchFamily="18" charset="0"/>
                                </a:rPr>
                                <m:t>𝜔</m:t>
                              </m:r>
                            </m:sub>
                          </m:sSub>
                          <m:d>
                            <m:dPr>
                              <m:ctrlPr>
                                <a:rPr lang="en-US" sz="2800" b="0" i="1" dirty="0" smtClean="0">
                                  <a:solidFill>
                                    <a:schemeClr val="tx1"/>
                                  </a:solidFill>
                                  <a:latin typeface="Cambria Math" panose="02040503050406030204" pitchFamily="18" charset="0"/>
                                </a:rPr>
                              </m:ctrlPr>
                            </m:dPr>
                            <m:e>
                              <m:r>
                                <a:rPr lang="en-US" sz="2800" b="0" i="1" dirty="0" smtClean="0">
                                  <a:solidFill>
                                    <a:schemeClr val="tx1"/>
                                  </a:solidFill>
                                  <a:latin typeface="Cambria Math" panose="02040503050406030204" pitchFamily="18" charset="0"/>
                                </a:rPr>
                                <m:t>𝑥</m:t>
                              </m:r>
                              <m:r>
                                <a:rPr lang="en-US" sz="2800" b="0" i="1" dirty="0" smtClean="0">
                                  <a:solidFill>
                                    <a:schemeClr val="tx1"/>
                                  </a:solidFill>
                                  <a:latin typeface="Cambria Math" panose="02040503050406030204" pitchFamily="18" charset="0"/>
                                </a:rPr>
                                <m:t>, </m:t>
                              </m:r>
                              <m:r>
                                <a:rPr lang="en-US" sz="2800" b="0" i="1" dirty="0" smtClean="0">
                                  <a:solidFill>
                                    <a:schemeClr val="tx1"/>
                                  </a:solidFill>
                                  <a:latin typeface="Cambria Math" panose="02040503050406030204" pitchFamily="18" charset="0"/>
                                </a:rPr>
                                <m:t>𝑦</m:t>
                              </m:r>
                              <m:r>
                                <a:rPr lang="en-US" sz="2800" b="0" i="1" dirty="0" smtClean="0">
                                  <a:solidFill>
                                    <a:schemeClr val="tx1"/>
                                  </a:solidFill>
                                  <a:latin typeface="Cambria Math" panose="02040503050406030204" pitchFamily="18" charset="0"/>
                                </a:rPr>
                                <m:t>, </m:t>
                              </m:r>
                              <m:r>
                                <a:rPr lang="en-US" sz="2800" b="0" i="1" dirty="0" smtClean="0">
                                  <a:solidFill>
                                    <a:schemeClr val="tx1"/>
                                  </a:solidFill>
                                  <a:latin typeface="Cambria Math" panose="02040503050406030204" pitchFamily="18" charset="0"/>
                                </a:rPr>
                                <m:t>𝑧</m:t>
                              </m:r>
                            </m:e>
                          </m:d>
                          <m:sSup>
                            <m:sSupPr>
                              <m:ctrlPr>
                                <a:rPr lang="en-US" sz="2800" b="0" i="1" dirty="0" smtClean="0">
                                  <a:solidFill>
                                    <a:schemeClr val="tx1"/>
                                  </a:solidFill>
                                  <a:latin typeface="Cambria Math" panose="02040503050406030204" pitchFamily="18" charset="0"/>
                                </a:rPr>
                              </m:ctrlPr>
                            </m:sSupPr>
                            <m:e>
                              <m:r>
                                <a:rPr lang="en-US" sz="2800" b="0" i="1" dirty="0" smtClean="0">
                                  <a:solidFill>
                                    <a:schemeClr val="tx1"/>
                                  </a:solidFill>
                                  <a:latin typeface="Cambria Math" panose="02040503050406030204" pitchFamily="18" charset="0"/>
                                </a:rPr>
                                <m:t>𝑒</m:t>
                              </m:r>
                            </m:e>
                            <m:sup>
                              <m:r>
                                <a:rPr lang="en-US" sz="2800" b="0" i="1" dirty="0" smtClean="0">
                                  <a:solidFill>
                                    <a:schemeClr val="tx1"/>
                                  </a:solidFill>
                                  <a:latin typeface="Cambria Math" panose="02040503050406030204" pitchFamily="18" charset="0"/>
                                </a:rPr>
                                <m:t>−</m:t>
                              </m:r>
                              <m:r>
                                <a:rPr lang="en-US" sz="2800" b="0" i="1" dirty="0" smtClean="0">
                                  <a:solidFill>
                                    <a:schemeClr val="tx1"/>
                                  </a:solidFill>
                                  <a:latin typeface="Cambria Math" panose="02040503050406030204" pitchFamily="18" charset="0"/>
                                </a:rPr>
                                <m:t>𝑖</m:t>
                              </m:r>
                              <m:r>
                                <a:rPr lang="en-US" sz="2800" b="0" i="1" dirty="0" smtClean="0">
                                  <a:solidFill>
                                    <a:schemeClr val="tx1"/>
                                  </a:solidFill>
                                  <a:latin typeface="Cambria Math" panose="02040503050406030204" pitchFamily="18" charset="0"/>
                                  <a:ea typeface="Cambria Math" panose="02040503050406030204" pitchFamily="18" charset="0"/>
                                </a:rPr>
                                <m:t>𝜔</m:t>
                              </m:r>
                              <m:r>
                                <a:rPr lang="en-US" sz="2800" b="0" i="1" dirty="0" smtClean="0">
                                  <a:solidFill>
                                    <a:schemeClr val="tx1"/>
                                  </a:solidFill>
                                  <a:latin typeface="Cambria Math" panose="02040503050406030204" pitchFamily="18" charset="0"/>
                                  <a:ea typeface="Cambria Math" panose="02040503050406030204" pitchFamily="18" charset="0"/>
                                </a:rPr>
                                <m:t>𝑡</m:t>
                              </m:r>
                            </m:sup>
                          </m:sSup>
                          <m:r>
                            <a:rPr lang="en-US" sz="2800" b="0" i="1" dirty="0" smtClean="0">
                              <a:solidFill>
                                <a:schemeClr val="tx1"/>
                              </a:solidFill>
                              <a:latin typeface="Cambria Math" panose="02040503050406030204" pitchFamily="18" charset="0"/>
                            </a:rPr>
                            <m:t>𝑑</m:t>
                          </m:r>
                          <m:r>
                            <a:rPr lang="en-US" sz="2800" b="0" i="1" dirty="0" smtClean="0">
                              <a:solidFill>
                                <a:schemeClr val="tx1"/>
                              </a:solidFill>
                              <a:latin typeface="Cambria Math" panose="02040503050406030204" pitchFamily="18" charset="0"/>
                              <a:ea typeface="Cambria Math" panose="02040503050406030204" pitchFamily="18" charset="0"/>
                            </a:rPr>
                            <m:t>𝜔</m:t>
                          </m:r>
                        </m:e>
                      </m:nary>
                    </m:oMath>
                  </m:oMathPara>
                </a14:m>
                <a:endParaRPr lang="en-US" sz="2800" dirty="0">
                  <a:solidFill>
                    <a:schemeClr val="tx1"/>
                  </a:solidFill>
                </a:endParaRPr>
              </a:p>
            </p:txBody>
          </p:sp>
        </mc:Choice>
        <mc:Fallback xmlns="">
          <p:sp>
            <p:nvSpPr>
              <p:cNvPr id="15" name="TextBox 14">
                <a:extLst>
                  <a:ext uri="{FF2B5EF4-FFF2-40B4-BE49-F238E27FC236}">
                    <a16:creationId xmlns:a16="http://schemas.microsoft.com/office/drawing/2014/main" id="{B09C3D41-9415-E841-931F-2684A52CF7C3}"/>
                  </a:ext>
                </a:extLst>
              </p:cNvPr>
              <p:cNvSpPr txBox="1">
                <a:spLocks noRot="1" noChangeAspect="1" noMove="1" noResize="1" noEditPoints="1" noAdjustHandles="1" noChangeArrowheads="1" noChangeShapeType="1" noTextEdit="1"/>
              </p:cNvSpPr>
              <p:nvPr/>
            </p:nvSpPr>
            <p:spPr>
              <a:xfrm>
                <a:off x="5761970" y="4846996"/>
                <a:ext cx="6430030" cy="1024639"/>
              </a:xfrm>
              <a:prstGeom prst="rect">
                <a:avLst/>
              </a:prstGeom>
              <a:blipFill>
                <a:blip r:embed="rId5"/>
                <a:stretch>
                  <a:fillRect t="-171605" b="-248148"/>
                </a:stretch>
              </a:blipFill>
            </p:spPr>
            <p:txBody>
              <a:bodyPr/>
              <a:lstStyle/>
              <a:p>
                <a:r>
                  <a:rPr lang="en-US">
                    <a:noFill/>
                  </a:rPr>
                  <a:t> </a:t>
                </a:r>
              </a:p>
            </p:txBody>
          </p:sp>
        </mc:Fallback>
      </mc:AlternateContent>
      <p:sp>
        <p:nvSpPr>
          <p:cNvPr id="17" name="Title 5">
            <a:extLst>
              <a:ext uri="{FF2B5EF4-FFF2-40B4-BE49-F238E27FC236}">
                <a16:creationId xmlns:a16="http://schemas.microsoft.com/office/drawing/2014/main" id="{D2100C55-5EAD-E043-864B-51771EC0CDF0}"/>
              </a:ext>
            </a:extLst>
          </p:cNvPr>
          <p:cNvSpPr txBox="1">
            <a:spLocks/>
          </p:cNvSpPr>
          <p:nvPr/>
        </p:nvSpPr>
        <p:spPr>
          <a:xfrm>
            <a:off x="609601" y="161319"/>
            <a:ext cx="11163868" cy="501210"/>
          </a:xfrm>
          <a:prstGeom prst="rect">
            <a:avLst/>
          </a:prstGeom>
        </p:spPr>
        <p:txBody>
          <a:bodyPr vert="horz" lIns="0" tIns="0" rIns="0" bIns="0" rtlCol="0" anchor="ctr" anchorCtr="0">
            <a:noAutofit/>
          </a:bodyPr>
          <a:lstStyle>
            <a:lvl1pPr algn="ctr" defTabSz="457200" rtl="0" eaLnBrk="1" latinLnBrk="0" hangingPunct="1">
              <a:lnSpc>
                <a:spcPct val="100000"/>
              </a:lnSpc>
              <a:spcBef>
                <a:spcPct val="0"/>
              </a:spcBef>
              <a:buNone/>
              <a:defRPr sz="3200" b="1" i="0" kern="1200" cap="none" baseline="0">
                <a:solidFill>
                  <a:schemeClr val="tx2">
                    <a:lumMod val="50000"/>
                  </a:schemeClr>
                </a:solidFill>
                <a:latin typeface="+mj-lt"/>
                <a:ea typeface="+mj-ea"/>
                <a:cs typeface="+mj-cs"/>
              </a:defRPr>
            </a:lvl1pPr>
          </a:lstStyle>
          <a:p>
            <a:pPr fontAlgn="auto">
              <a:spcAft>
                <a:spcPts val="0"/>
              </a:spcAft>
            </a:pPr>
            <a:r>
              <a:rPr lang="en-US" sz="2800"/>
              <a:t>Electromagnetic field propagation in free space</a:t>
            </a:r>
            <a:endParaRPr lang="en-US" sz="2800"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A18A00B-A8B5-2F42-95A4-34F1EFEC0E3C}"/>
                  </a:ext>
                </a:extLst>
              </p:cNvPr>
              <p:cNvSpPr/>
              <p:nvPr/>
            </p:nvSpPr>
            <p:spPr>
              <a:xfrm>
                <a:off x="6919729" y="2273979"/>
                <a:ext cx="4857868" cy="10691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f>
                            <m:fPr>
                              <m:ctrlPr>
                                <a:rPr lang="en-US" sz="2800" i="1" dirty="0" smtClean="0">
                                  <a:latin typeface="Cambria Math" panose="02040503050406030204" pitchFamily="18" charset="0"/>
                                </a:rPr>
                              </m:ctrlPr>
                            </m:fPr>
                            <m:num>
                              <m:r>
                                <a:rPr lang="en-US" sz="2800" b="0" i="1" dirty="0" smtClean="0">
                                  <a:latin typeface="Cambria Math" panose="02040503050406030204" pitchFamily="18" charset="0"/>
                                </a:rPr>
                                <m:t>1</m:t>
                              </m:r>
                            </m:num>
                            <m:den>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𝑐</m:t>
                                  </m:r>
                                </m:e>
                                <m:sup>
                                  <m:r>
                                    <a:rPr lang="en-US" sz="2800" b="0" i="1" dirty="0" smtClean="0">
                                      <a:latin typeface="Cambria Math" panose="02040503050406030204" pitchFamily="18" charset="0"/>
                                    </a:rPr>
                                    <m:t>2</m:t>
                                  </m:r>
                                </m:sup>
                              </m:sSup>
                            </m:den>
                          </m:f>
                          <m:f>
                            <m:fPr>
                              <m:ctrlPr>
                                <a:rPr lang="en-US" sz="2800" i="1" dirty="0" smtClean="0">
                                  <a:latin typeface="Cambria Math" panose="02040503050406030204" pitchFamily="18" charset="0"/>
                                </a:rPr>
                              </m:ctrlPr>
                            </m:fPr>
                            <m:num>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num>
                            <m:den>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rPr>
                                    <m:t>𝑡</m:t>
                                  </m:r>
                                </m:e>
                                <m:sup>
                                  <m:r>
                                    <a:rPr lang="en-US" sz="2800" b="0" i="1" dirty="0" smtClean="0">
                                      <a:latin typeface="Cambria Math" panose="02040503050406030204" pitchFamily="18" charset="0"/>
                                    </a:rPr>
                                    <m:t>2</m:t>
                                  </m:r>
                                </m:sup>
                              </m:sSup>
                            </m:den>
                          </m:f>
                          <m:r>
                            <a:rPr lang="en-US" sz="2800" b="0" i="1"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m:rPr>
                                  <m:sty m:val="p"/>
                                </m:rPr>
                                <a:rPr lang="en-US" sz="2800" b="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e>
                      </m:d>
                      <m:r>
                        <a:rPr lang="en-US" sz="2800" i="1" dirty="0">
                          <a:latin typeface="Cambria Math" panose="02040503050406030204" pitchFamily="18" charset="0"/>
                        </a:rPr>
                        <m:t>𝑈</m:t>
                      </m:r>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 </m:t>
                          </m:r>
                          <m:r>
                            <a:rPr lang="en-US" sz="2800" i="1" dirty="0">
                              <a:latin typeface="Cambria Math" panose="02040503050406030204" pitchFamily="18" charset="0"/>
                            </a:rPr>
                            <m:t>𝑡</m:t>
                          </m:r>
                        </m:e>
                      </m:d>
                      <m:r>
                        <a:rPr lang="en-US" sz="2800" b="0" i="0" dirty="0" smtClean="0">
                          <a:latin typeface="Cambria Math" panose="02040503050406030204" pitchFamily="18" charset="0"/>
                        </a:rPr>
                        <m:t>=0</m:t>
                      </m:r>
                    </m:oMath>
                  </m:oMathPara>
                </a14:m>
                <a:endParaRPr lang="en-US" sz="2800" dirty="0"/>
              </a:p>
            </p:txBody>
          </p:sp>
        </mc:Choice>
        <mc:Fallback xmlns="">
          <p:sp>
            <p:nvSpPr>
              <p:cNvPr id="5" name="Rectangle 4">
                <a:extLst>
                  <a:ext uri="{FF2B5EF4-FFF2-40B4-BE49-F238E27FC236}">
                    <a16:creationId xmlns:a16="http://schemas.microsoft.com/office/drawing/2014/main" id="{8A18A00B-A8B5-2F42-95A4-34F1EFEC0E3C}"/>
                  </a:ext>
                </a:extLst>
              </p:cNvPr>
              <p:cNvSpPr>
                <a:spLocks noRot="1" noChangeAspect="1" noMove="1" noResize="1" noEditPoints="1" noAdjustHandles="1" noChangeArrowheads="1" noChangeShapeType="1" noTextEdit="1"/>
              </p:cNvSpPr>
              <p:nvPr/>
            </p:nvSpPr>
            <p:spPr>
              <a:xfrm>
                <a:off x="6919729" y="2273979"/>
                <a:ext cx="4857868" cy="106913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0BED4635-8B71-154F-96CC-75690C864865}"/>
                  </a:ext>
                </a:extLst>
              </p:cNvPr>
              <p:cNvSpPr/>
              <p:nvPr/>
            </p:nvSpPr>
            <p:spPr>
              <a:xfrm>
                <a:off x="7964122" y="944005"/>
                <a:ext cx="3385607" cy="10691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f>
                            <m:fPr>
                              <m:ctrlPr>
                                <a:rPr lang="en-US" sz="2800" i="1" dirty="0" smtClean="0">
                                  <a:latin typeface="Cambria Math" panose="02040503050406030204" pitchFamily="18" charset="0"/>
                                </a:rPr>
                              </m:ctrlPr>
                            </m:fPr>
                            <m:num>
                              <m:r>
                                <a:rPr lang="en-US" sz="2800" b="0" i="1" dirty="0" smtClean="0">
                                  <a:latin typeface="Cambria Math" panose="02040503050406030204" pitchFamily="18" charset="0"/>
                                </a:rPr>
                                <m:t>1</m:t>
                              </m:r>
                            </m:num>
                            <m:den>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𝑐</m:t>
                                  </m:r>
                                </m:e>
                                <m:sup>
                                  <m:r>
                                    <a:rPr lang="en-US" sz="2800" b="0" i="1" dirty="0" smtClean="0">
                                      <a:latin typeface="Cambria Math" panose="02040503050406030204" pitchFamily="18" charset="0"/>
                                    </a:rPr>
                                    <m:t>2</m:t>
                                  </m:r>
                                </m:sup>
                              </m:sSup>
                            </m:den>
                          </m:f>
                          <m:f>
                            <m:fPr>
                              <m:ctrlPr>
                                <a:rPr lang="en-US" sz="2800" i="1" dirty="0" smtClean="0">
                                  <a:latin typeface="Cambria Math" panose="02040503050406030204" pitchFamily="18" charset="0"/>
                                </a:rPr>
                              </m:ctrlPr>
                            </m:fPr>
                            <m:num>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num>
                            <m:den>
                              <m:sSup>
                                <m:sSupPr>
                                  <m:ctrlPr>
                                    <a:rPr lang="en-US" sz="2800" i="1" dirty="0" smtClean="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rPr>
                                    <m:t>𝑡</m:t>
                                  </m:r>
                                </m:e>
                                <m:sup>
                                  <m:r>
                                    <a:rPr lang="en-US" sz="2800" b="0" i="1" dirty="0" smtClean="0">
                                      <a:latin typeface="Cambria Math" panose="02040503050406030204" pitchFamily="18" charset="0"/>
                                    </a:rPr>
                                    <m:t>2</m:t>
                                  </m:r>
                                </m:sup>
                              </m:sSup>
                            </m:den>
                          </m:f>
                          <m:r>
                            <a:rPr lang="en-US" sz="2800" b="0" i="1"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m:rPr>
                                  <m:sty m:val="p"/>
                                </m:rPr>
                                <a:rPr lang="en-US" sz="2800" b="0" i="1" dirty="0" smtClean="0">
                                  <a:latin typeface="Cambria Math" panose="02040503050406030204" pitchFamily="18" charset="0"/>
                                  <a:ea typeface="Cambria Math" panose="02040503050406030204" pitchFamily="18" charset="0"/>
                                </a:rPr>
                                <m:t>∇</m:t>
                              </m:r>
                            </m:e>
                            <m:sup>
                              <m:r>
                                <a:rPr lang="en-US" sz="2800" b="0" i="1" dirty="0" smtClean="0">
                                  <a:latin typeface="Cambria Math" panose="02040503050406030204" pitchFamily="18" charset="0"/>
                                </a:rPr>
                                <m:t>2</m:t>
                              </m:r>
                            </m:sup>
                          </m:sSup>
                        </m:e>
                      </m:d>
                      <m:acc>
                        <m:accPr>
                          <m:chr m:val="⃗"/>
                          <m:ctrlPr>
                            <a:rPr lang="en-US" sz="2800" i="1" dirty="0">
                              <a:solidFill>
                                <a:srgbClr val="000000"/>
                              </a:solidFill>
                              <a:latin typeface="Cambria Math" panose="02040503050406030204" pitchFamily="18" charset="0"/>
                              <a:ea typeface="Cambria Math" panose="02040503050406030204" pitchFamily="18" charset="0"/>
                            </a:rPr>
                          </m:ctrlPr>
                        </m:accPr>
                        <m:e>
                          <m:r>
                            <a:rPr lang="en-US" sz="2800" i="1" dirty="0">
                              <a:solidFill>
                                <a:srgbClr val="000000"/>
                              </a:solidFill>
                              <a:latin typeface="Cambria Math" panose="02040503050406030204" pitchFamily="18" charset="0"/>
                              <a:ea typeface="Cambria Math" panose="02040503050406030204" pitchFamily="18" charset="0"/>
                            </a:rPr>
                            <m:t>ℰ</m:t>
                          </m:r>
                        </m:e>
                      </m:acc>
                      <m:r>
                        <a:rPr lang="en-US" sz="2800" b="0" i="0" dirty="0" smtClean="0">
                          <a:latin typeface="Cambria Math" panose="02040503050406030204" pitchFamily="18" charset="0"/>
                        </a:rPr>
                        <m:t>=0</m:t>
                      </m:r>
                    </m:oMath>
                  </m:oMathPara>
                </a14:m>
                <a:endParaRPr lang="en-US" sz="2800" dirty="0"/>
              </a:p>
            </p:txBody>
          </p:sp>
        </mc:Choice>
        <mc:Fallback xmlns="">
          <p:sp>
            <p:nvSpPr>
              <p:cNvPr id="18" name="Rectangle 17">
                <a:extLst>
                  <a:ext uri="{FF2B5EF4-FFF2-40B4-BE49-F238E27FC236}">
                    <a16:creationId xmlns:a16="http://schemas.microsoft.com/office/drawing/2014/main" id="{0BED4635-8B71-154F-96CC-75690C864865}"/>
                  </a:ext>
                </a:extLst>
              </p:cNvPr>
              <p:cNvSpPr>
                <a:spLocks noRot="1" noChangeAspect="1" noMove="1" noResize="1" noEditPoints="1" noAdjustHandles="1" noChangeArrowheads="1" noChangeShapeType="1" noTextEdit="1"/>
              </p:cNvSpPr>
              <p:nvPr/>
            </p:nvSpPr>
            <p:spPr>
              <a:xfrm>
                <a:off x="7964122" y="944005"/>
                <a:ext cx="3385607" cy="106913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773084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0238544C-528B-4C44-B3DE-D4B9F7D55F9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
        <p:nvSpPr>
          <p:cNvPr id="4" name="TextBox 3">
            <a:extLst>
              <a:ext uri="{FF2B5EF4-FFF2-40B4-BE49-F238E27FC236}">
                <a16:creationId xmlns:a16="http://schemas.microsoft.com/office/drawing/2014/main" id="{92E484D0-AD6D-FA4E-964A-F0561B2C5761}"/>
              </a:ext>
            </a:extLst>
          </p:cNvPr>
          <p:cNvSpPr txBox="1"/>
          <p:nvPr/>
        </p:nvSpPr>
        <p:spPr>
          <a:xfrm>
            <a:off x="434716" y="2418049"/>
            <a:ext cx="6655197" cy="1015663"/>
          </a:xfrm>
          <a:prstGeom prst="rect">
            <a:avLst/>
          </a:prstGeom>
          <a:noFill/>
        </p:spPr>
        <p:txBody>
          <a:bodyPr wrap="square" rtlCol="0">
            <a:spAutoFit/>
          </a:bodyPr>
          <a:lstStyle/>
          <a:p>
            <a:r>
              <a:rPr lang="en-US" sz="2000" dirty="0">
                <a:solidFill>
                  <a:srgbClr val="005C98"/>
                </a:solidFill>
              </a:rPr>
              <a:t>The terms in square bracket has to go to 0, so we obtain the separation of the temporal component and a new equation (Helmholtz equation)</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87996C6-7F4D-4A41-9950-127CC77EB6EB}"/>
                  </a:ext>
                </a:extLst>
              </p:cNvPr>
              <p:cNvSpPr/>
              <p:nvPr/>
            </p:nvSpPr>
            <p:spPr>
              <a:xfrm>
                <a:off x="7317154" y="2408469"/>
                <a:ext cx="4139531" cy="1476751"/>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d>
                        <m:dPr>
                          <m:ctrlPr>
                            <a:rPr lang="en-US" sz="2800" i="1" dirty="0" smtClean="0">
                              <a:latin typeface="Cambria Math" panose="02040503050406030204" pitchFamily="18" charset="0"/>
                            </a:rPr>
                          </m:ctrlPr>
                        </m:dPr>
                        <m:e>
                          <m:sSup>
                            <m:sSupPr>
                              <m:ctrlPr>
                                <a:rPr lang="en-US" sz="2800" i="1" dirty="0">
                                  <a:latin typeface="Cambria Math" panose="02040503050406030204" pitchFamily="18" charset="0"/>
                                </a:rPr>
                              </m:ctrlPr>
                            </m:sSupPr>
                            <m:e>
                              <m:r>
                                <m:rPr>
                                  <m:sty m:val="p"/>
                                </m:rPr>
                                <a:rPr lang="en-US" sz="2800" i="1" dirty="0">
                                  <a:latin typeface="Cambria Math" panose="02040503050406030204" pitchFamily="18" charset="0"/>
                                  <a:ea typeface="Cambria Math" panose="02040503050406030204" pitchFamily="18" charset="0"/>
                                </a:rPr>
                                <m:t>∇</m:t>
                              </m:r>
                            </m:e>
                            <m:sup>
                              <m:r>
                                <a:rPr lang="en-US" sz="2800" i="1" dirty="0">
                                  <a:latin typeface="Cambria Math" panose="02040503050406030204" pitchFamily="18" charset="0"/>
                                </a:rPr>
                                <m:t>2</m:t>
                              </m:r>
                            </m:sup>
                          </m:sSup>
                          <m:r>
                            <a:rPr lang="en-US" sz="2800" i="1" dirty="0">
                              <a:latin typeface="Cambria Math" panose="02040503050406030204" pitchFamily="18" charset="0"/>
                            </a:rPr>
                            <m:t>+</m:t>
                          </m:r>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𝑘</m:t>
                              </m:r>
                            </m:e>
                            <m:sup>
                              <m:r>
                                <a:rPr lang="en-US" sz="2800" b="0" i="1" dirty="0" smtClean="0">
                                  <a:latin typeface="Cambria Math" panose="02040503050406030204" pitchFamily="18" charset="0"/>
                                </a:rPr>
                                <m:t>2</m:t>
                              </m:r>
                            </m:sup>
                          </m:sSup>
                        </m:e>
                      </m:d>
                      <m:sSub>
                        <m:sSubPr>
                          <m:ctrlPr>
                            <a:rPr lang="en-US" sz="2800" i="1" dirty="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e>
                      </m:d>
                      <m:r>
                        <a:rPr lang="en-US" sz="2800" b="0" i="1" dirty="0" smtClean="0">
                          <a:latin typeface="Cambria Math" panose="02040503050406030204" pitchFamily="18" charset="0"/>
                        </a:rPr>
                        <m:t>=0</m:t>
                      </m:r>
                    </m:oMath>
                  </m:oMathPara>
                </a14:m>
                <a:endParaRPr lang="en-US" sz="2800" b="0" i="1" dirty="0">
                  <a:latin typeface="Cambria Math" panose="02040503050406030204" pitchFamily="18" charset="0"/>
                </a:endParaRPr>
              </a:p>
              <a:p>
                <a:endParaRPr lang="en-US" sz="1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b="0" i="1" dirty="0" smtClean="0">
                          <a:latin typeface="Cambria Math" panose="02040503050406030204" pitchFamily="18" charset="0"/>
                        </a:rPr>
                        <m:t>𝑘</m:t>
                      </m:r>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ea typeface="Cambria Math" panose="02040503050406030204" pitchFamily="18" charset="0"/>
                            </a:rPr>
                            <m:t>𝜔</m:t>
                          </m:r>
                        </m:num>
                        <m:den>
                          <m:r>
                            <a:rPr lang="en-US" sz="2800" b="0" i="1" dirty="0" smtClean="0">
                              <a:latin typeface="Cambria Math" panose="02040503050406030204" pitchFamily="18" charset="0"/>
                            </a:rPr>
                            <m:t>𝑐</m:t>
                          </m:r>
                        </m:den>
                      </m:f>
                    </m:oMath>
                  </m:oMathPara>
                </a14:m>
                <a:endParaRPr lang="en-US" sz="2800" dirty="0"/>
              </a:p>
            </p:txBody>
          </p:sp>
        </mc:Choice>
        <mc:Fallback xmlns="">
          <p:sp>
            <p:nvSpPr>
              <p:cNvPr id="2" name="Rectangle 1">
                <a:extLst>
                  <a:ext uri="{FF2B5EF4-FFF2-40B4-BE49-F238E27FC236}">
                    <a16:creationId xmlns:a16="http://schemas.microsoft.com/office/drawing/2014/main" id="{287996C6-7F4D-4A41-9950-127CC77EB6EB}"/>
                  </a:ext>
                </a:extLst>
              </p:cNvPr>
              <p:cNvSpPr>
                <a:spLocks noRot="1" noChangeAspect="1" noMove="1" noResize="1" noEditPoints="1" noAdjustHandles="1" noChangeArrowheads="1" noChangeShapeType="1" noTextEdit="1"/>
              </p:cNvSpPr>
              <p:nvPr/>
            </p:nvSpPr>
            <p:spPr>
              <a:xfrm>
                <a:off x="7317154" y="2408469"/>
                <a:ext cx="4139531" cy="1476751"/>
              </a:xfrm>
              <a:prstGeom prst="rect">
                <a:avLst/>
              </a:prstGeom>
              <a:blipFill>
                <a:blip r:embed="rId3"/>
                <a:stretch>
                  <a:fillRect l="-920" b="-85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90C2EC35-29EF-BF43-A31A-58F3471D151A}"/>
              </a:ext>
            </a:extLst>
          </p:cNvPr>
          <p:cNvSpPr txBox="1"/>
          <p:nvPr/>
        </p:nvSpPr>
        <p:spPr>
          <a:xfrm>
            <a:off x="434716" y="3885220"/>
            <a:ext cx="11638014" cy="400110"/>
          </a:xfrm>
          <a:prstGeom prst="rect">
            <a:avLst/>
          </a:prstGeom>
          <a:noFill/>
        </p:spPr>
        <p:txBody>
          <a:bodyPr wrap="square" rtlCol="0">
            <a:spAutoFit/>
          </a:bodyPr>
          <a:lstStyle/>
          <a:p>
            <a:r>
              <a:rPr lang="en-US" sz="2000" dirty="0">
                <a:solidFill>
                  <a:srgbClr val="005C98"/>
                </a:solidFill>
              </a:rPr>
              <a:t>⇒ Non-monochromatic light can be solved by calculating separately every monochromatic component</a:t>
            </a:r>
          </a:p>
        </p:txBody>
      </p:sp>
      <p:sp>
        <p:nvSpPr>
          <p:cNvPr id="19" name="Title 5">
            <a:extLst>
              <a:ext uri="{FF2B5EF4-FFF2-40B4-BE49-F238E27FC236}">
                <a16:creationId xmlns:a16="http://schemas.microsoft.com/office/drawing/2014/main" id="{5C8E9523-1FF9-4440-BBBB-1FFAB5EF00FD}"/>
              </a:ext>
            </a:extLst>
          </p:cNvPr>
          <p:cNvSpPr>
            <a:spLocks noGrp="1"/>
          </p:cNvSpPr>
          <p:nvPr>
            <p:ph type="title"/>
          </p:nvPr>
        </p:nvSpPr>
        <p:spPr>
          <a:xfrm>
            <a:off x="609601" y="161319"/>
            <a:ext cx="11163868" cy="501210"/>
          </a:xfrm>
        </p:spPr>
        <p:txBody>
          <a:bodyPr/>
          <a:lstStyle/>
          <a:p>
            <a:r>
              <a:rPr lang="en-US" sz="2800" dirty="0"/>
              <a:t>Electromagnetic field propagation in free space</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CACF9C2-3B40-684C-AAD8-4AE1E8B66E38}"/>
                  </a:ext>
                </a:extLst>
              </p:cNvPr>
              <p:cNvSpPr txBox="1"/>
              <p:nvPr/>
            </p:nvSpPr>
            <p:spPr>
              <a:xfrm>
                <a:off x="5473148" y="1005719"/>
                <a:ext cx="6491905" cy="10691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trlPr>
                            <a:rPr lang="en-US" sz="2800" b="0" i="1" dirty="0" smtClean="0">
                              <a:solidFill>
                                <a:schemeClr val="tx1"/>
                              </a:solidFill>
                              <a:latin typeface="Cambria Math" panose="02040503050406030204" pitchFamily="18" charset="0"/>
                            </a:rPr>
                          </m:ctrlPr>
                        </m:naryPr>
                        <m:sub>
                          <m:r>
                            <m:rPr>
                              <m:brk m:alnAt="23"/>
                            </m:rPr>
                            <a:rPr lang="en-US" sz="2800" b="0" i="1" dirty="0" smtClean="0">
                              <a:solidFill>
                                <a:schemeClr val="tx1"/>
                              </a:solidFill>
                              <a:latin typeface="Cambria Math" panose="02040503050406030204" pitchFamily="18" charset="0"/>
                            </a:rPr>
                            <m:t>0</m:t>
                          </m:r>
                        </m:sub>
                        <m:sup>
                          <m:r>
                            <a:rPr lang="en-US" sz="2800" b="0" i="1" dirty="0" smtClean="0">
                              <a:solidFill>
                                <a:schemeClr val="tx1"/>
                              </a:solidFill>
                              <a:latin typeface="Cambria Math" panose="02040503050406030204" pitchFamily="18" charset="0"/>
                              <a:ea typeface="Cambria Math" panose="02040503050406030204" pitchFamily="18" charset="0"/>
                            </a:rPr>
                            <m:t>∞</m:t>
                          </m:r>
                        </m:sup>
                        <m:e>
                          <m:d>
                            <m:dPr>
                              <m:begChr m:val="["/>
                              <m:endChr m:val="]"/>
                              <m:ctrlPr>
                                <a:rPr lang="en-US" sz="2800" b="0" i="1" dirty="0" smtClean="0">
                                  <a:solidFill>
                                    <a:schemeClr val="tx1"/>
                                  </a:solidFill>
                                  <a:latin typeface="Cambria Math" panose="02040503050406030204" pitchFamily="18" charset="0"/>
                                </a:rPr>
                              </m:ctrlPr>
                            </m:dPr>
                            <m:e>
                              <m:d>
                                <m:dPr>
                                  <m:ctrlPr>
                                    <a:rPr lang="en-US" sz="2800" b="0" i="1" dirty="0" smtClean="0">
                                      <a:solidFill>
                                        <a:schemeClr val="tx1"/>
                                      </a:solidFill>
                                      <a:latin typeface="Cambria Math" panose="02040503050406030204" pitchFamily="18" charset="0"/>
                                    </a:rPr>
                                  </m:ctrlPr>
                                </m:dPr>
                                <m:e>
                                  <m:sSup>
                                    <m:sSupPr>
                                      <m:ctrlPr>
                                        <a:rPr lang="en-US" sz="2800" i="1" dirty="0">
                                          <a:latin typeface="Cambria Math" panose="02040503050406030204" pitchFamily="18" charset="0"/>
                                        </a:rPr>
                                      </m:ctrlPr>
                                    </m:sSupPr>
                                    <m:e>
                                      <m:r>
                                        <m:rPr>
                                          <m:sty m:val="p"/>
                                        </m:rPr>
                                        <a:rPr lang="en-US" sz="2800" i="1" dirty="0">
                                          <a:latin typeface="Cambria Math" panose="02040503050406030204" pitchFamily="18" charset="0"/>
                                          <a:ea typeface="Cambria Math" panose="02040503050406030204" pitchFamily="18" charset="0"/>
                                        </a:rPr>
                                        <m:t>∇</m:t>
                                      </m:r>
                                    </m:e>
                                    <m:sup>
                                      <m:r>
                                        <a:rPr lang="en-US" sz="2800" i="1" dirty="0">
                                          <a:latin typeface="Cambria Math" panose="02040503050406030204" pitchFamily="18" charset="0"/>
                                        </a:rPr>
                                        <m:t>2</m:t>
                                      </m:r>
                                    </m:sup>
                                  </m:sSup>
                                  <m:r>
                                    <a:rPr lang="en-US" sz="2800" i="1" dirty="0">
                                      <a:latin typeface="Cambria Math" panose="02040503050406030204" pitchFamily="18" charset="0"/>
                                    </a:rPr>
                                    <m:t>+</m:t>
                                  </m:r>
                                  <m:f>
                                    <m:fPr>
                                      <m:ctrlPr>
                                        <a:rPr lang="en-US" sz="2800" i="1" dirty="0">
                                          <a:latin typeface="Cambria Math" panose="02040503050406030204" pitchFamily="18" charset="0"/>
                                        </a:rPr>
                                      </m:ctrlPr>
                                    </m:fPr>
                                    <m:num>
                                      <m:sSup>
                                        <m:sSupPr>
                                          <m:ctrlPr>
                                            <a:rPr lang="en-US" sz="2800" i="1" dirty="0">
                                              <a:latin typeface="Cambria Math" panose="02040503050406030204" pitchFamily="18" charset="0"/>
                                            </a:rPr>
                                          </m:ctrlPr>
                                        </m:sSupPr>
                                        <m:e>
                                          <m:r>
                                            <a:rPr lang="en-US" sz="2800" i="1" dirty="0">
                                              <a:latin typeface="Cambria Math" panose="02040503050406030204" pitchFamily="18" charset="0"/>
                                              <a:ea typeface="Cambria Math" panose="02040503050406030204" pitchFamily="18" charset="0"/>
                                            </a:rPr>
                                            <m:t>𝜔</m:t>
                                          </m:r>
                                        </m:e>
                                        <m:sup>
                                          <m:r>
                                            <a:rPr lang="en-US" sz="2800" i="1" dirty="0">
                                              <a:latin typeface="Cambria Math" panose="02040503050406030204" pitchFamily="18" charset="0"/>
                                            </a:rPr>
                                            <m:t>2</m:t>
                                          </m:r>
                                        </m:sup>
                                      </m:sSup>
                                    </m:num>
                                    <m:den>
                                      <m:sSup>
                                        <m:sSupPr>
                                          <m:ctrlPr>
                                            <a:rPr lang="en-US" sz="2800" i="1" dirty="0">
                                              <a:latin typeface="Cambria Math" panose="02040503050406030204" pitchFamily="18" charset="0"/>
                                            </a:rPr>
                                          </m:ctrlPr>
                                        </m:sSupPr>
                                        <m:e>
                                          <m:r>
                                            <a:rPr lang="en-US" sz="2800" i="1" dirty="0">
                                              <a:latin typeface="Cambria Math" panose="02040503050406030204" pitchFamily="18" charset="0"/>
                                            </a:rPr>
                                            <m:t>𝑐</m:t>
                                          </m:r>
                                        </m:e>
                                        <m:sup>
                                          <m:r>
                                            <a:rPr lang="en-US" sz="2800" i="1" dirty="0">
                                              <a:latin typeface="Cambria Math" panose="02040503050406030204" pitchFamily="18" charset="0"/>
                                            </a:rPr>
                                            <m:t>2</m:t>
                                          </m:r>
                                        </m:sup>
                                      </m:sSup>
                                    </m:den>
                                  </m:f>
                                </m:e>
                              </m:d>
                              <m:sSub>
                                <m:sSubPr>
                                  <m:ctrlPr>
                                    <a:rPr lang="en-US" sz="2800" i="1" dirty="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e>
                              </m:d>
                            </m:e>
                          </m:d>
                          <m:sSup>
                            <m:sSupPr>
                              <m:ctrlPr>
                                <a:rPr lang="en-US" sz="2800" b="0" i="1" dirty="0" smtClean="0">
                                  <a:solidFill>
                                    <a:schemeClr val="tx1"/>
                                  </a:solidFill>
                                  <a:latin typeface="Cambria Math" panose="02040503050406030204" pitchFamily="18" charset="0"/>
                                </a:rPr>
                              </m:ctrlPr>
                            </m:sSupPr>
                            <m:e>
                              <m:r>
                                <a:rPr lang="en-US" sz="2800" b="0" i="1" dirty="0" smtClean="0">
                                  <a:solidFill>
                                    <a:schemeClr val="tx1"/>
                                  </a:solidFill>
                                  <a:latin typeface="Cambria Math" panose="02040503050406030204" pitchFamily="18" charset="0"/>
                                </a:rPr>
                                <m:t>𝑒</m:t>
                              </m:r>
                            </m:e>
                            <m:sup>
                              <m:r>
                                <a:rPr lang="en-US" sz="2800" b="0" i="1" dirty="0" smtClean="0">
                                  <a:solidFill>
                                    <a:schemeClr val="tx1"/>
                                  </a:solidFill>
                                  <a:latin typeface="Cambria Math" panose="02040503050406030204" pitchFamily="18" charset="0"/>
                                </a:rPr>
                                <m:t>−</m:t>
                              </m:r>
                              <m:r>
                                <a:rPr lang="en-US" sz="2800" b="0" i="1" dirty="0" smtClean="0">
                                  <a:solidFill>
                                    <a:schemeClr val="tx1"/>
                                  </a:solidFill>
                                  <a:latin typeface="Cambria Math" panose="02040503050406030204" pitchFamily="18" charset="0"/>
                                </a:rPr>
                                <m:t>𝑖</m:t>
                              </m:r>
                              <m:r>
                                <a:rPr lang="en-US" sz="2800" b="0" i="1" dirty="0" smtClean="0">
                                  <a:solidFill>
                                    <a:schemeClr val="tx1"/>
                                  </a:solidFill>
                                  <a:latin typeface="Cambria Math" panose="02040503050406030204" pitchFamily="18" charset="0"/>
                                  <a:ea typeface="Cambria Math" panose="02040503050406030204" pitchFamily="18" charset="0"/>
                                </a:rPr>
                                <m:t>𝜔</m:t>
                              </m:r>
                              <m:r>
                                <a:rPr lang="en-US" sz="2800" b="0" i="1" dirty="0" smtClean="0">
                                  <a:solidFill>
                                    <a:schemeClr val="tx1"/>
                                  </a:solidFill>
                                  <a:latin typeface="Cambria Math" panose="02040503050406030204" pitchFamily="18" charset="0"/>
                                  <a:ea typeface="Cambria Math" panose="02040503050406030204" pitchFamily="18" charset="0"/>
                                </a:rPr>
                                <m:t>𝑡</m:t>
                              </m:r>
                            </m:sup>
                          </m:sSup>
                          <m:r>
                            <a:rPr lang="en-US" sz="2800" b="0" i="1" dirty="0" smtClean="0">
                              <a:solidFill>
                                <a:schemeClr val="tx1"/>
                              </a:solidFill>
                              <a:latin typeface="Cambria Math" panose="02040503050406030204" pitchFamily="18" charset="0"/>
                            </a:rPr>
                            <m:t>𝑑</m:t>
                          </m:r>
                          <m:r>
                            <a:rPr lang="en-US" sz="2800" b="0" i="1" dirty="0" smtClean="0">
                              <a:solidFill>
                                <a:schemeClr val="tx1"/>
                              </a:solidFill>
                              <a:latin typeface="Cambria Math" panose="02040503050406030204" pitchFamily="18" charset="0"/>
                              <a:ea typeface="Cambria Math" panose="02040503050406030204" pitchFamily="18" charset="0"/>
                            </a:rPr>
                            <m:t>𝜔</m:t>
                          </m:r>
                          <m:r>
                            <a:rPr lang="en-US" sz="2800" b="0" i="1" dirty="0" smtClean="0">
                              <a:solidFill>
                                <a:schemeClr val="tx1"/>
                              </a:solidFill>
                              <a:latin typeface="Cambria Math" panose="02040503050406030204" pitchFamily="18" charset="0"/>
                              <a:ea typeface="Cambria Math" panose="02040503050406030204" pitchFamily="18" charset="0"/>
                            </a:rPr>
                            <m:t>=0</m:t>
                          </m:r>
                        </m:e>
                      </m:nary>
                    </m:oMath>
                  </m:oMathPara>
                </a14:m>
                <a:endParaRPr lang="en-US" sz="2800" dirty="0">
                  <a:solidFill>
                    <a:schemeClr val="tx1"/>
                  </a:solidFill>
                </a:endParaRPr>
              </a:p>
            </p:txBody>
          </p:sp>
        </mc:Choice>
        <mc:Fallback xmlns="">
          <p:sp>
            <p:nvSpPr>
              <p:cNvPr id="20" name="TextBox 19">
                <a:extLst>
                  <a:ext uri="{FF2B5EF4-FFF2-40B4-BE49-F238E27FC236}">
                    <a16:creationId xmlns:a16="http://schemas.microsoft.com/office/drawing/2014/main" id="{2CACF9C2-3B40-684C-AAD8-4AE1E8B66E38}"/>
                  </a:ext>
                </a:extLst>
              </p:cNvPr>
              <p:cNvSpPr txBox="1">
                <a:spLocks noRot="1" noChangeAspect="1" noMove="1" noResize="1" noEditPoints="1" noAdjustHandles="1" noChangeArrowheads="1" noChangeShapeType="1" noTextEdit="1"/>
              </p:cNvSpPr>
              <p:nvPr/>
            </p:nvSpPr>
            <p:spPr>
              <a:xfrm>
                <a:off x="5473148" y="1005719"/>
                <a:ext cx="6491905" cy="1069139"/>
              </a:xfrm>
              <a:prstGeom prst="rect">
                <a:avLst/>
              </a:prstGeom>
              <a:blipFill>
                <a:blip r:embed="rId4"/>
                <a:stretch>
                  <a:fillRect l="-20703" t="-158824" b="-234118"/>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3D96CD29-F7AD-3C4D-A5E4-FF1D79EA309B}"/>
              </a:ext>
            </a:extLst>
          </p:cNvPr>
          <p:cNvSpPr/>
          <p:nvPr/>
        </p:nvSpPr>
        <p:spPr>
          <a:xfrm>
            <a:off x="434716" y="1186345"/>
            <a:ext cx="5038432" cy="707886"/>
          </a:xfrm>
          <a:prstGeom prst="rect">
            <a:avLst/>
          </a:prstGeom>
        </p:spPr>
        <p:txBody>
          <a:bodyPr wrap="square">
            <a:spAutoFit/>
          </a:bodyPr>
          <a:lstStyle/>
          <a:p>
            <a:r>
              <a:rPr lang="en-US" sz="2000" dirty="0">
                <a:solidFill>
                  <a:srgbClr val="005C98"/>
                </a:solidFill>
                <a:latin typeface="+mn-lt"/>
              </a:rPr>
              <a:t>This expression can be used in the D’Alembert equation:</a:t>
            </a:r>
          </a:p>
        </p:txBody>
      </p:sp>
      <p:sp>
        <p:nvSpPr>
          <p:cNvPr id="22" name="TextBox 21">
            <a:extLst>
              <a:ext uri="{FF2B5EF4-FFF2-40B4-BE49-F238E27FC236}">
                <a16:creationId xmlns:a16="http://schemas.microsoft.com/office/drawing/2014/main" id="{BB06179C-872A-0D4C-B5C8-DEF0C8715F80}"/>
              </a:ext>
            </a:extLst>
          </p:cNvPr>
          <p:cNvSpPr txBox="1"/>
          <p:nvPr/>
        </p:nvSpPr>
        <p:spPr>
          <a:xfrm>
            <a:off x="434716" y="5211018"/>
            <a:ext cx="5686172" cy="369332"/>
          </a:xfrm>
          <a:prstGeom prst="rect">
            <a:avLst/>
          </a:prstGeom>
          <a:noFill/>
        </p:spPr>
        <p:txBody>
          <a:bodyPr wrap="square" rtlCol="0">
            <a:spAutoFit/>
          </a:bodyPr>
          <a:lstStyle>
            <a:defPPr>
              <a:defRPr lang="en-US"/>
            </a:defPPr>
            <a:lvl1pPr>
              <a:defRPr sz="2000">
                <a:solidFill>
                  <a:srgbClr val="005C98"/>
                </a:solidFill>
              </a:defRPr>
            </a:lvl1pPr>
          </a:lstStyle>
          <a:p>
            <a:r>
              <a:rPr lang="en-US" dirty="0"/>
              <a:t>Solutions of the Helmholtz equation are plane waves: </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EFC203F0-9A4E-8449-BE1D-C8451157B6CA}"/>
                  </a:ext>
                </a:extLst>
              </p:cNvPr>
              <p:cNvSpPr/>
              <p:nvPr/>
            </p:nvSpPr>
            <p:spPr>
              <a:xfrm>
                <a:off x="6919588" y="4565649"/>
                <a:ext cx="4665764" cy="169084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e>
                      </m:d>
                      <m:r>
                        <a:rPr lang="en-US" sz="2800" b="0" i="0" dirty="0" smtClean="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d>
                            <m:dPr>
                              <m:ctrlPr>
                                <a:rPr lang="en-US" sz="2800" i="1" dirty="0" smtClean="0">
                                  <a:latin typeface="Cambria Math" panose="02040503050406030204" pitchFamily="18" charset="0"/>
                                </a:rPr>
                              </m:ctrlPr>
                            </m:dPr>
                            <m:e>
                              <m:sSub>
                                <m:sSubPr>
                                  <m:ctrlPr>
                                    <a:rPr lang="en-US" sz="2800" i="1" dirty="0" smtClean="0">
                                      <a:latin typeface="Cambria Math" panose="02040503050406030204" pitchFamily="18" charset="0"/>
                                    </a:rPr>
                                  </m:ctrlPr>
                                </m:sSubPr>
                                <m:e>
                                  <m:r>
                                    <a:rPr lang="en-US" sz="2800" b="0" i="1" dirty="0" smtClean="0">
                                      <a:latin typeface="Cambria Math" panose="02040503050406030204" pitchFamily="18" charset="0"/>
                                    </a:rPr>
                                    <m:t>𝑘</m:t>
                                  </m:r>
                                </m:e>
                                <m:sub>
                                  <m:r>
                                    <a:rPr lang="en-US" sz="2800" b="0" i="1" dirty="0" smtClean="0">
                                      <a:latin typeface="Cambria Math" panose="02040503050406030204" pitchFamily="18" charset="0"/>
                                    </a:rPr>
                                    <m:t>𝑥</m:t>
                                  </m:r>
                                </m:sub>
                              </m:sSub>
                              <m:r>
                                <a:rPr lang="en-US" sz="2800" b="0" i="1" dirty="0" smtClean="0">
                                  <a:latin typeface="Cambria Math" panose="02040503050406030204" pitchFamily="18" charset="0"/>
                                </a:rPr>
                                <m:t>𝑥</m:t>
                              </m:r>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r>
                                <a:rPr lang="en-US" sz="2800" b="0" i="1" dirty="0" smtClean="0">
                                  <a:latin typeface="Cambria Math" panose="02040503050406030204" pitchFamily="18" charset="0"/>
                                </a:rPr>
                                <m:t>𝑦</m:t>
                              </m:r>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𝑧</m:t>
                                  </m:r>
                                </m:sub>
                              </m:sSub>
                              <m:r>
                                <a:rPr lang="en-US" sz="2800" b="0" i="1" dirty="0" smtClean="0">
                                  <a:latin typeface="Cambria Math" panose="02040503050406030204" pitchFamily="18" charset="0"/>
                                </a:rPr>
                                <m:t>𝑧</m:t>
                              </m:r>
                            </m:e>
                          </m:d>
                        </m:sup>
                      </m:sSup>
                    </m:oMath>
                  </m:oMathPara>
                </a14:m>
                <a:endParaRPr lang="en-US" sz="2800" dirty="0">
                  <a:ea typeface="Cambria Math" panose="02040503050406030204" pitchFamily="18" charset="0"/>
                </a:endParaRPr>
              </a:p>
              <a:p>
                <a:endParaRPr lang="en-US" sz="140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800" i="1" dirty="0">
                          <a:latin typeface="Cambria Math" panose="02040503050406030204" pitchFamily="18" charset="0"/>
                        </a:rPr>
                        <m:t>𝑘</m:t>
                      </m:r>
                      <m:r>
                        <a:rPr lang="en-US" sz="2800" i="1" dirty="0">
                          <a:latin typeface="Cambria Math" panose="02040503050406030204" pitchFamily="18" charset="0"/>
                        </a:rPr>
                        <m:t>=</m:t>
                      </m:r>
                      <m:rad>
                        <m:radPr>
                          <m:degHide m:val="on"/>
                          <m:ctrlPr>
                            <a:rPr lang="en-US" sz="2800" i="1" dirty="0" smtClean="0">
                              <a:latin typeface="Cambria Math" panose="02040503050406030204" pitchFamily="18" charset="0"/>
                            </a:rPr>
                          </m:ctrlPr>
                        </m:radPr>
                        <m:deg/>
                        <m:e>
                          <m:sSubSup>
                            <m:sSubSupPr>
                              <m:ctrlPr>
                                <a:rPr lang="en-US" sz="2800" i="1" dirty="0" smtClean="0">
                                  <a:latin typeface="Cambria Math" panose="02040503050406030204" pitchFamily="18" charset="0"/>
                                </a:rPr>
                              </m:ctrlPr>
                            </m:sSubSupPr>
                            <m:e>
                              <m:r>
                                <a:rPr lang="en-US" sz="2800" b="0" i="1" dirty="0" smtClean="0">
                                  <a:latin typeface="Cambria Math" panose="02040503050406030204" pitchFamily="18" charset="0"/>
                                </a:rPr>
                                <m:t>𝑘</m:t>
                              </m:r>
                            </m:e>
                            <m:sub>
                              <m:r>
                                <a:rPr lang="en-US" sz="2800" b="0" i="1" dirty="0" smtClean="0">
                                  <a:latin typeface="Cambria Math" panose="02040503050406030204" pitchFamily="18" charset="0"/>
                                </a:rPr>
                                <m:t>𝑥</m:t>
                              </m:r>
                            </m:sub>
                            <m:sup>
                              <m:r>
                                <a:rPr lang="en-US" sz="2800" b="0" i="1" dirty="0" smtClean="0">
                                  <a:latin typeface="Cambria Math" panose="02040503050406030204" pitchFamily="18" charset="0"/>
                                </a:rPr>
                                <m:t>2</m:t>
                              </m:r>
                            </m:sup>
                          </m:sSubSup>
                          <m:r>
                            <a:rPr lang="en-US" sz="2800" b="0" i="1" dirty="0" smtClean="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up>
                              <m:r>
                                <a:rPr lang="en-US" sz="2800" i="1" dirty="0">
                                  <a:latin typeface="Cambria Math" panose="02040503050406030204" pitchFamily="18" charset="0"/>
                                </a:rPr>
                                <m:t>2</m:t>
                              </m:r>
                            </m:sup>
                          </m:sSubSup>
                          <m:r>
                            <a:rPr lang="en-US" sz="2800" b="0" i="1" dirty="0" smtClean="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b="0" i="1" dirty="0" smtClean="0">
                                  <a:latin typeface="Cambria Math" panose="02040503050406030204" pitchFamily="18" charset="0"/>
                                </a:rPr>
                                <m:t>𝑧</m:t>
                              </m:r>
                            </m:sub>
                            <m:sup>
                              <m:r>
                                <a:rPr lang="en-US" sz="2800" i="1" dirty="0">
                                  <a:latin typeface="Cambria Math" panose="02040503050406030204" pitchFamily="18" charset="0"/>
                                </a:rPr>
                                <m:t>2</m:t>
                              </m:r>
                            </m:sup>
                          </m:sSubSup>
                        </m:e>
                      </m:rad>
                    </m:oMath>
                  </m:oMathPara>
                </a14:m>
                <a:endParaRPr lang="en-US" sz="2800" dirty="0">
                  <a:ea typeface="Cambria Math" panose="02040503050406030204" pitchFamily="18" charset="0"/>
                </a:endParaRPr>
              </a:p>
            </p:txBody>
          </p:sp>
        </mc:Choice>
        <mc:Fallback xmlns="">
          <p:sp>
            <p:nvSpPr>
              <p:cNvPr id="23" name="Rectangle 22">
                <a:extLst>
                  <a:ext uri="{FF2B5EF4-FFF2-40B4-BE49-F238E27FC236}">
                    <a16:creationId xmlns:a16="http://schemas.microsoft.com/office/drawing/2014/main" id="{EFC203F0-9A4E-8449-BE1D-C8451157B6CA}"/>
                  </a:ext>
                </a:extLst>
              </p:cNvPr>
              <p:cNvSpPr>
                <a:spLocks noRot="1" noChangeAspect="1" noMove="1" noResize="1" noEditPoints="1" noAdjustHandles="1" noChangeArrowheads="1" noChangeShapeType="1" noTextEdit="1"/>
              </p:cNvSpPr>
              <p:nvPr/>
            </p:nvSpPr>
            <p:spPr>
              <a:xfrm>
                <a:off x="6919588" y="4565649"/>
                <a:ext cx="4665764" cy="1690847"/>
              </a:xfrm>
              <a:prstGeom prst="rect">
                <a:avLst/>
              </a:prstGeom>
              <a:blipFill>
                <a:blip r:embed="rId5"/>
                <a:stretch>
                  <a:fillRect l="-815"/>
                </a:stretch>
              </a:blipFill>
            </p:spPr>
            <p:txBody>
              <a:bodyPr/>
              <a:lstStyle/>
              <a:p>
                <a:r>
                  <a:rPr lang="en-US">
                    <a:noFill/>
                  </a:rPr>
                  <a:t> </a:t>
                </a:r>
              </a:p>
            </p:txBody>
          </p:sp>
        </mc:Fallback>
      </mc:AlternateContent>
    </p:spTree>
    <p:extLst>
      <p:ext uri="{BB962C8B-B14F-4D97-AF65-F5344CB8AC3E}">
        <p14:creationId xmlns:p14="http://schemas.microsoft.com/office/powerpoint/2010/main" val="22896730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Electromagnetic field propagation in free space</a:t>
            </a:r>
          </a:p>
        </p:txBody>
      </p:sp>
      <p:sp>
        <p:nvSpPr>
          <p:cNvPr id="12" name="Footer Placeholder 4">
            <a:extLst>
              <a:ext uri="{FF2B5EF4-FFF2-40B4-BE49-F238E27FC236}">
                <a16:creationId xmlns:a16="http://schemas.microsoft.com/office/drawing/2014/main" id="{0238544C-528B-4C44-B3DE-D4B9F7D55F9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08B1914-5309-9647-978C-EA092B13661A}"/>
                  </a:ext>
                </a:extLst>
              </p:cNvPr>
              <p:cNvSpPr/>
              <p:nvPr/>
            </p:nvSpPr>
            <p:spPr>
              <a:xfrm>
                <a:off x="726168" y="984047"/>
                <a:ext cx="10863551" cy="8682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e>
                      </m:d>
                      <m:r>
                        <a:rPr lang="en-US" sz="2800"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d>
                            <m:dPr>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i="1" dirty="0">
                                  <a:latin typeface="Cambria Math" panose="02040503050406030204" pitchFamily="18" charset="0"/>
                                </a:rPr>
                                <m:t>𝑥</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𝑦</m:t>
                                  </m:r>
                                </m:sub>
                              </m:sSub>
                              <m:r>
                                <a:rPr lang="en-US" sz="2800" i="1" dirty="0">
                                  <a:latin typeface="Cambria Math" panose="02040503050406030204" pitchFamily="18" charset="0"/>
                                </a:rPr>
                                <m:t>𝑦</m:t>
                              </m:r>
                            </m:e>
                          </m:d>
                        </m:sup>
                      </m:sSup>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𝑒</m:t>
                          </m:r>
                        </m:e>
                        <m:sup>
                          <m:r>
                            <a:rPr lang="en-US" sz="2800" b="0" i="1" dirty="0" smtClean="0">
                              <a:latin typeface="Cambria Math" panose="02040503050406030204" pitchFamily="18" charset="0"/>
                            </a:rPr>
                            <m:t>𝑖𝑧</m:t>
                          </m:r>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𝑘</m:t>
                                      </m:r>
                                    </m:e>
                                    <m:sup>
                                      <m:r>
                                        <a:rPr lang="en-US" sz="2800" b="0" i="1" dirty="0" smtClean="0">
                                          <a:latin typeface="Cambria Math" panose="02040503050406030204" pitchFamily="18" charset="0"/>
                                        </a:rPr>
                                        <m:t>2</m:t>
                                      </m:r>
                                    </m:sup>
                                  </m:sSup>
                                  <m:r>
                                    <a:rPr lang="en-US" sz="2800" b="0" i="1" dirty="0" smtClean="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b="0" i="1" dirty="0" smtClean="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sup>
                      </m:sSup>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=0</m:t>
                          </m:r>
                        </m:e>
                      </m:d>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𝑖𝑧</m:t>
                          </m:r>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𝑘</m:t>
                                      </m:r>
                                    </m:e>
                                    <m:sup>
                                      <m:r>
                                        <a:rPr lang="en-US" sz="2800" i="1" dirty="0">
                                          <a:latin typeface="Cambria Math" panose="02040503050406030204" pitchFamily="18" charset="0"/>
                                        </a:rPr>
                                        <m:t>2</m:t>
                                      </m:r>
                                    </m:sup>
                                  </m:sSup>
                                  <m:r>
                                    <a:rPr lang="en-US" sz="2800" i="1" dirty="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sup>
                      </m:sSup>
                    </m:oMath>
                  </m:oMathPara>
                </a14:m>
                <a:endParaRPr lang="en-US" sz="2800" i="1" dirty="0">
                  <a:latin typeface="Cambria Math" panose="02040503050406030204" pitchFamily="18" charset="0"/>
                </a:endParaRPr>
              </a:p>
            </p:txBody>
          </p:sp>
        </mc:Choice>
        <mc:Fallback xmlns="">
          <p:sp>
            <p:nvSpPr>
              <p:cNvPr id="2" name="Rectangle 1">
                <a:extLst>
                  <a:ext uri="{FF2B5EF4-FFF2-40B4-BE49-F238E27FC236}">
                    <a16:creationId xmlns:a16="http://schemas.microsoft.com/office/drawing/2014/main" id="{E08B1914-5309-9647-978C-EA092B13661A}"/>
                  </a:ext>
                </a:extLst>
              </p:cNvPr>
              <p:cNvSpPr>
                <a:spLocks noRot="1" noChangeAspect="1" noMove="1" noResize="1" noEditPoints="1" noAdjustHandles="1" noChangeArrowheads="1" noChangeShapeType="1" noTextEdit="1"/>
              </p:cNvSpPr>
              <p:nvPr/>
            </p:nvSpPr>
            <p:spPr>
              <a:xfrm>
                <a:off x="726168" y="984047"/>
                <a:ext cx="10863551" cy="868251"/>
              </a:xfrm>
              <a:prstGeom prst="rect">
                <a:avLst/>
              </a:prstGeom>
              <a:blipFill>
                <a:blip r:embed="rId3"/>
                <a:stretch>
                  <a:fillRect b="-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FED61D8A-12D3-104E-ACA4-7F4767AD206E}"/>
                  </a:ext>
                </a:extLst>
              </p:cNvPr>
              <p:cNvSpPr/>
              <p:nvPr/>
            </p:nvSpPr>
            <p:spPr>
              <a:xfrm>
                <a:off x="967244" y="3632396"/>
                <a:ext cx="9785051" cy="12223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=0</m:t>
                          </m:r>
                        </m:e>
                      </m:d>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1</m:t>
                          </m:r>
                        </m:num>
                        <m:den>
                          <m:r>
                            <a:rPr lang="en-US" sz="2800" i="1" dirty="0">
                              <a:latin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den>
                      </m:f>
                      <m:nary>
                        <m:naryPr>
                          <m:chr m:val="∬"/>
                          <m:limLoc m:val="undOvr"/>
                          <m:subHide m:val="on"/>
                          <m:supHide m:val="on"/>
                          <m:ctrlPr>
                            <a:rPr lang="en-US" sz="2800" i="1" dirty="0" smtClean="0">
                              <a:latin typeface="Cambria Math" panose="02040503050406030204" pitchFamily="18" charset="0"/>
                              <a:ea typeface="Cambria Math" panose="02040503050406030204" pitchFamily="18" charset="0"/>
                            </a:rPr>
                          </m:ctrlPr>
                        </m:naryPr>
                        <m:sub/>
                        <m:sup/>
                        <m:e>
                          <m:sSub>
                            <m:sSubPr>
                              <m:ctrlPr>
                                <a:rPr lang="en-US" sz="2800" i="1" dirty="0" smtClean="0">
                                  <a:latin typeface="Cambria Math" panose="02040503050406030204" pitchFamily="18" charset="0"/>
                                  <a:ea typeface="Cambria Math" panose="02040503050406030204" pitchFamily="18" charset="0"/>
                                </a:rPr>
                              </m:ctrlPr>
                            </m:sSubPr>
                            <m:e>
                              <m:acc>
                                <m:accPr>
                                  <m:chr m:val="̆"/>
                                  <m:ctrlPr>
                                    <a:rPr lang="en-US" sz="2800" i="1" dirty="0" smtClean="0">
                                      <a:latin typeface="Cambria Math" panose="02040503050406030204" pitchFamily="18" charset="0"/>
                                      <a:ea typeface="Cambria Math" panose="02040503050406030204" pitchFamily="18" charset="0"/>
                                    </a:rPr>
                                  </m:ctrlPr>
                                </m:accPr>
                                <m:e>
                                  <m:r>
                                    <a:rPr lang="en-US" sz="2800" b="0" i="1" dirty="0" smtClean="0">
                                      <a:latin typeface="Cambria Math" panose="02040503050406030204" pitchFamily="18" charset="0"/>
                                      <a:ea typeface="Cambria Math" panose="02040503050406030204" pitchFamily="18" charset="0"/>
                                    </a:rPr>
                                    <m:t>𝑢</m:t>
                                  </m:r>
                                </m:e>
                              </m:acc>
                            </m:e>
                            <m:sub>
                              <m:r>
                                <a:rPr lang="en-US" sz="2800" i="1" dirty="0" smtClean="0">
                                  <a:latin typeface="Cambria Math" panose="02040503050406030204" pitchFamily="18" charset="0"/>
                                  <a:ea typeface="Cambria Math" panose="02040503050406030204" pitchFamily="18" charset="0"/>
                                </a:rPr>
                                <m:t>𝜔</m:t>
                              </m:r>
                            </m:sub>
                          </m:sSub>
                          <m:d>
                            <m:dPr>
                              <m:ctrlPr>
                                <a:rPr lang="en-US" sz="2800" i="1" dirty="0" smtClean="0">
                                  <a:latin typeface="Cambria Math" panose="02040503050406030204" pitchFamily="18" charset="0"/>
                                  <a:ea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r>
                                <a:rPr lang="en-US" sz="2800" b="0" i="1" dirty="0" smtClean="0">
                                  <a:latin typeface="Cambria Math" panose="02040503050406030204" pitchFamily="18" charset="0"/>
                                </a:rPr>
                                <m:t>,</m:t>
                              </m:r>
                              <m:r>
                                <a:rPr lang="en-US" sz="2800" b="0" i="1" dirty="0" smtClean="0">
                                  <a:latin typeface="Cambria Math" panose="02040503050406030204" pitchFamily="18" charset="0"/>
                                </a:rPr>
                                <m:t>𝑧</m:t>
                              </m:r>
                              <m:r>
                                <a:rPr lang="en-US" sz="2800" b="0" i="1" dirty="0" smtClean="0">
                                  <a:latin typeface="Cambria Math" panose="02040503050406030204" pitchFamily="18" charset="0"/>
                                </a:rPr>
                                <m:t>=0</m:t>
                              </m:r>
                            </m:e>
                          </m:d>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d>
                                <m:dPr>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i="1" dirty="0">
                                      <a:latin typeface="Cambria Math" panose="02040503050406030204" pitchFamily="18" charset="0"/>
                                    </a:rPr>
                                    <m:t>𝑥</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𝑦</m:t>
                                      </m:r>
                                    </m:sub>
                                  </m:sSub>
                                  <m:r>
                                    <a:rPr lang="en-US" sz="2800" i="1" dirty="0">
                                      <a:latin typeface="Cambria Math" panose="02040503050406030204" pitchFamily="18" charset="0"/>
                                    </a:rPr>
                                    <m:t>𝑦</m:t>
                                  </m:r>
                                </m:e>
                              </m:d>
                            </m:sup>
                          </m:sSup>
                          <m:r>
                            <a:rPr lang="en-US" sz="2800" b="0" i="1" dirty="0" smtClean="0">
                              <a:latin typeface="Cambria Math" panose="02040503050406030204" pitchFamily="18" charset="0"/>
                            </a:rPr>
                            <m:t>𝑑</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b="0" i="1" dirty="0" smtClean="0">
                              <a:latin typeface="Cambria Math" panose="02040503050406030204" pitchFamily="18" charset="0"/>
                            </a:rPr>
                            <m:t>𝑑</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e>
                      </m:nary>
                    </m:oMath>
                  </m:oMathPara>
                </a14:m>
                <a:endParaRPr lang="en-US" sz="2800" dirty="0"/>
              </a:p>
            </p:txBody>
          </p:sp>
        </mc:Choice>
        <mc:Fallback xmlns="">
          <p:sp>
            <p:nvSpPr>
              <p:cNvPr id="3" name="Rectangle 2">
                <a:extLst>
                  <a:ext uri="{FF2B5EF4-FFF2-40B4-BE49-F238E27FC236}">
                    <a16:creationId xmlns:a16="http://schemas.microsoft.com/office/drawing/2014/main" id="{FED61D8A-12D3-104E-ACA4-7F4767AD206E}"/>
                  </a:ext>
                </a:extLst>
              </p:cNvPr>
              <p:cNvSpPr>
                <a:spLocks noRot="1" noChangeAspect="1" noMove="1" noResize="1" noEditPoints="1" noAdjustHandles="1" noChangeArrowheads="1" noChangeShapeType="1" noTextEdit="1"/>
              </p:cNvSpPr>
              <p:nvPr/>
            </p:nvSpPr>
            <p:spPr>
              <a:xfrm>
                <a:off x="967244" y="3632396"/>
                <a:ext cx="9785051" cy="1222386"/>
              </a:xfrm>
              <a:prstGeom prst="rect">
                <a:avLst/>
              </a:prstGeom>
              <a:blipFill>
                <a:blip r:embed="rId4"/>
                <a:stretch>
                  <a:fillRect t="-139175" b="-1938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F1C0F82-2C08-5F42-8DE6-1889C8B1E781}"/>
                  </a:ext>
                </a:extLst>
              </p:cNvPr>
              <p:cNvSpPr txBox="1"/>
              <p:nvPr/>
            </p:nvSpPr>
            <p:spPr>
              <a:xfrm>
                <a:off x="455585" y="4871306"/>
                <a:ext cx="11357112" cy="1115947"/>
              </a:xfrm>
              <a:prstGeom prst="rect">
                <a:avLst/>
              </a:prstGeom>
              <a:noFill/>
            </p:spPr>
            <p:txBody>
              <a:bodyPr wrap="square" rtlCol="0">
                <a:spAutoFit/>
              </a:bodyPr>
              <a:lstStyle/>
              <a:p>
                <a:r>
                  <a:rPr lang="en-US" sz="2000" dirty="0">
                    <a:solidFill>
                      <a:srgbClr val="005C98"/>
                    </a:solidFill>
                    <a:ea typeface="Cambria Math" panose="02040503050406030204" pitchFamily="18" charset="0"/>
                  </a:rPr>
                  <a:t>Where</a:t>
                </a:r>
                <a:r>
                  <a:rPr lang="en-US" sz="2000" dirty="0">
                    <a:solidFill>
                      <a:srgbClr val="000000"/>
                    </a:solidFill>
                    <a:ea typeface="Cambria Math" panose="02040503050406030204" pitchFamily="18" charset="0"/>
                  </a:rPr>
                  <a:t> </a:t>
                </a:r>
                <a14:m>
                  <m:oMath xmlns:m="http://schemas.openxmlformats.org/officeDocument/2006/math">
                    <m:sSub>
                      <m:sSubPr>
                        <m:ctrlPr>
                          <a:rPr lang="en-US" sz="2000" i="1" dirty="0" smtClean="0">
                            <a:solidFill>
                              <a:srgbClr val="000000"/>
                            </a:solidFill>
                            <a:latin typeface="Cambria Math" panose="02040503050406030204" pitchFamily="18" charset="0"/>
                            <a:ea typeface="Cambria Math" panose="02040503050406030204" pitchFamily="18" charset="0"/>
                          </a:rPr>
                        </m:ctrlPr>
                      </m:sSubPr>
                      <m:e>
                        <m:acc>
                          <m:accPr>
                            <m:chr m:val="̆"/>
                            <m:ctrlPr>
                              <a:rPr lang="en-US" sz="2000" i="1" dirty="0">
                                <a:solidFill>
                                  <a:srgbClr val="000000"/>
                                </a:solidFill>
                                <a:latin typeface="Cambria Math" panose="02040503050406030204" pitchFamily="18" charset="0"/>
                                <a:ea typeface="Cambria Math" panose="02040503050406030204" pitchFamily="18" charset="0"/>
                              </a:rPr>
                            </m:ctrlPr>
                          </m:accPr>
                          <m:e>
                            <m:r>
                              <a:rPr lang="en-US" sz="2000" i="1" dirty="0">
                                <a:solidFill>
                                  <a:srgbClr val="000000"/>
                                </a:solidFill>
                                <a:latin typeface="Cambria Math" panose="02040503050406030204" pitchFamily="18" charset="0"/>
                                <a:ea typeface="Cambria Math" panose="02040503050406030204" pitchFamily="18" charset="0"/>
                              </a:rPr>
                              <m:t>𝑢</m:t>
                            </m:r>
                          </m:e>
                        </m:acc>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dirty="0">
                            <a:solidFill>
                              <a:srgbClr val="000000"/>
                            </a:solidFill>
                            <a:latin typeface="Cambria Math" panose="02040503050406030204" pitchFamily="18" charset="0"/>
                            <a:ea typeface="Cambria Math" panose="02040503050406030204" pitchFamily="18" charset="0"/>
                          </a:rPr>
                        </m:ctrlPr>
                      </m:dPr>
                      <m:e>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i="1" dirty="0">
                                <a:solidFill>
                                  <a:srgbClr val="000000"/>
                                </a:solidFill>
                                <a:latin typeface="Cambria Math" panose="02040503050406030204" pitchFamily="18" charset="0"/>
                              </a:rPr>
                              <m:t>𝑥</m:t>
                            </m:r>
                          </m:sub>
                        </m:sSub>
                        <m:r>
                          <a:rPr lang="en-US" sz="2000" i="1" dirty="0">
                            <a:solidFill>
                              <a:srgbClr val="000000"/>
                            </a:solidFill>
                            <a:latin typeface="Cambria Math" panose="02040503050406030204" pitchFamily="18" charset="0"/>
                          </a:rPr>
                          <m:t>,</m:t>
                        </m:r>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i="1" dirty="0">
                                <a:solidFill>
                                  <a:srgbClr val="000000"/>
                                </a:solidFill>
                                <a:latin typeface="Cambria Math" panose="02040503050406030204" pitchFamily="18" charset="0"/>
                              </a:rPr>
                              <m:t>𝑦</m:t>
                            </m:r>
                          </m:sub>
                        </m:sSub>
                        <m:r>
                          <a:rPr lang="en-US" sz="2000" i="1" dirty="0">
                            <a:solidFill>
                              <a:srgbClr val="000000"/>
                            </a:solidFill>
                            <a:latin typeface="Cambria Math" panose="02040503050406030204" pitchFamily="18" charset="0"/>
                          </a:rPr>
                          <m:t>,</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e>
                    </m:d>
                  </m:oMath>
                </a14:m>
                <a:r>
                  <a:rPr lang="en-US" sz="2000" dirty="0">
                    <a:solidFill>
                      <a:srgbClr val="005C98"/>
                    </a:solidFill>
                  </a:rPr>
                  <a:t> is the Fourier Transform of </a:t>
                </a:r>
                <a14:m>
                  <m:oMath xmlns:m="http://schemas.openxmlformats.org/officeDocument/2006/math">
                    <m:sSub>
                      <m:sSubPr>
                        <m:ctrlPr>
                          <a:rPr lang="en-US" sz="2000" i="1" dirty="0" smtClean="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𝑢</m:t>
                        </m:r>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dirty="0">
                            <a:solidFill>
                              <a:srgbClr val="000000"/>
                            </a:solidFill>
                            <a:latin typeface="Cambria Math" panose="02040503050406030204" pitchFamily="18" charset="0"/>
                          </a:rPr>
                        </m:ctrlPr>
                      </m:dPr>
                      <m:e>
                        <m:r>
                          <a:rPr lang="en-US" sz="2000" i="1" dirty="0">
                            <a:solidFill>
                              <a:srgbClr val="000000"/>
                            </a:solidFill>
                            <a:latin typeface="Cambria Math" panose="02040503050406030204" pitchFamily="18" charset="0"/>
                          </a:rPr>
                          <m:t>𝑥</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𝑦</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e>
                    </m:d>
                  </m:oMath>
                </a14:m>
                <a:r>
                  <a:rPr lang="en-US" sz="2000" dirty="0">
                    <a:solidFill>
                      <a:srgbClr val="005C98"/>
                    </a:solidFill>
                  </a:rPr>
                  <a:t> with respect </a:t>
                </a:r>
                <a14:m>
                  <m:oMath xmlns:m="http://schemas.openxmlformats.org/officeDocument/2006/math">
                    <m:r>
                      <a:rPr lang="en-US" sz="2000" i="1" dirty="0" smtClean="0">
                        <a:solidFill>
                          <a:srgbClr val="000000"/>
                        </a:solidFill>
                        <a:latin typeface="Cambria Math" panose="02040503050406030204" pitchFamily="18" charset="0"/>
                      </a:rPr>
                      <m:t>𝑥</m:t>
                    </m:r>
                  </m:oMath>
                </a14:m>
                <a:r>
                  <a:rPr lang="en-US" sz="2000" dirty="0">
                    <a:solidFill>
                      <a:srgbClr val="005C98"/>
                    </a:solidFill>
                  </a:rPr>
                  <a:t> and </a:t>
                </a:r>
                <a14:m>
                  <m:oMath xmlns:m="http://schemas.openxmlformats.org/officeDocument/2006/math">
                    <m:r>
                      <a:rPr lang="en-US" sz="2000" i="1" dirty="0" smtClean="0">
                        <a:solidFill>
                          <a:srgbClr val="000000"/>
                        </a:solidFill>
                        <a:latin typeface="Cambria Math" panose="02040503050406030204" pitchFamily="18" charset="0"/>
                      </a:rPr>
                      <m:t>𝑦</m:t>
                    </m:r>
                  </m:oMath>
                </a14:m>
                <a:r>
                  <a:rPr lang="en-US" sz="2000" dirty="0">
                    <a:solidFill>
                      <a:srgbClr val="005C98"/>
                    </a:solidFill>
                  </a:rPr>
                  <a:t>. From a physical point of view the last expression decompose the unpropagated wavefield into a linear combination of plane waves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𝑒</m:t>
                        </m:r>
                      </m:e>
                      <m:sup>
                        <m:r>
                          <a:rPr lang="en-US" sz="2000" i="1" dirty="0">
                            <a:latin typeface="Cambria Math" panose="02040503050406030204" pitchFamily="18" charset="0"/>
                          </a:rPr>
                          <m:t>𝑖</m:t>
                        </m:r>
                        <m:d>
                          <m:dPr>
                            <m:ctrlPr>
                              <a:rPr lang="en-US" sz="2000" i="1" dirty="0">
                                <a:latin typeface="Cambria Math" panose="02040503050406030204" pitchFamily="18" charset="0"/>
                              </a:rPr>
                            </m:ctrlPr>
                          </m:dPr>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𝑘</m:t>
                                </m:r>
                              </m:e>
                              <m:sub>
                                <m:r>
                                  <a:rPr lang="en-US" sz="2000" i="1" dirty="0">
                                    <a:latin typeface="Cambria Math" panose="02040503050406030204" pitchFamily="18" charset="0"/>
                                  </a:rPr>
                                  <m:t>𝑥</m:t>
                                </m:r>
                              </m:sub>
                            </m:sSub>
                            <m:r>
                              <a:rPr lang="en-US" sz="2000" i="1" dirty="0">
                                <a:latin typeface="Cambria Math" panose="02040503050406030204" pitchFamily="18" charset="0"/>
                              </a:rPr>
                              <m:t>𝑥</m:t>
                            </m:r>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𝑘</m:t>
                                </m:r>
                              </m:e>
                              <m:sub>
                                <m:r>
                                  <a:rPr lang="en-US" sz="2000" i="1" dirty="0">
                                    <a:latin typeface="Cambria Math" panose="02040503050406030204" pitchFamily="18" charset="0"/>
                                  </a:rPr>
                                  <m:t>𝑦</m:t>
                                </m:r>
                              </m:sub>
                            </m:sSub>
                            <m:r>
                              <a:rPr lang="en-US" sz="2000" i="1" dirty="0">
                                <a:latin typeface="Cambria Math" panose="02040503050406030204" pitchFamily="18" charset="0"/>
                              </a:rPr>
                              <m:t>𝑦</m:t>
                            </m:r>
                          </m:e>
                        </m:d>
                      </m:sup>
                    </m:sSup>
                  </m:oMath>
                </a14:m>
                <a:r>
                  <a:rPr lang="en-US" sz="2000" dirty="0">
                    <a:solidFill>
                      <a:srgbClr val="005C98"/>
                    </a:solidFill>
                  </a:rPr>
                  <a:t>). </a:t>
                </a:r>
              </a:p>
            </p:txBody>
          </p:sp>
        </mc:Choice>
        <mc:Fallback xmlns="">
          <p:sp>
            <p:nvSpPr>
              <p:cNvPr id="4" name="TextBox 3">
                <a:extLst>
                  <a:ext uri="{FF2B5EF4-FFF2-40B4-BE49-F238E27FC236}">
                    <a16:creationId xmlns:a16="http://schemas.microsoft.com/office/drawing/2014/main" id="{BF1C0F82-2C08-5F42-8DE6-1889C8B1E781}"/>
                  </a:ext>
                </a:extLst>
              </p:cNvPr>
              <p:cNvSpPr txBox="1">
                <a:spLocks noRot="1" noChangeAspect="1" noMove="1" noResize="1" noEditPoints="1" noAdjustHandles="1" noChangeArrowheads="1" noChangeShapeType="1" noTextEdit="1"/>
              </p:cNvSpPr>
              <p:nvPr/>
            </p:nvSpPr>
            <p:spPr>
              <a:xfrm>
                <a:off x="455585" y="4871306"/>
                <a:ext cx="11357112" cy="1115947"/>
              </a:xfrm>
              <a:prstGeom prst="rect">
                <a:avLst/>
              </a:prstGeom>
              <a:blipFill>
                <a:blip r:embed="rId5"/>
                <a:stretch>
                  <a:fillRect l="-671" t="-1149" b="-9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DDD3BC8-CD38-A142-A1B5-C0C3CAA8601F}"/>
                  </a:ext>
                </a:extLst>
              </p:cNvPr>
              <p:cNvSpPr txBox="1"/>
              <p:nvPr/>
            </p:nvSpPr>
            <p:spPr>
              <a:xfrm>
                <a:off x="455585" y="2045890"/>
                <a:ext cx="11511128" cy="1569982"/>
              </a:xfrm>
              <a:prstGeom prst="rect">
                <a:avLst/>
              </a:prstGeom>
              <a:noFill/>
            </p:spPr>
            <p:txBody>
              <a:bodyPr wrap="square" rtlCol="0">
                <a:spAutoFit/>
              </a:bodyPr>
              <a:lstStyle/>
              <a:p>
                <a:r>
                  <a:rPr lang="en-US" sz="2000" dirty="0">
                    <a:solidFill>
                      <a:srgbClr val="005C98"/>
                    </a:solidFill>
                  </a:rPr>
                  <a:t>This expression shows that the wavefield propagated at z is the wavefield calculated at z=0 multiplied by the factor </a:t>
                </a:r>
                <a14:m>
                  <m:oMath xmlns:m="http://schemas.openxmlformats.org/officeDocument/2006/math">
                    <m:sSup>
                      <m:sSupPr>
                        <m:ctrlPr>
                          <a:rPr lang="en-US" sz="2000" b="1" i="1" dirty="0" smtClean="0">
                            <a:solidFill>
                              <a:srgbClr val="000000"/>
                            </a:solidFill>
                            <a:latin typeface="Cambria Math" panose="02040503050406030204" pitchFamily="18" charset="0"/>
                          </a:rPr>
                        </m:ctrlPr>
                      </m:sSupPr>
                      <m:e>
                        <m:r>
                          <a:rPr lang="en-US" sz="2000" b="1" i="1" dirty="0">
                            <a:solidFill>
                              <a:srgbClr val="000000"/>
                            </a:solidFill>
                            <a:latin typeface="Cambria Math" panose="02040503050406030204" pitchFamily="18" charset="0"/>
                          </a:rPr>
                          <m:t>𝒆</m:t>
                        </m:r>
                      </m:e>
                      <m:sup>
                        <m:r>
                          <a:rPr lang="en-US" sz="2000" b="1" i="1" dirty="0">
                            <a:solidFill>
                              <a:srgbClr val="000000"/>
                            </a:solidFill>
                            <a:latin typeface="Cambria Math" panose="02040503050406030204" pitchFamily="18" charset="0"/>
                          </a:rPr>
                          <m:t>𝒊𝒛</m:t>
                        </m:r>
                        <m:rad>
                          <m:radPr>
                            <m:degHide m:val="on"/>
                            <m:ctrlPr>
                              <a:rPr lang="en-US" sz="2000" b="1" i="1" dirty="0">
                                <a:solidFill>
                                  <a:srgbClr val="000000"/>
                                </a:solidFill>
                                <a:latin typeface="Cambria Math" panose="02040503050406030204" pitchFamily="18" charset="0"/>
                              </a:rPr>
                            </m:ctrlPr>
                          </m:radPr>
                          <m:deg/>
                          <m:e>
                            <m:sSubSup>
                              <m:sSubSupPr>
                                <m:ctrlPr>
                                  <a:rPr lang="en-US" sz="2000" b="1" i="1" dirty="0">
                                    <a:solidFill>
                                      <a:srgbClr val="000000"/>
                                    </a:solidFill>
                                    <a:latin typeface="Cambria Math" panose="02040503050406030204" pitchFamily="18" charset="0"/>
                                  </a:rPr>
                                </m:ctrlPr>
                              </m:sSubSupPr>
                              <m:e>
                                <m:sSup>
                                  <m:sSupPr>
                                    <m:ctrlPr>
                                      <a:rPr lang="en-US" sz="2000" b="1" i="1" dirty="0">
                                        <a:solidFill>
                                          <a:srgbClr val="000000"/>
                                        </a:solidFill>
                                        <a:latin typeface="Cambria Math" panose="02040503050406030204" pitchFamily="18" charset="0"/>
                                      </a:rPr>
                                    </m:ctrlPr>
                                  </m:sSupPr>
                                  <m:e>
                                    <m:r>
                                      <a:rPr lang="en-US" sz="2000" b="1" i="1" dirty="0">
                                        <a:solidFill>
                                          <a:srgbClr val="000000"/>
                                        </a:solidFill>
                                        <a:latin typeface="Cambria Math" panose="02040503050406030204" pitchFamily="18" charset="0"/>
                                      </a:rPr>
                                      <m:t>𝒌</m:t>
                                    </m:r>
                                  </m:e>
                                  <m:sup>
                                    <m:r>
                                      <a:rPr lang="en-US" sz="2000" b="1" i="1" dirty="0">
                                        <a:solidFill>
                                          <a:srgbClr val="000000"/>
                                        </a:solidFill>
                                        <a:latin typeface="Cambria Math" panose="02040503050406030204" pitchFamily="18" charset="0"/>
                                      </a:rPr>
                                      <m:t>𝟐</m:t>
                                    </m:r>
                                  </m:sup>
                                </m:sSup>
                                <m:r>
                                  <a:rPr lang="en-US" sz="2000" b="1" i="1" dirty="0">
                                    <a:solidFill>
                                      <a:srgbClr val="000000"/>
                                    </a:solidFill>
                                    <a:latin typeface="Cambria Math" panose="02040503050406030204" pitchFamily="18" charset="0"/>
                                  </a:rPr>
                                  <m:t>−</m:t>
                                </m:r>
                                <m:r>
                                  <a:rPr lang="en-US" sz="2000" b="1" i="1" dirty="0">
                                    <a:solidFill>
                                      <a:srgbClr val="000000"/>
                                    </a:solidFill>
                                    <a:latin typeface="Cambria Math" panose="02040503050406030204" pitchFamily="18" charset="0"/>
                                  </a:rPr>
                                  <m:t>𝒌</m:t>
                                </m:r>
                              </m:e>
                              <m:sub>
                                <m:r>
                                  <a:rPr lang="en-US" sz="2000" b="1" i="1" dirty="0">
                                    <a:solidFill>
                                      <a:srgbClr val="000000"/>
                                    </a:solidFill>
                                    <a:latin typeface="Cambria Math" panose="02040503050406030204" pitchFamily="18" charset="0"/>
                                  </a:rPr>
                                  <m:t>𝒙</m:t>
                                </m:r>
                              </m:sub>
                              <m:sup>
                                <m:r>
                                  <a:rPr lang="en-US" sz="2000" b="1" i="1" dirty="0">
                                    <a:solidFill>
                                      <a:srgbClr val="000000"/>
                                    </a:solidFill>
                                    <a:latin typeface="Cambria Math" panose="02040503050406030204" pitchFamily="18" charset="0"/>
                                  </a:rPr>
                                  <m:t>𝟐</m:t>
                                </m:r>
                              </m:sup>
                            </m:sSubSup>
                            <m:r>
                              <a:rPr lang="en-US" sz="2000" b="1" i="1" dirty="0">
                                <a:solidFill>
                                  <a:srgbClr val="000000"/>
                                </a:solidFill>
                                <a:latin typeface="Cambria Math" panose="02040503050406030204" pitchFamily="18" charset="0"/>
                              </a:rPr>
                              <m:t>−</m:t>
                            </m:r>
                            <m:sSubSup>
                              <m:sSubSupPr>
                                <m:ctrlPr>
                                  <a:rPr lang="en-US" sz="2000" b="1" i="1" dirty="0">
                                    <a:solidFill>
                                      <a:srgbClr val="000000"/>
                                    </a:solidFill>
                                    <a:latin typeface="Cambria Math" panose="02040503050406030204" pitchFamily="18" charset="0"/>
                                  </a:rPr>
                                </m:ctrlPr>
                              </m:sSubSupPr>
                              <m:e>
                                <m:r>
                                  <a:rPr lang="en-US" sz="2000" b="1" i="1" dirty="0">
                                    <a:solidFill>
                                      <a:srgbClr val="000000"/>
                                    </a:solidFill>
                                    <a:latin typeface="Cambria Math" panose="02040503050406030204" pitchFamily="18" charset="0"/>
                                  </a:rPr>
                                  <m:t>𝒌</m:t>
                                </m:r>
                              </m:e>
                              <m:sub>
                                <m:r>
                                  <a:rPr lang="en-US" sz="2000" b="1" i="1" dirty="0">
                                    <a:solidFill>
                                      <a:srgbClr val="000000"/>
                                    </a:solidFill>
                                    <a:latin typeface="Cambria Math" panose="02040503050406030204" pitchFamily="18" charset="0"/>
                                  </a:rPr>
                                  <m:t>𝒚</m:t>
                                </m:r>
                              </m:sub>
                              <m:sup>
                                <m:r>
                                  <a:rPr lang="en-US" sz="2000" b="1" i="1" dirty="0">
                                    <a:solidFill>
                                      <a:srgbClr val="000000"/>
                                    </a:solidFill>
                                    <a:latin typeface="Cambria Math" panose="02040503050406030204" pitchFamily="18" charset="0"/>
                                  </a:rPr>
                                  <m:t>𝟐</m:t>
                                </m:r>
                              </m:sup>
                            </m:sSubSup>
                          </m:e>
                        </m:rad>
                      </m:sup>
                    </m:sSup>
                  </m:oMath>
                </a14:m>
                <a:r>
                  <a:rPr lang="en-US" sz="2000" dirty="0">
                    <a:solidFill>
                      <a:srgbClr val="005C98"/>
                    </a:solidFill>
                  </a:rPr>
                  <a:t> , that can be termed </a:t>
                </a:r>
                <a:r>
                  <a:rPr lang="en-US" sz="2000" b="1" dirty="0">
                    <a:solidFill>
                      <a:srgbClr val="005C98"/>
                    </a:solidFill>
                  </a:rPr>
                  <a:t>Free Space Propagator</a:t>
                </a:r>
                <a:r>
                  <a:rPr lang="en-US" sz="2000" dirty="0">
                    <a:solidFill>
                      <a:srgbClr val="005C98"/>
                    </a:solidFill>
                  </a:rPr>
                  <a:t>. </a:t>
                </a:r>
              </a:p>
              <a:p>
                <a:endParaRPr lang="en-US" sz="2000" dirty="0">
                  <a:solidFill>
                    <a:srgbClr val="005C98"/>
                  </a:solidFill>
                </a:endParaRPr>
              </a:p>
              <a:p>
                <a:r>
                  <a:rPr lang="en-US" sz="2000" dirty="0">
                    <a:solidFill>
                      <a:srgbClr val="005C98"/>
                    </a:solidFill>
                  </a:rPr>
                  <a:t>Then,</a:t>
                </a:r>
              </a:p>
            </p:txBody>
          </p:sp>
        </mc:Choice>
        <mc:Fallback xmlns="">
          <p:sp>
            <p:nvSpPr>
              <p:cNvPr id="5" name="TextBox 4">
                <a:extLst>
                  <a:ext uri="{FF2B5EF4-FFF2-40B4-BE49-F238E27FC236}">
                    <a16:creationId xmlns:a16="http://schemas.microsoft.com/office/drawing/2014/main" id="{DDDD3BC8-CD38-A142-A1B5-C0C3CAA8601F}"/>
                  </a:ext>
                </a:extLst>
              </p:cNvPr>
              <p:cNvSpPr txBox="1">
                <a:spLocks noRot="1" noChangeAspect="1" noMove="1" noResize="1" noEditPoints="1" noAdjustHandles="1" noChangeArrowheads="1" noChangeShapeType="1" noTextEdit="1"/>
              </p:cNvSpPr>
              <p:nvPr/>
            </p:nvSpPr>
            <p:spPr>
              <a:xfrm>
                <a:off x="455585" y="2045890"/>
                <a:ext cx="11511128" cy="1569982"/>
              </a:xfrm>
              <a:prstGeom prst="rect">
                <a:avLst/>
              </a:prstGeom>
              <a:blipFill>
                <a:blip r:embed="rId6"/>
                <a:stretch>
                  <a:fillRect l="-662" t="-1600" b="-5600"/>
                </a:stretch>
              </a:blipFill>
            </p:spPr>
            <p:txBody>
              <a:bodyPr/>
              <a:lstStyle/>
              <a:p>
                <a:r>
                  <a:rPr lang="en-US">
                    <a:noFill/>
                  </a:rPr>
                  <a:t> </a:t>
                </a:r>
              </a:p>
            </p:txBody>
          </p:sp>
        </mc:Fallback>
      </mc:AlternateContent>
    </p:spTree>
    <p:extLst>
      <p:ext uri="{BB962C8B-B14F-4D97-AF65-F5344CB8AC3E}">
        <p14:creationId xmlns:p14="http://schemas.microsoft.com/office/powerpoint/2010/main" val="518144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E79EAA-C69B-4C11-9072-88D19471831D}"/>
              </a:ext>
            </a:extLst>
          </p:cNvPr>
          <p:cNvSpPr>
            <a:spLocks noGrp="1"/>
          </p:cNvSpPr>
          <p:nvPr>
            <p:ph type="title"/>
          </p:nvPr>
        </p:nvSpPr>
        <p:spPr>
          <a:xfrm>
            <a:off x="609601" y="161319"/>
            <a:ext cx="11163868" cy="501210"/>
          </a:xfrm>
        </p:spPr>
        <p:txBody>
          <a:bodyPr/>
          <a:lstStyle/>
          <a:p>
            <a:r>
              <a:rPr lang="en-US" sz="2800" dirty="0"/>
              <a:t>Electromagnetic field propagation in free space</a:t>
            </a:r>
          </a:p>
        </p:txBody>
      </p:sp>
      <p:sp>
        <p:nvSpPr>
          <p:cNvPr id="12" name="Footer Placeholder 4">
            <a:extLst>
              <a:ext uri="{FF2B5EF4-FFF2-40B4-BE49-F238E27FC236}">
                <a16:creationId xmlns:a16="http://schemas.microsoft.com/office/drawing/2014/main" id="{0238544C-528B-4C44-B3DE-D4B9F7D55F9E}"/>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8ABF8AA-1413-1940-BBB1-45D0E9CE2FEE}"/>
                  </a:ext>
                </a:extLst>
              </p:cNvPr>
              <p:cNvSpPr/>
              <p:nvPr/>
            </p:nvSpPr>
            <p:spPr>
              <a:xfrm>
                <a:off x="3130564" y="3868535"/>
                <a:ext cx="594637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e>
                      </m:d>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𝒟</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sub>
                      </m:sSub>
                      <m:sSub>
                        <m:sSubPr>
                          <m:ctrlPr>
                            <a:rPr lang="en-US" sz="2800" i="1" dirty="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=0</m:t>
                          </m:r>
                        </m:e>
                      </m:d>
                    </m:oMath>
                  </m:oMathPara>
                </a14:m>
                <a:endParaRPr lang="en-US" sz="2800" dirty="0"/>
              </a:p>
            </p:txBody>
          </p:sp>
        </mc:Choice>
        <mc:Fallback xmlns="">
          <p:sp>
            <p:nvSpPr>
              <p:cNvPr id="8" name="Rectangle 7">
                <a:extLst>
                  <a:ext uri="{FF2B5EF4-FFF2-40B4-BE49-F238E27FC236}">
                    <a16:creationId xmlns:a16="http://schemas.microsoft.com/office/drawing/2014/main" id="{08ABF8AA-1413-1940-BBB1-45D0E9CE2FEE}"/>
                  </a:ext>
                </a:extLst>
              </p:cNvPr>
              <p:cNvSpPr>
                <a:spLocks noRot="1" noChangeAspect="1" noMove="1" noResize="1" noEditPoints="1" noAdjustHandles="1" noChangeArrowheads="1" noChangeShapeType="1" noTextEdit="1"/>
              </p:cNvSpPr>
              <p:nvPr/>
            </p:nvSpPr>
            <p:spPr>
              <a:xfrm>
                <a:off x="3130564" y="3868535"/>
                <a:ext cx="5946371" cy="523220"/>
              </a:xfrm>
              <a:prstGeom prst="rect">
                <a:avLst/>
              </a:prstGeom>
              <a:blipFill>
                <a:blip r:embed="rId3"/>
                <a:stretch>
                  <a:fillRect b="-952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E8F86C75-B79A-A64E-93C1-194D4A8E542C}"/>
              </a:ext>
            </a:extLst>
          </p:cNvPr>
          <p:cNvSpPr txBox="1"/>
          <p:nvPr/>
        </p:nvSpPr>
        <p:spPr>
          <a:xfrm>
            <a:off x="434031" y="3128198"/>
            <a:ext cx="7795569" cy="400110"/>
          </a:xfrm>
          <a:prstGeom prst="rect">
            <a:avLst/>
          </a:prstGeom>
          <a:noFill/>
        </p:spPr>
        <p:txBody>
          <a:bodyPr wrap="square" rtlCol="0">
            <a:spAutoFit/>
          </a:bodyPr>
          <a:lstStyle/>
          <a:p>
            <a:r>
              <a:rPr lang="en-US" sz="2000" dirty="0">
                <a:solidFill>
                  <a:srgbClr val="005C98"/>
                </a:solidFill>
              </a:rPr>
              <a:t>Rewriting the whole procedure in terms of operators:</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65DC1A3-BD62-E14C-9E78-C0018FA75A8D}"/>
                  </a:ext>
                </a:extLst>
              </p:cNvPr>
              <p:cNvSpPr/>
              <p:nvPr/>
            </p:nvSpPr>
            <p:spPr>
              <a:xfrm>
                <a:off x="2674353" y="4992738"/>
                <a:ext cx="7034362" cy="868251"/>
              </a:xfrm>
              <a:prstGeom prst="rect">
                <a:avLst/>
              </a:prstGeom>
            </p:spPr>
            <p:txBody>
              <a:bodyPr wrap="none">
                <a:spAutoFit/>
              </a:bodyPr>
              <a:lstStyle/>
              <a:p>
                <a14:m>
                  <m:oMath xmlns:m="http://schemas.openxmlformats.org/officeDocument/2006/math">
                    <m:sSub>
                      <m:sSubPr>
                        <m:ctrlPr>
                          <a:rPr lang="en-US" sz="2800" i="1" dirty="0" smtClean="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𝒟</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sub>
                    </m:sSub>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a:rPr lang="en-US" sz="2800" i="1" dirty="0">
                            <a:latin typeface="Cambria Math" panose="02040503050406030204" pitchFamily="18" charset="0"/>
                            <a:ea typeface="Cambria Math" panose="02040503050406030204" pitchFamily="18" charset="0"/>
                          </a:rPr>
                          <m:t>ℱ</m:t>
                        </m:r>
                      </m:e>
                      <m:sup>
                        <m:r>
                          <a:rPr lang="en-US" sz="2800" b="0" i="1" dirty="0" smtClean="0">
                            <a:latin typeface="Cambria Math" panose="02040503050406030204" pitchFamily="18" charset="0"/>
                          </a:rPr>
                          <m:t>−1</m:t>
                        </m:r>
                      </m:sup>
                    </m:sSup>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𝑘</m:t>
                                    </m:r>
                                  </m:e>
                                  <m:sup>
                                    <m:r>
                                      <a:rPr lang="en-US" sz="2800" i="1" dirty="0">
                                        <a:latin typeface="Cambria Math" panose="02040503050406030204" pitchFamily="18" charset="0"/>
                                      </a:rPr>
                                      <m:t>2</m:t>
                                    </m:r>
                                  </m:sup>
                                </m:sSup>
                                <m:r>
                                  <a:rPr lang="en-US" sz="2800" i="1" dirty="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sup>
                    </m:sSup>
                    <m:r>
                      <a:rPr lang="en-US" sz="2800" b="0" i="1" dirty="0" smtClean="0">
                        <a:latin typeface="Cambria Math" panose="02040503050406030204" pitchFamily="18" charset="0"/>
                        <a:ea typeface="Cambria Math" panose="02040503050406030204" pitchFamily="18" charset="0"/>
                      </a:rPr>
                      <m:t>ℱ</m:t>
                    </m:r>
                  </m:oMath>
                </a14:m>
                <a:r>
                  <a:rPr lang="en-US" sz="2800" dirty="0"/>
                  <a:t> </a:t>
                </a:r>
                <a:r>
                  <a:rPr lang="en-US" sz="2000" dirty="0">
                    <a:solidFill>
                      <a:srgbClr val="005C98"/>
                    </a:solidFill>
                  </a:rPr>
                  <a:t>= </a:t>
                </a:r>
                <a:r>
                  <a:rPr lang="en-US" sz="2000" b="1" dirty="0">
                    <a:solidFill>
                      <a:srgbClr val="005C98"/>
                    </a:solidFill>
                  </a:rPr>
                  <a:t>Diffraction Operator</a:t>
                </a:r>
              </a:p>
            </p:txBody>
          </p:sp>
        </mc:Choice>
        <mc:Fallback xmlns="">
          <p:sp>
            <p:nvSpPr>
              <p:cNvPr id="10" name="Rectangle 9">
                <a:extLst>
                  <a:ext uri="{FF2B5EF4-FFF2-40B4-BE49-F238E27FC236}">
                    <a16:creationId xmlns:a16="http://schemas.microsoft.com/office/drawing/2014/main" id="{D65DC1A3-BD62-E14C-9E78-C0018FA75A8D}"/>
                  </a:ext>
                </a:extLst>
              </p:cNvPr>
              <p:cNvSpPr>
                <a:spLocks noRot="1" noChangeAspect="1" noMove="1" noResize="1" noEditPoints="1" noAdjustHandles="1" noChangeArrowheads="1" noChangeShapeType="1" noTextEdit="1"/>
              </p:cNvSpPr>
              <p:nvPr/>
            </p:nvSpPr>
            <p:spPr>
              <a:xfrm>
                <a:off x="2674353" y="4992738"/>
                <a:ext cx="7034362" cy="868251"/>
              </a:xfrm>
              <a:prstGeom prst="rect">
                <a:avLst/>
              </a:prstGeom>
              <a:blipFill>
                <a:blip r:embed="rId4"/>
                <a:stretch>
                  <a:fillRect l="-542"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F3399E3D-0ABD-4C45-90DD-DDD6ECC1BFD3}"/>
                  </a:ext>
                </a:extLst>
              </p:cNvPr>
              <p:cNvSpPr/>
              <p:nvPr/>
            </p:nvSpPr>
            <p:spPr>
              <a:xfrm>
                <a:off x="434031" y="870532"/>
                <a:ext cx="11339438" cy="646331"/>
              </a:xfrm>
              <a:prstGeom prst="rect">
                <a:avLst/>
              </a:prstGeom>
            </p:spPr>
            <p:txBody>
              <a:bodyPr wrap="square">
                <a:spAutoFit/>
              </a:bodyPr>
              <a:lstStyle/>
              <a:p>
                <a:r>
                  <a:rPr lang="en-US" dirty="0">
                    <a:solidFill>
                      <a:srgbClr val="005C98"/>
                    </a:solidFill>
                  </a:rPr>
                  <a:t>By multiplying each of this plane waves for the free space propagator we obtain the propagated wavefield at </a:t>
                </a:r>
                <a14:m>
                  <m:oMath xmlns:m="http://schemas.openxmlformats.org/officeDocument/2006/math">
                    <m:r>
                      <a:rPr lang="en-US" i="1" dirty="0">
                        <a:latin typeface="Cambria Math" panose="02040503050406030204" pitchFamily="18" charset="0"/>
                      </a:rPr>
                      <m:t>𝑧</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𝑧</m:t>
                        </m:r>
                      </m:e>
                      <m:sup>
                        <m:r>
                          <a:rPr lang="en-US" i="1" dirty="0">
                            <a:latin typeface="Cambria Math" panose="02040503050406030204" pitchFamily="18" charset="0"/>
                          </a:rPr>
                          <m:t>∗</m:t>
                        </m:r>
                      </m:sup>
                    </m:sSup>
                    <m:r>
                      <a:rPr lang="en-US" i="1" dirty="0">
                        <a:latin typeface="Cambria Math" panose="02040503050406030204" pitchFamily="18" charset="0"/>
                      </a:rPr>
                      <m:t>&gt;0:</m:t>
                    </m:r>
                  </m:oMath>
                </a14:m>
                <a:endParaRPr lang="en-US" dirty="0"/>
              </a:p>
            </p:txBody>
          </p:sp>
        </mc:Choice>
        <mc:Fallback xmlns="">
          <p:sp>
            <p:nvSpPr>
              <p:cNvPr id="11" name="Rectangle 10">
                <a:extLst>
                  <a:ext uri="{FF2B5EF4-FFF2-40B4-BE49-F238E27FC236}">
                    <a16:creationId xmlns:a16="http://schemas.microsoft.com/office/drawing/2014/main" id="{F3399E3D-0ABD-4C45-90DD-DDD6ECC1BFD3}"/>
                  </a:ext>
                </a:extLst>
              </p:cNvPr>
              <p:cNvSpPr>
                <a:spLocks noRot="1" noChangeAspect="1" noMove="1" noResize="1" noEditPoints="1" noAdjustHandles="1" noChangeArrowheads="1" noChangeShapeType="1" noTextEdit="1"/>
              </p:cNvSpPr>
              <p:nvPr/>
            </p:nvSpPr>
            <p:spPr>
              <a:xfrm>
                <a:off x="434031" y="870532"/>
                <a:ext cx="11339438" cy="646331"/>
              </a:xfrm>
              <a:prstGeom prst="rect">
                <a:avLst/>
              </a:prstGeom>
              <a:blipFill>
                <a:blip r:embed="rId5"/>
                <a:stretch>
                  <a:fillRect l="-336" t="-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5C849A6F-59F8-1A44-B255-29278446264E}"/>
                  </a:ext>
                </a:extLst>
              </p:cNvPr>
              <p:cNvSpPr/>
              <p:nvPr/>
            </p:nvSpPr>
            <p:spPr>
              <a:xfrm>
                <a:off x="317459" y="1593738"/>
                <a:ext cx="11748151" cy="12895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a:latin typeface="Cambria Math" panose="02040503050406030204" pitchFamily="18" charset="0"/>
                            </a:rPr>
                            <m:t>𝑢</m:t>
                          </m:r>
                        </m:e>
                        <m:sub>
                          <m:r>
                            <a:rPr lang="en-US" sz="2800" i="1" dirty="0">
                              <a:latin typeface="Cambria Math" panose="02040503050406030204" pitchFamily="18" charset="0"/>
                              <a:ea typeface="Cambria Math" panose="02040503050406030204" pitchFamily="18" charset="0"/>
                            </a:rPr>
                            <m:t>𝜔</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𝑦</m:t>
                          </m:r>
                          <m:r>
                            <a:rPr lang="en-US" sz="2800" i="1" dirty="0">
                              <a:latin typeface="Cambria Math" panose="02040503050406030204" pitchFamily="18" charset="0"/>
                            </a:rPr>
                            <m:t>, </m:t>
                          </m:r>
                          <m:r>
                            <a:rPr lang="en-US" sz="2800" i="1" dirty="0">
                              <a:latin typeface="Cambria Math" panose="02040503050406030204" pitchFamily="18" charset="0"/>
                            </a:rPr>
                            <m:t>𝑧</m:t>
                          </m:r>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e>
                      </m:d>
                      <m:r>
                        <a:rPr lang="en-US" sz="2800" b="0" i="1" dirty="0" smtClean="0">
                          <a:latin typeface="Cambria Math" panose="02040503050406030204" pitchFamily="18" charset="0"/>
                        </a:rPr>
                        <m:t>=</m:t>
                      </m:r>
                      <m:f>
                        <m:fPr>
                          <m:ctrlPr>
                            <a:rPr lang="en-US" sz="2800" i="1" dirty="0">
                              <a:latin typeface="Cambria Math" panose="02040503050406030204" pitchFamily="18" charset="0"/>
                            </a:rPr>
                          </m:ctrlPr>
                        </m:fPr>
                        <m:num>
                          <m:r>
                            <a:rPr lang="en-US" sz="2800" i="1" dirty="0">
                              <a:latin typeface="Cambria Math" panose="02040503050406030204" pitchFamily="18" charset="0"/>
                            </a:rPr>
                            <m:t>1</m:t>
                          </m:r>
                        </m:num>
                        <m:den>
                          <m:r>
                            <a:rPr lang="en-US" sz="2800" i="1" dirty="0">
                              <a:latin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den>
                      </m:f>
                      <m:nary>
                        <m:naryPr>
                          <m:chr m:val="∬"/>
                          <m:limLoc m:val="undOvr"/>
                          <m:subHide m:val="on"/>
                          <m:supHide m:val="on"/>
                          <m:ctrlPr>
                            <a:rPr lang="en-US" sz="2800" i="1" dirty="0" smtClean="0">
                              <a:latin typeface="Cambria Math" panose="02040503050406030204" pitchFamily="18" charset="0"/>
                              <a:ea typeface="Cambria Math" panose="02040503050406030204" pitchFamily="18" charset="0"/>
                            </a:rPr>
                          </m:ctrlPr>
                        </m:naryPr>
                        <m:sub/>
                        <m:sup/>
                        <m:e>
                          <m:sSub>
                            <m:sSubPr>
                              <m:ctrlPr>
                                <a:rPr lang="en-US" sz="2800" i="1" dirty="0" smtClean="0">
                                  <a:latin typeface="Cambria Math" panose="02040503050406030204" pitchFamily="18" charset="0"/>
                                  <a:ea typeface="Cambria Math" panose="02040503050406030204" pitchFamily="18" charset="0"/>
                                </a:rPr>
                              </m:ctrlPr>
                            </m:sSubPr>
                            <m:e>
                              <m:acc>
                                <m:accPr>
                                  <m:chr m:val="̆"/>
                                  <m:ctrlPr>
                                    <a:rPr lang="en-US" sz="2800" i="1" dirty="0" smtClean="0">
                                      <a:latin typeface="Cambria Math" panose="02040503050406030204" pitchFamily="18" charset="0"/>
                                      <a:ea typeface="Cambria Math" panose="02040503050406030204" pitchFamily="18" charset="0"/>
                                    </a:rPr>
                                  </m:ctrlPr>
                                </m:accPr>
                                <m:e>
                                  <m:r>
                                    <a:rPr lang="en-US" sz="2800" b="0" i="1" dirty="0" smtClean="0">
                                      <a:latin typeface="Cambria Math" panose="02040503050406030204" pitchFamily="18" charset="0"/>
                                      <a:ea typeface="Cambria Math" panose="02040503050406030204" pitchFamily="18" charset="0"/>
                                    </a:rPr>
                                    <m:t>𝑢</m:t>
                                  </m:r>
                                </m:e>
                              </m:acc>
                            </m:e>
                            <m:sub>
                              <m:r>
                                <a:rPr lang="en-US" sz="2800" i="1" dirty="0" smtClean="0">
                                  <a:latin typeface="Cambria Math" panose="02040503050406030204" pitchFamily="18" charset="0"/>
                                  <a:ea typeface="Cambria Math" panose="02040503050406030204" pitchFamily="18" charset="0"/>
                                </a:rPr>
                                <m:t>𝜔</m:t>
                              </m:r>
                            </m:sub>
                          </m:sSub>
                          <m:d>
                            <m:dPr>
                              <m:ctrlPr>
                                <a:rPr lang="en-US" sz="2800" i="1" dirty="0" smtClean="0">
                                  <a:latin typeface="Cambria Math" panose="02040503050406030204" pitchFamily="18" charset="0"/>
                                  <a:ea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b="0" i="1" dirty="0" smtClean="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r>
                                <a:rPr lang="en-US" sz="2800" b="0" i="1" dirty="0" smtClean="0">
                                  <a:latin typeface="Cambria Math" panose="02040503050406030204" pitchFamily="18" charset="0"/>
                                </a:rPr>
                                <m:t>,</m:t>
                              </m:r>
                              <m:r>
                                <a:rPr lang="en-US" sz="2800" b="0" i="1" dirty="0" smtClean="0">
                                  <a:latin typeface="Cambria Math" panose="02040503050406030204" pitchFamily="18" charset="0"/>
                                </a:rPr>
                                <m:t>𝑧</m:t>
                              </m:r>
                              <m:r>
                                <a:rPr lang="en-US" sz="2800" b="0" i="1" dirty="0" smtClean="0">
                                  <a:latin typeface="Cambria Math" panose="02040503050406030204" pitchFamily="18" charset="0"/>
                                </a:rPr>
                                <m:t>=0</m:t>
                              </m:r>
                            </m:e>
                          </m:d>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d>
                                <m:dPr>
                                  <m:ctrlPr>
                                    <a:rPr lang="en-US" sz="2800" i="1" dirty="0">
                                      <a:latin typeface="Cambria Math" panose="02040503050406030204" pitchFamily="18" charset="0"/>
                                    </a:rPr>
                                  </m:ctrlPr>
                                </m:d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i="1" dirty="0">
                                      <a:latin typeface="Cambria Math" panose="02040503050406030204" pitchFamily="18" charset="0"/>
                                    </a:rPr>
                                    <m:t>𝑥</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𝑦</m:t>
                                      </m:r>
                                    </m:sub>
                                  </m:sSub>
                                  <m:r>
                                    <a:rPr lang="en-US" sz="2800" i="1" dirty="0">
                                      <a:latin typeface="Cambria Math" panose="02040503050406030204" pitchFamily="18" charset="0"/>
                                    </a:rPr>
                                    <m:t>𝑦</m:t>
                                  </m:r>
                                </m:e>
                              </m:d>
                            </m:sup>
                          </m:sSup>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𝑘</m:t>
                                          </m:r>
                                        </m:e>
                                        <m:sup>
                                          <m:r>
                                            <a:rPr lang="en-US" sz="2800" i="1" dirty="0">
                                              <a:latin typeface="Cambria Math" panose="02040503050406030204" pitchFamily="18" charset="0"/>
                                            </a:rPr>
                                            <m:t>2</m:t>
                                          </m:r>
                                        </m:sup>
                                      </m:sSup>
                                      <m:r>
                                        <a:rPr lang="en-US" sz="2800" i="1" dirty="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sup>
                          </m:sSup>
                          <m:r>
                            <a:rPr lang="en-US" sz="2800" b="0" i="1" dirty="0" smtClean="0">
                              <a:latin typeface="Cambria Math" panose="02040503050406030204" pitchFamily="18" charset="0"/>
                            </a:rPr>
                            <m:t>𝑑</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i="1" dirty="0">
                                  <a:latin typeface="Cambria Math" panose="02040503050406030204" pitchFamily="18" charset="0"/>
                                </a:rPr>
                                <m:t>𝑥</m:t>
                              </m:r>
                            </m:sub>
                          </m:sSub>
                          <m:r>
                            <a:rPr lang="en-US" sz="2800" b="0" i="1" dirty="0" smtClean="0">
                              <a:latin typeface="Cambria Math" panose="02040503050406030204" pitchFamily="18" charset="0"/>
                            </a:rPr>
                            <m:t>𝑑</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𝑘</m:t>
                              </m:r>
                            </m:e>
                            <m:sub>
                              <m:r>
                                <a:rPr lang="en-US" sz="2800" b="0" i="1" dirty="0" smtClean="0">
                                  <a:latin typeface="Cambria Math" panose="02040503050406030204" pitchFamily="18" charset="0"/>
                                </a:rPr>
                                <m:t>𝑦</m:t>
                              </m:r>
                            </m:sub>
                          </m:sSub>
                        </m:e>
                      </m:nary>
                    </m:oMath>
                  </m:oMathPara>
                </a14:m>
                <a:endParaRPr lang="en-US" sz="2800" dirty="0"/>
              </a:p>
            </p:txBody>
          </p:sp>
        </mc:Choice>
        <mc:Fallback xmlns="">
          <p:sp>
            <p:nvSpPr>
              <p:cNvPr id="13" name="Rectangle 12">
                <a:extLst>
                  <a:ext uri="{FF2B5EF4-FFF2-40B4-BE49-F238E27FC236}">
                    <a16:creationId xmlns:a16="http://schemas.microsoft.com/office/drawing/2014/main" id="{5C849A6F-59F8-1A44-B255-29278446264E}"/>
                  </a:ext>
                </a:extLst>
              </p:cNvPr>
              <p:cNvSpPr>
                <a:spLocks noRot="1" noChangeAspect="1" noMove="1" noResize="1" noEditPoints="1" noAdjustHandles="1" noChangeArrowheads="1" noChangeShapeType="1" noTextEdit="1"/>
              </p:cNvSpPr>
              <p:nvPr/>
            </p:nvSpPr>
            <p:spPr>
              <a:xfrm>
                <a:off x="317459" y="1593738"/>
                <a:ext cx="11748151" cy="1289520"/>
              </a:xfrm>
              <a:prstGeom prst="rect">
                <a:avLst/>
              </a:prstGeom>
              <a:blipFill>
                <a:blip r:embed="rId6"/>
                <a:stretch>
                  <a:fillRect t="-125243" b="-182524"/>
                </a:stretch>
              </a:blipFill>
            </p:spPr>
            <p:txBody>
              <a:bodyPr/>
              <a:lstStyle/>
              <a:p>
                <a:r>
                  <a:rPr lang="en-US">
                    <a:noFill/>
                  </a:rPr>
                  <a:t> </a:t>
                </a:r>
              </a:p>
            </p:txBody>
          </p:sp>
        </mc:Fallback>
      </mc:AlternateContent>
    </p:spTree>
    <p:extLst>
      <p:ext uri="{BB962C8B-B14F-4D97-AF65-F5344CB8AC3E}">
        <p14:creationId xmlns:p14="http://schemas.microsoft.com/office/powerpoint/2010/main" val="1471450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8</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Fresnel Approximation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71E3968-1A83-6548-9441-83E68704B399}"/>
                  </a:ext>
                </a:extLst>
              </p:cNvPr>
              <p:cNvSpPr txBox="1"/>
              <p:nvPr/>
            </p:nvSpPr>
            <p:spPr>
              <a:xfrm>
                <a:off x="503583" y="1494200"/>
                <a:ext cx="11218517" cy="2200282"/>
              </a:xfrm>
              <a:prstGeom prst="rect">
                <a:avLst/>
              </a:prstGeom>
              <a:noFill/>
            </p:spPr>
            <p:txBody>
              <a:bodyPr wrap="square" rtlCol="0">
                <a:spAutoFit/>
              </a:bodyPr>
              <a:lstStyle/>
              <a:p>
                <a:r>
                  <a:rPr lang="en-US" sz="2000" dirty="0">
                    <a:solidFill>
                      <a:srgbClr val="005C98"/>
                    </a:solidFill>
                  </a:rPr>
                  <a:t>We assume </a:t>
                </a:r>
                <a14:m>
                  <m:oMath xmlns:m="http://schemas.openxmlformats.org/officeDocument/2006/math">
                    <m:sSub>
                      <m:sSubPr>
                        <m:ctrlPr>
                          <a:rPr lang="en-US" sz="2000" i="1" dirty="0" smtClean="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𝑢</m:t>
                        </m:r>
                      </m:e>
                      <m:sub>
                        <m:r>
                          <a:rPr lang="en-US" sz="2000" i="1" dirty="0">
                            <a:solidFill>
                              <a:srgbClr val="000000"/>
                            </a:solidFill>
                            <a:latin typeface="Cambria Math" panose="02040503050406030204" pitchFamily="18" charset="0"/>
                            <a:ea typeface="Cambria Math" panose="02040503050406030204" pitchFamily="18" charset="0"/>
                          </a:rPr>
                          <m:t>𝜔</m:t>
                        </m:r>
                      </m:sub>
                    </m:sSub>
                    <m:d>
                      <m:dPr>
                        <m:ctrlPr>
                          <a:rPr lang="en-US" sz="2000" i="1" dirty="0">
                            <a:solidFill>
                              <a:srgbClr val="000000"/>
                            </a:solidFill>
                            <a:latin typeface="Cambria Math" panose="02040503050406030204" pitchFamily="18" charset="0"/>
                          </a:rPr>
                        </m:ctrlPr>
                      </m:dPr>
                      <m:e>
                        <m:r>
                          <a:rPr lang="en-US" sz="2000" i="1" dirty="0">
                            <a:solidFill>
                              <a:srgbClr val="000000"/>
                            </a:solidFill>
                            <a:latin typeface="Cambria Math" panose="02040503050406030204" pitchFamily="18" charset="0"/>
                          </a:rPr>
                          <m:t>𝑥</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𝑦</m:t>
                        </m:r>
                        <m:r>
                          <a:rPr lang="en-US" sz="2000" i="1" dirty="0">
                            <a:solidFill>
                              <a:srgbClr val="000000"/>
                            </a:solidFill>
                            <a:latin typeface="Cambria Math" panose="02040503050406030204" pitchFamily="18" charset="0"/>
                          </a:rPr>
                          <m:t>, </m:t>
                        </m:r>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e>
                    </m:d>
                  </m:oMath>
                </a14:m>
                <a:r>
                  <a:rPr lang="en-US" sz="2000" dirty="0">
                    <a:solidFill>
                      <a:srgbClr val="000000"/>
                    </a:solidFill>
                  </a:rPr>
                  <a:t> </a:t>
                </a:r>
                <a:r>
                  <a:rPr lang="en-US" sz="2000" dirty="0">
                    <a:solidFill>
                      <a:srgbClr val="005C98"/>
                    </a:solidFill>
                  </a:rPr>
                  <a:t>to be paraxial, implying that all directions of propagations, for each of the non-negligible plane wave components in the angular-spectrum decomposition of the field over </a:t>
                </a:r>
                <a14:m>
                  <m:oMath xmlns:m="http://schemas.openxmlformats.org/officeDocument/2006/math">
                    <m:r>
                      <a:rPr lang="en-US" sz="2000" i="1" dirty="0">
                        <a:solidFill>
                          <a:srgbClr val="000000"/>
                        </a:solidFill>
                        <a:latin typeface="Cambria Math" panose="02040503050406030204" pitchFamily="18" charset="0"/>
                      </a:rPr>
                      <m:t>𝑧</m:t>
                    </m:r>
                    <m:r>
                      <a:rPr lang="en-US" sz="2000" i="1" dirty="0">
                        <a:solidFill>
                          <a:srgbClr val="000000"/>
                        </a:solidFill>
                        <a:latin typeface="Cambria Math" panose="02040503050406030204" pitchFamily="18" charset="0"/>
                      </a:rPr>
                      <m:t>=0</m:t>
                    </m:r>
                  </m:oMath>
                </a14:m>
                <a:r>
                  <a:rPr lang="en-US" sz="2000" dirty="0">
                    <a:solidFill>
                      <a:srgbClr val="005C98"/>
                    </a:solidFill>
                  </a:rPr>
                  <a:t>, make a small angle with respect to the positive z-axis. </a:t>
                </a:r>
              </a:p>
              <a:p>
                <a:endParaRPr lang="en-US" sz="2000" dirty="0">
                  <a:solidFill>
                    <a:srgbClr val="005C98"/>
                  </a:solidFill>
                </a:endParaRPr>
              </a:p>
              <a:p>
                <a:r>
                  <a:rPr lang="en-US" sz="2000" dirty="0">
                    <a:solidFill>
                      <a:srgbClr val="005C98"/>
                    </a:solidFill>
                  </a:rPr>
                  <a:t>This means that </a:t>
                </a:r>
                <a14:m>
                  <m:oMath xmlns:m="http://schemas.openxmlformats.org/officeDocument/2006/math">
                    <m:d>
                      <m:dPr>
                        <m:begChr m:val="|"/>
                        <m:endChr m:val="|"/>
                        <m:ctrlPr>
                          <a:rPr lang="en-US" sz="2000" i="1" dirty="0" smtClean="0">
                            <a:solidFill>
                              <a:srgbClr val="000000"/>
                            </a:solidFill>
                            <a:latin typeface="Cambria Math" panose="02040503050406030204" pitchFamily="18" charset="0"/>
                          </a:rPr>
                        </m:ctrlPr>
                      </m:dPr>
                      <m:e>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i="1" dirty="0">
                                <a:solidFill>
                                  <a:srgbClr val="000000"/>
                                </a:solidFill>
                                <a:latin typeface="Cambria Math" panose="02040503050406030204" pitchFamily="18" charset="0"/>
                              </a:rPr>
                              <m:t>𝑥</m:t>
                            </m:r>
                          </m:sub>
                        </m:sSub>
                      </m:e>
                    </m:d>
                  </m:oMath>
                </a14:m>
                <a:r>
                  <a:rPr lang="en-US" sz="2000" dirty="0">
                    <a:solidFill>
                      <a:srgbClr val="000000"/>
                    </a:solidFill>
                  </a:rPr>
                  <a:t>, </a:t>
                </a:r>
                <a14:m>
                  <m:oMath xmlns:m="http://schemas.openxmlformats.org/officeDocument/2006/math">
                    <m:d>
                      <m:dPr>
                        <m:begChr m:val="|"/>
                        <m:endChr m:val="|"/>
                        <m:ctrlPr>
                          <a:rPr lang="en-US" sz="2000" i="1" dirty="0">
                            <a:solidFill>
                              <a:srgbClr val="000000"/>
                            </a:solidFill>
                            <a:latin typeface="Cambria Math" panose="02040503050406030204" pitchFamily="18" charset="0"/>
                          </a:rPr>
                        </m:ctrlPr>
                      </m:dPr>
                      <m:e>
                        <m:sSub>
                          <m:sSubPr>
                            <m:ctrlPr>
                              <a:rPr lang="en-US" sz="2000" i="1" dirty="0" smtClean="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b="0" i="1" dirty="0" smtClean="0">
                                <a:solidFill>
                                  <a:srgbClr val="000000"/>
                                </a:solidFill>
                                <a:latin typeface="Cambria Math" panose="02040503050406030204" pitchFamily="18" charset="0"/>
                              </a:rPr>
                              <m:t>𝑦</m:t>
                            </m:r>
                          </m:sub>
                        </m:sSub>
                      </m:e>
                    </m:d>
                    <m:r>
                      <a:rPr lang="en-US" sz="2000" i="1" dirty="0" smtClean="0">
                        <a:solidFill>
                          <a:srgbClr val="000000"/>
                        </a:solidFill>
                        <a:latin typeface="Cambria Math" panose="02040503050406030204" pitchFamily="18" charset="0"/>
                        <a:ea typeface="Cambria Math" panose="02040503050406030204" pitchFamily="18" charset="0"/>
                      </a:rPr>
                      <m:t>≫</m:t>
                    </m:r>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rPr>
                          <m:t>𝑘</m:t>
                        </m:r>
                      </m:e>
                      <m:sub>
                        <m:r>
                          <a:rPr lang="en-US" sz="2000" b="0" i="1" dirty="0" smtClean="0">
                            <a:solidFill>
                              <a:srgbClr val="000000"/>
                            </a:solidFill>
                            <a:latin typeface="Cambria Math" panose="02040503050406030204" pitchFamily="18" charset="0"/>
                          </a:rPr>
                          <m:t>𝑧</m:t>
                        </m:r>
                      </m:sub>
                    </m:sSub>
                  </m:oMath>
                </a14:m>
                <a:r>
                  <a:rPr lang="en-US" sz="2000" dirty="0">
                    <a:solidFill>
                      <a:srgbClr val="005C98"/>
                    </a:solidFill>
                  </a:rPr>
                  <a:t>, and so: </a:t>
                </a:r>
                <a14:m>
                  <m:oMath xmlns:m="http://schemas.openxmlformats.org/officeDocument/2006/math">
                    <m:rad>
                      <m:radPr>
                        <m:degHide m:val="on"/>
                        <m:ctrlPr>
                          <a:rPr lang="en-US" sz="2800" i="1" dirty="0">
                            <a:latin typeface="Cambria Math" panose="02040503050406030204" pitchFamily="18" charset="0"/>
                          </a:rPr>
                        </m:ctrlPr>
                      </m:radPr>
                      <m:deg/>
                      <m:e>
                        <m:sSubSup>
                          <m:sSubSupPr>
                            <m:ctrlPr>
                              <a:rPr lang="en-US" sz="2800" i="1" dirty="0">
                                <a:latin typeface="Cambria Math" panose="02040503050406030204" pitchFamily="18" charset="0"/>
                              </a:rPr>
                            </m:ctrlPr>
                          </m:sSub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𝑘</m:t>
                                </m:r>
                              </m:e>
                              <m:sup>
                                <m:r>
                                  <a:rPr lang="en-US" sz="2800" i="1" dirty="0">
                                    <a:latin typeface="Cambria Math" panose="02040503050406030204" pitchFamily="18" charset="0"/>
                                  </a:rPr>
                                  <m:t>2</m:t>
                                </m:r>
                              </m:sup>
                            </m:sSup>
                            <m:r>
                              <a:rPr lang="en-US" sz="2800" i="1" dirty="0">
                                <a:latin typeface="Cambria Math" panose="02040503050406030204" pitchFamily="18" charset="0"/>
                              </a:rPr>
                              <m:t>−</m:t>
                            </m:r>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e>
                    </m:rad>
                    <m:r>
                      <a:rPr lang="en-US" sz="2800" i="1" dirty="0">
                        <a:latin typeface="Cambria Math" panose="02040503050406030204" pitchFamily="18" charset="0"/>
                        <a:ea typeface="Cambria Math" panose="02040503050406030204" pitchFamily="18" charset="0"/>
                      </a:rPr>
                      <m:t>≈</m:t>
                    </m:r>
                    <m:r>
                      <a:rPr lang="en-US" sz="2800" i="1" dirty="0">
                        <a:latin typeface="Cambria Math" panose="02040503050406030204" pitchFamily="18" charset="0"/>
                        <a:ea typeface="Cambria Math" panose="02040503050406030204" pitchFamily="18" charset="0"/>
                      </a:rPr>
                      <m:t>𝑘</m:t>
                    </m:r>
                    <m:r>
                      <a:rPr lang="en-US" sz="2800" i="1" dirty="0">
                        <a:latin typeface="Cambria Math" panose="02040503050406030204" pitchFamily="18" charset="0"/>
                        <a:ea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𝑘</m:t>
                        </m:r>
                      </m:den>
                    </m:f>
                  </m:oMath>
                </a14:m>
                <a:endParaRPr lang="en-US" sz="2800" dirty="0">
                  <a:solidFill>
                    <a:srgbClr val="005C98"/>
                  </a:solidFill>
                </a:endParaRPr>
              </a:p>
            </p:txBody>
          </p:sp>
        </mc:Choice>
        <mc:Fallback xmlns="">
          <p:sp>
            <p:nvSpPr>
              <p:cNvPr id="9" name="TextBox 8">
                <a:extLst>
                  <a:ext uri="{FF2B5EF4-FFF2-40B4-BE49-F238E27FC236}">
                    <a16:creationId xmlns:a16="http://schemas.microsoft.com/office/drawing/2014/main" id="{571E3968-1A83-6548-9441-83E68704B399}"/>
                  </a:ext>
                </a:extLst>
              </p:cNvPr>
              <p:cNvSpPr txBox="1">
                <a:spLocks noRot="1" noChangeAspect="1" noMove="1" noResize="1" noEditPoints="1" noAdjustHandles="1" noChangeArrowheads="1" noChangeShapeType="1" noTextEdit="1"/>
              </p:cNvSpPr>
              <p:nvPr/>
            </p:nvSpPr>
            <p:spPr>
              <a:xfrm>
                <a:off x="503583" y="1494200"/>
                <a:ext cx="11218517" cy="2200282"/>
              </a:xfrm>
              <a:prstGeom prst="rect">
                <a:avLst/>
              </a:prstGeom>
              <a:blipFill>
                <a:blip r:embed="rId2"/>
                <a:stretch>
                  <a:fillRect l="-56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3E4CE3F-99BA-654B-8FF8-201AD60B641E}"/>
                  </a:ext>
                </a:extLst>
              </p:cNvPr>
              <p:cNvSpPr/>
              <p:nvPr/>
            </p:nvSpPr>
            <p:spPr>
              <a:xfrm>
                <a:off x="503583" y="4064273"/>
                <a:ext cx="9411102" cy="834459"/>
              </a:xfrm>
              <a:prstGeom prst="rect">
                <a:avLst/>
              </a:prstGeom>
            </p:spPr>
            <p:txBody>
              <a:bodyPr wrap="none">
                <a:spAutoFit/>
              </a:bodyPr>
              <a:lstStyle/>
              <a:p>
                <a:r>
                  <a:rPr lang="en-US" sz="2000" dirty="0">
                    <a:solidFill>
                      <a:srgbClr val="005C98"/>
                    </a:solidFill>
                    <a:ea typeface="Cambria Math" panose="02040503050406030204" pitchFamily="18" charset="0"/>
                  </a:rPr>
                  <a:t>The Diffraction Operator becomes:  </a:t>
                </a:r>
                <a14:m>
                  <m:oMath xmlns:m="http://schemas.openxmlformats.org/officeDocument/2006/math">
                    <m:sSub>
                      <m:sSubPr>
                        <m:ctrlPr>
                          <a:rPr lang="en-US" sz="2800" i="1" dirty="0" smtClean="0">
                            <a:latin typeface="Cambria Math" panose="02040503050406030204" pitchFamily="18" charset="0"/>
                            <a:ea typeface="Cambria Math" panose="02040503050406030204" pitchFamily="18" charset="0"/>
                          </a:rPr>
                        </m:ctrlPr>
                      </m:sSubPr>
                      <m:e>
                        <m:r>
                          <a:rPr lang="en-US" sz="2800" i="1" dirty="0">
                            <a:latin typeface="Cambria Math" panose="02040503050406030204" pitchFamily="18" charset="0"/>
                            <a:ea typeface="Cambria Math" panose="02040503050406030204" pitchFamily="18" charset="0"/>
                          </a:rPr>
                          <m:t>𝒟</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sub>
                    </m:sSub>
                    <m:r>
                      <a:rPr lang="en-US" sz="2800" i="1" dirty="0" smtClean="0">
                        <a:latin typeface="Cambria Math" panose="02040503050406030204" pitchFamily="18" charset="0"/>
                        <a:ea typeface="Cambria Math" panose="02040503050406030204" pitchFamily="18" charset="0"/>
                      </a:rPr>
                      <m:t>≈</m:t>
                    </m:r>
                    <m:sSubSup>
                      <m:sSubSupPr>
                        <m:ctrlPr>
                          <a:rPr lang="en-US" sz="2800" i="1" dirty="0" smtClean="0">
                            <a:latin typeface="Cambria Math" panose="02040503050406030204" pitchFamily="18" charset="0"/>
                            <a:ea typeface="Cambria Math" panose="02040503050406030204" pitchFamily="18" charset="0"/>
                          </a:rPr>
                        </m:ctrlPr>
                      </m:sSubSupPr>
                      <m:e>
                        <m:r>
                          <a:rPr lang="en-US" sz="2800" i="1" dirty="0">
                            <a:latin typeface="Cambria Math" panose="02040503050406030204" pitchFamily="18" charset="0"/>
                            <a:ea typeface="Cambria Math" panose="02040503050406030204" pitchFamily="18" charset="0"/>
                          </a:rPr>
                          <m:t>𝒟</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sub>
                      <m:sup>
                        <m:r>
                          <a:rPr lang="en-US" sz="2800" b="0" i="1" dirty="0" smtClean="0">
                            <a:latin typeface="Cambria Math" panose="02040503050406030204" pitchFamily="18" charset="0"/>
                            <a:ea typeface="Cambria Math" panose="02040503050406030204" pitchFamily="18" charset="0"/>
                          </a:rPr>
                          <m:t>𝐹</m:t>
                        </m:r>
                      </m:sup>
                    </m:sSubSup>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b="0" i="1" dirty="0" smtClean="0">
                                    <a:latin typeface="Cambria Math" panose="02040503050406030204" pitchFamily="18" charset="0"/>
                                  </a:rPr>
                                  <m:t>𝑘</m:t>
                                </m:r>
                                <m:r>
                                  <a:rPr lang="en-US" sz="2800" i="1" dirty="0">
                                    <a:latin typeface="Cambria Math" panose="02040503050406030204" pitchFamily="18" charset="0"/>
                                  </a:rPr>
                                  <m:t>𝑧</m:t>
                                </m:r>
                              </m:e>
                              <m:sup>
                                <m:r>
                                  <a:rPr lang="en-US" sz="2800" i="1" dirty="0">
                                    <a:latin typeface="Cambria Math" panose="02040503050406030204" pitchFamily="18" charset="0"/>
                                  </a:rPr>
                                  <m:t>∗</m:t>
                                </m:r>
                              </m:sup>
                            </m:sSup>
                          </m:sup>
                        </m:sSup>
                        <m:r>
                          <a:rPr lang="en-US" sz="2800" i="1" dirty="0">
                            <a:latin typeface="Cambria Math" panose="02040503050406030204" pitchFamily="18" charset="0"/>
                            <a:ea typeface="Cambria Math" panose="02040503050406030204" pitchFamily="18" charset="0"/>
                          </a:rPr>
                          <m:t>ℱ</m:t>
                        </m:r>
                      </m:e>
                      <m:sup>
                        <m:r>
                          <a:rPr lang="en-US" sz="2800" b="0" i="1" dirty="0" smtClean="0">
                            <a:latin typeface="Cambria Math" panose="02040503050406030204" pitchFamily="18" charset="0"/>
                          </a:rPr>
                          <m:t>−1</m:t>
                        </m:r>
                      </m:sup>
                    </m:sSup>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b="0" i="1" dirty="0" smtClean="0">
                            <a:latin typeface="Cambria Math" panose="02040503050406030204" pitchFamily="18" charset="0"/>
                          </a:rPr>
                          <m:t>−</m:t>
                        </m:r>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f>
                          <m:fPr>
                            <m:ctrlPr>
                              <a:rPr lang="en-US" sz="2800" i="1" dirty="0">
                                <a:latin typeface="Cambria Math" panose="02040503050406030204" pitchFamily="18" charset="0"/>
                                <a:ea typeface="Cambria Math" panose="02040503050406030204" pitchFamily="18" charset="0"/>
                              </a:rPr>
                            </m:ctrlPr>
                          </m:fPr>
                          <m:num>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𝑘</m:t>
                            </m:r>
                          </m:den>
                        </m:f>
                      </m:sup>
                    </m:sSup>
                    <m:r>
                      <a:rPr lang="en-US" sz="2800" b="0" i="1" dirty="0" smtClean="0">
                        <a:latin typeface="Cambria Math" panose="02040503050406030204" pitchFamily="18" charset="0"/>
                        <a:ea typeface="Cambria Math" panose="02040503050406030204" pitchFamily="18" charset="0"/>
                      </a:rPr>
                      <m:t>ℱ</m:t>
                    </m:r>
                  </m:oMath>
                </a14:m>
                <a:endParaRPr lang="en-US" sz="2800" dirty="0"/>
              </a:p>
            </p:txBody>
          </p:sp>
        </mc:Choice>
        <mc:Fallback xmlns="">
          <p:sp>
            <p:nvSpPr>
              <p:cNvPr id="10" name="Rectangle 9">
                <a:extLst>
                  <a:ext uri="{FF2B5EF4-FFF2-40B4-BE49-F238E27FC236}">
                    <a16:creationId xmlns:a16="http://schemas.microsoft.com/office/drawing/2014/main" id="{F3E4CE3F-99BA-654B-8FF8-201AD60B641E}"/>
                  </a:ext>
                </a:extLst>
              </p:cNvPr>
              <p:cNvSpPr>
                <a:spLocks noRot="1" noChangeAspect="1" noMove="1" noResize="1" noEditPoints="1" noAdjustHandles="1" noChangeArrowheads="1" noChangeShapeType="1" noTextEdit="1"/>
              </p:cNvSpPr>
              <p:nvPr/>
            </p:nvSpPr>
            <p:spPr>
              <a:xfrm>
                <a:off x="503583" y="4064273"/>
                <a:ext cx="9411102" cy="834459"/>
              </a:xfrm>
              <a:prstGeom prst="rect">
                <a:avLst/>
              </a:prstGeom>
              <a:blipFill>
                <a:blip r:embed="rId3"/>
                <a:stretch>
                  <a:fillRect l="-674" b="-5970"/>
                </a:stretch>
              </a:blipFill>
            </p:spPr>
            <p:txBody>
              <a:bodyPr/>
              <a:lstStyle/>
              <a:p>
                <a:r>
                  <a:rPr lang="en-US">
                    <a:noFill/>
                  </a:rPr>
                  <a:t> </a:t>
                </a:r>
              </a:p>
            </p:txBody>
          </p:sp>
        </mc:Fallback>
      </mc:AlternateContent>
      <p:sp>
        <p:nvSpPr>
          <p:cNvPr id="11" name="Footer Placeholder 4">
            <a:extLst>
              <a:ext uri="{FF2B5EF4-FFF2-40B4-BE49-F238E27FC236}">
                <a16:creationId xmlns:a16="http://schemas.microsoft.com/office/drawing/2014/main" id="{3CE76087-5B5A-DB49-BDF2-CB7347E7EBE1}"/>
              </a:ext>
            </a:extLst>
          </p:cNvPr>
          <p:cNvSpPr>
            <a:spLocks noGrp="1"/>
          </p:cNvSpPr>
          <p:nvPr>
            <p:ph type="ftr" sz="quarter" idx="3"/>
          </p:nvPr>
        </p:nvSpPr>
        <p:spPr>
          <a:xfrm>
            <a:off x="2610196" y="6506039"/>
            <a:ext cx="7602850" cy="238354"/>
          </a:xfrm>
        </p:spPr>
        <p:txBody>
          <a:bodyPr/>
          <a:lstStyle/>
          <a:p>
            <a:r>
              <a:rPr lang="en-US" dirty="0">
                <a:solidFill>
                  <a:srgbClr val="000000"/>
                </a:solidFill>
              </a:rPr>
              <a:t>Second OASYS School – December 12</a:t>
            </a:r>
            <a:r>
              <a:rPr lang="en-US" baseline="30000" dirty="0">
                <a:solidFill>
                  <a:srgbClr val="000000"/>
                </a:solidFill>
              </a:rPr>
              <a:t>th</a:t>
            </a:r>
            <a:r>
              <a:rPr lang="en-US" dirty="0">
                <a:solidFill>
                  <a:srgbClr val="000000"/>
                </a:solidFill>
              </a:rPr>
              <a:t>, 2019</a:t>
            </a:r>
          </a:p>
        </p:txBody>
      </p:sp>
    </p:spTree>
    <p:extLst>
      <p:ext uri="{BB962C8B-B14F-4D97-AF65-F5344CB8AC3E}">
        <p14:creationId xmlns:p14="http://schemas.microsoft.com/office/powerpoint/2010/main" val="1221353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943813-742C-614A-9654-37172B7DACDB}"/>
              </a:ext>
            </a:extLst>
          </p:cNvPr>
          <p:cNvSpPr>
            <a:spLocks noGrp="1"/>
          </p:cNvSpPr>
          <p:nvPr>
            <p:ph type="sldNum" sz="quarter" idx="10"/>
          </p:nvPr>
        </p:nvSpPr>
        <p:spPr/>
        <p:txBody>
          <a:bodyPr/>
          <a:lstStyle/>
          <a:p>
            <a:fld id="{AEFAAC5A-9C4F-4278-920D-DF2BAB595749}" type="slidenum">
              <a:rPr lang="en-US" smtClean="0">
                <a:latin typeface="Arial"/>
              </a:rPr>
              <a:pPr/>
              <a:t>9</a:t>
            </a:fld>
            <a:endParaRPr lang="en-US" dirty="0">
              <a:latin typeface="Arial"/>
            </a:endParaRPr>
          </a:p>
        </p:txBody>
      </p:sp>
      <p:sp>
        <p:nvSpPr>
          <p:cNvPr id="6" name="Title 5">
            <a:extLst>
              <a:ext uri="{FF2B5EF4-FFF2-40B4-BE49-F238E27FC236}">
                <a16:creationId xmlns:a16="http://schemas.microsoft.com/office/drawing/2014/main" id="{03809970-9A6E-9A44-AD84-DE80CE557F4D}"/>
              </a:ext>
            </a:extLst>
          </p:cNvPr>
          <p:cNvSpPr>
            <a:spLocks noGrp="1"/>
          </p:cNvSpPr>
          <p:nvPr>
            <p:ph type="title"/>
          </p:nvPr>
        </p:nvSpPr>
        <p:spPr/>
        <p:txBody>
          <a:bodyPr/>
          <a:lstStyle/>
          <a:p>
            <a:r>
              <a:rPr lang="en-US" dirty="0"/>
              <a:t>Fresnel Approximation</a:t>
            </a:r>
          </a:p>
        </p:txBody>
      </p:sp>
      <p:sp>
        <p:nvSpPr>
          <p:cNvPr id="7" name="Footer Placeholder 6">
            <a:extLst>
              <a:ext uri="{FF2B5EF4-FFF2-40B4-BE49-F238E27FC236}">
                <a16:creationId xmlns:a16="http://schemas.microsoft.com/office/drawing/2014/main" id="{1906A7C8-1973-5B46-BA27-A7B555B2D217}"/>
              </a:ext>
            </a:extLst>
          </p:cNvPr>
          <p:cNvSpPr>
            <a:spLocks noGrp="1"/>
          </p:cNvSpPr>
          <p:nvPr>
            <p:ph type="ftr" sz="quarter" idx="3"/>
          </p:nvPr>
        </p:nvSpPr>
        <p:spPr/>
        <p:txBody>
          <a:bodyPr/>
          <a:lstStyle/>
          <a:p>
            <a:r>
              <a:rPr lang="en-US"/>
              <a:t>ANL Director's CD-2 Review of the APS-U Project - August 21-23, 2018</a:t>
            </a:r>
            <a:endParaRPr lang="en-US" dirty="0"/>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3E4CE3F-99BA-654B-8FF8-201AD60B641E}"/>
                  </a:ext>
                </a:extLst>
              </p:cNvPr>
              <p:cNvSpPr/>
              <p:nvPr/>
            </p:nvSpPr>
            <p:spPr>
              <a:xfrm>
                <a:off x="397564" y="781724"/>
                <a:ext cx="10491211" cy="2452274"/>
              </a:xfrm>
              <a:prstGeom prst="rect">
                <a:avLst/>
              </a:prstGeom>
            </p:spPr>
            <p:txBody>
              <a:bodyPr wrap="square">
                <a:spAutoFit/>
              </a:bodyPr>
              <a:lstStyle/>
              <a:p>
                <a:r>
                  <a:rPr lang="en-US" sz="2000" dirty="0">
                    <a:solidFill>
                      <a:srgbClr val="005C98"/>
                    </a:solidFill>
                  </a:rPr>
                  <a:t>By using the convolution theorem: </a:t>
                </a:r>
                <a:endParaRPr lang="en-US" sz="2000" b="0" i="1" dirty="0">
                  <a:solidFill>
                    <a:srgbClr val="005C98"/>
                  </a:solidFill>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r>
                        <a:rPr lang="en-US" sz="2800" b="0" i="1" smtClean="0">
                          <a:solidFill>
                            <a:schemeClr val="tx1"/>
                          </a:solidFill>
                          <a:latin typeface="Cambria Math" panose="02040503050406030204" pitchFamily="18" charset="0"/>
                        </a:rPr>
                        <m:t>𝑓</m:t>
                      </m:r>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𝑦</m:t>
                          </m:r>
                        </m:e>
                      </m:d>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𝑔</m:t>
                      </m:r>
                      <m:d>
                        <m:dPr>
                          <m:ctrlPr>
                            <a:rPr lang="en-US" sz="2800" b="0" i="1" smtClean="0">
                              <a:solidFill>
                                <a:schemeClr val="tx1"/>
                              </a:solidFill>
                              <a:latin typeface="Cambria Math" panose="02040503050406030204" pitchFamily="18" charset="0"/>
                              <a:ea typeface="Cambria Math" panose="02040503050406030204" pitchFamily="18" charset="0"/>
                            </a:rPr>
                          </m:ctrlPr>
                        </m:dPr>
                        <m:e>
                          <m:r>
                            <a:rPr lang="en-US" sz="2800" b="0" i="1" smtClean="0">
                              <a:solidFill>
                                <a:schemeClr val="tx1"/>
                              </a:solidFill>
                              <a:latin typeface="Cambria Math" panose="02040503050406030204" pitchFamily="18" charset="0"/>
                              <a:ea typeface="Cambria Math" panose="02040503050406030204" pitchFamily="18" charset="0"/>
                            </a:rPr>
                            <m:t>𝑥</m:t>
                          </m:r>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𝑦</m:t>
                          </m:r>
                        </m:e>
                      </m:d>
                      <m:r>
                        <a:rPr lang="en-US" sz="2800" b="0" i="1" smtClean="0">
                          <a:solidFill>
                            <a:schemeClr val="tx1"/>
                          </a:solidFill>
                          <a:latin typeface="Cambria Math" panose="02040503050406030204" pitchFamily="18" charset="0"/>
                          <a:ea typeface="Cambria Math" panose="02040503050406030204" pitchFamily="18" charset="0"/>
                        </a:rPr>
                        <m:t>=</m:t>
                      </m:r>
                      <m:nary>
                        <m:naryPr>
                          <m:chr m:val="∬"/>
                          <m:ctrlPr>
                            <a:rPr lang="en-US" sz="2800" b="0" i="1" smtClean="0">
                              <a:solidFill>
                                <a:schemeClr val="tx1"/>
                              </a:solidFill>
                              <a:latin typeface="Cambria Math" panose="02040503050406030204" pitchFamily="18" charset="0"/>
                              <a:ea typeface="Cambria Math" panose="02040503050406030204" pitchFamily="18" charset="0"/>
                            </a:rPr>
                          </m:ctrlPr>
                        </m:naryPr>
                        <m:sub>
                          <m:r>
                            <m:rPr>
                              <m:brk m:alnAt="23"/>
                            </m:rP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m:t>
                          </m:r>
                        </m:sub>
                        <m:sup>
                          <m:r>
                            <a:rPr lang="en-US" sz="2800" b="0" i="1" smtClean="0">
                              <a:solidFill>
                                <a:schemeClr val="tx1"/>
                              </a:solidFill>
                              <a:latin typeface="Cambria Math" panose="02040503050406030204" pitchFamily="18" charset="0"/>
                              <a:ea typeface="Cambria Math" panose="02040503050406030204" pitchFamily="18" charset="0"/>
                            </a:rPr>
                            <m:t>+∞</m:t>
                          </m:r>
                        </m:sup>
                        <m:e>
                          <m:r>
                            <a:rPr lang="en-US" sz="2800" i="1">
                              <a:latin typeface="Cambria Math" panose="02040503050406030204" pitchFamily="18" charset="0"/>
                            </a:rPr>
                            <m:t>𝑓</m:t>
                          </m:r>
                          <m:d>
                            <m:dPr>
                              <m:ctrlPr>
                                <a:rPr lang="en-US" sz="2800" i="1">
                                  <a:latin typeface="Cambria Math" panose="02040503050406030204" pitchFamily="18" charset="0"/>
                                </a:rPr>
                              </m:ctrlPr>
                            </m:dPr>
                            <m:e>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m:t>
                                  </m:r>
                                </m:sup>
                              </m:sSup>
                              <m:r>
                                <a:rPr lang="en-US" sz="2800" i="1">
                                  <a:latin typeface="Cambria Math" panose="02040503050406030204" pitchFamily="18" charset="0"/>
                                </a:rPr>
                                <m:t>,</m:t>
                              </m:r>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m:t>
                                  </m:r>
                                </m:sup>
                              </m:sSup>
                            </m:e>
                          </m:d>
                          <m:r>
                            <a:rPr lang="en-US" sz="2800" b="0" i="1" smtClean="0">
                              <a:latin typeface="Cambria Math" panose="02040503050406030204" pitchFamily="18" charset="0"/>
                            </a:rPr>
                            <m:t>𝑔</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m:t>
                                  </m:r>
                                </m:sup>
                              </m:sSup>
                              <m:r>
                                <a:rPr lang="en-US" sz="2800" b="0" i="1" smtClean="0">
                                  <a:latin typeface="Cambria Math" panose="02040503050406030204" pitchFamily="18" charset="0"/>
                                </a:rPr>
                                <m:t>, </m:t>
                              </m:r>
                              <m:r>
                                <a:rPr lang="en-US" sz="2800" b="0" i="1" smtClean="0">
                                  <a:latin typeface="Cambria Math" panose="02040503050406030204" pitchFamily="18" charset="0"/>
                                </a:rPr>
                                <m:t>𝑦</m:t>
                              </m:r>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sup>
                              </m:sSup>
                            </m:e>
                          </m:d>
                          <m:r>
                            <a:rPr lang="en-US" sz="2800" b="0" i="1" smtClean="0">
                              <a:latin typeface="Cambria Math" panose="02040503050406030204" pitchFamily="18" charset="0"/>
                            </a:rPr>
                            <m:t>𝑑</m:t>
                          </m:r>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m:t>
                              </m:r>
                            </m:sup>
                          </m:sSup>
                          <m:r>
                            <a:rPr lang="en-US" sz="2800" b="0" i="1" smtClean="0">
                              <a:latin typeface="Cambria Math" panose="02040503050406030204" pitchFamily="18" charset="0"/>
                            </a:rPr>
                            <m:t>𝑑</m:t>
                          </m:r>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sup>
                          </m:sSup>
                        </m:e>
                      </m:nary>
                    </m:oMath>
                  </m:oMathPara>
                </a14:m>
                <a:endParaRPr lang="en-US" sz="2800" b="0" i="1" dirty="0">
                  <a:solidFill>
                    <a:schemeClr val="tx1"/>
                  </a:solidFill>
                  <a:latin typeface="Cambria Math" panose="02040503050406030204" pitchFamily="18" charset="0"/>
                  <a:ea typeface="Cambria Math" panose="02040503050406030204" pitchFamily="18" charset="0"/>
                </a:endParaRPr>
              </a:p>
              <a:p>
                <a:r>
                  <a:rPr lang="en-US" sz="2800" b="0" dirty="0">
                    <a:solidFill>
                      <a:schemeClr val="tx1"/>
                    </a:solidFill>
                    <a:ea typeface="Cambria Math" panose="02040503050406030204" pitchFamily="18" charset="0"/>
                  </a:rPr>
                  <a:t>                                   </a:t>
                </a:r>
                <a14:m>
                  <m:oMath xmlns:m="http://schemas.openxmlformats.org/officeDocument/2006/math">
                    <m:r>
                      <a:rPr lang="en-US" sz="2800" b="0" i="0" smtClean="0">
                        <a:solidFill>
                          <a:schemeClr val="tx1"/>
                        </a:solidFill>
                        <a:latin typeface="Cambria Math" panose="02040503050406030204" pitchFamily="18" charset="0"/>
                        <a:ea typeface="Cambria Math" panose="02040503050406030204" pitchFamily="18" charset="0"/>
                      </a:rPr>
                      <m:t>=</m:t>
                    </m:r>
                    <m:r>
                      <a:rPr lang="en-US" sz="2800" b="0" i="1" smtClean="0">
                        <a:solidFill>
                          <a:schemeClr val="tx1"/>
                        </a:solidFill>
                        <a:latin typeface="Cambria Math" panose="02040503050406030204" pitchFamily="18" charset="0"/>
                        <a:ea typeface="Cambria Math" panose="02040503050406030204" pitchFamily="18" charset="0"/>
                      </a:rPr>
                      <m:t>2</m:t>
                    </m:r>
                    <m:r>
                      <a:rPr lang="en-US" sz="2800" b="0" i="1" smtClean="0">
                        <a:solidFill>
                          <a:schemeClr val="tx1"/>
                        </a:solidFill>
                        <a:latin typeface="Cambria Math" panose="02040503050406030204" pitchFamily="18" charset="0"/>
                        <a:ea typeface="Cambria Math" panose="02040503050406030204" pitchFamily="18" charset="0"/>
                      </a:rPr>
                      <m:t>𝜋</m:t>
                    </m:r>
                    <m:sSup>
                      <m:sSupPr>
                        <m:ctrlPr>
                          <a:rPr lang="en-US" sz="2800" i="1" dirty="0">
                            <a:solidFill>
                              <a:schemeClr val="tx1"/>
                            </a:solidFill>
                            <a:latin typeface="Cambria Math" panose="02040503050406030204" pitchFamily="18" charset="0"/>
                          </a:rPr>
                        </m:ctrlPr>
                      </m:sSupPr>
                      <m:e>
                        <m:r>
                          <a:rPr lang="en-US" sz="2800" i="1" dirty="0">
                            <a:solidFill>
                              <a:schemeClr val="tx1"/>
                            </a:solidFill>
                            <a:latin typeface="Cambria Math" panose="02040503050406030204" pitchFamily="18" charset="0"/>
                            <a:ea typeface="Cambria Math" panose="02040503050406030204" pitchFamily="18" charset="0"/>
                          </a:rPr>
                          <m:t>ℱ</m:t>
                        </m:r>
                      </m:e>
                      <m:sup>
                        <m:r>
                          <a:rPr lang="en-US" sz="2800" i="1" dirty="0">
                            <a:solidFill>
                              <a:schemeClr val="tx1"/>
                            </a:solidFill>
                            <a:latin typeface="Cambria Math" panose="02040503050406030204" pitchFamily="18" charset="0"/>
                          </a:rPr>
                          <m:t>−1</m:t>
                        </m:r>
                      </m:sup>
                    </m:sSup>
                    <m:d>
                      <m:dPr>
                        <m:begChr m:val="{"/>
                        <m:endChr m:val="}"/>
                        <m:ctrlPr>
                          <a:rPr lang="en-US" sz="2800" i="1" dirty="0" smtClean="0">
                            <a:solidFill>
                              <a:schemeClr val="tx1"/>
                            </a:solidFill>
                            <a:latin typeface="Cambria Math" panose="02040503050406030204" pitchFamily="18" charset="0"/>
                          </a:rPr>
                        </m:ctrlPr>
                      </m:dPr>
                      <m:e>
                        <m:r>
                          <a:rPr lang="en-US" sz="2800" i="1" dirty="0">
                            <a:latin typeface="Cambria Math" panose="02040503050406030204" pitchFamily="18" charset="0"/>
                            <a:ea typeface="Cambria Math" panose="02040503050406030204" pitchFamily="18" charset="0"/>
                          </a:rPr>
                          <m:t>ℱ</m:t>
                        </m:r>
                        <m:d>
                          <m:dPr>
                            <m:begChr m:val="{"/>
                            <m:endChr m:val="}"/>
                            <m:ctrlPr>
                              <a:rPr lang="en-US" sz="2800" i="1" dirty="0" smtClean="0">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rPr>
                              <m:t>𝑓</m:t>
                            </m:r>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e>
                            </m:d>
                          </m:e>
                        </m:d>
                        <m:r>
                          <a:rPr lang="en-US" sz="2800" i="1" dirty="0">
                            <a:latin typeface="Cambria Math" panose="02040503050406030204" pitchFamily="18" charset="0"/>
                            <a:ea typeface="Cambria Math" panose="02040503050406030204" pitchFamily="18" charset="0"/>
                          </a:rPr>
                          <m:t>×</m:t>
                        </m:r>
                        <m:r>
                          <a:rPr lang="en-US" sz="2800" i="1" dirty="0">
                            <a:latin typeface="Cambria Math" panose="02040503050406030204" pitchFamily="18" charset="0"/>
                            <a:ea typeface="Cambria Math" panose="02040503050406030204" pitchFamily="18" charset="0"/>
                          </a:rPr>
                          <m:t>ℱ</m:t>
                        </m:r>
                        <m:d>
                          <m:dPr>
                            <m:begChr m:val="{"/>
                            <m:endChr m:val="}"/>
                            <m:ctrlPr>
                              <a:rPr lang="en-US" sz="2800" i="1" dirty="0" smtClean="0">
                                <a:latin typeface="Cambria Math" panose="02040503050406030204" pitchFamily="18" charset="0"/>
                                <a:ea typeface="Cambria Math" panose="02040503050406030204" pitchFamily="18" charset="0"/>
                              </a:rPr>
                            </m:ctrlPr>
                          </m:dPr>
                          <m:e>
                            <m:r>
                              <a:rPr lang="en-US" sz="2800" i="1" dirty="0">
                                <a:latin typeface="Cambria Math" panose="02040503050406030204" pitchFamily="18" charset="0"/>
                                <a:ea typeface="Cambria Math" panose="02040503050406030204" pitchFamily="18" charset="0"/>
                              </a:rPr>
                              <m:t>𝑔</m:t>
                            </m:r>
                            <m:d>
                              <m:dPr>
                                <m:ctrlPr>
                                  <a:rPr lang="en-US" sz="2800" i="1">
                                    <a:latin typeface="Cambria Math" panose="02040503050406030204" pitchFamily="18" charset="0"/>
                                  </a:rPr>
                                </m:ctrlPr>
                              </m:dPr>
                              <m:e>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𝑦</m:t>
                                </m:r>
                              </m:e>
                            </m:d>
                          </m:e>
                        </m:d>
                      </m:e>
                    </m:d>
                  </m:oMath>
                </a14:m>
                <a:endParaRPr lang="en-US" sz="2800" dirty="0"/>
              </a:p>
              <a:p>
                <a:endParaRPr lang="en-US" sz="2000" dirty="0">
                  <a:solidFill>
                    <a:srgbClr val="005C98"/>
                  </a:solidFill>
                </a:endParaRPr>
              </a:p>
              <a:p>
                <a:r>
                  <a:rPr lang="en-US" sz="2000" dirty="0">
                    <a:solidFill>
                      <a:srgbClr val="005C98"/>
                    </a:solidFill>
                  </a:rPr>
                  <a:t>the following expression can be derived by the previous operator formula:</a:t>
                </a:r>
              </a:p>
            </p:txBody>
          </p:sp>
        </mc:Choice>
        <mc:Fallback xmlns="">
          <p:sp>
            <p:nvSpPr>
              <p:cNvPr id="10" name="Rectangle 9">
                <a:extLst>
                  <a:ext uri="{FF2B5EF4-FFF2-40B4-BE49-F238E27FC236}">
                    <a16:creationId xmlns:a16="http://schemas.microsoft.com/office/drawing/2014/main" id="{F3E4CE3F-99BA-654B-8FF8-201AD60B641E}"/>
                  </a:ext>
                </a:extLst>
              </p:cNvPr>
              <p:cNvSpPr>
                <a:spLocks noRot="1" noChangeAspect="1" noMove="1" noResize="1" noEditPoints="1" noAdjustHandles="1" noChangeArrowheads="1" noChangeShapeType="1" noTextEdit="1"/>
              </p:cNvSpPr>
              <p:nvPr/>
            </p:nvSpPr>
            <p:spPr>
              <a:xfrm>
                <a:off x="397564" y="781724"/>
                <a:ext cx="10491211" cy="2452274"/>
              </a:xfrm>
              <a:prstGeom prst="rect">
                <a:avLst/>
              </a:prstGeom>
              <a:blipFill>
                <a:blip r:embed="rId2"/>
                <a:stretch>
                  <a:fillRect l="-484" t="-57732" b="-587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EFB56B7-B106-9446-B4D4-26F2C221DCA7}"/>
                  </a:ext>
                </a:extLst>
              </p:cNvPr>
              <p:cNvSpPr/>
              <p:nvPr/>
            </p:nvSpPr>
            <p:spPr>
              <a:xfrm>
                <a:off x="421712" y="3287006"/>
                <a:ext cx="10467063" cy="196803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e>
                      </m:d>
                      <m:r>
                        <a:rPr lang="en-US" sz="2800" i="1" dirty="0">
                          <a:solidFill>
                            <a:srgbClr val="000000"/>
                          </a:solidFill>
                          <a:latin typeface="Cambria Math" panose="02040503050406030204" pitchFamily="18" charset="0"/>
                        </a:rPr>
                        <m:t>=</m:t>
                      </m:r>
                      <m:sSub>
                        <m:sSubPr>
                          <m:ctrlPr>
                            <a:rPr lang="en-US" sz="2800" i="1" dirty="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rPr>
                            <m:t>=0</m:t>
                          </m:r>
                        </m:e>
                      </m:d>
                      <m:r>
                        <a:rPr lang="en-US" sz="2800" i="1">
                          <a:solidFill>
                            <a:srgbClr val="000000"/>
                          </a:solidFill>
                          <a:latin typeface="Cambria Math" panose="02040503050406030204" pitchFamily="18" charset="0"/>
                          <a:ea typeface="Cambria Math" panose="02040503050406030204" pitchFamily="18" charset="0"/>
                        </a:rPr>
                        <m:t>⊗</m:t>
                      </m:r>
                      <m:r>
                        <a:rPr lang="en-US" sz="2800" b="0" i="1" smtClean="0">
                          <a:solidFill>
                            <a:srgbClr val="000000"/>
                          </a:solidFill>
                          <a:latin typeface="Cambria Math" panose="02040503050406030204" pitchFamily="18" charset="0"/>
                          <a:ea typeface="Cambria Math" panose="02040503050406030204" pitchFamily="18" charset="0"/>
                        </a:rPr>
                        <m:t>𝑃</m:t>
                      </m:r>
                      <m:d>
                        <m:dPr>
                          <m:ctrlPr>
                            <a:rPr lang="en-US" sz="2800" b="0" i="1" smtClean="0">
                              <a:solidFill>
                                <a:srgbClr val="000000"/>
                              </a:solidFill>
                              <a:latin typeface="Cambria Math" panose="02040503050406030204" pitchFamily="18" charset="0"/>
                              <a:ea typeface="Cambria Math" panose="02040503050406030204" pitchFamily="18" charset="0"/>
                            </a:rPr>
                          </m:ctrlPr>
                        </m:dPr>
                        <m:e>
                          <m:r>
                            <a:rPr lang="en-US" sz="2800" b="0" i="1" smtClean="0">
                              <a:solidFill>
                                <a:srgbClr val="000000"/>
                              </a:solidFill>
                              <a:latin typeface="Cambria Math" panose="02040503050406030204" pitchFamily="18" charset="0"/>
                              <a:ea typeface="Cambria Math" panose="02040503050406030204" pitchFamily="18" charset="0"/>
                            </a:rPr>
                            <m:t>𝑥</m:t>
                          </m:r>
                          <m:r>
                            <a:rPr lang="en-US" sz="2800" b="0" i="1" smtClean="0">
                              <a:solidFill>
                                <a:srgbClr val="000000"/>
                              </a:solidFill>
                              <a:latin typeface="Cambria Math" panose="02040503050406030204" pitchFamily="18" charset="0"/>
                              <a:ea typeface="Cambria Math" panose="02040503050406030204" pitchFamily="18" charset="0"/>
                            </a:rPr>
                            <m:t>, </m:t>
                          </m:r>
                          <m:r>
                            <a:rPr lang="en-US" sz="2800" b="0" i="1" smtClean="0">
                              <a:solidFill>
                                <a:srgbClr val="000000"/>
                              </a:solidFill>
                              <a:latin typeface="Cambria Math" panose="02040503050406030204" pitchFamily="18" charset="0"/>
                              <a:ea typeface="Cambria Math" panose="02040503050406030204" pitchFamily="18" charset="0"/>
                            </a:rPr>
                            <m:t>𝑦</m:t>
                          </m:r>
                          <m:r>
                            <a:rPr lang="en-US" sz="2800" b="0" i="1" smtClean="0">
                              <a:solidFill>
                                <a:srgbClr val="000000"/>
                              </a:solidFill>
                              <a:latin typeface="Cambria Math" panose="02040503050406030204" pitchFamily="18" charset="0"/>
                              <a:ea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e>
                      </m:d>
                    </m:oMath>
                  </m:oMathPara>
                </a14:m>
                <a:endParaRPr lang="en-US" sz="2800" dirty="0"/>
              </a:p>
              <a:p>
                <a:endParaRPr lang="en-US" sz="2000" dirty="0">
                  <a:solidFill>
                    <a:srgbClr val="005C98"/>
                  </a:solidFill>
                </a:endParaRPr>
              </a:p>
              <a:p>
                <a:r>
                  <a:rPr lang="en-US" sz="2000" dirty="0">
                    <a:solidFill>
                      <a:srgbClr val="005C98"/>
                    </a:solidFill>
                  </a:rPr>
                  <a:t>Where</a:t>
                </a:r>
                <a:endParaRPr lang="en-US" dirty="0"/>
              </a:p>
              <a:p>
                <a:pPr algn="ctr"/>
                <a14:m>
                  <m:oMath xmlns:m="http://schemas.openxmlformats.org/officeDocument/2006/math">
                    <m:r>
                      <a:rPr lang="en-US" sz="2800" i="1">
                        <a:latin typeface="Cambria Math" panose="02040503050406030204" pitchFamily="18" charset="0"/>
                        <a:ea typeface="Cambria Math" panose="02040503050406030204" pitchFamily="18" charset="0"/>
                      </a:rPr>
                      <m:t>𝑃</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𝑥</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𝑦</m:t>
                        </m:r>
                        <m:r>
                          <a:rPr lang="en-US" sz="2800" i="1">
                            <a:latin typeface="Cambria Math" panose="02040503050406030204" pitchFamily="18" charset="0"/>
                            <a:ea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e>
                    </m:d>
                    <m:r>
                      <a:rPr lang="en-US" sz="2800" b="0" i="0" dirty="0" smtClean="0">
                        <a:latin typeface="Cambria Math" panose="02040503050406030204" pitchFamily="18" charset="0"/>
                      </a:rPr>
                      <m:t>=</m:t>
                    </m:r>
                  </m:oMath>
                </a14:m>
                <a:r>
                  <a:rPr lang="en-US" sz="2800" dirty="0"/>
                  <a:t> </a:t>
                </a:r>
                <a14:m>
                  <m:oMath xmlns:m="http://schemas.openxmlformats.org/officeDocument/2006/math">
                    <m:f>
                      <m:fPr>
                        <m:ctrlPr>
                          <a:rPr lang="en-US" sz="2800" i="1" dirty="0">
                            <a:latin typeface="Cambria Math" panose="02040503050406030204" pitchFamily="18" charset="0"/>
                          </a:rPr>
                        </m:ctrlPr>
                      </m:fPr>
                      <m:num>
                        <m:r>
                          <a:rPr lang="en-US" sz="2800" i="1" dirty="0">
                            <a:latin typeface="Cambria Math" panose="02040503050406030204" pitchFamily="18" charset="0"/>
                          </a:rPr>
                          <m:t>1</m:t>
                        </m:r>
                      </m:num>
                      <m:den>
                        <m:r>
                          <a:rPr lang="en-US" sz="2800" i="1" dirty="0">
                            <a:latin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den>
                    </m:f>
                  </m:oMath>
                </a14:m>
                <a:r>
                  <a:rPr lang="en-US" sz="2800" dirty="0"/>
                  <a:t> </a:t>
                </a:r>
                <a14:m>
                  <m:oMath xmlns:m="http://schemas.openxmlformats.org/officeDocument/2006/math">
                    <m:sSup>
                      <m:sSupPr>
                        <m:ctrlPr>
                          <a:rPr lang="en-US" sz="2800" i="1" dirty="0" smtClean="0">
                            <a:latin typeface="Cambria Math" panose="02040503050406030204" pitchFamily="18" charset="0"/>
                            <a:ea typeface="Cambria Math" panose="02040503050406030204" pitchFamily="18" charset="0"/>
                          </a:rPr>
                        </m:ctrlPr>
                      </m:sSup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𝑘𝑧</m:t>
                                </m:r>
                              </m:e>
                              <m:sup>
                                <m:r>
                                  <a:rPr lang="en-US" sz="2800" i="1" dirty="0">
                                    <a:latin typeface="Cambria Math" panose="02040503050406030204" pitchFamily="18" charset="0"/>
                                  </a:rPr>
                                  <m:t>∗</m:t>
                                </m:r>
                              </m:sup>
                            </m:sSup>
                          </m:sup>
                        </m:sSup>
                        <m:r>
                          <a:rPr lang="en-US" sz="2800" i="1" dirty="0">
                            <a:latin typeface="Cambria Math" panose="02040503050406030204" pitchFamily="18" charset="0"/>
                            <a:ea typeface="Cambria Math" panose="02040503050406030204" pitchFamily="18" charset="0"/>
                          </a:rPr>
                          <m:t>ℱ</m:t>
                        </m:r>
                      </m:e>
                      <m:sup>
                        <m:r>
                          <a:rPr lang="en-US" sz="2800" i="1" dirty="0">
                            <a:latin typeface="Cambria Math" panose="02040503050406030204" pitchFamily="18" charset="0"/>
                          </a:rPr>
                          <m:t>−1</m:t>
                        </m:r>
                      </m:sup>
                    </m:sSup>
                    <m:d>
                      <m:dPr>
                        <m:begChr m:val="{"/>
                        <m:endChr m:val="}"/>
                        <m:ctrlPr>
                          <a:rPr lang="en-US" sz="2800" i="1" dirty="0" smtClean="0">
                            <a:latin typeface="Cambria Math" panose="02040503050406030204" pitchFamily="18" charset="0"/>
                            <a:ea typeface="Cambria Math" panose="02040503050406030204" pitchFamily="18" charset="0"/>
                          </a:rPr>
                        </m:ctrlPr>
                      </m:dPr>
                      <m:e>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m:t>
                            </m:r>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f>
                              <m:fPr>
                                <m:ctrlPr>
                                  <a:rPr lang="en-US" sz="2800" i="1" dirty="0">
                                    <a:latin typeface="Cambria Math" panose="02040503050406030204" pitchFamily="18" charset="0"/>
                                    <a:ea typeface="Cambria Math" panose="02040503050406030204" pitchFamily="18" charset="0"/>
                                  </a:rPr>
                                </m:ctrlPr>
                              </m:fPr>
                              <m:num>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𝑥</m:t>
                                    </m:r>
                                  </m:sub>
                                  <m:sup>
                                    <m:r>
                                      <a:rPr lang="en-US" sz="2800" i="1" dirty="0">
                                        <a:latin typeface="Cambria Math" panose="02040503050406030204" pitchFamily="18" charset="0"/>
                                      </a:rPr>
                                      <m:t>2</m:t>
                                    </m:r>
                                  </m:sup>
                                </m:sSubSup>
                                <m:r>
                                  <a:rPr lang="en-US" sz="2800" i="1" dirty="0">
                                    <a:latin typeface="Cambria Math" panose="02040503050406030204" pitchFamily="18" charset="0"/>
                                  </a:rPr>
                                  <m:t>+</m:t>
                                </m:r>
                                <m:sSubSup>
                                  <m:sSubSupPr>
                                    <m:ctrlPr>
                                      <a:rPr lang="en-US" sz="2800" i="1" dirty="0">
                                        <a:latin typeface="Cambria Math" panose="02040503050406030204" pitchFamily="18" charset="0"/>
                                      </a:rPr>
                                    </m:ctrlPr>
                                  </m:sSubSupPr>
                                  <m:e>
                                    <m:r>
                                      <a:rPr lang="en-US" sz="2800" i="1" dirty="0">
                                        <a:latin typeface="Cambria Math" panose="02040503050406030204" pitchFamily="18" charset="0"/>
                                      </a:rPr>
                                      <m:t>𝑘</m:t>
                                    </m:r>
                                  </m:e>
                                  <m:sub>
                                    <m:r>
                                      <a:rPr lang="en-US" sz="2800" i="1" dirty="0">
                                        <a:latin typeface="Cambria Math" panose="02040503050406030204" pitchFamily="18" charset="0"/>
                                      </a:rPr>
                                      <m:t>𝑦</m:t>
                                    </m:r>
                                  </m:sub>
                                  <m:sup>
                                    <m:r>
                                      <a:rPr lang="en-US" sz="2800" i="1" dirty="0">
                                        <a:latin typeface="Cambria Math" panose="02040503050406030204" pitchFamily="18" charset="0"/>
                                      </a:rPr>
                                      <m:t>2</m:t>
                                    </m:r>
                                  </m:sup>
                                </m:sSubSup>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𝑘</m:t>
                                </m:r>
                              </m:den>
                            </m:f>
                          </m:sup>
                        </m:sSup>
                      </m:e>
                    </m:d>
                    <m:r>
                      <a:rPr lang="en-US" sz="2800" b="0" i="1" dirty="0" smtClean="0">
                        <a:latin typeface="Cambria Math" panose="02040503050406030204" pitchFamily="18" charset="0"/>
                        <a:ea typeface="Cambria Math" panose="02040503050406030204" pitchFamily="18" charset="0"/>
                      </a:rPr>
                      <m:t>=−</m:t>
                    </m:r>
                    <m:f>
                      <m:fPr>
                        <m:ctrlPr>
                          <a:rPr lang="en-US" sz="2800" b="0" i="1" dirty="0" smtClean="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ea typeface="Cambria Math" panose="02040503050406030204" pitchFamily="18" charset="0"/>
                          </a:rPr>
                          <m:t>𝑖𝑘</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𝑘𝑧</m:t>
                                </m:r>
                              </m:e>
                              <m:sup>
                                <m:r>
                                  <a:rPr lang="en-US" sz="2800" i="1" dirty="0">
                                    <a:latin typeface="Cambria Math" panose="02040503050406030204" pitchFamily="18" charset="0"/>
                                  </a:rPr>
                                  <m:t>∗</m:t>
                                </m:r>
                              </m:sup>
                            </m:sSup>
                          </m:sup>
                        </m:sSup>
                      </m:num>
                      <m:den>
                        <m:r>
                          <a:rPr lang="en-US" sz="2800" b="0" i="1" dirty="0" smtClean="0">
                            <a:latin typeface="Cambria Math" panose="02040503050406030204" pitchFamily="18" charset="0"/>
                            <a:ea typeface="Cambria Math" panose="02040503050406030204" pitchFamily="18" charset="0"/>
                          </a:rPr>
                          <m:t>2</m:t>
                        </m:r>
                        <m:r>
                          <a:rPr lang="en-US" sz="2800" b="0" i="1" dirty="0" smtClean="0">
                            <a:latin typeface="Cambria Math" panose="02040503050406030204" pitchFamily="18" charset="0"/>
                            <a:ea typeface="Cambria Math" panose="02040503050406030204" pitchFamily="18" charset="0"/>
                          </a:rPr>
                          <m:t>𝜋</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oMath>
                </a14:m>
                <a:r>
                  <a:rPr lang="en-US" sz="2800" dirty="0">
                    <a:ea typeface="Cambria Math" panose="02040503050406030204" pitchFamily="18" charset="0"/>
                  </a:rPr>
                  <a:t> </a:t>
                </a:r>
                <a14:m>
                  <m:oMath xmlns:m="http://schemas.openxmlformats.org/officeDocument/2006/math">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m:t>
                        </m:r>
                        <m:r>
                          <a:rPr lang="en-US" sz="2800" i="1" dirty="0">
                            <a:latin typeface="Cambria Math" panose="02040503050406030204" pitchFamily="18" charset="0"/>
                          </a:rPr>
                          <m:t>𝑖</m:t>
                        </m:r>
                        <m:f>
                          <m:fPr>
                            <m:ctrlPr>
                              <a:rPr lang="en-US" sz="2800" i="1" dirty="0">
                                <a:latin typeface="Cambria Math" panose="02040503050406030204" pitchFamily="18" charset="0"/>
                                <a:ea typeface="Cambria Math" panose="02040503050406030204" pitchFamily="18" charset="0"/>
                              </a:rPr>
                            </m:ctrlPr>
                          </m:fPr>
                          <m:num>
                            <m:r>
                              <a:rPr lang="en-US" sz="2800" b="0" i="1" dirty="0" smtClean="0">
                                <a:latin typeface="Cambria Math" panose="02040503050406030204" pitchFamily="18" charset="0"/>
                              </a:rPr>
                              <m:t>𝑘</m:t>
                            </m:r>
                            <m:d>
                              <m:dPr>
                                <m:ctrlPr>
                                  <a:rPr lang="en-US" sz="2800" b="0" i="1" dirty="0" smtClean="0">
                                    <a:latin typeface="Cambria Math" panose="02040503050406030204" pitchFamily="18" charset="0"/>
                                  </a:rPr>
                                </m:ctrlPr>
                              </m:dPr>
                              <m:e>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𝑥</m:t>
                                    </m:r>
                                  </m:e>
                                  <m:sup>
                                    <m:r>
                                      <a:rPr lang="en-US" sz="2800" b="0" i="1" dirty="0" smtClean="0">
                                        <a:latin typeface="Cambria Math" panose="02040503050406030204" pitchFamily="18" charset="0"/>
                                      </a:rPr>
                                      <m:t>2</m:t>
                                    </m:r>
                                  </m:sup>
                                </m:sSup>
                                <m:r>
                                  <a:rPr lang="en-US" sz="2800" b="0" i="1" dirty="0" smtClean="0">
                                    <a:latin typeface="Cambria Math" panose="02040503050406030204" pitchFamily="18" charset="0"/>
                                  </a:rPr>
                                  <m:t>+</m:t>
                                </m:r>
                                <m:sSup>
                                  <m:sSupPr>
                                    <m:ctrlPr>
                                      <a:rPr lang="en-US" sz="2800" b="0" i="1" dirty="0" smtClean="0">
                                        <a:latin typeface="Cambria Math" panose="02040503050406030204" pitchFamily="18" charset="0"/>
                                      </a:rPr>
                                    </m:ctrlPr>
                                  </m:sSupPr>
                                  <m:e>
                                    <m:r>
                                      <a:rPr lang="en-US" sz="2800" b="0" i="1" dirty="0" smtClean="0">
                                        <a:latin typeface="Cambria Math" panose="02040503050406030204" pitchFamily="18" charset="0"/>
                                      </a:rPr>
                                      <m:t>𝑦</m:t>
                                    </m:r>
                                  </m:e>
                                  <m:sup>
                                    <m:r>
                                      <a:rPr lang="en-US" sz="2800" b="0" i="1" dirty="0" smtClean="0">
                                        <a:latin typeface="Cambria Math" panose="02040503050406030204" pitchFamily="18" charset="0"/>
                                      </a:rPr>
                                      <m:t>2</m:t>
                                    </m:r>
                                  </m:sup>
                                </m:sSup>
                              </m:e>
                            </m:d>
                          </m:num>
                          <m:den>
                            <m:r>
                              <a:rPr lang="en-US" sz="2800" i="1" dirty="0">
                                <a:latin typeface="Cambria Math" panose="02040503050406030204" pitchFamily="18" charset="0"/>
                                <a:ea typeface="Cambria Math" panose="02040503050406030204" pitchFamily="18" charset="0"/>
                              </a:rPr>
                              <m:t>2</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sup>
                    </m:sSup>
                  </m:oMath>
                </a14:m>
                <a:endParaRPr lang="en-US" sz="2800" dirty="0"/>
              </a:p>
            </p:txBody>
          </p:sp>
        </mc:Choice>
        <mc:Fallback xmlns="">
          <p:sp>
            <p:nvSpPr>
              <p:cNvPr id="3" name="Rectangle 2">
                <a:extLst>
                  <a:ext uri="{FF2B5EF4-FFF2-40B4-BE49-F238E27FC236}">
                    <a16:creationId xmlns:a16="http://schemas.microsoft.com/office/drawing/2014/main" id="{DEFB56B7-B106-9446-B4D4-26F2C221DCA7}"/>
                  </a:ext>
                </a:extLst>
              </p:cNvPr>
              <p:cNvSpPr>
                <a:spLocks noRot="1" noChangeAspect="1" noMove="1" noResize="1" noEditPoints="1" noAdjustHandles="1" noChangeArrowheads="1" noChangeShapeType="1" noTextEdit="1"/>
              </p:cNvSpPr>
              <p:nvPr/>
            </p:nvSpPr>
            <p:spPr>
              <a:xfrm>
                <a:off x="421712" y="3287006"/>
                <a:ext cx="10467063" cy="1968039"/>
              </a:xfrm>
              <a:prstGeom prst="rect">
                <a:avLst/>
              </a:prstGeom>
              <a:blipFill>
                <a:blip r:embed="rId3"/>
                <a:stretch>
                  <a:fillRect l="-485" b="-6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0541A3D-6522-C848-8262-632349499FD7}"/>
                  </a:ext>
                </a:extLst>
              </p:cNvPr>
              <p:cNvSpPr/>
              <p:nvPr/>
            </p:nvSpPr>
            <p:spPr>
              <a:xfrm>
                <a:off x="609600" y="5372956"/>
                <a:ext cx="10091289" cy="988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dirty="0" smtClean="0">
                              <a:solidFill>
                                <a:srgbClr val="000000"/>
                              </a:solidFill>
                              <a:latin typeface="Cambria Math" panose="02040503050406030204" pitchFamily="18" charset="0"/>
                            </a:rPr>
                          </m:ctrlPr>
                        </m:sSubPr>
                        <m:e>
                          <m:r>
                            <a:rPr lang="en-US" sz="2800" i="1" dirty="0" smtClean="0">
                              <a:solidFill>
                                <a:srgbClr val="000000"/>
                              </a:solidFill>
                              <a:latin typeface="Cambria Math" panose="02040503050406030204" pitchFamily="18" charset="0"/>
                              <a:ea typeface="Cambria Math" panose="02040503050406030204" pitchFamily="18" charset="0"/>
                            </a:rPr>
                            <m:t>⟹</m:t>
                          </m:r>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rPr>
                            <m:t>=</m:t>
                          </m:r>
                          <m:sSup>
                            <m:sSupPr>
                              <m:ctrlPr>
                                <a:rPr lang="en-US" sz="2800" i="1" dirty="0">
                                  <a:solidFill>
                                    <a:srgbClr val="000000"/>
                                  </a:solidFill>
                                  <a:latin typeface="Cambria Math" panose="02040503050406030204" pitchFamily="18" charset="0"/>
                                </a:rPr>
                              </m:ctrlPr>
                            </m:sSupPr>
                            <m:e>
                              <m:r>
                                <a:rPr lang="en-US" sz="2800" i="1" dirty="0">
                                  <a:solidFill>
                                    <a:srgbClr val="000000"/>
                                  </a:solidFill>
                                  <a:latin typeface="Cambria Math" panose="02040503050406030204" pitchFamily="18" charset="0"/>
                                </a:rPr>
                                <m:t>𝑧</m:t>
                              </m:r>
                            </m:e>
                            <m:sup>
                              <m:r>
                                <a:rPr lang="en-US" sz="2800" i="1" dirty="0">
                                  <a:solidFill>
                                    <a:srgbClr val="000000"/>
                                  </a:solidFill>
                                  <a:latin typeface="Cambria Math" panose="02040503050406030204" pitchFamily="18" charset="0"/>
                                </a:rPr>
                                <m:t>∗</m:t>
                              </m:r>
                            </m:sup>
                          </m:sSup>
                        </m:e>
                      </m:d>
                      <m:r>
                        <a:rPr lang="en-US" sz="2800" i="1" dirty="0">
                          <a:solidFill>
                            <a:srgbClr val="000000"/>
                          </a:solidFill>
                          <a:latin typeface="Cambria Math" panose="02040503050406030204" pitchFamily="18" charset="0"/>
                        </a:rPr>
                        <m:t>=</m:t>
                      </m:r>
                      <m:r>
                        <a:rPr lang="en-US" sz="2800" i="1" dirty="0">
                          <a:latin typeface="Cambria Math" panose="02040503050406030204" pitchFamily="18" charset="0"/>
                          <a:ea typeface="Cambria Math" panose="02040503050406030204" pitchFamily="18" charset="0"/>
                        </a:rPr>
                        <m:t>−</m:t>
                      </m:r>
                      <m:f>
                        <m:fPr>
                          <m:ctrlPr>
                            <a:rPr lang="en-US" sz="2800" i="1" dirty="0">
                              <a:latin typeface="Cambria Math" panose="02040503050406030204" pitchFamily="18" charset="0"/>
                              <a:ea typeface="Cambria Math" panose="02040503050406030204" pitchFamily="18" charset="0"/>
                            </a:rPr>
                          </m:ctrlPr>
                        </m:fPr>
                        <m:num>
                          <m:r>
                            <a:rPr lang="en-US" sz="2800" i="1" dirty="0">
                              <a:latin typeface="Cambria Math" panose="02040503050406030204" pitchFamily="18" charset="0"/>
                              <a:ea typeface="Cambria Math" panose="02040503050406030204" pitchFamily="18" charset="0"/>
                            </a:rPr>
                            <m:t>𝑖𝑘</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𝑖</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𝑘𝑧</m:t>
                                  </m:r>
                                </m:e>
                                <m:sup>
                                  <m:r>
                                    <a:rPr lang="en-US" sz="2800" i="1" dirty="0">
                                      <a:latin typeface="Cambria Math" panose="02040503050406030204" pitchFamily="18" charset="0"/>
                                    </a:rPr>
                                    <m:t>∗</m:t>
                                  </m:r>
                                </m:sup>
                              </m:sSup>
                            </m:sup>
                          </m:sSup>
                        </m:num>
                        <m:den>
                          <m:r>
                            <a:rPr lang="en-US" sz="2800" i="1" dirty="0">
                              <a:latin typeface="Cambria Math" panose="02040503050406030204" pitchFamily="18" charset="0"/>
                              <a:ea typeface="Cambria Math" panose="02040503050406030204" pitchFamily="18" charset="0"/>
                            </a:rPr>
                            <m:t>2</m:t>
                          </m:r>
                          <m:r>
                            <a:rPr lang="en-US" sz="2800" i="1" dirty="0">
                              <a:latin typeface="Cambria Math" panose="02040503050406030204" pitchFamily="18" charset="0"/>
                              <a:ea typeface="Cambria Math" panose="02040503050406030204" pitchFamily="18" charset="0"/>
                            </a:rPr>
                            <m:t>𝜋</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d>
                        <m:dPr>
                          <m:begChr m:val="{"/>
                          <m:endChr m:val="}"/>
                          <m:ctrlPr>
                            <a:rPr lang="en-US" sz="2800" i="1" dirty="0" smtClean="0">
                              <a:latin typeface="Cambria Math" panose="02040503050406030204" pitchFamily="18" charset="0"/>
                            </a:rPr>
                          </m:ctrlPr>
                        </m:dPr>
                        <m:e>
                          <m:sSub>
                            <m:sSubPr>
                              <m:ctrlPr>
                                <a:rPr lang="en-US" sz="2800" i="1" dirty="0">
                                  <a:solidFill>
                                    <a:srgbClr val="000000"/>
                                  </a:solidFill>
                                  <a:latin typeface="Cambria Math" panose="02040503050406030204" pitchFamily="18" charset="0"/>
                                </a:rPr>
                              </m:ctrlPr>
                            </m:sSubPr>
                            <m:e>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𝑢</m:t>
                              </m:r>
                            </m:e>
                            <m:sub>
                              <m:r>
                                <a:rPr lang="en-US" sz="2800" i="1" dirty="0">
                                  <a:solidFill>
                                    <a:srgbClr val="000000"/>
                                  </a:solidFill>
                                  <a:latin typeface="Cambria Math" panose="02040503050406030204" pitchFamily="18" charset="0"/>
                                  <a:ea typeface="Cambria Math" panose="02040503050406030204" pitchFamily="18" charset="0"/>
                                </a:rPr>
                                <m:t>𝜔</m:t>
                              </m:r>
                            </m:sub>
                          </m:sSub>
                          <m:d>
                            <m:dPr>
                              <m:ctrlPr>
                                <a:rPr lang="en-US" sz="2800" i="1" dirty="0">
                                  <a:solidFill>
                                    <a:srgbClr val="000000"/>
                                  </a:solidFill>
                                  <a:latin typeface="Cambria Math" panose="02040503050406030204" pitchFamily="18" charset="0"/>
                                </a:rPr>
                              </m:ctrlPr>
                            </m:dPr>
                            <m:e>
                              <m:r>
                                <a:rPr lang="en-US" sz="2800" i="1" dirty="0">
                                  <a:solidFill>
                                    <a:srgbClr val="000000"/>
                                  </a:solidFill>
                                  <a:latin typeface="Cambria Math" panose="02040503050406030204" pitchFamily="18" charset="0"/>
                                </a:rPr>
                                <m:t>𝑥</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𝑦</m:t>
                              </m:r>
                              <m:r>
                                <a:rPr lang="en-US" sz="2800" i="1" dirty="0">
                                  <a:solidFill>
                                    <a:srgbClr val="000000"/>
                                  </a:solidFill>
                                  <a:latin typeface="Cambria Math" panose="02040503050406030204" pitchFamily="18" charset="0"/>
                                </a:rPr>
                                <m:t>, </m:t>
                              </m:r>
                              <m:r>
                                <a:rPr lang="en-US" sz="2800" i="1" dirty="0">
                                  <a:solidFill>
                                    <a:srgbClr val="000000"/>
                                  </a:solidFill>
                                  <a:latin typeface="Cambria Math" panose="02040503050406030204" pitchFamily="18" charset="0"/>
                                </a:rPr>
                                <m:t>𝑧</m:t>
                              </m:r>
                              <m:r>
                                <a:rPr lang="en-US" sz="2800" i="1" dirty="0">
                                  <a:solidFill>
                                    <a:srgbClr val="000000"/>
                                  </a:solidFill>
                                  <a:latin typeface="Cambria Math" panose="02040503050406030204" pitchFamily="18" charset="0"/>
                                </a:rPr>
                                <m:t>=0</m:t>
                              </m:r>
                            </m:e>
                          </m:d>
                          <m:r>
                            <a:rPr lang="en-US" sz="2800" i="1">
                              <a:solidFill>
                                <a:srgbClr val="000000"/>
                              </a:solidFill>
                              <a:latin typeface="Cambria Math" panose="02040503050406030204" pitchFamily="18" charset="0"/>
                              <a:ea typeface="Cambria Math" panose="02040503050406030204" pitchFamily="18" charset="0"/>
                            </a:rPr>
                            <m:t>⊗</m:t>
                          </m:r>
                          <m:sSup>
                            <m:sSupPr>
                              <m:ctrlPr>
                                <a:rPr lang="en-US" sz="2800" i="1" dirty="0">
                                  <a:latin typeface="Cambria Math" panose="02040503050406030204" pitchFamily="18" charset="0"/>
                                  <a:ea typeface="Cambria Math" panose="02040503050406030204" pitchFamily="18" charset="0"/>
                                </a:rPr>
                              </m:ctrlPr>
                            </m:sSupPr>
                            <m:e>
                              <m:r>
                                <a:rPr lang="en-US" sz="2800" i="1" dirty="0">
                                  <a:latin typeface="Cambria Math" panose="02040503050406030204" pitchFamily="18" charset="0"/>
                                </a:rPr>
                                <m:t>𝑒</m:t>
                              </m:r>
                            </m:e>
                            <m:sup>
                              <m:r>
                                <a:rPr lang="en-US" sz="2800" i="1" dirty="0">
                                  <a:latin typeface="Cambria Math" panose="02040503050406030204" pitchFamily="18" charset="0"/>
                                </a:rPr>
                                <m:t>−</m:t>
                              </m:r>
                              <m:r>
                                <a:rPr lang="en-US" sz="2800" i="1" dirty="0">
                                  <a:latin typeface="Cambria Math" panose="02040503050406030204" pitchFamily="18" charset="0"/>
                                </a:rPr>
                                <m:t>𝑖</m:t>
                              </m:r>
                              <m:f>
                                <m:fPr>
                                  <m:ctrlPr>
                                    <a:rPr lang="en-US" sz="2800" i="1" dirty="0">
                                      <a:latin typeface="Cambria Math" panose="02040503050406030204" pitchFamily="18" charset="0"/>
                                      <a:ea typeface="Cambria Math" panose="02040503050406030204" pitchFamily="18" charset="0"/>
                                    </a:rPr>
                                  </m:ctrlPr>
                                </m:fPr>
                                <m:num>
                                  <m:r>
                                    <a:rPr lang="en-US" sz="2800" i="1" dirty="0">
                                      <a:latin typeface="Cambria Math" panose="02040503050406030204" pitchFamily="18" charset="0"/>
                                    </a:rPr>
                                    <m:t>𝑘</m:t>
                                  </m:r>
                                  <m:d>
                                    <m:dPr>
                                      <m:ctrlPr>
                                        <a:rPr lang="en-US" sz="2800" i="1" dirty="0">
                                          <a:latin typeface="Cambria Math" panose="02040503050406030204" pitchFamily="18" charset="0"/>
                                        </a:rPr>
                                      </m:ctrlPr>
                                    </m:dPr>
                                    <m:e>
                                      <m:sSup>
                                        <m:sSupPr>
                                          <m:ctrlPr>
                                            <a:rPr lang="en-US" sz="2800" i="1" dirty="0">
                                              <a:latin typeface="Cambria Math" panose="02040503050406030204" pitchFamily="18" charset="0"/>
                                            </a:rPr>
                                          </m:ctrlPr>
                                        </m:sSupPr>
                                        <m:e>
                                          <m:r>
                                            <a:rPr lang="en-US" sz="2800" i="1" dirty="0">
                                              <a:latin typeface="Cambria Math" panose="02040503050406030204" pitchFamily="18" charset="0"/>
                                            </a:rPr>
                                            <m:t>𝑥</m:t>
                                          </m:r>
                                        </m:e>
                                        <m:sup>
                                          <m:r>
                                            <a:rPr lang="en-US" sz="2800" i="1" dirty="0">
                                              <a:latin typeface="Cambria Math" panose="02040503050406030204" pitchFamily="18" charset="0"/>
                                            </a:rPr>
                                            <m:t>2</m:t>
                                          </m:r>
                                        </m:sup>
                                      </m:sSup>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𝑦</m:t>
                                          </m:r>
                                        </m:e>
                                        <m:sup>
                                          <m:r>
                                            <a:rPr lang="en-US" sz="2800" i="1" dirty="0">
                                              <a:latin typeface="Cambria Math" panose="02040503050406030204" pitchFamily="18" charset="0"/>
                                            </a:rPr>
                                            <m:t>2</m:t>
                                          </m:r>
                                        </m:sup>
                                      </m:sSup>
                                    </m:e>
                                  </m:d>
                                </m:num>
                                <m:den>
                                  <m:r>
                                    <a:rPr lang="en-US" sz="2800" i="1" dirty="0">
                                      <a:latin typeface="Cambria Math" panose="02040503050406030204" pitchFamily="18" charset="0"/>
                                      <a:ea typeface="Cambria Math" panose="02040503050406030204" pitchFamily="18" charset="0"/>
                                    </a:rPr>
                                    <m:t>2</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𝑧</m:t>
                                      </m:r>
                                    </m:e>
                                    <m:sup>
                                      <m:r>
                                        <a:rPr lang="en-US" sz="2800" i="1" dirty="0">
                                          <a:latin typeface="Cambria Math" panose="02040503050406030204" pitchFamily="18" charset="0"/>
                                        </a:rPr>
                                        <m:t>∗</m:t>
                                      </m:r>
                                    </m:sup>
                                  </m:sSup>
                                </m:den>
                              </m:f>
                            </m:sup>
                          </m:sSup>
                        </m:e>
                      </m:d>
                    </m:oMath>
                  </m:oMathPara>
                </a14:m>
                <a:endParaRPr lang="en-US" sz="2800" dirty="0"/>
              </a:p>
            </p:txBody>
          </p:sp>
        </mc:Choice>
        <mc:Fallback xmlns="">
          <p:sp>
            <p:nvSpPr>
              <p:cNvPr id="4" name="Rectangle 3">
                <a:extLst>
                  <a:ext uri="{FF2B5EF4-FFF2-40B4-BE49-F238E27FC236}">
                    <a16:creationId xmlns:a16="http://schemas.microsoft.com/office/drawing/2014/main" id="{30541A3D-6522-C848-8262-632349499FD7}"/>
                  </a:ext>
                </a:extLst>
              </p:cNvPr>
              <p:cNvSpPr>
                <a:spLocks noRot="1" noChangeAspect="1" noMove="1" noResize="1" noEditPoints="1" noAdjustHandles="1" noChangeArrowheads="1" noChangeShapeType="1" noTextEdit="1"/>
              </p:cNvSpPr>
              <p:nvPr/>
            </p:nvSpPr>
            <p:spPr>
              <a:xfrm>
                <a:off x="609600" y="5372956"/>
                <a:ext cx="10091289" cy="988284"/>
              </a:xfrm>
              <a:prstGeom prst="rect">
                <a:avLst/>
              </a:prstGeom>
              <a:blipFill>
                <a:blip r:embed="rId4"/>
                <a:stretch>
                  <a:fillRect b="-5063"/>
                </a:stretch>
              </a:blipFill>
            </p:spPr>
            <p:txBody>
              <a:bodyPr/>
              <a:lstStyle/>
              <a:p>
                <a:r>
                  <a:rPr lang="en-US">
                    <a:noFill/>
                  </a:rPr>
                  <a:t> </a:t>
                </a:r>
              </a:p>
            </p:txBody>
          </p:sp>
        </mc:Fallback>
      </mc:AlternateContent>
    </p:spTree>
    <p:extLst>
      <p:ext uri="{BB962C8B-B14F-4D97-AF65-F5344CB8AC3E}">
        <p14:creationId xmlns:p14="http://schemas.microsoft.com/office/powerpoint/2010/main" val="22522427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1_presentation_4x3">
  <a:themeElements>
    <a:clrScheme name="Argonne General Purpose Template">
      <a:dk1>
        <a:srgbClr val="47484A"/>
      </a:dk1>
      <a:lt1>
        <a:srgbClr val="FFFFFF"/>
      </a:lt1>
      <a:dk2>
        <a:srgbClr val="0082CA"/>
      </a:dk2>
      <a:lt2>
        <a:srgbClr val="ECAA00"/>
      </a:lt2>
      <a:accent1>
        <a:srgbClr val="7AB800"/>
      </a:accent1>
      <a:accent2>
        <a:srgbClr val="00609C"/>
      </a:accent2>
      <a:accent3>
        <a:srgbClr val="4D008C"/>
      </a:accent3>
      <a:accent4>
        <a:srgbClr val="FF7900"/>
      </a:accent4>
      <a:accent5>
        <a:srgbClr val="00A19C"/>
      </a:accent5>
      <a:accent6>
        <a:srgbClr val="CD202C"/>
      </a:accent6>
      <a:hlink>
        <a:srgbClr val="000000"/>
      </a:hlink>
      <a:folHlink>
        <a:srgbClr val="7677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presentation_4x3">
  <a:themeElements>
    <a:clrScheme name="Argonne General Purpose Template">
      <a:dk1>
        <a:srgbClr val="47484A"/>
      </a:dk1>
      <a:lt1>
        <a:srgbClr val="FFFFFF"/>
      </a:lt1>
      <a:dk2>
        <a:srgbClr val="0082CA"/>
      </a:dk2>
      <a:lt2>
        <a:srgbClr val="ECAA00"/>
      </a:lt2>
      <a:accent1>
        <a:srgbClr val="7AB800"/>
      </a:accent1>
      <a:accent2>
        <a:srgbClr val="00609C"/>
      </a:accent2>
      <a:accent3>
        <a:srgbClr val="4D008C"/>
      </a:accent3>
      <a:accent4>
        <a:srgbClr val="FF7900"/>
      </a:accent4>
      <a:accent5>
        <a:srgbClr val="00A19C"/>
      </a:accent5>
      <a:accent6>
        <a:srgbClr val="CD202C"/>
      </a:accent6>
      <a:hlink>
        <a:srgbClr val="000000"/>
      </a:hlink>
      <a:folHlink>
        <a:srgbClr val="76777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c2502a80-7d28-4222-8cca-c624a41b2055" ContentTypeId="0x0101002B7518C7231E97499E1F1C54B0F5901D13" PreviousValue="false"/>
</file>

<file path=customXml/item3.xml><?xml version="1.0" encoding="utf-8"?>
<ct:contentTypeSchema xmlns:ct="http://schemas.microsoft.com/office/2006/metadata/contentType" xmlns:ma="http://schemas.microsoft.com/office/2006/metadata/properties/metaAttributes" ct:_="" ma:_="" ma:contentTypeName="Review Document" ma:contentTypeID="0x0101002B7518C7231E97499E1F1C54B0F5901D130064AD933CD713864CA8A91A9C767D8A9B" ma:contentTypeVersion="" ma:contentTypeDescription="" ma:contentTypeScope="" ma:versionID="277116d1d53a68e581275545c2aafa56">
  <xsd:schema xmlns:xsd="http://www.w3.org/2001/XMLSchema" xmlns:xs="http://www.w3.org/2001/XMLSchema" xmlns:p="http://schemas.microsoft.com/office/2006/metadata/properties" targetNamespace="http://schemas.microsoft.com/office/2006/metadata/properties" ma:root="true" ma:fieldsID="817bd159687fd4e0b52f7220829539b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0D0C73-1D92-412D-8800-9C1E033764A7}">
  <ds:schemaRefs>
    <ds:schemaRef ds:uri="http://schemas.microsoft.com/sharepoint/v3/contenttype/forms"/>
  </ds:schemaRefs>
</ds:datastoreItem>
</file>

<file path=customXml/itemProps2.xml><?xml version="1.0" encoding="utf-8"?>
<ds:datastoreItem xmlns:ds="http://schemas.openxmlformats.org/officeDocument/2006/customXml" ds:itemID="{E937644D-55DB-446B-BF55-BBD9A5B5B948}">
  <ds:schemaRefs>
    <ds:schemaRef ds:uri="Microsoft.SharePoint.Taxonomy.ContentTypeSync"/>
  </ds:schemaRefs>
</ds:datastoreItem>
</file>

<file path=customXml/itemProps3.xml><?xml version="1.0" encoding="utf-8"?>
<ds:datastoreItem xmlns:ds="http://schemas.openxmlformats.org/officeDocument/2006/customXml" ds:itemID="{9CAB375B-207A-4512-9A8F-8D5197D792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8EE60D92-EC7B-437A-AF37-55618E86DE1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Default Theme.thmx</Template>
  <TotalTime>21953</TotalTime>
  <Words>1589</Words>
  <Application>Microsoft Macintosh PowerPoint</Application>
  <PresentationFormat>Widescreen</PresentationFormat>
  <Paragraphs>168</Paragraphs>
  <Slides>24</Slides>
  <Notes>14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ＭＳ Ｐゴシック</vt:lpstr>
      <vt:lpstr>Arial</vt:lpstr>
      <vt:lpstr>Calibri</vt:lpstr>
      <vt:lpstr>Cambria Math</vt:lpstr>
      <vt:lpstr>Lucida Grande</vt:lpstr>
      <vt:lpstr>Times</vt:lpstr>
      <vt:lpstr>Times New Roman</vt:lpstr>
      <vt:lpstr>WenQuanYi Zen Hei</vt:lpstr>
      <vt:lpstr>Wingdings</vt:lpstr>
      <vt:lpstr>1_presentation_4x3</vt:lpstr>
      <vt:lpstr>2_presentation_4x3</vt:lpstr>
      <vt:lpstr>Introduction to SRW</vt:lpstr>
      <vt:lpstr>Outline</vt:lpstr>
      <vt:lpstr>PowerPoint Presentation</vt:lpstr>
      <vt:lpstr>PowerPoint Presentation</vt:lpstr>
      <vt:lpstr>Electromagnetic field propagation in free space</vt:lpstr>
      <vt:lpstr>Electromagnetic field propagation in free space</vt:lpstr>
      <vt:lpstr>Electromagnetic field propagation in free space</vt:lpstr>
      <vt:lpstr>Fresnel Approximation</vt:lpstr>
      <vt:lpstr>Fresnel Approximation</vt:lpstr>
      <vt:lpstr>Fresnel Approximation</vt:lpstr>
      <vt:lpstr>Analytical treatment of the quadratic radiation phase terms</vt:lpstr>
      <vt:lpstr>Fraunhofer Approximation</vt:lpstr>
      <vt:lpstr>Numerical Fourier Transform (FFT)</vt:lpstr>
      <vt:lpstr>PowerPoint Presentation</vt:lpstr>
      <vt:lpstr>Standard Propagator</vt:lpstr>
      <vt:lpstr>Quadratic Term/Quadratic Term Special Propagators</vt:lpstr>
      <vt:lpstr>From Waist/To Waist Propagators</vt:lpstr>
      <vt:lpstr>Number of Points in the Propagation Plane</vt:lpstr>
      <vt:lpstr>PowerPoint Presentation</vt:lpstr>
      <vt:lpstr>SRW – Multi Electron</vt:lpstr>
      <vt:lpstr>SRW – M.E.: Total Intensity</vt:lpstr>
      <vt:lpstr>SRW – M.E.: Mutual Intensity</vt:lpstr>
      <vt:lpstr>References</vt:lpstr>
      <vt:lpstr>PowerPoint Presentation</vt:lpstr>
    </vt:vector>
  </TitlesOfParts>
  <Manager>Diane Wilkinson</Manager>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subject>DOE Review Template</dc:subject>
  <dc:creator>Microsoft Office User</dc:creator>
  <cp:lastModifiedBy>Rebuffi, Luca</cp:lastModifiedBy>
  <cp:revision>1191</cp:revision>
  <cp:lastPrinted>2016-07-21T14:48:34Z</cp:lastPrinted>
  <dcterms:created xsi:type="dcterms:W3CDTF">2016-03-31T16:17:22Z</dcterms:created>
  <dcterms:modified xsi:type="dcterms:W3CDTF">2019-12-04T23:52:37Z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0x0101002B7518C7231E97499E1F1C54B0F5901D130064AD933CD713864CA8A91A9C767D8A9B</vt:lpwstr>
  </property>
  <property fmtid="{D5CDD505-2E9C-101B-9397-08002B2CF9AE}" pid="3" name="_dlc_DocIdItemGuid">
    <vt:lpwstr>8e0f3476-f56e-4267-b233-b8b6c9130fb9</vt:lpwstr>
  </property>
  <property fmtid="{D5CDD505-2E9C-101B-9397-08002B2CF9AE}" pid="4" name="ItemRetentionFormula">
    <vt:lpwstr>&lt;formula id="Microsoft.Office.RecordsManagement.PolicyFeatures.Expiration.Formula.BuiltIn"&gt;&lt;number&gt;2&lt;/number&gt;&lt;property&gt;Created&lt;/property&gt;&lt;propertyId&gt;8c06beca-0777-48f7-91c7-6da68bc07b69&lt;/propertyId&gt;&lt;period&gt;years&lt;/period&gt;&lt;/formula&gt;</vt:lpwstr>
  </property>
  <property fmtid="{D5CDD505-2E9C-101B-9397-08002B2CF9AE}" pid="5" name="_dlc_policyId">
    <vt:lpwstr>0x010100D47E88405A4D2842882AAFEF0D9A40A8|-708745469</vt:lpwstr>
  </property>
</Properties>
</file>