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31"/>
  </p:notesMasterIdLst>
  <p:handoutMasterIdLst>
    <p:handoutMasterId r:id="rId32"/>
  </p:handoutMasterIdLst>
  <p:sldIdLst>
    <p:sldId id="257" r:id="rId7"/>
    <p:sldId id="550" r:id="rId8"/>
    <p:sldId id="609" r:id="rId9"/>
    <p:sldId id="1660" r:id="rId10"/>
    <p:sldId id="1661" r:id="rId11"/>
    <p:sldId id="256" r:id="rId12"/>
    <p:sldId id="1662" r:id="rId13"/>
    <p:sldId id="1663" r:id="rId14"/>
    <p:sldId id="1665" r:id="rId15"/>
    <p:sldId id="1666" r:id="rId16"/>
    <p:sldId id="1673" r:id="rId17"/>
    <p:sldId id="1667" r:id="rId18"/>
    <p:sldId id="1675" r:id="rId19"/>
    <p:sldId id="1669" r:id="rId20"/>
    <p:sldId id="1650" r:id="rId21"/>
    <p:sldId id="1674" r:id="rId22"/>
    <p:sldId id="1668" r:id="rId23"/>
    <p:sldId id="1671" r:id="rId24"/>
    <p:sldId id="1672" r:id="rId25"/>
    <p:sldId id="1653" r:id="rId26"/>
    <p:sldId id="1654" r:id="rId27"/>
    <p:sldId id="1655" r:id="rId28"/>
    <p:sldId id="1652" r:id="rId29"/>
    <p:sldId id="614"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98"/>
    <a:srgbClr val="000000"/>
    <a:srgbClr val="094875"/>
    <a:srgbClr val="17375E"/>
    <a:srgbClr val="7A1AC9"/>
    <a:srgbClr val="558ED5"/>
    <a:srgbClr val="4E7601"/>
    <a:srgbClr val="920204"/>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5" autoAdjust="0"/>
    <p:restoredTop sz="95355" autoAdjust="0"/>
  </p:normalViewPr>
  <p:slideViewPr>
    <p:cSldViewPr snapToGrid="0">
      <p:cViewPr varScale="1">
        <p:scale>
          <a:sx n="102" d="100"/>
          <a:sy n="102" d="100"/>
        </p:scale>
        <p:origin x="2160" y="192"/>
      </p:cViewPr>
      <p:guideLst>
        <p:guide orient="horz" pos="2160"/>
        <p:guide pos="3840"/>
      </p:guideLst>
    </p:cSldViewPr>
  </p:slid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74" d="100"/>
          <a:sy n="74" d="100"/>
        </p:scale>
        <p:origin x="3496" y="17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12/5/19</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12/5/19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a:tabLst>
                <a:tab pos="764916" algn="l"/>
                <a:tab pos="1529833" algn="l"/>
                <a:tab pos="2294749" algn="l"/>
                <a:tab pos="3059666" algn="l"/>
              </a:tabLst>
              <a:defRPr sz="2500">
                <a:solidFill>
                  <a:schemeClr val="tx1"/>
                </a:solidFill>
                <a:latin typeface="Arial" charset="0"/>
                <a:ea typeface="ＭＳ Ｐゴシック" charset="0"/>
                <a:cs typeface="ＭＳ Ｐゴシック" charset="0"/>
              </a:defRPr>
            </a:lvl1pPr>
            <a:lvl2pPr eaLnBrk="0">
              <a:tabLst>
                <a:tab pos="764916" algn="l"/>
                <a:tab pos="1529833" algn="l"/>
                <a:tab pos="2294749" algn="l"/>
                <a:tab pos="3059666" algn="l"/>
              </a:tabLst>
              <a:defRPr sz="2500">
                <a:solidFill>
                  <a:schemeClr val="tx1"/>
                </a:solidFill>
                <a:latin typeface="Arial" charset="0"/>
                <a:ea typeface="ＭＳ Ｐゴシック" charset="0"/>
              </a:defRPr>
            </a:lvl2pPr>
            <a:lvl3pPr eaLnBrk="0">
              <a:tabLst>
                <a:tab pos="764916" algn="l"/>
                <a:tab pos="1529833" algn="l"/>
                <a:tab pos="2294749" algn="l"/>
                <a:tab pos="3059666" algn="l"/>
              </a:tabLst>
              <a:defRPr sz="2500">
                <a:solidFill>
                  <a:schemeClr val="tx1"/>
                </a:solidFill>
                <a:latin typeface="Arial" charset="0"/>
                <a:ea typeface="ＭＳ Ｐゴシック" charset="0"/>
              </a:defRPr>
            </a:lvl3pPr>
            <a:lvl4pPr eaLnBrk="0">
              <a:tabLst>
                <a:tab pos="764916" algn="l"/>
                <a:tab pos="1529833" algn="l"/>
                <a:tab pos="2294749" algn="l"/>
                <a:tab pos="3059666" algn="l"/>
              </a:tabLst>
              <a:defRPr sz="2500">
                <a:solidFill>
                  <a:schemeClr val="tx1"/>
                </a:solidFill>
                <a:latin typeface="Arial" charset="0"/>
                <a:ea typeface="ＭＳ Ｐゴシック" charset="0"/>
              </a:defRPr>
            </a:lvl4pPr>
            <a:lvl5pPr eaLnBrk="0">
              <a:tabLst>
                <a:tab pos="764916" algn="l"/>
                <a:tab pos="1529833" algn="l"/>
                <a:tab pos="2294749" algn="l"/>
                <a:tab pos="3059666" algn="l"/>
              </a:tabLst>
              <a:defRPr sz="2500">
                <a:solidFill>
                  <a:schemeClr val="tx1"/>
                </a:solidFill>
                <a:latin typeface="Arial" charset="0"/>
                <a:ea typeface="ＭＳ Ｐゴシック" charset="0"/>
              </a:defRPr>
            </a:lvl5pPr>
            <a:lvl6pPr marL="2657075"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6pPr>
            <a:lvl7pPr marL="3140183"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7pPr>
            <a:lvl8pPr marL="3623288"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8pPr>
            <a:lvl9pPr marL="4106394"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9pPr>
          </a:lstStyle>
          <a:p>
            <a:pPr eaLnBrk="1"/>
            <a:fld id="{84BE3096-FF3B-1648-A643-D3909CD99245}" type="slidenum">
              <a:rPr lang="en-US" sz="1500">
                <a:solidFill>
                  <a:srgbClr val="000000"/>
                </a:solidFill>
                <a:latin typeface="Times New Roman" charset="0"/>
              </a:rPr>
              <a:pPr eaLnBrk="1"/>
              <a:t>1</a:t>
            </a:fld>
            <a:endParaRPr lang="en-US" sz="1500" dirty="0">
              <a:solidFill>
                <a:srgbClr val="000000"/>
              </a:solidFill>
              <a:latin typeface="Times New Roman" charset="0"/>
            </a:endParaRPr>
          </a:p>
        </p:txBody>
      </p:sp>
      <p:sp>
        <p:nvSpPr>
          <p:cNvPr id="16385" name="Rectangle 1"/>
          <p:cNvSpPr>
            <a:spLocks noChangeArrowheads="1"/>
          </p:cNvSpPr>
          <p:nvPr/>
        </p:nvSpPr>
        <p:spPr bwMode="auto">
          <a:xfrm>
            <a:off x="6"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r>
              <a:rPr lang="en-US" dirty="0">
                <a:solidFill>
                  <a:srgbClr val="404040"/>
                </a:solidFill>
                <a:latin typeface="Calibri" charset="0"/>
                <a:ea typeface="+mn-ea"/>
              </a:rPr>
              <a:t>Univ of Chicago Review, Aug. 30, 2010</a:t>
            </a:r>
          </a:p>
        </p:txBody>
      </p:sp>
      <p:sp>
        <p:nvSpPr>
          <p:cNvPr id="16386" name="Rectangle 2"/>
          <p:cNvSpPr>
            <a:spLocks noChangeArrowheads="1"/>
          </p:cNvSpPr>
          <p:nvPr/>
        </p:nvSpPr>
        <p:spPr bwMode="auto">
          <a:xfrm>
            <a:off x="6" y="0"/>
            <a:ext cx="1694" cy="16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fld id="{D8C02FBE-B1A1-9949-B8FC-82EFBC57DDE8}" type="slidenum">
              <a:rPr lang="en-US">
                <a:solidFill>
                  <a:srgbClr val="404040"/>
                </a:solidFill>
                <a:latin typeface="Calibri" charset="0"/>
                <a:ea typeface="+mn-ea"/>
              </a:rPr>
              <a:pPr defTabSz="966423" fontAlgn="auto">
                <a:spcBef>
                  <a:spcPts val="0"/>
                </a:spcBef>
                <a:spcAft>
                  <a:spcPts val="0"/>
                </a:spcAft>
                <a:defRPr/>
              </a:pPr>
              <a:t>1</a:t>
            </a:fld>
            <a:endParaRPr lang="en-US" dirty="0">
              <a:solidFill>
                <a:srgbClr val="404040"/>
              </a:solidFill>
              <a:latin typeface="Calibri" charset="0"/>
              <a:ea typeface="+mn-ea"/>
            </a:endParaRPr>
          </a:p>
        </p:txBody>
      </p:sp>
      <p:sp>
        <p:nvSpPr>
          <p:cNvPr id="16387" name="Text Box 3"/>
          <p:cNvSpPr>
            <a:spLocks noGrp="1" noChangeArrowheads="1"/>
          </p:cNvSpPr>
          <p:nvPr>
            <p:ph type="body"/>
          </p:nvPr>
        </p:nvSpPr>
        <p:spPr>
          <a:xfrm>
            <a:off x="7" y="2"/>
            <a:ext cx="301917" cy="47219"/>
          </a:xfrm>
          <a:extLs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a:spcBef>
                <a:spcPct val="0"/>
              </a:spcBef>
              <a:defRPr/>
            </a:pPr>
            <a:r>
              <a:rPr lang="en-US" sz="2100" dirty="0">
                <a:latin typeface="Arial" charset="0"/>
                <a:cs typeface="WenQuanYi Zen Hei" charset="0"/>
              </a:rPr>
              <a:t>Good morning, my name is Luca </a:t>
            </a:r>
            <a:r>
              <a:rPr lang="en-US" sz="2100" dirty="0" err="1">
                <a:latin typeface="Arial" charset="0"/>
                <a:cs typeface="WenQuanYi Zen Hei" charset="0"/>
              </a:rPr>
              <a:t>Rebuffi</a:t>
            </a:r>
            <a:r>
              <a:rPr lang="en-US" sz="2100" dirty="0">
                <a:latin typeface="Arial" charset="0"/>
                <a:cs typeface="WenQuanYi Zen Hei" charset="0"/>
              </a:rPr>
              <a:t> and I am staff member of the X-Ray Optics Group at the APS of the Argonne National Laboratory</a:t>
            </a:r>
          </a:p>
        </p:txBody>
      </p:sp>
    </p:spTree>
    <p:extLst>
      <p:ext uri="{BB962C8B-B14F-4D97-AF65-F5344CB8AC3E}">
        <p14:creationId xmlns:p14="http://schemas.microsoft.com/office/powerpoint/2010/main" val="11663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22</a:t>
            </a:fld>
            <a:endParaRPr lang="en-US"/>
          </a:p>
        </p:txBody>
      </p:sp>
    </p:spTree>
    <p:extLst>
      <p:ext uri="{BB962C8B-B14F-4D97-AF65-F5344CB8AC3E}">
        <p14:creationId xmlns:p14="http://schemas.microsoft.com/office/powerpoint/2010/main" val="228794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23</a:t>
            </a:fld>
            <a:endParaRPr lang="en-US"/>
          </a:p>
        </p:txBody>
      </p:sp>
    </p:spTree>
    <p:extLst>
      <p:ext uri="{BB962C8B-B14F-4D97-AF65-F5344CB8AC3E}">
        <p14:creationId xmlns:p14="http://schemas.microsoft.com/office/powerpoint/2010/main" val="15295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after a brief introduction on WPPM method, will show you how this method has been ported into the graphical environment of the suite Orange, and then will show you a few example of the WONDER software in action</a:t>
            </a:r>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415825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281843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469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651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15156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18</a:t>
            </a:fld>
            <a:endParaRPr lang="en-US"/>
          </a:p>
        </p:txBody>
      </p:sp>
    </p:spTree>
    <p:extLst>
      <p:ext uri="{BB962C8B-B14F-4D97-AF65-F5344CB8AC3E}">
        <p14:creationId xmlns:p14="http://schemas.microsoft.com/office/powerpoint/2010/main" val="307794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20</a:t>
            </a:fld>
            <a:endParaRPr lang="en-US"/>
          </a:p>
        </p:txBody>
      </p:sp>
    </p:spTree>
    <p:extLst>
      <p:ext uri="{BB962C8B-B14F-4D97-AF65-F5344CB8AC3E}">
        <p14:creationId xmlns:p14="http://schemas.microsoft.com/office/powerpoint/2010/main" val="350617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21</a:t>
            </a:fld>
            <a:endParaRPr lang="en-US"/>
          </a:p>
        </p:txBody>
      </p:sp>
    </p:spTree>
    <p:extLst>
      <p:ext uri="{BB962C8B-B14F-4D97-AF65-F5344CB8AC3E}">
        <p14:creationId xmlns:p14="http://schemas.microsoft.com/office/powerpoint/2010/main" val="405814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Optics Group Meeting – July 10th,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22248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70.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sirepo.com/srw" TargetMode="External"/><Relationship Id="rId4" Type="http://schemas.openxmlformats.org/officeDocument/2006/relationships/hyperlink" Target="https://github.com/ochubar/SR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327546" y="1552915"/>
            <a:ext cx="9140327" cy="2733587"/>
          </a:xfrm>
          <a:solidFill>
            <a:schemeClr val="accent2">
              <a:lumMod val="75000"/>
            </a:schemeClr>
          </a:solidFill>
          <a:ln>
            <a:solidFill>
              <a:schemeClr val="tx2">
                <a:lumMod val="75000"/>
              </a:schemeClr>
            </a:solidFill>
          </a:ln>
        </p:spPr>
        <p:txBody>
          <a:bodyPr/>
          <a:lstStyle/>
          <a:p>
            <a:r>
              <a:rPr lang="en-US" dirty="0"/>
              <a:t>Introduction to SRW</a:t>
            </a:r>
          </a:p>
        </p:txBody>
      </p:sp>
      <p:sp>
        <p:nvSpPr>
          <p:cNvPr id="3" name="TextBox 2"/>
          <p:cNvSpPr txBox="1"/>
          <p:nvPr/>
        </p:nvSpPr>
        <p:spPr>
          <a:xfrm>
            <a:off x="690342" y="4425360"/>
            <a:ext cx="10971390" cy="1815882"/>
          </a:xfrm>
          <a:prstGeom prst="rect">
            <a:avLst/>
          </a:prstGeom>
          <a:noFill/>
        </p:spPr>
        <p:txBody>
          <a:bodyPr wrap="square" rtlCol="0">
            <a:spAutoFit/>
          </a:bodyPr>
          <a:lstStyle/>
          <a:p>
            <a:pPr fontAlgn="auto">
              <a:spcBef>
                <a:spcPts val="0"/>
              </a:spcBef>
              <a:spcAft>
                <a:spcPts val="0"/>
              </a:spcAft>
            </a:pPr>
            <a:r>
              <a:rPr lang="en-US" sz="2200" b="1" dirty="0">
                <a:solidFill>
                  <a:srgbClr val="000000"/>
                </a:solidFill>
                <a:latin typeface="Arial"/>
                <a:ea typeface="+mn-ea"/>
                <a:cs typeface="Arial"/>
              </a:rPr>
              <a:t>Luca Rebuffi (ANL)</a:t>
            </a:r>
            <a:endParaRPr lang="en-US" dirty="0">
              <a:solidFill>
                <a:srgbClr val="000000"/>
              </a:solidFill>
              <a:latin typeface="Arial"/>
              <a:ea typeface="+mn-ea"/>
              <a:cs typeface="Arial"/>
            </a:endParaRPr>
          </a:p>
          <a:p>
            <a:pPr fontAlgn="auto">
              <a:spcBef>
                <a:spcPts val="0"/>
              </a:spcBef>
              <a:spcAft>
                <a:spcPts val="0"/>
              </a:spcAft>
            </a:pPr>
            <a:endParaRPr lang="en-US" dirty="0">
              <a:solidFill>
                <a:srgbClr val="000000"/>
              </a:solidFill>
            </a:endParaRPr>
          </a:p>
          <a:p>
            <a:pPr fontAlgn="auto">
              <a:spcBef>
                <a:spcPts val="0"/>
              </a:spcBef>
              <a:spcAft>
                <a:spcPts val="0"/>
              </a:spcAft>
            </a:pPr>
            <a:r>
              <a:rPr lang="en-US" dirty="0">
                <a:solidFill>
                  <a:srgbClr val="000000"/>
                </a:solidFill>
              </a:rPr>
              <a:t>Second OASYS School</a:t>
            </a:r>
          </a:p>
          <a:p>
            <a:pPr fontAlgn="auto">
              <a:spcBef>
                <a:spcPts val="0"/>
              </a:spcBef>
              <a:spcAft>
                <a:spcPts val="0"/>
              </a:spcAft>
            </a:pPr>
            <a:r>
              <a:rPr lang="en-US" dirty="0">
                <a:solidFill>
                  <a:srgbClr val="000000"/>
                </a:solidFill>
                <a:latin typeface="Arial"/>
                <a:cs typeface="Arial"/>
              </a:rPr>
              <a:t>APS-ANL, Lemont, IL </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December 11-13, 2019 </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43422" y="1552915"/>
            <a:ext cx="2748577" cy="2748577"/>
          </a:xfrm>
          <a:prstGeom prst="rect">
            <a:avLst/>
          </a:prstGeom>
        </p:spPr>
      </p:pic>
    </p:spTree>
    <p:extLst>
      <p:ext uri="{BB962C8B-B14F-4D97-AF65-F5344CB8AC3E}">
        <p14:creationId xmlns:p14="http://schemas.microsoft.com/office/powerpoint/2010/main" val="201499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10</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2554545"/>
              </a:xfrm>
              <a:prstGeom prst="rect">
                <a:avLst/>
              </a:prstGeom>
              <a:noFill/>
            </p:spPr>
            <p:txBody>
              <a:bodyPr wrap="square" rtlCol="0">
                <a:spAutoFit/>
              </a:bodyPr>
              <a:lstStyle/>
              <a:p>
                <a:r>
                  <a:rPr lang="en-US" sz="2000" dirty="0">
                    <a:solidFill>
                      <a:srgbClr val="005C98"/>
                    </a:solidFill>
                  </a:rPr>
                  <a:t>It is worth noting that this convolution expression, which expresses the propagated field as the sum of the propagated disturbances, which are due to each of the points on the incident wavefront over the plane </a:t>
                </a:r>
                <a14:m>
                  <m:oMath xmlns:m="http://schemas.openxmlformats.org/officeDocument/2006/math">
                    <m:r>
                      <a:rPr lang="en-US" sz="2000" i="1" dirty="0" smtClean="0">
                        <a:solidFill>
                          <a:srgbClr val="000000"/>
                        </a:solidFill>
                        <a:latin typeface="Cambria Math" panose="02040503050406030204" pitchFamily="18" charset="0"/>
                      </a:rPr>
                      <m:t>𝑧</m:t>
                    </m:r>
                    <m:r>
                      <a:rPr lang="en-US" sz="2000" i="1" dirty="0" smtClean="0">
                        <a:solidFill>
                          <a:srgbClr val="000000"/>
                        </a:solidFill>
                        <a:latin typeface="Cambria Math" panose="02040503050406030204" pitchFamily="18" charset="0"/>
                      </a:rPr>
                      <m:t>=0</m:t>
                    </m:r>
                  </m:oMath>
                </a14:m>
                <a:r>
                  <a:rPr lang="en-US" sz="2000" dirty="0">
                    <a:solidFill>
                      <a:srgbClr val="005C98"/>
                    </a:solidFill>
                  </a:rPr>
                  <a:t>. This is the mathematical embodiment of the Huygens-Fresnel principle, which views the propagated disturbance as a sum of the propagated disturbances that emanate from each point on the initial wavefront.</a:t>
                </a:r>
              </a:p>
              <a:p>
                <a:endParaRPr lang="en-US" sz="2000" dirty="0">
                  <a:solidFill>
                    <a:srgbClr val="005C98"/>
                  </a:solidFill>
                </a:endParaRPr>
              </a:p>
              <a:p>
                <a:r>
                  <a:rPr lang="en-US" sz="2000" dirty="0">
                    <a:solidFill>
                      <a:srgbClr val="005C98"/>
                    </a:solidFill>
                  </a:rPr>
                  <a:t>By calculating the convolution in its integral form, we obtain a version of the formula more convenient for numerical calculations, and to make a smooth transition to the Fraunhofer approximation:</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2554545"/>
              </a:xfrm>
              <a:prstGeom prst="rect">
                <a:avLst/>
              </a:prstGeom>
              <a:blipFill>
                <a:blip r:embed="rId2"/>
                <a:stretch>
                  <a:fillRect l="-440" t="-985" r="-770" b="-29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3AEBDB7-8A8D-4D45-AD81-B9002C475485}"/>
                  </a:ext>
                </a:extLst>
              </p:cNvPr>
              <p:cNvSpPr/>
              <p:nvPr/>
            </p:nvSpPr>
            <p:spPr>
              <a:xfrm>
                <a:off x="496866" y="3786536"/>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96866" y="3786536"/>
                <a:ext cx="10920434" cy="943272"/>
              </a:xfrm>
              <a:prstGeom prst="rect">
                <a:avLst/>
              </a:prstGeom>
              <a:blipFill>
                <a:blip r:embed="rId3"/>
                <a:stretch>
                  <a:fillRect t="-153333" b="-23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92E7FC94-3BB0-1847-B183-C047DE4BA66E}"/>
                  </a:ext>
                </a:extLst>
              </p:cNvPr>
              <p:cNvSpPr/>
              <p:nvPr/>
            </p:nvSpPr>
            <p:spPr>
              <a:xfrm>
                <a:off x="1177446" y="4859297"/>
                <a:ext cx="11120527" cy="943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dirty="0"/>
              </a:p>
            </p:txBody>
          </p:sp>
        </mc:Choice>
        <mc:Fallback>
          <p:sp>
            <p:nvSpPr>
              <p:cNvPr id="9" name="Rectangle 8">
                <a:extLst>
                  <a:ext uri="{FF2B5EF4-FFF2-40B4-BE49-F238E27FC236}">
                    <a16:creationId xmlns:a16="http://schemas.microsoft.com/office/drawing/2014/main" id="{92E7FC94-3BB0-1847-B183-C047DE4BA66E}"/>
                  </a:ext>
                </a:extLst>
              </p:cNvPr>
              <p:cNvSpPr>
                <a:spLocks noRot="1" noChangeAspect="1" noMove="1" noResize="1" noEditPoints="1" noAdjustHandles="1" noChangeArrowheads="1" noChangeShapeType="1" noTextEdit="1"/>
              </p:cNvSpPr>
              <p:nvPr/>
            </p:nvSpPr>
            <p:spPr>
              <a:xfrm>
                <a:off x="1177446" y="4859297"/>
                <a:ext cx="11120527" cy="943272"/>
              </a:xfrm>
              <a:prstGeom prst="rect">
                <a:avLst/>
              </a:prstGeom>
              <a:blipFill>
                <a:blip r:embed="rId4"/>
                <a:stretch>
                  <a:fillRect t="-154667" b="-23200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59208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11</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698219"/>
            <a:ext cx="11530034" cy="400110"/>
          </a:xfrm>
          <a:prstGeom prst="rect">
            <a:avLst/>
          </a:prstGeom>
          <a:noFill/>
        </p:spPr>
        <p:txBody>
          <a:bodyPr wrap="square" rtlCol="0">
            <a:spAutoFit/>
          </a:bodyPr>
          <a:lstStyle/>
          <a:p>
            <a:r>
              <a:rPr lang="en-US" sz="2000" dirty="0">
                <a:solidFill>
                  <a:srgbClr val="005C98"/>
                </a:solidFill>
              </a:rPr>
              <a:t>This expression is also rewritten in terms of a kernel function K(x, y):</a:t>
            </a:r>
          </a:p>
        </p:txBody>
      </p:sp>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3AEBDB7-8A8D-4D45-AD81-B9002C475485}"/>
                  </a:ext>
                </a:extLst>
              </p:cNvPr>
              <p:cNvSpPr/>
              <p:nvPr/>
            </p:nvSpPr>
            <p:spPr>
              <a:xfrm>
                <a:off x="374753" y="3413223"/>
                <a:ext cx="11652147" cy="9768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600" i="1" dirty="0" smtClean="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ea typeface="Cambria Math" panose="02040503050406030204" pitchFamily="18" charset="0"/>
                            </a:rPr>
                            <m:t>⟹</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dirty="0">
                              <a:solidFill>
                                <a:srgbClr val="000000"/>
                              </a:solidFill>
                              <a:latin typeface="Cambria Math" panose="02040503050406030204" pitchFamily="18" charset="0"/>
                            </a:rPr>
                          </m:ctrlPr>
                        </m:dPr>
                        <m:e>
                          <m:r>
                            <a:rPr lang="en-US" sz="2600" i="1" dirty="0">
                              <a:solidFill>
                                <a:srgbClr val="000000"/>
                              </a:solidFill>
                              <a:latin typeface="Cambria Math" panose="02040503050406030204" pitchFamily="18" charset="0"/>
                            </a:rPr>
                            <m:t>𝑥</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𝑦</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𝑧</m:t>
                          </m:r>
                          <m:r>
                            <a:rPr lang="en-US" sz="2600" i="1" dirty="0">
                              <a:solidFill>
                                <a:srgbClr val="000000"/>
                              </a:solidFill>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e>
                      </m:d>
                      <m:r>
                        <a:rPr lang="en-US" sz="2600" i="1" dirty="0">
                          <a:solidFill>
                            <a:srgbClr val="000000"/>
                          </a:solidFill>
                          <a:latin typeface="Cambria Math" panose="02040503050406030204" pitchFamily="18" charset="0"/>
                        </a:rPr>
                        <m:t>=</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𝑒</m:t>
                          </m:r>
                        </m:e>
                        <m:sup>
                          <m:r>
                            <a:rPr lang="en-US" sz="2600" i="1" dirty="0">
                              <a:latin typeface="Cambria Math" panose="02040503050406030204" pitchFamily="18" charset="0"/>
                            </a:rPr>
                            <m:t>𝑖</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𝑘𝑧</m:t>
                              </m:r>
                            </m:e>
                            <m:sup>
                              <m:r>
                                <a:rPr lang="en-US" sz="2600" i="1" dirty="0">
                                  <a:latin typeface="Cambria Math" panose="02040503050406030204" pitchFamily="18" charset="0"/>
                                </a:rPr>
                                <m:t>∗</m:t>
                              </m:r>
                            </m:sup>
                          </m:sSup>
                        </m:sup>
                      </m:sSup>
                      <m:nary>
                        <m:naryPr>
                          <m:chr m:val="∬"/>
                          <m:ctrlPr>
                            <a:rPr lang="en-US" sz="2600" i="1">
                              <a:latin typeface="Cambria Math" panose="02040503050406030204" pitchFamily="18" charset="0"/>
                              <a:ea typeface="Cambria Math" panose="02040503050406030204" pitchFamily="18" charset="0"/>
                            </a:rPr>
                          </m:ctrlPr>
                        </m:naryPr>
                        <m:sub>
                          <m:r>
                            <m:rPr>
                              <m:brk m:alnAt="23"/>
                            </m:rP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sub>
                        <m:sup>
                          <m:r>
                            <a:rPr lang="en-US" sz="2600" i="1">
                              <a:latin typeface="Cambria Math" panose="02040503050406030204" pitchFamily="18" charset="0"/>
                              <a:ea typeface="Cambria Math" panose="02040503050406030204" pitchFamily="18" charset="0"/>
                            </a:rPr>
                            <m:t>+∞</m:t>
                          </m:r>
                        </m:sup>
                        <m:e>
                          <m:sSub>
                            <m:sSubPr>
                              <m:ctrlPr>
                                <a:rPr lang="en-US" sz="2600" i="1" dirty="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b="0" i="1" smtClean="0">
                                  <a:latin typeface="Cambria Math" panose="02040503050406030204" pitchFamily="18" charset="0"/>
                                </a:rPr>
                                <m:t>, </m:t>
                              </m:r>
                              <m:r>
                                <a:rPr lang="en-US" sz="2600" b="0" i="1" smtClean="0">
                                  <a:latin typeface="Cambria Math" panose="02040503050406030204" pitchFamily="18" charset="0"/>
                                </a:rPr>
                                <m:t>𝑧</m:t>
                              </m:r>
                              <m:r>
                                <a:rPr lang="en-US" sz="2600" b="0" i="1" smtClean="0">
                                  <a:latin typeface="Cambria Math" panose="02040503050406030204" pitchFamily="18" charset="0"/>
                                </a:rPr>
                                <m:t>=0</m:t>
                              </m:r>
                            </m:e>
                          </m:d>
                          <m:r>
                            <a:rPr lang="en-US" sz="2600" i="1" dirty="0">
                              <a:latin typeface="Cambria Math" panose="02040503050406030204" pitchFamily="18" charset="0"/>
                              <a:ea typeface="Cambria Math" panose="02040503050406030204" pitchFamily="18" charset="0"/>
                            </a:rPr>
                            <m:t>𝐾</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rPr>
                                <m:t>𝑥</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dirty="0">
                                  <a:latin typeface="Cambria Math" panose="02040503050406030204" pitchFamily="18" charset="0"/>
                                </a:rPr>
                                <m:t>𝑦</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b="0" i="1" dirty="0" smtClean="0">
                                  <a:solidFill>
                                    <a:srgbClr val="000000"/>
                                  </a:solidFill>
                                  <a:latin typeface="Cambria Math" panose="02040503050406030204" pitchFamily="18" charset="0"/>
                                </a:rPr>
                                <m:t>, </m:t>
                              </m:r>
                              <m:r>
                                <a:rPr lang="en-US" sz="2600" b="0" i="1" dirty="0" smtClean="0">
                                  <a:solidFill>
                                    <a:srgbClr val="000000"/>
                                  </a:solidFill>
                                  <a:latin typeface="Cambria Math" panose="02040503050406030204" pitchFamily="18" charset="0"/>
                                </a:rPr>
                                <m:t>𝑘</m:t>
                              </m:r>
                            </m:e>
                          </m:d>
                          <m:r>
                            <a:rPr lang="en-US" sz="2600" i="1" smtClean="0">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e>
                      </m:nary>
                    </m:oMath>
                  </m:oMathPara>
                </a14:m>
                <a:endParaRPr lang="en-US" sz="2600" b="0" dirty="0"/>
              </a:p>
            </p:txBody>
          </p:sp>
        </mc:Choice>
        <mc:Fallback>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374753" y="3413223"/>
                <a:ext cx="11652147" cy="976806"/>
              </a:xfrm>
              <a:prstGeom prst="rect">
                <a:avLst/>
              </a:prstGeom>
              <a:blipFill>
                <a:blip r:embed="rId2"/>
                <a:stretch>
                  <a:fillRect t="-162821" b="-239744"/>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FF2CF841-6075-914B-BE13-1D93F8310FD4}"/>
                  </a:ext>
                </a:extLst>
              </p:cNvPr>
              <p:cNvSpPr/>
              <p:nvPr/>
            </p:nvSpPr>
            <p:spPr>
              <a:xfrm>
                <a:off x="496866" y="2146402"/>
                <a:ext cx="5259640" cy="910377"/>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Cambria Math" panose="02040503050406030204" pitchFamily="18" charset="0"/>
                        </a:rPr>
                        <m:t>𝐾</m:t>
                      </m:r>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b="0" i="1" dirty="0" smtClean="0">
                              <a:solidFill>
                                <a:srgbClr val="000000"/>
                              </a:solidFill>
                              <a:latin typeface="Cambria Math" panose="02040503050406030204" pitchFamily="18" charset="0"/>
                            </a:rPr>
                            <m:t>, </m:t>
                          </m:r>
                          <m:r>
                            <a:rPr lang="en-US" sz="2800" b="0" i="1" dirty="0" smtClean="0">
                              <a:solidFill>
                                <a:srgbClr val="000000"/>
                              </a:solidFill>
                              <a:latin typeface="Cambria Math" panose="02040503050406030204" pitchFamily="18" charset="0"/>
                            </a:rPr>
                            <m:t>𝑘</m:t>
                          </m:r>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ea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𝑧</m:t>
                              </m:r>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oMath>
                  </m:oMathPara>
                </a14:m>
                <a:endParaRPr lang="en-US" sz="2800" dirty="0"/>
              </a:p>
            </p:txBody>
          </p:sp>
        </mc:Choice>
        <mc:Fallback>
          <p:sp>
            <p:nvSpPr>
              <p:cNvPr id="3" name="Rectangle 2">
                <a:extLst>
                  <a:ext uri="{FF2B5EF4-FFF2-40B4-BE49-F238E27FC236}">
                    <a16:creationId xmlns:a16="http://schemas.microsoft.com/office/drawing/2014/main" id="{FF2CF841-6075-914B-BE13-1D93F8310FD4}"/>
                  </a:ext>
                </a:extLst>
              </p:cNvPr>
              <p:cNvSpPr>
                <a:spLocks noRot="1" noChangeAspect="1" noMove="1" noResize="1" noEditPoints="1" noAdjustHandles="1" noChangeArrowheads="1" noChangeShapeType="1" noTextEdit="1"/>
              </p:cNvSpPr>
              <p:nvPr/>
            </p:nvSpPr>
            <p:spPr>
              <a:xfrm>
                <a:off x="496866" y="2146402"/>
                <a:ext cx="5259640" cy="910377"/>
              </a:xfrm>
              <a:prstGeom prst="rect">
                <a:avLst/>
              </a:prstGeom>
              <a:blipFill>
                <a:blip r:embed="rId3"/>
                <a:stretch>
                  <a:fillRect b="-6849"/>
                </a:stretch>
              </a:blipFill>
            </p:spPr>
            <p:txBody>
              <a:bodyPr/>
              <a:lstStyle/>
              <a:p>
                <a:r>
                  <a:rPr lang="en-US">
                    <a:noFill/>
                  </a:rPr>
                  <a:t> </a:t>
                </a:r>
              </a:p>
            </p:txBody>
          </p:sp>
        </mc:Fallback>
      </mc:AlternateContent>
    </p:spTree>
    <p:extLst>
      <p:ext uri="{BB962C8B-B14F-4D97-AF65-F5344CB8AC3E}">
        <p14:creationId xmlns:p14="http://schemas.microsoft.com/office/powerpoint/2010/main" val="2231760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12</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Fraunhofer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1631216"/>
              </a:xfrm>
              <a:prstGeom prst="rect">
                <a:avLst/>
              </a:prstGeom>
              <a:noFill/>
            </p:spPr>
            <p:txBody>
              <a:bodyPr wrap="square" rtlCol="0">
                <a:spAutoFit/>
              </a:bodyPr>
              <a:lstStyle/>
              <a:p>
                <a:r>
                  <a:rPr lang="en-US" sz="2000" dirty="0">
                    <a:solidFill>
                      <a:srgbClr val="005C98"/>
                    </a:solidFill>
                  </a:rPr>
                  <a:t>Propagated wavefield at distances that are very large compared to the characteristic length scale of the unpropagated wavefield, are said to be in the “far-field”.</a:t>
                </a:r>
              </a:p>
              <a:p>
                <a:endParaRPr lang="en-US" sz="2000" dirty="0">
                  <a:solidFill>
                    <a:srgbClr val="005C98"/>
                  </a:solidFill>
                </a:endParaRPr>
              </a:p>
              <a:p>
                <a:r>
                  <a:rPr lang="en-US" sz="2000" dirty="0">
                    <a:solidFill>
                      <a:srgbClr val="005C98"/>
                    </a:solidFill>
                  </a:rPr>
                  <a:t>Assume the unpropagated disturbance, in the plane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to be non-negligible only over a region of diameter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𝑏</m:t>
                    </m:r>
                  </m:oMath>
                </a14:m>
                <a:r>
                  <a:rPr lang="en-US" sz="2000" dirty="0">
                    <a:solidFill>
                      <a:srgbClr val="005C98"/>
                    </a:solidFill>
                  </a:rPr>
                  <a:t>. We can introduce the dimensionless Fresnel number,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𝑁</m:t>
                        </m:r>
                      </m:e>
                      <m:sub>
                        <m:r>
                          <a:rPr lang="en-US" sz="2000" i="1" dirty="0">
                            <a:solidFill>
                              <a:srgbClr val="000000"/>
                            </a:solidFill>
                            <a:latin typeface="Cambria Math" panose="02040503050406030204" pitchFamily="18" charset="0"/>
                          </a:rPr>
                          <m:t>𝐹</m:t>
                        </m:r>
                      </m:sub>
                    </m:sSub>
                  </m:oMath>
                </a14:m>
                <a:r>
                  <a:rPr lang="en-US" sz="2000" dirty="0">
                    <a:solidFill>
                      <a:srgbClr val="005C98"/>
                    </a:solidFill>
                  </a:rPr>
                  <a:t>, as:</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1631216"/>
              </a:xfrm>
              <a:prstGeom prst="rect">
                <a:avLst/>
              </a:prstGeom>
              <a:blipFill>
                <a:blip r:embed="rId2"/>
                <a:stretch>
                  <a:fillRect l="-440" t="-1538" b="-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83AEBDB7-8A8D-4D45-AD81-B9002C475485}"/>
                  </a:ext>
                </a:extLst>
              </p:cNvPr>
              <p:cNvSpPr/>
              <p:nvPr/>
            </p:nvSpPr>
            <p:spPr>
              <a:xfrm>
                <a:off x="426518" y="5290968"/>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26518" y="5290968"/>
                <a:ext cx="11530034" cy="943272"/>
              </a:xfrm>
              <a:prstGeom prst="rect">
                <a:avLst/>
              </a:prstGeom>
              <a:blipFill>
                <a:blip r:embed="rId3"/>
                <a:stretch>
                  <a:fillRect t="-154667" b="-232000"/>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8ACD9F1B-6E49-6946-9C00-6EB9DD5A0A1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61CBD37-BC24-1C42-B667-F3088A96EEB2}"/>
                  </a:ext>
                </a:extLst>
              </p:cNvPr>
              <p:cNvSpPr/>
              <p:nvPr/>
            </p:nvSpPr>
            <p:spPr>
              <a:xfrm>
                <a:off x="4804336" y="2784904"/>
                <a:ext cx="291509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panose="02040503050406030204" pitchFamily="18" charset="0"/>
                            </a:rPr>
                            <m:t>𝑁</m:t>
                          </m:r>
                        </m:e>
                        <m:sub>
                          <m:r>
                            <a:rPr lang="en-US" sz="2800" b="0" i="1" dirty="0" smtClean="0">
                              <a:solidFill>
                                <a:srgbClr val="000000"/>
                              </a:solidFill>
                              <a:latin typeface="Cambria Math" panose="02040503050406030204" pitchFamily="18" charset="0"/>
                            </a:rPr>
                            <m:t>𝐹</m:t>
                          </m:r>
                        </m:sub>
                      </m:sSub>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b="0" i="1" dirty="0" smtClean="0">
                              <a:solidFill>
                                <a:srgbClr val="000000"/>
                              </a:solidFill>
                              <a:latin typeface="Cambria Math" panose="02040503050406030204" pitchFamily="18" charset="0"/>
                              <a:ea typeface="Cambria Math" panose="02040503050406030204" pitchFamily="18" charset="0"/>
                            </a:rPr>
                          </m:ctrlPr>
                        </m:fPr>
                        <m:num>
                          <m:sSup>
                            <m:sSupPr>
                              <m:ctrlPr>
                                <a:rPr lang="en-US" sz="2800" b="0" i="1" dirty="0" smtClean="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𝑏</m:t>
                              </m:r>
                            </m:e>
                            <m:sup>
                              <m:r>
                                <a:rPr lang="en-US" sz="2800" b="0" i="1" dirty="0" smtClean="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𝜆</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i="1" dirty="0">
                              <a:solidFill>
                                <a:srgbClr val="000000"/>
                              </a:solidFill>
                              <a:latin typeface="Cambria Math" panose="02040503050406030204" pitchFamily="18" charset="0"/>
                              <a:ea typeface="Cambria Math" panose="02040503050406030204" pitchFamily="18" charset="0"/>
                            </a:rPr>
                          </m:ctrlPr>
                        </m:fPr>
                        <m:num>
                          <m:sSup>
                            <m:sSupPr>
                              <m:ctrlPr>
                                <a:rPr lang="en-US" sz="2800" i="1" dirty="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𝑘</m:t>
                              </m:r>
                              <m:r>
                                <a:rPr lang="en-US" sz="2800" i="1" dirty="0">
                                  <a:solidFill>
                                    <a:srgbClr val="000000"/>
                                  </a:solidFill>
                                  <a:latin typeface="Cambria Math" panose="02040503050406030204" pitchFamily="18" charset="0"/>
                                  <a:ea typeface="Cambria Math" panose="02040503050406030204" pitchFamily="18" charset="0"/>
                                </a:rPr>
                                <m:t>𝑏</m:t>
                              </m:r>
                            </m:e>
                            <m:sup>
                              <m:r>
                                <a:rPr lang="en-US" sz="2800" i="1" dirty="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2</m:t>
                          </m:r>
                          <m:r>
                            <a:rPr lang="en-US" sz="2800" b="0" i="1" dirty="0" smtClean="0">
                              <a:solidFill>
                                <a:srgbClr val="000000"/>
                              </a:solidFill>
                              <a:latin typeface="Cambria Math" panose="02040503050406030204" pitchFamily="18" charset="0"/>
                              <a:ea typeface="Cambria Math" panose="02040503050406030204" pitchFamily="18" charset="0"/>
                            </a:rPr>
                            <m:t>𝜋</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oMath>
                  </m:oMathPara>
                </a14:m>
                <a:endParaRPr lang="en-US" sz="2800" dirty="0"/>
              </a:p>
            </p:txBody>
          </p:sp>
        </mc:Choice>
        <mc:Fallback xmlns="">
          <p:sp>
            <p:nvSpPr>
              <p:cNvPr id="3" name="Rectangle 2">
                <a:extLst>
                  <a:ext uri="{FF2B5EF4-FFF2-40B4-BE49-F238E27FC236}">
                    <a16:creationId xmlns:a16="http://schemas.microsoft.com/office/drawing/2014/main" id="{361CBD37-BC24-1C42-B667-F3088A96EEB2}"/>
                  </a:ext>
                </a:extLst>
              </p:cNvPr>
              <p:cNvSpPr>
                <a:spLocks noRot="1" noChangeAspect="1" noMove="1" noResize="1" noEditPoints="1" noAdjustHandles="1" noChangeArrowheads="1" noChangeShapeType="1" noTextEdit="1"/>
              </p:cNvSpPr>
              <p:nvPr/>
            </p:nvSpPr>
            <p:spPr>
              <a:xfrm>
                <a:off x="4804336" y="2784904"/>
                <a:ext cx="2915093" cy="956929"/>
              </a:xfrm>
              <a:prstGeom prst="rect">
                <a:avLst/>
              </a:prstGeom>
              <a:blipFill>
                <a:blip r:embed="rId4"/>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59DDD-D350-AB44-A42D-3F1C317D7E86}"/>
                  </a:ext>
                </a:extLst>
              </p:cNvPr>
              <p:cNvSpPr/>
              <p:nvPr/>
            </p:nvSpPr>
            <p:spPr>
              <a:xfrm>
                <a:off x="609601" y="3886848"/>
                <a:ext cx="9324989" cy="1200329"/>
              </a:xfrm>
              <a:prstGeom prst="rect">
                <a:avLst/>
              </a:prstGeom>
            </p:spPr>
            <p:txBody>
              <a:bodyPr wrap="none">
                <a:spAutoFit/>
              </a:bodyPr>
              <a:lstStyle/>
              <a:p>
                <a:r>
                  <a:rPr lang="en-US" dirty="0">
                    <a:solidFill>
                      <a:srgbClr val="005C98"/>
                    </a:solidFill>
                  </a:rPr>
                  <a:t>The “far-field” condition is reached when the propagation distance </a:t>
                </a:r>
                <a14:m>
                  <m:oMath xmlns:m="http://schemas.openxmlformats.org/officeDocument/2006/math">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panose="02040503050406030204" pitchFamily="18" charset="0"/>
                          </a:rPr>
                          <m:t>𝑧</m:t>
                        </m:r>
                      </m:e>
                      <m:sup>
                        <m:r>
                          <a:rPr lang="en-US" i="1" dirty="0">
                            <a:solidFill>
                              <a:srgbClr val="000000"/>
                            </a:solidFill>
                            <a:latin typeface="Cambria Math" panose="02040503050406030204" pitchFamily="18" charset="0"/>
                          </a:rPr>
                          <m:t>∗</m:t>
                        </m:r>
                      </m:sup>
                    </m:sSup>
                  </m:oMath>
                </a14:m>
                <a:r>
                  <a:rPr lang="en-US" dirty="0">
                    <a:solidFill>
                      <a:srgbClr val="005C98"/>
                    </a:solidFill>
                  </a:rPr>
                  <a:t> is large enough that:</a:t>
                </a:r>
              </a:p>
              <a:p>
                <a:endParaRPr lang="en-US" dirty="0">
                  <a:solidFill>
                    <a:srgbClr val="005C98"/>
                  </a:solidFill>
                </a:endParaRPr>
              </a:p>
              <a:p>
                <a:endParaRPr lang="en-US" dirty="0">
                  <a:solidFill>
                    <a:srgbClr val="005C98"/>
                  </a:solidFill>
                </a:endParaRPr>
              </a:p>
              <a:p>
                <a:r>
                  <a:rPr lang="en-US" dirty="0">
                    <a:solidFill>
                      <a:srgbClr val="005C98"/>
                    </a:solidFill>
                  </a:rPr>
                  <a:t>In this condition:</a:t>
                </a:r>
                <a:endParaRPr lang="en-US" dirty="0"/>
              </a:p>
            </p:txBody>
          </p:sp>
        </mc:Choice>
        <mc:Fallback xmlns="">
          <p:sp>
            <p:nvSpPr>
              <p:cNvPr id="4" name="Rectangle 3">
                <a:extLst>
                  <a:ext uri="{FF2B5EF4-FFF2-40B4-BE49-F238E27FC236}">
                    <a16:creationId xmlns:a16="http://schemas.microsoft.com/office/drawing/2014/main" id="{00B59DDD-D350-AB44-A42D-3F1C317D7E86}"/>
                  </a:ext>
                </a:extLst>
              </p:cNvPr>
              <p:cNvSpPr>
                <a:spLocks noRot="1" noChangeAspect="1" noMove="1" noResize="1" noEditPoints="1" noAdjustHandles="1" noChangeArrowheads="1" noChangeShapeType="1" noTextEdit="1"/>
              </p:cNvSpPr>
              <p:nvPr/>
            </p:nvSpPr>
            <p:spPr>
              <a:xfrm>
                <a:off x="609601" y="3886848"/>
                <a:ext cx="9324989" cy="1200329"/>
              </a:xfrm>
              <a:prstGeom prst="rect">
                <a:avLst/>
              </a:prstGeom>
              <a:blipFill>
                <a:blip r:embed="rId5"/>
                <a:stretch>
                  <a:fillRect l="-54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7BE797-3E3B-8A49-8FC4-C48157839C85}"/>
                  </a:ext>
                </a:extLst>
              </p:cNvPr>
              <p:cNvSpPr/>
              <p:nvPr/>
            </p:nvSpPr>
            <p:spPr>
              <a:xfrm>
                <a:off x="9838513" y="3792015"/>
                <a:ext cx="140821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𝑁</m:t>
                          </m:r>
                        </m:e>
                        <m:sub>
                          <m:r>
                            <a:rPr lang="en-US" sz="2800" i="1" dirty="0">
                              <a:solidFill>
                                <a:srgbClr val="000000"/>
                              </a:solidFill>
                              <a:latin typeface="Cambria Math" panose="02040503050406030204" pitchFamily="18" charset="0"/>
                            </a:rPr>
                            <m:t>𝐹</m:t>
                          </m:r>
                        </m:sub>
                      </m:sSub>
                      <m:r>
                        <a:rPr lang="en-US" sz="2800" i="1" dirty="0" smtClean="0">
                          <a:solidFill>
                            <a:srgbClr val="000000"/>
                          </a:solidFill>
                          <a:latin typeface="Cambria Math" panose="02040503050406030204" pitchFamily="18" charset="0"/>
                          <a:ea typeface="Cambria Math" panose="02040503050406030204" pitchFamily="18" charset="0"/>
                        </a:rPr>
                        <m:t>≪</m:t>
                      </m:r>
                      <m:r>
                        <a:rPr lang="en-US" sz="2800" b="0" i="1" dirty="0" smtClean="0">
                          <a:solidFill>
                            <a:srgbClr val="000000"/>
                          </a:solidFill>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1" name="Rectangle 10">
                <a:extLst>
                  <a:ext uri="{FF2B5EF4-FFF2-40B4-BE49-F238E27FC236}">
                    <a16:creationId xmlns:a16="http://schemas.microsoft.com/office/drawing/2014/main" id="{7C7BE797-3E3B-8A49-8FC4-C48157839C85}"/>
                  </a:ext>
                </a:extLst>
              </p:cNvPr>
              <p:cNvSpPr>
                <a:spLocks noRot="1" noChangeAspect="1" noMove="1" noResize="1" noEditPoints="1" noAdjustHandles="1" noChangeArrowheads="1" noChangeShapeType="1" noTextEdit="1"/>
              </p:cNvSpPr>
              <p:nvPr/>
            </p:nvSpPr>
            <p:spPr>
              <a:xfrm>
                <a:off x="9838513" y="3792015"/>
                <a:ext cx="1408217"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3B92A465-09E7-6D47-9B1E-61924CCEA98E}"/>
                  </a:ext>
                </a:extLst>
              </p:cNvPr>
              <p:cNvSpPr/>
              <p:nvPr/>
            </p:nvSpPr>
            <p:spPr>
              <a:xfrm>
                <a:off x="2492209" y="4360953"/>
                <a:ext cx="3434786" cy="726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p:sp>
            <p:nvSpPr>
              <p:cNvPr id="13" name="Rectangle 12">
                <a:extLst>
                  <a:ext uri="{FF2B5EF4-FFF2-40B4-BE49-F238E27FC236}">
                    <a16:creationId xmlns:a16="http://schemas.microsoft.com/office/drawing/2014/main" id="{3B92A465-09E7-6D47-9B1E-61924CCEA98E}"/>
                  </a:ext>
                </a:extLst>
              </p:cNvPr>
              <p:cNvSpPr>
                <a:spLocks noRot="1" noChangeAspect="1" noMove="1" noResize="1" noEditPoints="1" noAdjustHandles="1" noChangeArrowheads="1" noChangeShapeType="1" noTextEdit="1"/>
              </p:cNvSpPr>
              <p:nvPr/>
            </p:nvSpPr>
            <p:spPr>
              <a:xfrm>
                <a:off x="2492209" y="4360953"/>
                <a:ext cx="3434786" cy="72622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8436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13</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11104C-EB50-D74A-9199-69540AE7DAE2}"/>
                  </a:ext>
                </a:extLst>
              </p:cNvPr>
              <p:cNvSpPr txBox="1"/>
              <p:nvPr/>
            </p:nvSpPr>
            <p:spPr>
              <a:xfrm>
                <a:off x="496866" y="1184037"/>
                <a:ext cx="11530034" cy="4817729"/>
              </a:xfrm>
              <a:prstGeom prst="rect">
                <a:avLst/>
              </a:prstGeom>
              <a:noFill/>
            </p:spPr>
            <p:txBody>
              <a:bodyPr wrap="square" rtlCol="0">
                <a:spAutoFit/>
              </a:bodyPr>
              <a:lstStyle/>
              <a:p>
                <a:r>
                  <a:rPr lang="en-US" sz="2000" dirty="0">
                    <a:solidFill>
                      <a:srgbClr val="005C98"/>
                    </a:solidFill>
                  </a:rPr>
                  <a:t>A complex wavefield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e>
                    </m:d>
                  </m:oMath>
                </a14:m>
                <a:r>
                  <a:rPr lang="en-US" sz="2000" dirty="0">
                    <a:solidFill>
                      <a:srgbClr val="005C98"/>
                    </a:solidFill>
                  </a:rPr>
                  <a:t> can be represented in a computer by giving its values on a grid that must be finite and discrete. This numeric wavefield is defined in a finite domain that must be large enough to contain all points where the wavefront disturbance is significantly different from zero. The grid must also be dense enough to follow with enough detail all the variations of U. Both the conditions can be subjected to big limitations.</a:t>
                </a:r>
              </a:p>
              <a:p>
                <a:r>
                  <a:rPr lang="en-US" sz="2000" dirty="0">
                    <a:solidFill>
                      <a:srgbClr val="005C98"/>
                    </a:solidFill>
                  </a:rPr>
                  <a:t>The propagated wavefield can be calculated approximately by discretizing the integrals into sums:</a:t>
                </a:r>
              </a:p>
              <a:p>
                <a:endParaRPr lang="en-US" sz="2000" dirty="0">
                  <a:solidFill>
                    <a:srgbClr val="005C98"/>
                  </a:solidFill>
                </a:endParaRPr>
              </a:p>
              <a:p>
                <a:endParaRPr lang="en-US" sz="2000" dirty="0">
                  <a:solidFill>
                    <a:srgbClr val="005C98"/>
                  </a:solidFill>
                </a:endParaRPr>
              </a:p>
              <a:p>
                <a14:m>
                  <m:oMathPara xmlns:m="http://schemas.openxmlformats.org/officeDocument/2006/math">
                    <m:oMathParaPr>
                      <m:jc m:val="centerGroup"/>
                    </m:oMathParaPr>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𝑖𝑘</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𝑘𝑧</m:t>
                                  </m:r>
                                </m:e>
                                <m:sup>
                                  <m:r>
                                    <a:rPr lang="en-US" sz="2000" i="1" dirty="0">
                                      <a:latin typeface="Cambria Math" panose="02040503050406030204" pitchFamily="18" charset="0"/>
                                    </a:rPr>
                                    <m:t>∗</m:t>
                                  </m:r>
                                </m:sup>
                              </m:sSup>
                            </m:sup>
                          </m:sSup>
                        </m:num>
                        <m:den>
                          <m:r>
                            <a:rPr lang="en-US" sz="2000" i="1" dirty="0">
                              <a:latin typeface="Cambria Math" panose="02040503050406030204" pitchFamily="18" charset="0"/>
                              <a:ea typeface="Cambria Math" panose="02040503050406030204" pitchFamily="18" charset="0"/>
                            </a:rPr>
                            <m:t>2</m:t>
                          </m:r>
                          <m:r>
                            <a:rPr lang="en-US" sz="2000" i="1" dirty="0">
                              <a:latin typeface="Cambria Math" panose="02040503050406030204" pitchFamily="18" charset="0"/>
                              <a:ea typeface="Cambria Math" panose="02040503050406030204" pitchFamily="18" charset="0"/>
                            </a:rPr>
                            <m:t>𝜋</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nary>
                        <m:naryPr>
                          <m:chr m:val="∑"/>
                          <m:ctrlPr>
                            <a:rPr lang="en-US" sz="2000" i="1" dirty="0">
                              <a:latin typeface="Cambria Math" panose="02040503050406030204" pitchFamily="18" charset="0"/>
                            </a:rPr>
                          </m:ctrlPr>
                        </m:naryPr>
                        <m:sub>
                          <m:r>
                            <m:rPr>
                              <m:brk m:alnAt="23"/>
                            </m:rPr>
                            <a:rPr lang="en-US" sz="2000" b="0" i="1" dirty="0" smtClean="0">
                              <a:latin typeface="Cambria Math" panose="02040503050406030204" pitchFamily="18" charset="0"/>
                            </a:rPr>
                            <m:t>𝑖</m:t>
                          </m:r>
                          <m:r>
                            <a:rPr lang="en-US" sz="2000" b="0" i="1" dirty="0" smtClean="0">
                              <a:latin typeface="Cambria Math" panose="02040503050406030204" pitchFamily="18" charset="0"/>
                            </a:rPr>
                            <m:t>=0</m:t>
                          </m:r>
                        </m:sub>
                        <m:sup>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𝑁</m:t>
                              </m:r>
                            </m:e>
                            <m:sub>
                              <m:r>
                                <a:rPr lang="en-US" sz="2000" b="0" i="1" dirty="0" smtClean="0">
                                  <a:latin typeface="Cambria Math" panose="02040503050406030204" pitchFamily="18" charset="0"/>
                                </a:rPr>
                                <m:t>𝑥</m:t>
                              </m:r>
                            </m:sub>
                          </m:sSub>
                          <m:r>
                            <a:rPr lang="en-US" sz="2000" b="0" i="1" dirty="0" smtClean="0">
                              <a:latin typeface="Cambria Math" panose="02040503050406030204" pitchFamily="18" charset="0"/>
                            </a:rPr>
                            <m:t>−1</m:t>
                          </m:r>
                        </m:sup>
                        <m:e>
                          <m:nary>
                            <m:naryPr>
                              <m:chr m:val="∑"/>
                              <m:ctrlPr>
                                <a:rPr lang="en-US" sz="2000" i="1" dirty="0">
                                  <a:latin typeface="Cambria Math" panose="02040503050406030204" pitchFamily="18" charset="0"/>
                                </a:rPr>
                              </m:ctrlPr>
                            </m:naryPr>
                            <m:sub>
                              <m:r>
                                <m:rPr>
                                  <m:brk m:alnAt="15"/>
                                </m:rPr>
                                <a:rPr lang="en-US" sz="2000" b="0" i="1" dirty="0" smtClean="0">
                                  <a:latin typeface="Cambria Math" panose="02040503050406030204" pitchFamily="18" charset="0"/>
                                </a:rPr>
                                <m:t>𝑗</m:t>
                              </m:r>
                              <m:r>
                                <a:rPr lang="en-US" sz="2000" i="1" dirty="0">
                                  <a:latin typeface="Cambria Math" panose="02040503050406030204" pitchFamily="18" charset="0"/>
                                </a:rPr>
                                <m:t>=0</m:t>
                              </m:r>
                            </m:sub>
                            <m:sup>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b="0" i="1" dirty="0" smtClean="0">
                                      <a:latin typeface="Cambria Math" panose="02040503050406030204" pitchFamily="18" charset="0"/>
                                    </a:rPr>
                                    <m:t>𝑦</m:t>
                                  </m:r>
                                </m:sub>
                              </m:sSub>
                              <m:r>
                                <a:rPr lang="en-US" sz="2000" i="1" dirty="0">
                                  <a:latin typeface="Cambria Math" panose="02040503050406030204" pitchFamily="18" charset="0"/>
                                </a:rPr>
                                <m:t>−1</m:t>
                              </m:r>
                            </m:sup>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up>
                                      <m:r>
                                        <a:rPr lang="en-US" sz="2000" i="1">
                                          <a:latin typeface="Cambria Math" panose="02040503050406030204" pitchFamily="18" charset="0"/>
                                        </a:rPr>
                                        <m:t>′</m:t>
                                      </m:r>
                                    </m:sup>
                                  </m:sSubSup>
                                  <m:r>
                                    <a:rPr lang="en-US" sz="2000" i="1">
                                      <a:latin typeface="Cambria Math" panose="02040503050406030204" pitchFamily="18" charset="0"/>
                                    </a:rPr>
                                    <m:t>, </m:t>
                                  </m:r>
                                  <m:r>
                                    <a:rPr lang="en-US" sz="2000" i="1">
                                      <a:latin typeface="Cambria Math" panose="02040503050406030204" pitchFamily="18" charset="0"/>
                                    </a:rPr>
                                    <m:t>𝑧</m:t>
                                  </m:r>
                                  <m:r>
                                    <a:rPr lang="en-US" sz="2000" i="1">
                                      <a:latin typeface="Cambria Math" panose="02040503050406030204" pitchFamily="18" charset="0"/>
                                    </a:rPr>
                                    <m:t>=0</m:t>
                                  </m:r>
                                </m:e>
                              </m:d>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rPr>
                                    <m:t>𝑒</m:t>
                                  </m:r>
                                </m:e>
                                <m:sup>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m:t>
                                      </m:r>
                                      <m:r>
                                        <a:rPr lang="en-US" sz="2000" i="1" dirty="0">
                                          <a:latin typeface="Cambria Math" panose="02040503050406030204" pitchFamily="18" charset="0"/>
                                        </a:rPr>
                                        <m:t>𝑘</m:t>
                                      </m:r>
                                    </m:num>
                                    <m:den>
                                      <m:r>
                                        <a:rPr lang="en-US" sz="2000" i="1" dirty="0">
                                          <a:latin typeface="Cambria Math" panose="02040503050406030204" pitchFamily="18" charset="0"/>
                                          <a:ea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d>
                                    <m:dPr>
                                      <m:begChr m:val="["/>
                                      <m:endChr m:val="]"/>
                                      <m:ctrlPr>
                                        <a:rPr lang="en-US" sz="2000" i="1" dirty="0">
                                          <a:latin typeface="Cambria Math" panose="02040503050406030204" pitchFamily="18" charset="0"/>
                                        </a:rPr>
                                      </m:ctrlPr>
                                    </m:dPr>
                                    <m:e>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e>
                                  </m:d>
                                </m:sup>
                              </m:sSup>
                              <m:d>
                                <m:dPr>
                                  <m:ctrlPr>
                                    <a:rPr lang="en-US" sz="2000" i="1" dirty="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i="1">
                                          <a:latin typeface="Cambria Math" panose="02040503050406030204" pitchFamily="18" charset="0"/>
                                        </a:rPr>
                                        <m:t>′</m:t>
                                      </m:r>
                                    </m:sup>
                                  </m:sSubSup>
                                </m:e>
                              </m:d>
                              <m:d>
                                <m:dPr>
                                  <m:ctrlPr>
                                    <a:rPr lang="en-US" sz="2000" i="1" dirty="0" smtClean="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nary>
                        </m:e>
                      </m:nary>
                    </m:oMath>
                  </m:oMathPara>
                </a14:m>
                <a:endParaRPr lang="en-US" sz="2000" dirty="0">
                  <a:solidFill>
                    <a:srgbClr val="005C98"/>
                  </a:solidFill>
                </a:endParaRPr>
              </a:p>
              <a:p>
                <a:endParaRPr lang="en-US" sz="2000" dirty="0">
                  <a:solidFill>
                    <a:srgbClr val="005C98"/>
                  </a:solidFill>
                </a:endParaRPr>
              </a:p>
              <a:p>
                <a:r>
                  <a:rPr lang="en-US" sz="2000" dirty="0">
                    <a:solidFill>
                      <a:srgbClr val="005C98"/>
                    </a:solidFill>
                  </a:rPr>
                  <a:t>To calculate the disturbance in a grid in the detector plane, the numbers of operation would be </a:t>
                </a:r>
                <a14:m>
                  <m:oMath xmlns:m="http://schemas.openxmlformats.org/officeDocument/2006/math">
                    <m:sSup>
                      <m:sSupPr>
                        <m:ctrlPr>
                          <a:rPr lang="en-US" sz="2000" i="1" dirty="0">
                            <a:solidFill>
                              <a:srgbClr val="005C98"/>
                            </a:solidFill>
                            <a:latin typeface="Cambria Math" panose="02040503050406030204" pitchFamily="18" charset="0"/>
                          </a:rPr>
                        </m:ctrlPr>
                      </m:sSupPr>
                      <m:e>
                        <m:d>
                          <m:dPr>
                            <m:ctrlPr>
                              <a:rPr lang="en-US" sz="2000" i="1" dirty="0">
                                <a:solidFill>
                                  <a:srgbClr val="005C98"/>
                                </a:solidFill>
                                <a:latin typeface="Cambria Math" panose="02040503050406030204" pitchFamily="18" charset="0"/>
                              </a:rPr>
                            </m:ctrlPr>
                          </m:dPr>
                          <m:e>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𝑥</m:t>
                                </m:r>
                              </m:sub>
                            </m:sSub>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𝑦</m:t>
                                </m:r>
                              </m:sub>
                            </m:sSub>
                          </m:e>
                        </m:d>
                      </m:e>
                      <m:sup>
                        <m:r>
                          <a:rPr lang="en-US" sz="2000" i="1" dirty="0">
                            <a:solidFill>
                              <a:srgbClr val="005C98"/>
                            </a:solidFill>
                            <a:latin typeface="Cambria Math" panose="02040503050406030204" pitchFamily="18" charset="0"/>
                          </a:rPr>
                          <m:t>2</m:t>
                        </m:r>
                      </m:sup>
                    </m:sSup>
                  </m:oMath>
                </a14:m>
                <a:endParaRPr lang="en-US" sz="2000" dirty="0">
                  <a:solidFill>
                    <a:srgbClr val="005C98"/>
                  </a:solidFill>
                </a:endParaRPr>
              </a:p>
              <a:p>
                <a:endParaRPr lang="en-US" sz="2000" dirty="0">
                  <a:solidFill>
                    <a:srgbClr val="005C98"/>
                  </a:solidFill>
                </a:endParaRPr>
              </a:p>
            </p:txBody>
          </p:sp>
        </mc:Choice>
        <mc:Fallback>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184037"/>
                <a:ext cx="11530034" cy="4817729"/>
              </a:xfrm>
              <a:prstGeom prst="rect">
                <a:avLst/>
              </a:prstGeom>
              <a:blipFill>
                <a:blip r:embed="rId2"/>
                <a:stretch>
                  <a:fillRect l="-440" t="-525" b="-1575"/>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067805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756CBF-9493-3544-952B-28C3A65B10A8}"/>
              </a:ext>
            </a:extLst>
          </p:cNvPr>
          <p:cNvPicPr>
            <a:picLocks noChangeAspect="1"/>
          </p:cNvPicPr>
          <p:nvPr/>
        </p:nvPicPr>
        <p:blipFill rotWithShape="1">
          <a:blip r:embed="rId2"/>
          <a:srcRect t="11217" b="3730"/>
          <a:stretch/>
        </p:blipFill>
        <p:spPr>
          <a:xfrm>
            <a:off x="365168" y="2417523"/>
            <a:ext cx="11826832" cy="3983278"/>
          </a:xfrm>
          <a:prstGeom prst="rect">
            <a:avLst/>
          </a:prstGeom>
        </p:spPr>
      </p:pic>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14</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9" name="TextBox 8">
            <a:extLst>
              <a:ext uri="{FF2B5EF4-FFF2-40B4-BE49-F238E27FC236}">
                <a16:creationId xmlns:a16="http://schemas.microsoft.com/office/drawing/2014/main" id="{FE39C049-02A1-E34C-AC55-15E594AA6F5F}"/>
              </a:ext>
            </a:extLst>
          </p:cNvPr>
          <p:cNvSpPr txBox="1"/>
          <p:nvPr/>
        </p:nvSpPr>
        <p:spPr>
          <a:xfrm>
            <a:off x="365168" y="940195"/>
            <a:ext cx="6135840" cy="1477328"/>
          </a:xfrm>
          <a:prstGeom prst="rect">
            <a:avLst/>
          </a:prstGeom>
          <a:noFill/>
        </p:spPr>
        <p:txBody>
          <a:bodyPr wrap="square" rtlCol="0">
            <a:spAutoFit/>
          </a:bodyPr>
          <a:lstStyle/>
          <a:p>
            <a:r>
              <a:rPr lang="en-US" dirty="0">
                <a:solidFill>
                  <a:srgbClr val="005C98"/>
                </a:solidFill>
              </a:rPr>
              <a:t>Effect of the discretization: Replicas</a:t>
            </a:r>
          </a:p>
          <a:p>
            <a:endParaRPr lang="en-US" dirty="0">
              <a:solidFill>
                <a:srgbClr val="005C98"/>
              </a:solidFill>
            </a:endParaRPr>
          </a:p>
          <a:p>
            <a:r>
              <a:rPr lang="en-US" dirty="0">
                <a:solidFill>
                  <a:srgbClr val="005C98"/>
                </a:solidFill>
              </a:rPr>
              <a:t>Replicas can be avoided by increasing the sampling or by isolating the main feature at the image plane, if the replica are well separated.</a:t>
            </a:r>
          </a:p>
        </p:txBody>
      </p:sp>
      <p:sp>
        <p:nvSpPr>
          <p:cNvPr id="11" name="TextBox 10">
            <a:extLst>
              <a:ext uri="{FF2B5EF4-FFF2-40B4-BE49-F238E27FC236}">
                <a16:creationId xmlns:a16="http://schemas.microsoft.com/office/drawing/2014/main" id="{13607248-7EB6-244C-8E24-A1F96B4CCF2D}"/>
              </a:ext>
            </a:extLst>
          </p:cNvPr>
          <p:cNvSpPr txBox="1"/>
          <p:nvPr/>
        </p:nvSpPr>
        <p:spPr>
          <a:xfrm>
            <a:off x="6793440" y="1008673"/>
            <a:ext cx="5233460" cy="1477328"/>
          </a:xfrm>
          <a:prstGeom prst="rect">
            <a:avLst/>
          </a:prstGeom>
          <a:noFill/>
        </p:spPr>
        <p:txBody>
          <a:bodyPr wrap="square" rtlCol="0">
            <a:spAutoFit/>
          </a:bodyPr>
          <a:lstStyle/>
          <a:p>
            <a:r>
              <a:rPr lang="en-US" dirty="0">
                <a:solidFill>
                  <a:srgbClr val="005C98"/>
                </a:solidFill>
              </a:rPr>
              <a:t>Effect of under-sampling: Aliasing</a:t>
            </a:r>
          </a:p>
          <a:p>
            <a:endParaRPr lang="en-US" dirty="0">
              <a:solidFill>
                <a:srgbClr val="005C98"/>
              </a:solidFill>
            </a:endParaRPr>
          </a:p>
          <a:p>
            <a:r>
              <a:rPr lang="en-US" dirty="0">
                <a:solidFill>
                  <a:srgbClr val="005C98"/>
                </a:solidFill>
              </a:rPr>
              <a:t>Under-sampling produces an overlapping of the replicas, thus completely distorting the expected result. This effect is called </a:t>
            </a:r>
            <a:r>
              <a:rPr lang="en-US" i="1" dirty="0">
                <a:solidFill>
                  <a:srgbClr val="005C98"/>
                </a:solidFill>
              </a:rPr>
              <a:t>aliasing.</a:t>
            </a:r>
            <a:endParaRPr lang="en-US" dirty="0">
              <a:solidFill>
                <a:srgbClr val="005C98"/>
              </a:solidFill>
            </a:endParaRPr>
          </a:p>
        </p:txBody>
      </p:sp>
    </p:spTree>
    <p:extLst>
      <p:ext uri="{BB962C8B-B14F-4D97-AF65-F5344CB8AC3E}">
        <p14:creationId xmlns:p14="http://schemas.microsoft.com/office/powerpoint/2010/main" val="142470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SRW PROPAGATORS</a:t>
            </a:r>
          </a:p>
        </p:txBody>
      </p:sp>
    </p:spTree>
    <p:extLst>
      <p:ext uri="{BB962C8B-B14F-4D97-AF65-F5344CB8AC3E}">
        <p14:creationId xmlns:p14="http://schemas.microsoft.com/office/powerpoint/2010/main" val="176648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16</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011104C-EB50-D74A-9199-69540AE7DAE2}"/>
                  </a:ext>
                </a:extLst>
              </p:cNvPr>
              <p:cNvSpPr txBox="1"/>
              <p:nvPr/>
            </p:nvSpPr>
            <p:spPr>
              <a:xfrm>
                <a:off x="487558" y="983025"/>
                <a:ext cx="11704441" cy="1052148"/>
              </a:xfrm>
              <a:prstGeom prst="rect">
                <a:avLst/>
              </a:prstGeom>
              <a:noFill/>
            </p:spPr>
            <p:txBody>
              <a:bodyPr wrap="square" rtlCol="0">
                <a:spAutoFit/>
              </a:bodyPr>
              <a:lstStyle/>
              <a:p>
                <a:r>
                  <a:rPr lang="en-US" sz="2000" dirty="0">
                    <a:solidFill>
                      <a:srgbClr val="005C98"/>
                    </a:solidFill>
                  </a:rPr>
                  <a:t>Assume that the electric field before the propagation has quadratic terms in its phase, defined by the radii of the wavefront curvature in the horizontal and vertical planes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𝑥</m:t>
                        </m:r>
                      </m:sub>
                    </m:sSub>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𝑦</m:t>
                        </m:r>
                      </m:sub>
                    </m:sSub>
                  </m:oMath>
                </a14:m>
                <a:r>
                  <a:rPr lang="en-US" sz="2000" i="1" dirty="0">
                    <a:solidFill>
                      <a:schemeClr val="tx1"/>
                    </a:solidFill>
                  </a:rPr>
                  <a:t> </a:t>
                </a:r>
                <a:r>
                  <a:rPr lang="en-US" sz="2000" dirty="0">
                    <a:solidFill>
                      <a:srgbClr val="005C98"/>
                    </a:solidFill>
                  </a:rPr>
                  <a:t>and the transverse ordinates of the center point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oMath>
                </a14:m>
                <a:r>
                  <a:rPr lang="en-US" sz="2000" i="1" dirty="0">
                    <a:solidFill>
                      <a:srgbClr val="005C98"/>
                    </a:solidFill>
                  </a:rPr>
                  <a:t>)</a:t>
                </a:r>
                <a:r>
                  <a:rPr lang="en-US" sz="2000" dirty="0">
                    <a:solidFill>
                      <a:srgbClr val="005C98"/>
                    </a:solidFill>
                  </a:rPr>
                  <a:t> </a:t>
                </a:r>
              </a:p>
            </p:txBody>
          </p:sp>
        </mc:Choice>
        <mc:Fallback>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87558" y="983025"/>
                <a:ext cx="11704441" cy="1052148"/>
              </a:xfrm>
              <a:prstGeom prst="rect">
                <a:avLst/>
              </a:prstGeom>
              <a:blipFill>
                <a:blip r:embed="rId2"/>
                <a:stretch>
                  <a:fillRect l="-433" t="-2381" b="-8333"/>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DEA161F-65DA-D04C-9A99-D5D2DDA2542A}"/>
                  </a:ext>
                </a:extLst>
              </p:cNvPr>
              <p:cNvSpPr/>
              <p:nvPr/>
            </p:nvSpPr>
            <p:spPr>
              <a:xfrm>
                <a:off x="487557" y="1998688"/>
                <a:ext cx="8117542" cy="87915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𝑥</m:t>
                          </m:r>
                          <m:r>
                            <a:rPr lang="en-US" sz="2800" i="1">
                              <a:latin typeface="Cambria Math" panose="02040503050406030204" pitchFamily="18" charset="0"/>
                            </a:rPr>
                            <m:t>,</m:t>
                          </m:r>
                          <m:r>
                            <a:rPr lang="en-US" sz="2800" b="0" i="1" smtClean="0">
                              <a:latin typeface="Cambria Math" panose="02040503050406030204" pitchFamily="18" charset="0"/>
                            </a:rPr>
                            <m:t>𝑦</m:t>
                          </m:r>
                          <m:r>
                            <a:rPr lang="en-US" sz="2800" i="1">
                              <a:latin typeface="Cambria Math" panose="02040503050406030204" pitchFamily="18" charset="0"/>
                            </a:rPr>
                            <m:t>, </m:t>
                          </m:r>
                          <m:r>
                            <a:rPr lang="en-US" sz="2800" i="1">
                              <a:latin typeface="Cambria Math" panose="02040503050406030204" pitchFamily="18" charset="0"/>
                            </a:rPr>
                            <m:t>𝑧</m:t>
                          </m:r>
                          <m:r>
                            <a:rPr lang="en-US" sz="2800" i="1">
                              <a:latin typeface="Cambria Math" panose="02040503050406030204" pitchFamily="18" charset="0"/>
                            </a:rPr>
                            <m:t>=0</m:t>
                          </m:r>
                        </m:e>
                      </m:d>
                      <m:r>
                        <a:rPr lang="en-US" sz="2800" b="0" i="0" smtClean="0">
                          <a:latin typeface="Cambria Math" panose="02040503050406030204" pitchFamily="18" charset="0"/>
                        </a:rPr>
                        <m:t>=</m:t>
                      </m:r>
                      <m:r>
                        <a:rPr lang="en-US" sz="2800" i="1">
                          <a:latin typeface="Cambria Math" panose="02040503050406030204" pitchFamily="18" charset="0"/>
                        </a:rPr>
                        <m:t>𝐹</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=0</m:t>
                          </m:r>
                        </m:e>
                      </m:d>
                      <m:sSup>
                        <m:sSupPr>
                          <m:ctrlPr>
                            <a:rPr lang="en-US" sz="2800" i="1" smtClean="0">
                              <a:latin typeface="Cambria Math" panose="02040503050406030204" pitchFamily="18" charset="0"/>
                            </a:rPr>
                          </m:ctrlPr>
                        </m:sSupPr>
                        <m:e>
                          <m:r>
                            <a:rPr lang="en-US" sz="2800" i="1" smtClean="0">
                              <a:latin typeface="Cambria Math" panose="02040503050406030204" pitchFamily="18" charset="0"/>
                            </a:rPr>
                            <m:t>𝑒</m:t>
                          </m:r>
                        </m:e>
                        <m:sup>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𝑖𝑘</m:t>
                              </m:r>
                            </m:num>
                            <m:den>
                              <m:r>
                                <a:rPr lang="en-US" sz="2800" b="0" i="1" smtClean="0">
                                  <a:latin typeface="Cambria Math" panose="02040503050406030204" pitchFamily="18" charset="0"/>
                                </a:rPr>
                                <m:t>2</m:t>
                              </m:r>
                            </m:den>
                          </m:f>
                          <m:d>
                            <m:dPr>
                              <m:begChr m:val="["/>
                              <m:endChr m:val="]"/>
                              <m:ctrlPr>
                                <a:rPr lang="en-US" sz="2800" i="1" smtClean="0">
                                  <a:latin typeface="Cambria Math" panose="02040503050406030204" pitchFamily="18" charset="0"/>
                                </a:rPr>
                              </m:ctrlPr>
                            </m:dPr>
                            <m:e>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𝑥</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𝑦</m:t>
                                      </m:r>
                                    </m:sub>
                                  </m:sSub>
                                </m:den>
                              </m:f>
                            </m:e>
                          </m:d>
                        </m:sup>
                      </m:sSup>
                    </m:oMath>
                  </m:oMathPara>
                </a14:m>
                <a:endParaRPr lang="en-US" sz="2800" dirty="0"/>
              </a:p>
            </p:txBody>
          </p:sp>
        </mc:Choice>
        <mc:Fallback>
          <p:sp>
            <p:nvSpPr>
              <p:cNvPr id="4" name="Rectangle 3">
                <a:extLst>
                  <a:ext uri="{FF2B5EF4-FFF2-40B4-BE49-F238E27FC236}">
                    <a16:creationId xmlns:a16="http://schemas.microsoft.com/office/drawing/2014/main" id="{0DEA161F-65DA-D04C-9A99-D5D2DDA2542A}"/>
                  </a:ext>
                </a:extLst>
              </p:cNvPr>
              <p:cNvSpPr>
                <a:spLocks noRot="1" noChangeAspect="1" noMove="1" noResize="1" noEditPoints="1" noAdjustHandles="1" noChangeArrowheads="1" noChangeShapeType="1" noTextEdit="1"/>
              </p:cNvSpPr>
              <p:nvPr/>
            </p:nvSpPr>
            <p:spPr>
              <a:xfrm>
                <a:off x="487557" y="1998688"/>
                <a:ext cx="8117542" cy="879151"/>
              </a:xfrm>
              <a:prstGeom prst="rect">
                <a:avLst/>
              </a:prstGeom>
              <a:blipFill>
                <a:blip r:embed="rId3"/>
                <a:stretch>
                  <a:fillRect b="-126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F7F32E90-283A-3E4E-BAEE-29174F1C4B38}"/>
                  </a:ext>
                </a:extLst>
              </p:cNvPr>
              <p:cNvSpPr/>
              <p:nvPr/>
            </p:nvSpPr>
            <p:spPr>
              <a:xfrm>
                <a:off x="482904" y="3746088"/>
                <a:ext cx="11539343" cy="21891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r>
                        <a:rPr lang="en-US" sz="2200" b="0" i="1" smtClean="0">
                          <a:latin typeface="Cambria Math" panose="02040503050406030204" pitchFamily="18" charset="0"/>
                        </a:rPr>
                        <m:t>=</m:t>
                      </m:r>
                    </m:oMath>
                  </m:oMathPara>
                </a14:m>
                <a:endParaRPr lang="en-US" sz="2200" b="0" dirty="0"/>
              </a:p>
              <a:p>
                <a:pPr/>
                <a:endParaRPr lang="en-US" sz="2200" b="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 </m:t>
                      </m:r>
                      <m:r>
                        <a:rPr lang="en-US" sz="2800" i="1">
                          <a:latin typeface="Cambria Math" panose="02040503050406030204" pitchFamily="18" charset="0"/>
                        </a:rPr>
                        <m:t>𝐹</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𝑧</m:t>
                          </m:r>
                          <m:r>
                            <a:rPr lang="en-US" sz="2800" i="1">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𝑖</m:t>
                              </m:r>
                              <m:r>
                                <a:rPr lang="en-US" sz="2800" i="1">
                                  <a:latin typeface="Cambria Math" panose="02040503050406030204" pitchFamily="18" charset="0"/>
                                </a:rPr>
                                <m:t>𝑘</m:t>
                              </m:r>
                            </m:num>
                            <m:den>
                              <m:r>
                                <a:rPr lang="en-US" sz="2800" i="1">
                                  <a:latin typeface="Cambria Math" panose="02040503050406030204" pitchFamily="18" charset="0"/>
                                </a:rPr>
                                <m:t>2</m:t>
                              </m:r>
                            </m:den>
                          </m:f>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e>
                          </m:d>
                        </m:sup>
                      </m:sSup>
                    </m:oMath>
                  </m:oMathPara>
                </a14:m>
                <a:endParaRPr lang="en-US" sz="2800" b="0" dirty="0"/>
              </a:p>
            </p:txBody>
          </p:sp>
        </mc:Choice>
        <mc:Fallback>
          <p:sp>
            <p:nvSpPr>
              <p:cNvPr id="8" name="Rectangle 7">
                <a:extLst>
                  <a:ext uri="{FF2B5EF4-FFF2-40B4-BE49-F238E27FC236}">
                    <a16:creationId xmlns:a16="http://schemas.microsoft.com/office/drawing/2014/main" id="{F7F32E90-283A-3E4E-BAEE-29174F1C4B38}"/>
                  </a:ext>
                </a:extLst>
              </p:cNvPr>
              <p:cNvSpPr>
                <a:spLocks noRot="1" noChangeAspect="1" noMove="1" noResize="1" noEditPoints="1" noAdjustHandles="1" noChangeArrowheads="1" noChangeShapeType="1" noTextEdit="1"/>
              </p:cNvSpPr>
              <p:nvPr/>
            </p:nvSpPr>
            <p:spPr>
              <a:xfrm>
                <a:off x="482904" y="3746088"/>
                <a:ext cx="11539343" cy="2189189"/>
              </a:xfrm>
              <a:prstGeom prst="rect">
                <a:avLst/>
              </a:prstGeom>
              <a:blipFill>
                <a:blip r:embed="rId4"/>
                <a:stretch>
                  <a:fillRect l="-659" t="-50867" b="-393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ED3267B-9348-514B-902E-4C10CE625616}"/>
              </a:ext>
            </a:extLst>
          </p:cNvPr>
          <p:cNvSpPr txBox="1"/>
          <p:nvPr/>
        </p:nvSpPr>
        <p:spPr>
          <a:xfrm>
            <a:off x="487557" y="3279249"/>
            <a:ext cx="4317207" cy="400110"/>
          </a:xfrm>
          <a:prstGeom prst="rect">
            <a:avLst/>
          </a:prstGeom>
          <a:noFill/>
        </p:spPr>
        <p:txBody>
          <a:bodyPr wrap="none" rtlCol="0">
            <a:spAutoFit/>
          </a:bodyPr>
          <a:lstStyle/>
          <a:p>
            <a:r>
              <a:rPr lang="en-US" sz="2000" dirty="0">
                <a:solidFill>
                  <a:srgbClr val="005C98"/>
                </a:solidFill>
              </a:rPr>
              <a:t>The propagated wavefield becomes:</a:t>
            </a:r>
          </a:p>
        </p:txBody>
      </p:sp>
    </p:spTree>
    <p:extLst>
      <p:ext uri="{BB962C8B-B14F-4D97-AF65-F5344CB8AC3E}">
        <p14:creationId xmlns:p14="http://schemas.microsoft.com/office/powerpoint/2010/main" val="78583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17</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p:sp>
        <p:nvSpPr>
          <p:cNvPr id="5" name="TextBox 4">
            <a:extLst>
              <a:ext uri="{FF2B5EF4-FFF2-40B4-BE49-F238E27FC236}">
                <a16:creationId xmlns:a16="http://schemas.microsoft.com/office/drawing/2014/main" id="{0011104C-EB50-D74A-9199-69540AE7DAE2}"/>
              </a:ext>
            </a:extLst>
          </p:cNvPr>
          <p:cNvSpPr txBox="1"/>
          <p:nvPr/>
        </p:nvSpPr>
        <p:spPr>
          <a:xfrm>
            <a:off x="487557" y="1364082"/>
            <a:ext cx="11704441" cy="400110"/>
          </a:xfrm>
          <a:prstGeom prst="rect">
            <a:avLst/>
          </a:prstGeom>
          <a:noFill/>
        </p:spPr>
        <p:txBody>
          <a:bodyPr wrap="square" rtlCol="0">
            <a:spAutoFit/>
          </a:bodyPr>
          <a:lstStyle/>
          <a:p>
            <a:r>
              <a:rPr lang="en-US" sz="2000" dirty="0">
                <a:solidFill>
                  <a:srgbClr val="005C98"/>
                </a:solidFill>
              </a:rPr>
              <a:t>Where:</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8DC4469-D2DF-644A-A61E-F72D28C23F20}"/>
                  </a:ext>
                </a:extLst>
              </p:cNvPr>
              <p:cNvSpPr/>
              <p:nvPr/>
            </p:nvSpPr>
            <p:spPr>
              <a:xfrm>
                <a:off x="487557" y="1564137"/>
                <a:ext cx="11505394" cy="858312"/>
              </a:xfrm>
              <a:prstGeom prst="rect">
                <a:avLst/>
              </a:prstGeom>
            </p:spPr>
            <p:txBody>
              <a:bodyPr wrap="none">
                <a:spAutoFit/>
              </a:bodyPr>
              <a:lstStyle/>
              <a:p>
                <a14:m>
                  <m:oMath xmlns:m="http://schemas.openxmlformats.org/officeDocument/2006/math">
                    <m:r>
                      <a:rPr lang="en-US" sz="2200" i="1" smtClean="0">
                        <a:latin typeface="Cambria Math" panose="02040503050406030204" pitchFamily="18" charset="0"/>
                      </a:rPr>
                      <m:t>𝐹</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𝑧</m:t>
                        </m:r>
                        <m:r>
                          <a:rPr lang="en-US" sz="2200" i="1">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oMath>
                </a14:m>
                <a:r>
                  <a:rPr lang="en-US" sz="2200" dirty="0"/>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i="1" dirty="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𝑧</m:t>
                            </m:r>
                            <m:r>
                              <a:rPr lang="en-US" sz="2200" i="1">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d>
                              <m:dPr>
                                <m:begChr m:val="["/>
                                <m:endChr m:val="]"/>
                                <m:ctrlPr>
                                  <a:rPr lang="en-US" sz="2200" i="1" dirty="0">
                                    <a:latin typeface="Cambria Math" panose="02040503050406030204" pitchFamily="18" charset="0"/>
                                  </a:rPr>
                                </m:ctrlPr>
                              </m:dPr>
                              <m:e>
                                <m:f>
                                  <m:fPr>
                                    <m:ctrlPr>
                                      <a:rPr lang="en-US" sz="2200" b="0" i="1" dirty="0"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𝑥</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r>
                                  <a:rPr lang="en-US" sz="2200" i="1">
                                    <a:latin typeface="Cambria Math" panose="02040503050406030204" pitchFamily="18" charset="0"/>
                                  </a:rPr>
                                  <m:t>+</m:t>
                                </m:r>
                                <m:f>
                                  <m:fPr>
                                    <m:ctrlPr>
                                      <a:rPr lang="en-US" sz="2200" i="1" dirty="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b="0" i="1" smtClean="0">
                                                <a:latin typeface="Cambria Math" panose="02040503050406030204" pitchFamily="18" charset="0"/>
                                              </a:rPr>
                                              <m:t>𝑦</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b="0" i="1" smtClean="0">
                                                <a:latin typeface="Cambria Math" panose="02040503050406030204" pitchFamily="18" charset="0"/>
                                              </a:rPr>
                                              <m:t>𝑦</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a14:m>
                <a:endParaRPr lang="en-US" sz="2200" dirty="0"/>
              </a:p>
            </p:txBody>
          </p:sp>
        </mc:Choice>
        <mc:Fallback>
          <p:sp>
            <p:nvSpPr>
              <p:cNvPr id="7" name="Rectangle 6">
                <a:extLst>
                  <a:ext uri="{FF2B5EF4-FFF2-40B4-BE49-F238E27FC236}">
                    <a16:creationId xmlns:a16="http://schemas.microsoft.com/office/drawing/2014/main" id="{08DC4469-D2DF-644A-A61E-F72D28C23F20}"/>
                  </a:ext>
                </a:extLst>
              </p:cNvPr>
              <p:cNvSpPr>
                <a:spLocks noRot="1" noChangeAspect="1" noMove="1" noResize="1" noEditPoints="1" noAdjustHandles="1" noChangeArrowheads="1" noChangeShapeType="1" noTextEdit="1"/>
              </p:cNvSpPr>
              <p:nvPr/>
            </p:nvSpPr>
            <p:spPr>
              <a:xfrm>
                <a:off x="487557" y="1564137"/>
                <a:ext cx="11505394" cy="858312"/>
              </a:xfrm>
              <a:prstGeom prst="rect">
                <a:avLst/>
              </a:prstGeom>
              <a:blipFill>
                <a:blip r:embed="rId2"/>
                <a:stretch>
                  <a:fillRect t="-36232" b="-1072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1086DF5-B73D-EB48-941F-F4B1C76F8890}"/>
                  </a:ext>
                </a:extLst>
              </p:cNvPr>
              <p:cNvSpPr/>
              <p:nvPr/>
            </p:nvSpPr>
            <p:spPr>
              <a:xfrm>
                <a:off x="487556" y="2683426"/>
                <a:ext cx="11384653" cy="2911053"/>
              </a:xfrm>
              <a:prstGeom prst="rect">
                <a:avLst/>
              </a:prstGeom>
            </p:spPr>
            <p:txBody>
              <a:bodyPr wrap="square">
                <a:spAutoFit/>
              </a:bodyPr>
              <a:lstStyle/>
              <a:p>
                <a:r>
                  <a:rPr lang="en-US" sz="2000" dirty="0">
                    <a:solidFill>
                      <a:srgbClr val="005C98"/>
                    </a:solidFill>
                    <a:latin typeface="+mn-lt"/>
                  </a:rPr>
                  <a:t>Like the expression of </a:t>
                </a:r>
                <a14:m>
                  <m:oMath xmlns:m="http://schemas.openxmlformats.org/officeDocument/2006/math">
                    <m:sSub>
                      <m:sSubPr>
                        <m:ctrlPr>
                          <a:rPr lang="en-US" sz="2000" i="1" dirty="0" smtClean="0">
                            <a:solidFill>
                              <a:schemeClr val="tx1"/>
                            </a:solidFill>
                            <a:latin typeface="+mn-lt"/>
                          </a:rPr>
                        </m:ctrlPr>
                      </m:sSubPr>
                      <m:e>
                        <m:r>
                          <a:rPr lang="en-US" sz="2000" i="1" dirty="0">
                            <a:solidFill>
                              <a:schemeClr val="tx1"/>
                            </a:solidFill>
                            <a:latin typeface="+mn-lt"/>
                          </a:rPr>
                          <m:t>𝑢</m:t>
                        </m:r>
                      </m:e>
                      <m:sub>
                        <m:r>
                          <a:rPr lang="en-US" sz="2000" i="1" dirty="0">
                            <a:solidFill>
                              <a:schemeClr val="tx1"/>
                            </a:solidFill>
                            <a:latin typeface="+mn-lt"/>
                            <a:ea typeface="Cambria Math" panose="02040503050406030204" pitchFamily="18" charset="0"/>
                          </a:rPr>
                          <m:t>𝜔</m:t>
                        </m:r>
                      </m:sub>
                    </m:sSub>
                    <m:d>
                      <m:dPr>
                        <m:ctrlPr>
                          <a:rPr lang="en-US" sz="2000" i="1" dirty="0">
                            <a:solidFill>
                              <a:schemeClr val="tx1"/>
                            </a:solidFill>
                            <a:latin typeface="+mn-lt"/>
                          </a:rPr>
                        </m:ctrlPr>
                      </m:dPr>
                      <m:e>
                        <m:r>
                          <a:rPr lang="en-US" sz="2000" i="1" dirty="0">
                            <a:solidFill>
                              <a:schemeClr val="tx1"/>
                            </a:solidFill>
                            <a:latin typeface="+mn-lt"/>
                          </a:rPr>
                          <m:t>𝑥</m:t>
                        </m:r>
                        <m:r>
                          <a:rPr lang="en-US" sz="2000" i="1" dirty="0">
                            <a:solidFill>
                              <a:schemeClr val="tx1"/>
                            </a:solidFill>
                            <a:latin typeface="+mn-lt"/>
                          </a:rPr>
                          <m:t>, </m:t>
                        </m:r>
                        <m:r>
                          <a:rPr lang="en-US" sz="2000" i="1" dirty="0">
                            <a:solidFill>
                              <a:schemeClr val="tx1"/>
                            </a:solidFill>
                            <a:latin typeface="+mn-lt"/>
                          </a:rPr>
                          <m:t>𝑦</m:t>
                        </m:r>
                        <m:r>
                          <a:rPr lang="en-US" sz="2000" i="1" dirty="0">
                            <a:solidFill>
                              <a:schemeClr val="tx1"/>
                            </a:solidFill>
                            <a:latin typeface="+mn-lt"/>
                          </a:rPr>
                          <m:t>, </m:t>
                        </m:r>
                        <m:r>
                          <a:rPr lang="en-US" sz="2000" i="1" dirty="0">
                            <a:solidFill>
                              <a:schemeClr val="tx1"/>
                            </a:solidFill>
                            <a:latin typeface="+mn-lt"/>
                          </a:rPr>
                          <m:t>𝑧</m:t>
                        </m:r>
                        <m:r>
                          <a:rPr lang="en-US" sz="2000" i="1" dirty="0">
                            <a:solidFill>
                              <a:schemeClr val="tx1"/>
                            </a:solidFill>
                            <a:latin typeface="+mn-lt"/>
                          </a:rPr>
                          <m:t>=</m:t>
                        </m:r>
                        <m:sSup>
                          <m:sSupPr>
                            <m:ctrlPr>
                              <a:rPr lang="en-US" sz="2000" i="1" dirty="0">
                                <a:solidFill>
                                  <a:schemeClr val="tx1"/>
                                </a:solidFill>
                                <a:latin typeface="+mn-lt"/>
                              </a:rPr>
                            </m:ctrlPr>
                          </m:sSupPr>
                          <m:e>
                            <m:r>
                              <a:rPr lang="en-US" sz="2000" i="1" dirty="0">
                                <a:solidFill>
                                  <a:schemeClr val="tx1"/>
                                </a:solidFill>
                                <a:latin typeface="+mn-lt"/>
                              </a:rPr>
                              <m:t>𝑧</m:t>
                            </m:r>
                          </m:e>
                          <m:sup>
                            <m:r>
                              <a:rPr lang="en-US" sz="2000" i="1" dirty="0">
                                <a:solidFill>
                                  <a:schemeClr val="tx1"/>
                                </a:solidFill>
                                <a:latin typeface="+mn-lt"/>
                              </a:rPr>
                              <m:t>∗</m:t>
                            </m:r>
                          </m:sup>
                        </m:sSup>
                      </m:e>
                    </m:d>
                  </m:oMath>
                </a14:m>
                <a:r>
                  <a:rPr lang="en-US" sz="2000" dirty="0">
                    <a:solidFill>
                      <a:srgbClr val="005C98"/>
                    </a:solidFill>
                    <a:latin typeface="+mn-lt"/>
                  </a:rPr>
                  <a:t>, this is a convolution-type integral, though it applies to the function </a:t>
                </a:r>
                <a14:m>
                  <m:oMath xmlns:m="http://schemas.openxmlformats.org/officeDocument/2006/math">
                    <m:r>
                      <a:rPr lang="en-US" sz="2000" i="1" dirty="0" smtClean="0">
                        <a:solidFill>
                          <a:schemeClr val="tx1"/>
                        </a:solidFill>
                        <a:latin typeface="+mn-lt"/>
                      </a:rPr>
                      <m:t>𝐹</m:t>
                    </m:r>
                    <m:d>
                      <m:dPr>
                        <m:ctrlPr>
                          <a:rPr lang="en-US" sz="2000" i="1">
                            <a:solidFill>
                              <a:schemeClr val="tx1"/>
                            </a:solidFill>
                            <a:latin typeface="+mn-lt"/>
                          </a:rPr>
                        </m:ctrlPr>
                      </m:dPr>
                      <m:e>
                        <m:sSup>
                          <m:sSupPr>
                            <m:ctrlPr>
                              <a:rPr lang="en-US" sz="2000" i="1">
                                <a:solidFill>
                                  <a:schemeClr val="tx1"/>
                                </a:solidFill>
                                <a:latin typeface="+mn-lt"/>
                              </a:rPr>
                            </m:ctrlPr>
                          </m:sSupPr>
                          <m:e>
                            <m:r>
                              <a:rPr lang="en-US" sz="2000" i="1">
                                <a:solidFill>
                                  <a:schemeClr val="tx1"/>
                                </a:solidFill>
                                <a:latin typeface="+mn-lt"/>
                              </a:rPr>
                              <m:t>𝑥</m:t>
                            </m:r>
                          </m:e>
                          <m:sup>
                            <m:r>
                              <a:rPr lang="en-US" sz="2000" i="1">
                                <a:solidFill>
                                  <a:schemeClr val="tx1"/>
                                </a:solidFill>
                                <a:latin typeface="+mn-lt"/>
                              </a:rPr>
                              <m:t>′</m:t>
                            </m:r>
                          </m:sup>
                        </m:sSup>
                        <m:r>
                          <a:rPr lang="en-US" sz="2000" i="1">
                            <a:solidFill>
                              <a:schemeClr val="tx1"/>
                            </a:solidFill>
                            <a:latin typeface="+mn-lt"/>
                          </a:rPr>
                          <m:t>,</m:t>
                        </m:r>
                        <m:sSup>
                          <m:sSupPr>
                            <m:ctrlPr>
                              <a:rPr lang="en-US" sz="2000" i="1">
                                <a:solidFill>
                                  <a:schemeClr val="tx1"/>
                                </a:solidFill>
                                <a:latin typeface="+mn-lt"/>
                              </a:rPr>
                            </m:ctrlPr>
                          </m:sSupPr>
                          <m:e>
                            <m:r>
                              <a:rPr lang="en-US" sz="2000" i="1">
                                <a:solidFill>
                                  <a:schemeClr val="tx1"/>
                                </a:solidFill>
                                <a:latin typeface="+mn-lt"/>
                              </a:rPr>
                              <m:t>𝑦</m:t>
                            </m:r>
                          </m:e>
                          <m:sup>
                            <m:r>
                              <a:rPr lang="en-US" sz="2000" i="1">
                                <a:solidFill>
                                  <a:schemeClr val="tx1"/>
                                </a:solidFill>
                                <a:latin typeface="+mn-lt"/>
                              </a:rPr>
                              <m:t>′</m:t>
                            </m:r>
                          </m:sup>
                        </m:sSup>
                        <m:r>
                          <a:rPr lang="en-US" sz="2000" i="1">
                            <a:solidFill>
                              <a:schemeClr val="tx1"/>
                            </a:solidFill>
                            <a:latin typeface="+mn-lt"/>
                          </a:rPr>
                          <m:t>, </m:t>
                        </m:r>
                        <m:r>
                          <a:rPr lang="en-US" sz="2000" i="1">
                            <a:solidFill>
                              <a:schemeClr val="tx1"/>
                            </a:solidFill>
                            <a:latin typeface="+mn-lt"/>
                          </a:rPr>
                          <m:t>𝑧</m:t>
                        </m:r>
                        <m:r>
                          <a:rPr lang="en-US" sz="2000" i="1">
                            <a:solidFill>
                              <a:schemeClr val="tx1"/>
                            </a:solidFill>
                            <a:latin typeface="+mn-lt"/>
                          </a:rPr>
                          <m:t>=0</m:t>
                        </m:r>
                      </m:e>
                    </m:d>
                    <m:r>
                      <a:rPr lang="en-US" sz="2000" i="1">
                        <a:solidFill>
                          <a:schemeClr val="tx1"/>
                        </a:solidFill>
                        <a:latin typeface="+mn-lt"/>
                      </a:rPr>
                      <m:t> </m:t>
                    </m:r>
                  </m:oMath>
                </a14:m>
                <a:r>
                  <a:rPr lang="en-US" sz="2000" dirty="0">
                    <a:solidFill>
                      <a:schemeClr val="tx1"/>
                    </a:solidFill>
                    <a:latin typeface="+mn-lt"/>
                  </a:rPr>
                  <a:t> </a:t>
                </a:r>
                <a:r>
                  <a:rPr lang="en-US" sz="2000" dirty="0">
                    <a:solidFill>
                      <a:srgbClr val="005C98"/>
                    </a:solidFill>
                    <a:latin typeface="+mn-lt"/>
                  </a:rPr>
                  <a:t>that can be considered as the initial electric field after the “subtraction” of its quadratic phase terms. </a:t>
                </a:r>
                <a14:m>
                  <m:oMath xmlns:m="http://schemas.openxmlformats.org/officeDocument/2006/math">
                    <m:r>
                      <a:rPr lang="en-US" sz="2000" i="1">
                        <a:latin typeface="+mn-lt"/>
                      </a:rPr>
                      <m:t>𝐹</m:t>
                    </m:r>
                    <m:d>
                      <m:dPr>
                        <m:ctrlPr>
                          <a:rPr lang="en-US" sz="2000" i="1">
                            <a:latin typeface="+mn-lt"/>
                          </a:rPr>
                        </m:ctrlPr>
                      </m:dPr>
                      <m:e>
                        <m:r>
                          <a:rPr lang="en-US" sz="2000" i="1">
                            <a:latin typeface="+mn-lt"/>
                          </a:rPr>
                          <m:t>𝑥</m:t>
                        </m:r>
                        <m:r>
                          <a:rPr lang="en-US" sz="2000" i="1">
                            <a:latin typeface="+mn-lt"/>
                          </a:rPr>
                          <m:t>,</m:t>
                        </m:r>
                        <m:r>
                          <a:rPr lang="en-US" sz="2000" i="1">
                            <a:latin typeface="+mn-lt"/>
                          </a:rPr>
                          <m:t>𝑦</m:t>
                        </m:r>
                        <m:r>
                          <a:rPr lang="en-US" sz="2000" i="1">
                            <a:latin typeface="+mn-lt"/>
                          </a:rPr>
                          <m:t>,</m:t>
                        </m:r>
                        <m:r>
                          <a:rPr lang="en-US" sz="2000" i="1">
                            <a:latin typeface="+mn-lt"/>
                          </a:rPr>
                          <m:t>𝑧</m:t>
                        </m:r>
                        <m:r>
                          <a:rPr lang="en-US" sz="2000" i="1">
                            <a:latin typeface="+mn-lt"/>
                          </a:rPr>
                          <m:t>=</m:t>
                        </m:r>
                        <m:sSup>
                          <m:sSupPr>
                            <m:ctrlPr>
                              <a:rPr lang="en-US" sz="2000" i="1" dirty="0">
                                <a:solidFill>
                                  <a:srgbClr val="000000"/>
                                </a:solidFill>
                                <a:latin typeface="+mn-lt"/>
                              </a:rPr>
                            </m:ctrlPr>
                          </m:sSupPr>
                          <m:e>
                            <m:r>
                              <a:rPr lang="en-US" sz="2000" i="1" dirty="0">
                                <a:solidFill>
                                  <a:srgbClr val="000000"/>
                                </a:solidFill>
                                <a:latin typeface="+mn-lt"/>
                              </a:rPr>
                              <m:t>𝑧</m:t>
                            </m:r>
                          </m:e>
                          <m:sup>
                            <m:r>
                              <a:rPr lang="en-US" sz="2000" i="1" dirty="0">
                                <a:solidFill>
                                  <a:srgbClr val="000000"/>
                                </a:solidFill>
                                <a:latin typeface="+mn-lt"/>
                              </a:rPr>
                              <m:t>∗</m:t>
                            </m:r>
                          </m:sup>
                        </m:sSup>
                      </m:e>
                    </m:d>
                  </m:oMath>
                </a14:m>
                <a:r>
                  <a:rPr lang="en-US" sz="2000" dirty="0">
                    <a:solidFill>
                      <a:srgbClr val="005C98"/>
                    </a:solidFill>
                    <a:latin typeface="+mn-lt"/>
                  </a:rPr>
                  <a:t> can be considered as a propagated electric field with its (evolved) quadratic terms subtracted.</a:t>
                </a:r>
              </a:p>
              <a:p>
                <a:endParaRPr lang="en-US" sz="2000" dirty="0">
                  <a:solidFill>
                    <a:srgbClr val="005C98"/>
                  </a:solidFill>
                  <a:latin typeface="+mn-lt"/>
                </a:endParaRPr>
              </a:p>
              <a:p>
                <a:endParaRPr lang="en-US" sz="2000" dirty="0">
                  <a:solidFill>
                    <a:srgbClr val="005C98"/>
                  </a:solidFill>
                  <a:latin typeface="+mn-lt"/>
                </a:endParaRPr>
              </a:p>
              <a:p>
                <a:endParaRPr lang="en-US" sz="2000" dirty="0">
                  <a:solidFill>
                    <a:srgbClr val="005C98"/>
                  </a:solidFill>
                  <a:latin typeface="+mn-lt"/>
                </a:endParaRPr>
              </a:p>
              <a:p>
                <a:r>
                  <a:rPr lang="en-US" sz="2000" dirty="0">
                    <a:solidFill>
                      <a:srgbClr val="005C98"/>
                    </a:solidFill>
                    <a:latin typeface="+mn-lt"/>
                  </a:rPr>
                  <a:t>The kernel of the integral is:</a:t>
                </a:r>
              </a:p>
              <a:p>
                <a:endParaRPr lang="en-US" sz="2000" dirty="0">
                  <a:solidFill>
                    <a:srgbClr val="005C98"/>
                  </a:solidFill>
                  <a:latin typeface="+mn-lt"/>
                </a:endParaRPr>
              </a:p>
            </p:txBody>
          </p:sp>
        </mc:Choice>
        <mc:Fallback>
          <p:sp>
            <p:nvSpPr>
              <p:cNvPr id="8" name="Rectangle 7">
                <a:extLst>
                  <a:ext uri="{FF2B5EF4-FFF2-40B4-BE49-F238E27FC236}">
                    <a16:creationId xmlns:a16="http://schemas.microsoft.com/office/drawing/2014/main" id="{51086DF5-B73D-EB48-941F-F4B1C76F8890}"/>
                  </a:ext>
                </a:extLst>
              </p:cNvPr>
              <p:cNvSpPr>
                <a:spLocks noRot="1" noChangeAspect="1" noMove="1" noResize="1" noEditPoints="1" noAdjustHandles="1" noChangeArrowheads="1" noChangeShapeType="1" noTextEdit="1"/>
              </p:cNvSpPr>
              <p:nvPr/>
            </p:nvSpPr>
            <p:spPr>
              <a:xfrm>
                <a:off x="487556" y="2683426"/>
                <a:ext cx="11384653" cy="2911053"/>
              </a:xfrm>
              <a:prstGeom prst="rect">
                <a:avLst/>
              </a:prstGeom>
              <a:blipFill>
                <a:blip r:embed="rId3"/>
                <a:stretch>
                  <a:fillRect l="-445" t="-866" r="-7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4398ED94-7728-BE46-92BE-D13688BF5E0A}"/>
                  </a:ext>
                </a:extLst>
              </p:cNvPr>
              <p:cNvSpPr/>
              <p:nvPr/>
            </p:nvSpPr>
            <p:spPr>
              <a:xfrm>
                <a:off x="3585902" y="4422198"/>
                <a:ext cx="7562261" cy="102547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Cambria Math" panose="02040503050406030204" pitchFamily="18" charset="0"/>
                        </a:rPr>
                        <m:t>𝐾</m:t>
                      </m:r>
                      <m:d>
                        <m:dPr>
                          <m:ctrlPr>
                            <a:rPr lang="en-US" sz="2800" b="0" i="1" dirty="0" smtClean="0">
                              <a:latin typeface="Cambria Math" panose="02040503050406030204" pitchFamily="18" charset="0"/>
                              <a:ea typeface="Cambria Math" panose="02040503050406030204" pitchFamily="18" charset="0"/>
                            </a:rPr>
                          </m:ctrlPr>
                        </m:dPr>
                        <m:e>
                          <m:r>
                            <a:rPr lang="en-US" sz="2800" b="0" i="1" dirty="0" smtClean="0">
                              <a:latin typeface="Cambria Math" panose="02040503050406030204" pitchFamily="18" charset="0"/>
                              <a:ea typeface="Cambria Math" panose="02040503050406030204" pitchFamily="18" charset="0"/>
                            </a:rPr>
                            <m:t>𝑥</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𝑦</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𝑧</m:t>
                          </m:r>
                          <m:r>
                            <a:rPr lang="en-US" sz="2800" b="0" i="1" dirty="0" smtClean="0">
                              <a:latin typeface="Cambria Math" panose="02040503050406030204" pitchFamily="18" charset="0"/>
                              <a:ea typeface="Cambria Math" panose="02040503050406030204" pitchFamily="18" charset="0"/>
                            </a:rPr>
                            <m:t>, </m:t>
                          </m:r>
                          <m:r>
                            <a:rPr lang="en-US" sz="2800" b="0" i="1" dirty="0" smtClean="0">
                              <a:latin typeface="Cambria Math" panose="02040503050406030204" pitchFamily="18" charset="0"/>
                              <a:ea typeface="Cambria Math" panose="02040503050406030204" pitchFamily="18" charset="0"/>
                            </a:rPr>
                            <m:t>𝑘</m:t>
                          </m:r>
                          <m:r>
                            <a:rPr lang="en-US" sz="2800" i="1" dirty="0" smtClean="0">
                              <a:solidFill>
                                <a:srgbClr val="000000"/>
                              </a:solidFill>
                              <a:latin typeface="Cambria Math" panose="02040503050406030204" pitchFamily="18" charset="0"/>
                            </a:rPr>
                            <m:t> </m:t>
                          </m:r>
                        </m:e>
                      </m:d>
                      <m:r>
                        <a:rPr lang="en-US" sz="2800" b="0" i="1" dirty="0" smtClean="0">
                          <a:latin typeface="Cambria Math" panose="02040503050406030204" pitchFamily="18" charset="0"/>
                          <a:ea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rPr>
                                <m:t>𝑧</m:t>
                              </m:r>
                            </m:den>
                          </m:f>
                          <m:d>
                            <m:dPr>
                              <m:begChr m:val="["/>
                              <m:endChr m:val="]"/>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𝑥</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𝑦</m:t>
                                  </m:r>
                                </m:e>
                                <m:sup>
                                  <m:r>
                                    <a:rPr lang="en-US" sz="2800" i="1">
                                      <a:latin typeface="Cambria Math" panose="02040503050406030204" pitchFamily="18" charset="0"/>
                                    </a:rPr>
                                    <m:t>2</m:t>
                                  </m:r>
                                </m:sup>
                              </m:sSup>
                            </m:e>
                          </m:d>
                        </m:sup>
                      </m:sSup>
                    </m:oMath>
                  </m:oMathPara>
                </a14:m>
                <a:endParaRPr lang="en-US" sz="2800" dirty="0"/>
              </a:p>
            </p:txBody>
          </p:sp>
        </mc:Choice>
        <mc:Fallback>
          <p:sp>
            <p:nvSpPr>
              <p:cNvPr id="9" name="Rectangle 8">
                <a:extLst>
                  <a:ext uri="{FF2B5EF4-FFF2-40B4-BE49-F238E27FC236}">
                    <a16:creationId xmlns:a16="http://schemas.microsoft.com/office/drawing/2014/main" id="{4398ED94-7728-BE46-92BE-D13688BF5E0A}"/>
                  </a:ext>
                </a:extLst>
              </p:cNvPr>
              <p:cNvSpPr>
                <a:spLocks noRot="1" noChangeAspect="1" noMove="1" noResize="1" noEditPoints="1" noAdjustHandles="1" noChangeArrowheads="1" noChangeShapeType="1" noTextEdit="1"/>
              </p:cNvSpPr>
              <p:nvPr/>
            </p:nvSpPr>
            <p:spPr>
              <a:xfrm>
                <a:off x="3585902" y="4422198"/>
                <a:ext cx="7562261" cy="1025474"/>
              </a:xfrm>
              <a:prstGeom prst="rect">
                <a:avLst/>
              </a:prstGeom>
              <a:blipFill>
                <a:blip r:embed="rId4"/>
                <a:stretch>
                  <a:fillRect b="-6173"/>
                </a:stretch>
              </a:blipFill>
            </p:spPr>
            <p:txBody>
              <a:bodyPr/>
              <a:lstStyle/>
              <a:p>
                <a:r>
                  <a:rPr lang="en-US">
                    <a:noFill/>
                  </a:rPr>
                  <a:t> </a:t>
                </a:r>
              </a:p>
            </p:txBody>
          </p:sp>
        </mc:Fallback>
      </mc:AlternateContent>
    </p:spTree>
    <p:extLst>
      <p:ext uri="{BB962C8B-B14F-4D97-AF65-F5344CB8AC3E}">
        <p14:creationId xmlns:p14="http://schemas.microsoft.com/office/powerpoint/2010/main" val="125115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Number of Points in the Propagation Plane</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pic>
        <p:nvPicPr>
          <p:cNvPr id="3" name="Picture 2">
            <a:extLst>
              <a:ext uri="{FF2B5EF4-FFF2-40B4-BE49-F238E27FC236}">
                <a16:creationId xmlns:a16="http://schemas.microsoft.com/office/drawing/2014/main" id="{89C63479-96A6-0C4D-BD01-B97FAE0DA8E0}"/>
              </a:ext>
            </a:extLst>
          </p:cNvPr>
          <p:cNvPicPr>
            <a:picLocks noChangeAspect="1"/>
          </p:cNvPicPr>
          <p:nvPr/>
        </p:nvPicPr>
        <p:blipFill>
          <a:blip r:embed="rId3"/>
          <a:stretch>
            <a:fillRect/>
          </a:stretch>
        </p:blipFill>
        <p:spPr>
          <a:xfrm>
            <a:off x="3292992" y="1563487"/>
            <a:ext cx="8750300" cy="4292600"/>
          </a:xfrm>
          <a:prstGeom prst="rect">
            <a:avLst/>
          </a:prstGeom>
        </p:spPr>
      </p:pic>
      <p:sp>
        <p:nvSpPr>
          <p:cNvPr id="5" name="Rectangle 4">
            <a:extLst>
              <a:ext uri="{FF2B5EF4-FFF2-40B4-BE49-F238E27FC236}">
                <a16:creationId xmlns:a16="http://schemas.microsoft.com/office/drawing/2014/main" id="{096DF845-F03A-BD4C-9B8F-D92E93CF308B}"/>
              </a:ext>
            </a:extLst>
          </p:cNvPr>
          <p:cNvSpPr/>
          <p:nvPr/>
        </p:nvSpPr>
        <p:spPr>
          <a:xfrm>
            <a:off x="7264335" y="5920798"/>
            <a:ext cx="4974543"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8B540F-346D-3749-BE27-9ABF27BB9C99}"/>
                  </a:ext>
                </a:extLst>
              </p:cNvPr>
              <p:cNvSpPr txBox="1"/>
              <p:nvPr/>
            </p:nvSpPr>
            <p:spPr>
              <a:xfrm>
                <a:off x="4166482" y="1344887"/>
                <a:ext cx="2835969"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𝑝𝑜𝑖𝑛𝑡𝑠</m:t>
                          </m:r>
                        </m:sub>
                      </m:sSub>
                      <m:r>
                        <a:rPr lang="en-US" sz="3200" i="1">
                          <a:latin typeface="Cambria Math" panose="02040503050406030204" pitchFamily="18" charset="0"/>
                          <a:ea typeface="Cambria Math" panose="02040503050406030204" pitchFamily="18" charset="0"/>
                        </a:rPr>
                        <m:t>≥</m:t>
                      </m:r>
                      <m:f>
                        <m:fPr>
                          <m:ctrlPr>
                            <a:rPr lang="en-US" sz="3200" i="1" smtClean="0">
                              <a:latin typeface="Cambria Math" panose="02040503050406030204" pitchFamily="18" charset="0"/>
                              <a:ea typeface="Cambria Math" panose="02040503050406030204" pitchFamily="18" charset="0"/>
                            </a:rPr>
                          </m:ctrlPr>
                        </m:fPr>
                        <m:num>
                          <m:sSup>
                            <m:sSupPr>
                              <m:ctrlPr>
                                <a:rPr lang="en-US" sz="3200" i="1" smtClean="0">
                                  <a:latin typeface="Cambria Math" panose="02040503050406030204" pitchFamily="18" charset="0"/>
                                  <a:ea typeface="Cambria Math" panose="02040503050406030204" pitchFamily="18" charset="0"/>
                                </a:rPr>
                              </m:ctrlPr>
                            </m:sSupPr>
                            <m:e>
                              <m:r>
                                <m:rPr>
                                  <m:sty m:val="p"/>
                                </m:rPr>
                                <a:rPr lang="el-GR" sz="3200" i="1">
                                  <a:latin typeface="Cambria Math" panose="02040503050406030204" pitchFamily="18" charset="0"/>
                                  <a:ea typeface="Cambria Math" panose="02040503050406030204" pitchFamily="18" charset="0"/>
                                </a:rPr>
                                <m:t>Δ</m:t>
                              </m:r>
                              <m:r>
                                <a:rPr lang="en-US" sz="3200" i="1">
                                  <a:latin typeface="Cambria Math" panose="02040503050406030204" pitchFamily="18" charset="0"/>
                                  <a:ea typeface="Cambria Math" panose="02040503050406030204" pitchFamily="18" charset="0"/>
                                </a:rPr>
                                <m:t>𝜃</m:t>
                              </m:r>
                            </m:e>
                            <m:sup>
                              <m:r>
                                <a:rPr lang="en-US" sz="3200" b="0" i="1" smtClean="0">
                                  <a:latin typeface="Cambria Math" panose="02040503050406030204" pitchFamily="18" charset="0"/>
                                  <a:ea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𝑅</m:t>
                          </m:r>
                        </m:num>
                        <m:den>
                          <m:r>
                            <a:rPr lang="en-US" sz="3200" i="1" smtClean="0">
                              <a:latin typeface="Cambria Math" panose="02040503050406030204" pitchFamily="18" charset="0"/>
                              <a:ea typeface="Cambria Math" panose="02040503050406030204" pitchFamily="18" charset="0"/>
                            </a:rPr>
                            <m:t>𝜆</m:t>
                          </m:r>
                        </m:den>
                      </m:f>
                    </m:oMath>
                  </m:oMathPara>
                </a14:m>
                <a:endParaRPr lang="en-US" sz="3200" dirty="0"/>
              </a:p>
            </p:txBody>
          </p:sp>
        </mc:Choice>
        <mc:Fallback xmlns="">
          <p:sp>
            <p:nvSpPr>
              <p:cNvPr id="2" name="TextBox 1">
                <a:extLst>
                  <a:ext uri="{FF2B5EF4-FFF2-40B4-BE49-F238E27FC236}">
                    <a16:creationId xmlns:a16="http://schemas.microsoft.com/office/drawing/2014/main" id="{8E8B540F-346D-3749-BE27-9ABF27BB9C99}"/>
                  </a:ext>
                </a:extLst>
              </p:cNvPr>
              <p:cNvSpPr txBox="1">
                <a:spLocks noRot="1" noChangeAspect="1" noMove="1" noResize="1" noEditPoints="1" noAdjustHandles="1" noChangeArrowheads="1" noChangeShapeType="1" noTextEdit="1"/>
              </p:cNvSpPr>
              <p:nvPr/>
            </p:nvSpPr>
            <p:spPr>
              <a:xfrm>
                <a:off x="4166482" y="1344887"/>
                <a:ext cx="2835969" cy="988156"/>
              </a:xfrm>
              <a:prstGeom prst="rect">
                <a:avLst/>
              </a:prstGeom>
              <a:blipFill>
                <a:blip r:embed="rId4"/>
                <a:stretch>
                  <a:fillRect l="-1786" r="-1786" b="-113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E431F3-77B7-0C41-86C8-F8D25D3B3DBC}"/>
              </a:ext>
            </a:extLst>
          </p:cNvPr>
          <p:cNvSpPr txBox="1"/>
          <p:nvPr/>
        </p:nvSpPr>
        <p:spPr>
          <a:xfrm>
            <a:off x="535360" y="1797602"/>
            <a:ext cx="3631122" cy="400110"/>
          </a:xfrm>
          <a:prstGeom prst="rect">
            <a:avLst/>
          </a:prstGeom>
          <a:noFill/>
        </p:spPr>
        <p:txBody>
          <a:bodyPr wrap="none" rtlCol="0">
            <a:spAutoFit/>
          </a:bodyPr>
          <a:lstStyle/>
          <a:p>
            <a:r>
              <a:rPr lang="en-US" sz="2000" dirty="0">
                <a:solidFill>
                  <a:srgbClr val="005C98"/>
                </a:solidFill>
              </a:rPr>
              <a:t>For each transversal direction:</a:t>
            </a:r>
          </a:p>
        </p:txBody>
      </p:sp>
    </p:spTree>
    <p:extLst>
      <p:ext uri="{BB962C8B-B14F-4D97-AF65-F5344CB8AC3E}">
        <p14:creationId xmlns:p14="http://schemas.microsoft.com/office/powerpoint/2010/main" val="37821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Effects of Optics Elements</a:t>
            </a:r>
          </a:p>
        </p:txBody>
      </p:sp>
      <p:sp>
        <p:nvSpPr>
          <p:cNvPr id="5" name="TextBox 4">
            <a:extLst>
              <a:ext uri="{FF2B5EF4-FFF2-40B4-BE49-F238E27FC236}">
                <a16:creationId xmlns:a16="http://schemas.microsoft.com/office/drawing/2014/main" id="{0011104C-EB50-D74A-9199-69540AE7DAE2}"/>
              </a:ext>
            </a:extLst>
          </p:cNvPr>
          <p:cNvSpPr txBox="1"/>
          <p:nvPr/>
        </p:nvSpPr>
        <p:spPr>
          <a:xfrm>
            <a:off x="332114" y="1253750"/>
            <a:ext cx="11694786" cy="400110"/>
          </a:xfrm>
          <a:prstGeom prst="rect">
            <a:avLst/>
          </a:prstGeom>
          <a:noFill/>
        </p:spPr>
        <p:txBody>
          <a:bodyPr wrap="square" rtlCol="0">
            <a:spAutoFit/>
          </a:bodyPr>
          <a:lstStyle/>
          <a:p>
            <a:r>
              <a:rPr lang="en-US" sz="2000" dirty="0">
                <a:solidFill>
                  <a:srgbClr val="005C98"/>
                </a:solidFill>
              </a:rPr>
              <a:t>For a "thin" optical element we can write the kernel function by using a complex transmission function: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496866" y="6105929"/>
            <a:ext cx="11530034"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Berman, L., Chu, Y. S., </a:t>
            </a:r>
            <a:r>
              <a:rPr lang="en-US" sz="1400" i="1" dirty="0" err="1">
                <a:solidFill>
                  <a:srgbClr val="112375"/>
                </a:solidFill>
                <a:latin typeface="Times" pitchFamily="2" charset="0"/>
              </a:rPr>
              <a:t>Fluerasu</a:t>
            </a:r>
            <a:r>
              <a:rPr lang="en-US" sz="1400" i="1" dirty="0">
                <a:solidFill>
                  <a:srgbClr val="112375"/>
                </a:solidFill>
                <a:latin typeface="Times" pitchFamily="2" charset="0"/>
              </a:rPr>
              <a:t>, A., Hubert, S., </a:t>
            </a:r>
            <a:r>
              <a:rPr lang="en-US" sz="1400" i="1" dirty="0" err="1">
                <a:solidFill>
                  <a:srgbClr val="112375"/>
                </a:solidFill>
                <a:latin typeface="Times" pitchFamily="2" charset="0"/>
              </a:rPr>
              <a:t>Idir</a:t>
            </a:r>
            <a:r>
              <a:rPr lang="en-US" sz="1400" i="1" dirty="0">
                <a:solidFill>
                  <a:srgbClr val="112375"/>
                </a:solidFill>
                <a:latin typeface="Times" pitchFamily="2" charset="0"/>
              </a:rPr>
              <a:t>, M., </a:t>
            </a:r>
            <a:r>
              <a:rPr lang="en-US" sz="1400" i="1" dirty="0" err="1">
                <a:solidFill>
                  <a:srgbClr val="112375"/>
                </a:solidFill>
                <a:latin typeface="Times" pitchFamily="2" charset="0"/>
              </a:rPr>
              <a:t>Kaznatcheev</a:t>
            </a:r>
            <a:r>
              <a:rPr lang="en-US" sz="1400" i="1" dirty="0">
                <a:solidFill>
                  <a:srgbClr val="112375"/>
                </a:solidFill>
                <a:latin typeface="Times" pitchFamily="2" charset="0"/>
              </a:rPr>
              <a:t>, K., Shapiro, D. Shen, Q. and </a:t>
            </a:r>
            <a:r>
              <a:rPr lang="en-US" sz="1400" i="1" dirty="0" err="1">
                <a:solidFill>
                  <a:srgbClr val="112375"/>
                </a:solidFill>
                <a:latin typeface="Times" pitchFamily="2" charset="0"/>
              </a:rPr>
              <a:t>Baltser</a:t>
            </a:r>
            <a:r>
              <a:rPr lang="en-US" sz="1400" i="1" dirty="0">
                <a:solidFill>
                  <a:srgbClr val="112375"/>
                </a:solidFill>
                <a:latin typeface="Times" pitchFamily="2" charset="0"/>
              </a:rPr>
              <a:t>, J., Proc. SPIE, 8141:814107 (2011)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418FCEC-6996-C143-94B3-C83172F90B43}"/>
                  </a:ext>
                </a:extLst>
              </p:cNvPr>
              <p:cNvSpPr txBox="1"/>
              <p:nvPr/>
            </p:nvSpPr>
            <p:spPr>
              <a:xfrm>
                <a:off x="150314" y="1898937"/>
                <a:ext cx="9180205"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Cambria Math" panose="02040503050406030204" pitchFamily="18" charset="0"/>
                        </a:rPr>
                        <m:t>𝐾</m:t>
                      </m:r>
                      <m:d>
                        <m:dPr>
                          <m:ctrlPr>
                            <a:rPr lang="en-US" sz="2800" i="1" dirty="0">
                              <a:latin typeface="Cambria Math" panose="02040503050406030204" pitchFamily="18" charset="0"/>
                              <a:ea typeface="Cambria Math" panose="02040503050406030204" pitchFamily="18" charset="0"/>
                            </a:rPr>
                          </m:ctrlPr>
                        </m:dPr>
                        <m:e>
                          <m:r>
                            <a:rPr lang="en-US" sz="2800" i="1" dirty="0" smtClean="0">
                              <a:latin typeface="Cambria Math" panose="02040503050406030204" pitchFamily="18" charset="0"/>
                            </a:rPr>
                            <m:t>𝑥</m:t>
                          </m:r>
                          <m:r>
                            <a:rPr lang="en-US" sz="2800" i="1" dirty="0">
                              <a:latin typeface="Cambria Math" panose="02040503050406030204" pitchFamily="18" charset="0"/>
                            </a:rPr>
                            <m:t>−</m:t>
                          </m:r>
                          <m:sSup>
                            <m:sSupPr>
                              <m:ctrlPr>
                                <a:rPr lang="en-US" sz="2800" i="1" smtClean="0">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dirty="0">
                              <a:latin typeface="Cambria Math" panose="02040503050406030204" pitchFamily="18" charset="0"/>
                            </a:rPr>
                            <m:t>𝑦</m:t>
                          </m:r>
                          <m:r>
                            <a:rPr lang="en-US" sz="2800" i="1" dirty="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dirty="0" smtClean="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𝑘</m:t>
                          </m:r>
                        </m:e>
                      </m:d>
                      <m:r>
                        <a:rPr lang="en-US" sz="2800" b="0" i="1" dirty="0" smtClean="0">
                          <a:solidFill>
                            <a:srgbClr val="000000"/>
                          </a:solidFill>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𝑇</m:t>
                      </m:r>
                      <m:d>
                        <m:dPr>
                          <m:ctrlPr>
                            <a:rPr lang="en-US" sz="2800" i="1" dirty="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rPr>
                            <m:t>𝑥</m:t>
                          </m:r>
                          <m:r>
                            <a:rPr lang="en-US" sz="2800" i="1" dirty="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rPr>
                            <m:t>𝑦</m:t>
                          </m:r>
                          <m:r>
                            <a:rPr lang="en-US" sz="2800" i="1">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r>
                            <a:rPr lang="en-US" sz="2800" b="0" i="1" dirty="0" smtClean="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e>
                      </m:d>
                      <m:r>
                        <a:rPr lang="en-US" sz="2800" i="1" dirty="0" smtClean="0">
                          <a:latin typeface="Cambria Math" panose="02040503050406030204" pitchFamily="18" charset="0"/>
                          <a:ea typeface="Cambria Math" panose="02040503050406030204" pitchFamily="18" charset="0"/>
                        </a:rPr>
                        <m:t>𝛿</m:t>
                      </m:r>
                      <m:d>
                        <m:dPr>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e>
                      </m:d>
                      <m:r>
                        <a:rPr lang="en-US" sz="2800" i="1" dirty="0">
                          <a:latin typeface="Cambria Math" panose="02040503050406030204" pitchFamily="18" charset="0"/>
                          <a:ea typeface="Cambria Math" panose="02040503050406030204" pitchFamily="18" charset="0"/>
                        </a:rPr>
                        <m:t>𝛿</m:t>
                      </m:r>
                      <m:d>
                        <m:dPr>
                          <m:ctrlPr>
                            <a:rPr lang="en-US" sz="2800" i="1" dirty="0">
                              <a:latin typeface="Cambria Math" panose="02040503050406030204" pitchFamily="18" charset="0"/>
                              <a:ea typeface="Cambria Math" panose="02040503050406030204" pitchFamily="18" charset="0"/>
                            </a:rPr>
                          </m:ctrlPr>
                        </m:dPr>
                        <m:e>
                          <m:r>
                            <a:rPr lang="en-US" sz="2800" b="0" i="1" dirty="0" smtClean="0">
                              <a:latin typeface="Cambria Math" panose="02040503050406030204" pitchFamily="18" charset="0"/>
                              <a:ea typeface="Cambria Math" panose="02040503050406030204" pitchFamily="18" charset="0"/>
                            </a:rPr>
                            <m:t>𝑦</m:t>
                          </m:r>
                          <m:r>
                            <a:rPr lang="en-US" sz="2800" i="1" dirty="0">
                              <a:latin typeface="Cambria Math" panose="02040503050406030204" pitchFamily="18" charset="0"/>
                            </a:rPr>
                            <m:t>−</m:t>
                          </m:r>
                          <m:sSup>
                            <m:sSupPr>
                              <m:ctrlPr>
                                <a:rPr lang="en-US" sz="2800" i="1">
                                  <a:latin typeface="Cambria Math" panose="02040503050406030204" pitchFamily="18" charset="0"/>
                                </a:rPr>
                              </m:ctrlPr>
                            </m:sSupPr>
                            <m:e>
                              <m:r>
                                <a:rPr lang="en-US" sz="2800" b="0" i="1" smtClean="0">
                                  <a:latin typeface="Cambria Math" panose="02040503050406030204" pitchFamily="18" charset="0"/>
                                </a:rPr>
                                <m:t>𝑦</m:t>
                              </m:r>
                            </m:e>
                            <m:sup>
                              <m:r>
                                <a:rPr lang="en-US" sz="2800" i="1">
                                  <a:latin typeface="Cambria Math" panose="02040503050406030204" pitchFamily="18" charset="0"/>
                                </a:rPr>
                                <m:t>′</m:t>
                              </m:r>
                            </m:sup>
                          </m:sSup>
                        </m:e>
                      </m:d>
                    </m:oMath>
                  </m:oMathPara>
                </a14:m>
                <a:endParaRPr lang="en-US" sz="2800" dirty="0"/>
              </a:p>
            </p:txBody>
          </p:sp>
        </mc:Choice>
        <mc:Fallback>
          <p:sp>
            <p:nvSpPr>
              <p:cNvPr id="13" name="TextBox 12">
                <a:extLst>
                  <a:ext uri="{FF2B5EF4-FFF2-40B4-BE49-F238E27FC236}">
                    <a16:creationId xmlns:a16="http://schemas.microsoft.com/office/drawing/2014/main" id="{1418FCEC-6996-C143-94B3-C83172F90B43}"/>
                  </a:ext>
                </a:extLst>
              </p:cNvPr>
              <p:cNvSpPr txBox="1">
                <a:spLocks noRot="1" noChangeAspect="1" noMove="1" noResize="1" noEditPoints="1" noAdjustHandles="1" noChangeArrowheads="1" noChangeShapeType="1" noTextEdit="1"/>
              </p:cNvSpPr>
              <p:nvPr/>
            </p:nvSpPr>
            <p:spPr>
              <a:xfrm>
                <a:off x="150314" y="1898937"/>
                <a:ext cx="9180205" cy="523220"/>
              </a:xfrm>
              <a:prstGeom prst="rect">
                <a:avLst/>
              </a:prstGeom>
              <a:blipFill>
                <a:blip r:embed="rId2"/>
                <a:stretch>
                  <a:fillRect b="-9524"/>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BF559F55-9FD5-D142-B00E-DEDF145AA877}"/>
              </a:ext>
            </a:extLst>
          </p:cNvPr>
          <p:cNvSpPr/>
          <p:nvPr/>
        </p:nvSpPr>
        <p:spPr>
          <a:xfrm>
            <a:off x="332114" y="2636496"/>
            <a:ext cx="11694786" cy="707886"/>
          </a:xfrm>
          <a:prstGeom prst="rect">
            <a:avLst/>
          </a:prstGeom>
        </p:spPr>
        <p:txBody>
          <a:bodyPr wrap="square">
            <a:spAutoFit/>
          </a:bodyPr>
          <a:lstStyle/>
          <a:p>
            <a:r>
              <a:rPr lang="en-US" sz="2000" dirty="0">
                <a:solidFill>
                  <a:srgbClr val="005C98"/>
                </a:solidFill>
              </a:rPr>
              <a:t>For an optical element with some extent along optical axis, like a grazing incidence mirror, the kernel function can be written as:</a:t>
            </a:r>
            <a:endParaRPr lang="en-US" sz="2000" dirty="0"/>
          </a:p>
        </p:txBody>
      </p:sp>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6F4556FF-4B74-1947-A5DF-019786D22D91}"/>
                  </a:ext>
                </a:extLst>
              </p:cNvPr>
              <p:cNvSpPr/>
              <p:nvPr/>
            </p:nvSpPr>
            <p:spPr>
              <a:xfrm>
                <a:off x="264394" y="3451395"/>
                <a:ext cx="11830226" cy="5525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dirty="0" smtClean="0">
                          <a:latin typeface="Cambria Math" panose="02040503050406030204" pitchFamily="18" charset="0"/>
                          <a:ea typeface="Cambria Math" panose="02040503050406030204" pitchFamily="18" charset="0"/>
                        </a:rPr>
                        <m:t>𝐾</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rPr>
                            <m:t>𝑥</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dirty="0">
                              <a:latin typeface="Cambria Math" panose="02040503050406030204" pitchFamily="18" charset="0"/>
                            </a:rPr>
                            <m:t>𝑦</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𝑘</m:t>
                          </m:r>
                        </m:e>
                      </m:d>
                      <m:r>
                        <a:rPr lang="en-US" sz="2600" i="1" dirty="0">
                          <a:solidFill>
                            <a:srgbClr val="000000"/>
                          </a:solidFill>
                          <a:latin typeface="Cambria Math" panose="02040503050406030204" pitchFamily="18" charset="0"/>
                          <a:ea typeface="Cambria Math" panose="02040503050406030204" pitchFamily="18" charset="0"/>
                        </a:rPr>
                        <m:t>≈</m:t>
                      </m:r>
                      <m:r>
                        <a:rPr lang="en-US" sz="2600" b="0" i="1" dirty="0" smtClean="0">
                          <a:solidFill>
                            <a:srgbClr val="000000"/>
                          </a:solidFill>
                          <a:latin typeface="Cambria Math" panose="02040503050406030204" pitchFamily="18" charset="0"/>
                          <a:ea typeface="Cambria Math" panose="02040503050406030204" pitchFamily="18" charset="0"/>
                        </a:rPr>
                        <m:t>𝐺</m:t>
                      </m:r>
                      <m:d>
                        <m:dPr>
                          <m:ctrlPr>
                            <a:rPr lang="en-US" sz="2600" i="1" dirty="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rPr>
                            <m:t>𝑥</m:t>
                          </m:r>
                          <m:r>
                            <a:rPr lang="en-US" sz="2600" i="1" dirty="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𝑦</m:t>
                          </m:r>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i="1" dirty="0">
                              <a:solidFill>
                                <a:srgbClr val="000000"/>
                              </a:solidFill>
                              <a:latin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𝑘</m:t>
                          </m:r>
                        </m:e>
                      </m:d>
                      <m:sSup>
                        <m:sSupPr>
                          <m:ctrlPr>
                            <a:rPr lang="en-US" sz="2600" i="1" dirty="0" smtClean="0">
                              <a:latin typeface="Cambria Math" panose="02040503050406030204" pitchFamily="18" charset="0"/>
                              <a:ea typeface="Cambria Math" panose="02040503050406030204" pitchFamily="18" charset="0"/>
                            </a:rPr>
                          </m:ctrlPr>
                        </m:sSupPr>
                        <m:e>
                          <m:r>
                            <a:rPr lang="en-US" sz="2600" i="1" dirty="0" smtClean="0">
                              <a:latin typeface="Cambria Math" panose="02040503050406030204" pitchFamily="18" charset="0"/>
                              <a:ea typeface="Cambria Math" panose="02040503050406030204" pitchFamily="18" charset="0"/>
                            </a:rPr>
                            <m:t>𝑒</m:t>
                          </m:r>
                        </m:e>
                        <m:sup>
                          <m:r>
                            <a:rPr lang="en-US" sz="2600" i="1" dirty="0" smtClean="0">
                              <a:latin typeface="Cambria Math" panose="02040503050406030204" pitchFamily="18" charset="0"/>
                              <a:ea typeface="Cambria Math" panose="02040503050406030204" pitchFamily="18" charset="0"/>
                            </a:rPr>
                            <m:t>𝑖</m:t>
                          </m:r>
                          <m:r>
                            <a:rPr lang="en-US" sz="2600" b="0" i="1" dirty="0" smtClean="0">
                              <a:latin typeface="Cambria Math" panose="02040503050406030204" pitchFamily="18" charset="0"/>
                              <a:ea typeface="Cambria Math" panose="02040503050406030204" pitchFamily="18" charset="0"/>
                            </a:rPr>
                            <m:t>𝑘</m:t>
                          </m:r>
                          <m:r>
                            <m:rPr>
                              <m:sty m:val="p"/>
                            </m:rPr>
                            <a:rPr lang="el-GR" sz="2600" b="0" i="1" dirty="0" smtClean="0">
                              <a:latin typeface="Cambria Math" panose="02040503050406030204" pitchFamily="18" charset="0"/>
                              <a:ea typeface="Cambria Math" panose="02040503050406030204" pitchFamily="18" charset="0"/>
                            </a:rPr>
                            <m:t>Λ</m:t>
                          </m:r>
                          <m:d>
                            <m:dPr>
                              <m:ctrlPr>
                                <a:rPr lang="en-US" sz="2600" i="1" dirty="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rPr>
                                <m:t>𝑥</m:t>
                              </m:r>
                              <m:r>
                                <a:rPr lang="en-US" sz="2600" i="1" dirty="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𝑦</m:t>
                              </m:r>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i="1" dirty="0">
                                  <a:solidFill>
                                    <a:srgbClr val="000000"/>
                                  </a:solidFill>
                                  <a:latin typeface="Cambria Math" panose="02040503050406030204" pitchFamily="18" charset="0"/>
                                </a:rPr>
                                <m:t>,</m:t>
                              </m:r>
                              <m:r>
                                <a:rPr lang="en-US" sz="2600" i="1" dirty="0">
                                  <a:latin typeface="Cambria Math" panose="02040503050406030204" pitchFamily="18" charset="0"/>
                                  <a:ea typeface="Cambria Math" panose="02040503050406030204" pitchFamily="18" charset="0"/>
                                </a:rPr>
                                <m:t>𝑘</m:t>
                              </m:r>
                            </m:e>
                          </m:d>
                        </m:sup>
                      </m:sSup>
                      <m:r>
                        <a:rPr lang="en-US" sz="2600" i="1" dirty="0">
                          <a:latin typeface="Cambria Math" panose="02040503050406030204" pitchFamily="18" charset="0"/>
                          <a:ea typeface="Cambria Math" panose="02040503050406030204" pitchFamily="18" charset="0"/>
                        </a:rPr>
                        <m:t>𝛿</m:t>
                      </m:r>
                      <m:d>
                        <m:dPr>
                          <m:ctrlPr>
                            <a:rPr lang="en-US" sz="2600" i="1" dirty="0">
                              <a:latin typeface="Cambria Math" panose="02040503050406030204" pitchFamily="18" charset="0"/>
                              <a:ea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dirty="0">
                              <a:latin typeface="Cambria Math" panose="02040503050406030204" pitchFamily="18" charset="0"/>
                            </a:rPr>
                            <m:t>−</m:t>
                          </m:r>
                          <m:sSup>
                            <m:sSupPr>
                              <m:ctrlPr>
                                <a:rPr lang="en-US" sz="2600" i="1" dirty="0" smtClean="0">
                                  <a:latin typeface="Cambria Math" panose="02040503050406030204" pitchFamily="18" charset="0"/>
                                </a:rPr>
                              </m:ctrlPr>
                            </m:sSupPr>
                            <m:e>
                              <m:acc>
                                <m:accPr>
                                  <m:chr m:val="̃"/>
                                  <m:ctrlPr>
                                    <a:rPr lang="en-US" sz="2600" i="1" dirty="0">
                                      <a:latin typeface="Cambria Math" panose="02040503050406030204" pitchFamily="18" charset="0"/>
                                      <a:ea typeface="Cambria Math" panose="02040503050406030204" pitchFamily="18" charset="0"/>
                                    </a:rPr>
                                  </m:ctrlPr>
                                </m:accPr>
                                <m:e>
                                  <m:r>
                                    <a:rPr lang="en-US" sz="2600" i="1" dirty="0">
                                      <a:latin typeface="Cambria Math" panose="02040503050406030204" pitchFamily="18" charset="0"/>
                                      <a:ea typeface="Cambria Math" panose="02040503050406030204" pitchFamily="18" charset="0"/>
                                    </a:rPr>
                                    <m:t>𝑥</m:t>
                                  </m:r>
                                </m:e>
                              </m:acc>
                            </m:e>
                            <m:sup>
                              <m:r>
                                <a:rPr lang="en-US" sz="2600" b="0" i="1" dirty="0" smtClean="0">
                                  <a:latin typeface="Cambria Math" panose="02040503050406030204" pitchFamily="18" charset="0"/>
                                </a:rPr>
                                <m:t>′</m:t>
                              </m:r>
                            </m:sup>
                          </m:sSup>
                          <m:d>
                            <m:dPr>
                              <m:ctrlPr>
                                <a:rPr lang="en-US" sz="2600" i="1" dirty="0" smtClean="0">
                                  <a:latin typeface="Cambria Math" panose="02040503050406030204" pitchFamily="18" charset="0"/>
                                  <a:ea typeface="Cambria Math" panose="02040503050406030204" pitchFamily="18" charset="0"/>
                                </a:rPr>
                              </m:ctrlPr>
                            </m:dPr>
                            <m:e>
                              <m:r>
                                <a:rPr lang="en-US" sz="2600" b="0" i="1" dirty="0" smtClean="0">
                                  <a:latin typeface="Cambria Math" panose="02040503050406030204" pitchFamily="18" charset="0"/>
                                  <a:ea typeface="Cambria Math" panose="02040503050406030204" pitchFamily="18" charset="0"/>
                                </a:rPr>
                                <m:t>𝑥</m:t>
                              </m:r>
                              <m:r>
                                <a:rPr lang="en-US" sz="2600" b="0" i="1" smtClean="0">
                                  <a:latin typeface="Cambria Math" panose="02040503050406030204" pitchFamily="18" charset="0"/>
                                </a:rPr>
                                <m:t>,</m:t>
                              </m:r>
                              <m:r>
                                <a:rPr lang="en-US" sz="2600" b="0" i="1" smtClean="0">
                                  <a:latin typeface="Cambria Math" panose="02040503050406030204" pitchFamily="18" charset="0"/>
                                </a:rPr>
                                <m:t>𝑦</m:t>
                              </m:r>
                            </m:e>
                          </m:d>
                        </m:e>
                      </m:d>
                      <m:r>
                        <a:rPr lang="en-US" sz="2600" i="1" dirty="0">
                          <a:latin typeface="Cambria Math" panose="02040503050406030204" pitchFamily="18" charset="0"/>
                          <a:ea typeface="Cambria Math" panose="02040503050406030204" pitchFamily="18" charset="0"/>
                        </a:rPr>
                        <m:t>𝛿</m:t>
                      </m:r>
                      <m:d>
                        <m:dPr>
                          <m:ctrlPr>
                            <a:rPr lang="en-US" sz="2600" i="1" dirty="0">
                              <a:latin typeface="Cambria Math" panose="02040503050406030204" pitchFamily="18" charset="0"/>
                              <a:ea typeface="Cambria Math" panose="02040503050406030204" pitchFamily="18" charset="0"/>
                            </a:rPr>
                          </m:ctrlPr>
                        </m:dPr>
                        <m:e>
                          <m:sSup>
                            <m:sSupPr>
                              <m:ctrlPr>
                                <a:rPr lang="en-US" sz="2600" i="1">
                                  <a:latin typeface="Cambria Math" panose="02040503050406030204" pitchFamily="18" charset="0"/>
                                </a:rPr>
                              </m:ctrlPr>
                            </m:sSupPr>
                            <m:e>
                              <m:r>
                                <a:rPr lang="en-US" sz="2600" b="0" i="1" smtClean="0">
                                  <a:latin typeface="Cambria Math" panose="02040503050406030204" pitchFamily="18" charset="0"/>
                                </a:rPr>
                                <m:t>𝑦</m:t>
                              </m:r>
                            </m:e>
                            <m:sup>
                              <m:r>
                                <a:rPr lang="en-US" sz="2600" i="1">
                                  <a:latin typeface="Cambria Math" panose="02040503050406030204" pitchFamily="18" charset="0"/>
                                </a:rPr>
                                <m:t>′</m:t>
                              </m:r>
                            </m:sup>
                          </m:sSup>
                          <m:r>
                            <a:rPr lang="en-US" sz="2600" i="1" dirty="0">
                              <a:latin typeface="Cambria Math" panose="02040503050406030204" pitchFamily="18" charset="0"/>
                            </a:rPr>
                            <m:t>−</m:t>
                          </m:r>
                          <m:sSup>
                            <m:sSupPr>
                              <m:ctrlPr>
                                <a:rPr lang="en-US" sz="2600" i="1" dirty="0">
                                  <a:latin typeface="Cambria Math" panose="02040503050406030204" pitchFamily="18" charset="0"/>
                                </a:rPr>
                              </m:ctrlPr>
                            </m:sSupPr>
                            <m:e>
                              <m:acc>
                                <m:accPr>
                                  <m:chr m:val="̃"/>
                                  <m:ctrlPr>
                                    <a:rPr lang="en-US" sz="2600" i="1" dirty="0">
                                      <a:latin typeface="Cambria Math" panose="02040503050406030204" pitchFamily="18" charset="0"/>
                                      <a:ea typeface="Cambria Math" panose="02040503050406030204" pitchFamily="18" charset="0"/>
                                    </a:rPr>
                                  </m:ctrlPr>
                                </m:accPr>
                                <m:e>
                                  <m:r>
                                    <a:rPr lang="en-US" sz="2600" b="0" i="1" dirty="0" smtClean="0">
                                      <a:latin typeface="Cambria Math" panose="02040503050406030204" pitchFamily="18" charset="0"/>
                                      <a:ea typeface="Cambria Math" panose="02040503050406030204" pitchFamily="18" charset="0"/>
                                    </a:rPr>
                                    <m:t>𝑦</m:t>
                                  </m:r>
                                </m:e>
                              </m:acc>
                            </m:e>
                            <m:sup>
                              <m:r>
                                <a:rPr lang="en-US" sz="2600" i="1" dirty="0">
                                  <a:latin typeface="Cambria Math" panose="02040503050406030204" pitchFamily="18" charset="0"/>
                                </a:rPr>
                                <m:t>′</m:t>
                              </m:r>
                            </m:sup>
                          </m:sSup>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ea typeface="Cambria Math" panose="02040503050406030204" pitchFamily="18" charset="0"/>
                                </a:rPr>
                                <m:t>𝑥</m:t>
                              </m:r>
                              <m:r>
                                <a:rPr lang="en-US" sz="2600" i="1">
                                  <a:latin typeface="Cambria Math" panose="02040503050406030204" pitchFamily="18" charset="0"/>
                                </a:rPr>
                                <m:t>,</m:t>
                              </m:r>
                              <m:r>
                                <a:rPr lang="en-US" sz="2600" i="1">
                                  <a:latin typeface="Cambria Math" panose="02040503050406030204" pitchFamily="18" charset="0"/>
                                </a:rPr>
                                <m:t>𝑦</m:t>
                              </m:r>
                            </m:e>
                          </m:d>
                        </m:e>
                      </m:d>
                    </m:oMath>
                  </m:oMathPara>
                </a14:m>
                <a:endParaRPr lang="en-US" sz="2600" dirty="0"/>
              </a:p>
            </p:txBody>
          </p:sp>
        </mc:Choice>
        <mc:Fallback>
          <p:sp>
            <p:nvSpPr>
              <p:cNvPr id="17" name="Rectangle 16">
                <a:extLst>
                  <a:ext uri="{FF2B5EF4-FFF2-40B4-BE49-F238E27FC236}">
                    <a16:creationId xmlns:a16="http://schemas.microsoft.com/office/drawing/2014/main" id="{6F4556FF-4B74-1947-A5DF-019786D22D91}"/>
                  </a:ext>
                </a:extLst>
              </p:cNvPr>
              <p:cNvSpPr>
                <a:spLocks noRot="1" noChangeAspect="1" noMove="1" noResize="1" noEditPoints="1" noAdjustHandles="1" noChangeArrowheads="1" noChangeShapeType="1" noTextEdit="1"/>
              </p:cNvSpPr>
              <p:nvPr/>
            </p:nvSpPr>
            <p:spPr>
              <a:xfrm>
                <a:off x="264394" y="3451395"/>
                <a:ext cx="11830226" cy="552524"/>
              </a:xfrm>
              <a:prstGeom prst="rect">
                <a:avLst/>
              </a:prstGeom>
              <a:blipFill>
                <a:blip r:embed="rId3"/>
                <a:stretch>
                  <a:fillRect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011CF1AF-2807-DC4E-84D6-C7D21EF0391F}"/>
                  </a:ext>
                </a:extLst>
              </p:cNvPr>
              <p:cNvSpPr txBox="1"/>
              <p:nvPr/>
            </p:nvSpPr>
            <p:spPr>
              <a:xfrm>
                <a:off x="332114" y="4219692"/>
                <a:ext cx="11511072" cy="1323439"/>
              </a:xfrm>
              <a:prstGeom prst="rect">
                <a:avLst/>
              </a:prstGeom>
              <a:noFill/>
            </p:spPr>
            <p:txBody>
              <a:bodyPr wrap="square" rtlCol="0">
                <a:spAutoFit/>
              </a:bodyPr>
              <a:lstStyle/>
              <a:p>
                <a:r>
                  <a:rPr lang="en-US" sz="2000" dirty="0">
                    <a:solidFill>
                      <a:srgbClr val="005C98"/>
                    </a:solidFill>
                  </a:rPr>
                  <a:t>Where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rPr>
                      <m:t>𝐺</m:t>
                    </m:r>
                    <m:d>
                      <m:dPr>
                        <m:ctrlPr>
                          <a:rPr lang="en-US" sz="2000" i="1" dirty="0">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rPr>
                          <m:t>𝑦</m:t>
                        </m:r>
                        <m:r>
                          <a:rPr lang="en-US" sz="2000" i="1">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𝑧</m:t>
                            </m:r>
                          </m:e>
                          <m:sup>
                            <m:r>
                              <a:rPr lang="en-US" sz="2000" i="1" dirty="0">
                                <a:solidFill>
                                  <a:schemeClr val="tx1"/>
                                </a:solidFill>
                                <a:latin typeface="Cambria Math" panose="02040503050406030204" pitchFamily="18" charset="0"/>
                              </a:rPr>
                              <m:t>∗</m:t>
                            </m:r>
                          </m:sup>
                        </m:sSup>
                        <m:r>
                          <a:rPr lang="en-US" sz="2000" i="1"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ea typeface="Cambria Math" panose="02040503050406030204" pitchFamily="18" charset="0"/>
                          </a:rPr>
                          <m:t>𝑘</m:t>
                        </m:r>
                      </m:e>
                    </m:d>
                  </m:oMath>
                </a14:m>
                <a:r>
                  <a:rPr lang="en-US" sz="2000" dirty="0">
                    <a:solidFill>
                      <a:srgbClr val="005C98"/>
                    </a:solidFill>
                  </a:rPr>
                  <a:t> is a function defining local transformations of the wavefield (e.g. reflection from a mirror surface), </a:t>
                </a:r>
                <a14:m>
                  <m:oMath xmlns:m="http://schemas.openxmlformats.org/officeDocument/2006/math">
                    <m:sSup>
                      <m:sSupPr>
                        <m:ctrlPr>
                          <a:rPr lang="en-US" sz="2000" i="1" dirty="0" smtClean="0">
                            <a:solidFill>
                              <a:schemeClr val="tx1"/>
                            </a:solidFill>
                            <a:latin typeface="Cambria Math" panose="02040503050406030204" pitchFamily="18" charset="0"/>
                          </a:rPr>
                        </m:ctrlPr>
                      </m:sSupPr>
                      <m:e>
                        <m:acc>
                          <m:accPr>
                            <m:chr m:val="̃"/>
                            <m:ctrlPr>
                              <a:rPr lang="en-US" sz="2000" i="1" dirty="0">
                                <a:solidFill>
                                  <a:schemeClr val="tx1"/>
                                </a:solidFill>
                                <a:latin typeface="Cambria Math" panose="02040503050406030204" pitchFamily="18" charset="0"/>
                                <a:ea typeface="Cambria Math" panose="02040503050406030204" pitchFamily="18" charset="0"/>
                              </a:rPr>
                            </m:ctrlPr>
                          </m:accPr>
                          <m:e>
                            <m:r>
                              <a:rPr lang="en-US" sz="2000" i="1" dirty="0">
                                <a:solidFill>
                                  <a:schemeClr val="tx1"/>
                                </a:solidFill>
                                <a:latin typeface="Cambria Math" panose="02040503050406030204" pitchFamily="18" charset="0"/>
                                <a:ea typeface="Cambria Math" panose="02040503050406030204" pitchFamily="18" charset="0"/>
                              </a:rPr>
                              <m:t>𝑥</m:t>
                            </m:r>
                          </m:e>
                        </m:acc>
                      </m:e>
                      <m:sup>
                        <m:r>
                          <a:rPr lang="en-US" sz="2000" i="1" dirty="0">
                            <a:solidFill>
                              <a:schemeClr val="tx1"/>
                            </a:solidFill>
                            <a:latin typeface="Cambria Math" panose="02040503050406030204" pitchFamily="18" charset="0"/>
                          </a:rPr>
                          <m:t>′</m:t>
                        </m:r>
                      </m:sup>
                    </m:sSup>
                    <m:d>
                      <m:dPr>
                        <m:ctrlPr>
                          <a:rPr lang="en-US" sz="2000" i="1" dirty="0">
                            <a:solidFill>
                              <a:schemeClr val="tx1"/>
                            </a:solidFill>
                            <a:latin typeface="Cambria Math" panose="02040503050406030204" pitchFamily="18" charset="0"/>
                            <a:ea typeface="Cambria Math" panose="02040503050406030204" pitchFamily="18" charset="0"/>
                          </a:rPr>
                        </m:ctrlPr>
                      </m:dPr>
                      <m:e>
                        <m:r>
                          <a:rPr lang="en-US" sz="2000" i="1" dirty="0">
                            <a:solidFill>
                              <a:schemeClr val="tx1"/>
                            </a:solidFill>
                            <a:latin typeface="Cambria Math" panose="02040503050406030204" pitchFamily="18" charset="0"/>
                            <a:ea typeface="Cambria Math" panose="02040503050406030204" pitchFamily="18" charset="0"/>
                          </a:rPr>
                          <m:t>𝑥</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𝑦</m:t>
                        </m:r>
                      </m:e>
                    </m:d>
                  </m:oMath>
                </a14:m>
                <a:r>
                  <a:rPr lang="en-US" sz="2000" dirty="0">
                    <a:solidFill>
                      <a:schemeClr val="tx1"/>
                    </a:solidFill>
                  </a:rPr>
                  <a:t> </a:t>
                </a:r>
                <a:r>
                  <a:rPr lang="en-US" sz="2000" dirty="0">
                    <a:solidFill>
                      <a:srgbClr val="005C98"/>
                    </a:solidFill>
                  </a:rPr>
                  <a:t>and </a:t>
                </a:r>
                <a14:m>
                  <m:oMath xmlns:m="http://schemas.openxmlformats.org/officeDocument/2006/math">
                    <m:sSup>
                      <m:sSupPr>
                        <m:ctrlPr>
                          <a:rPr lang="en-US" sz="2000" i="1" dirty="0" smtClean="0">
                            <a:solidFill>
                              <a:schemeClr val="tx1"/>
                            </a:solidFill>
                            <a:latin typeface="Cambria Math" panose="02040503050406030204" pitchFamily="18" charset="0"/>
                          </a:rPr>
                        </m:ctrlPr>
                      </m:sSupPr>
                      <m:e>
                        <m:acc>
                          <m:accPr>
                            <m:chr m:val="̃"/>
                            <m:ctrlPr>
                              <a:rPr lang="en-US" sz="2000" i="1" dirty="0">
                                <a:solidFill>
                                  <a:schemeClr val="tx1"/>
                                </a:solidFill>
                                <a:latin typeface="Cambria Math" panose="02040503050406030204" pitchFamily="18" charset="0"/>
                                <a:ea typeface="Cambria Math" panose="02040503050406030204" pitchFamily="18" charset="0"/>
                              </a:rPr>
                            </m:ctrlPr>
                          </m:accPr>
                          <m:e>
                            <m:r>
                              <a:rPr lang="en-US" sz="2000" i="1" dirty="0">
                                <a:solidFill>
                                  <a:schemeClr val="tx1"/>
                                </a:solidFill>
                                <a:latin typeface="Cambria Math" panose="02040503050406030204" pitchFamily="18" charset="0"/>
                                <a:ea typeface="Cambria Math" panose="02040503050406030204" pitchFamily="18" charset="0"/>
                              </a:rPr>
                              <m:t>𝑦</m:t>
                            </m:r>
                          </m:e>
                        </m:acc>
                      </m:e>
                      <m:sup>
                        <m:r>
                          <a:rPr lang="en-US" sz="2000" i="1" dirty="0">
                            <a:solidFill>
                              <a:schemeClr val="tx1"/>
                            </a:solidFill>
                            <a:latin typeface="Cambria Math" panose="02040503050406030204" pitchFamily="18" charset="0"/>
                          </a:rPr>
                          <m:t>′</m:t>
                        </m:r>
                      </m:sup>
                    </m:sSup>
                    <m:d>
                      <m:dPr>
                        <m:ctrlPr>
                          <a:rPr lang="en-US" sz="2000" i="1" dirty="0">
                            <a:solidFill>
                              <a:schemeClr val="tx1"/>
                            </a:solidFill>
                            <a:latin typeface="Cambria Math" panose="02040503050406030204" pitchFamily="18" charset="0"/>
                            <a:ea typeface="Cambria Math" panose="02040503050406030204" pitchFamily="18" charset="0"/>
                          </a:rPr>
                        </m:ctrlPr>
                      </m:dPr>
                      <m:e>
                        <m:r>
                          <a:rPr lang="en-US" sz="2000" i="1" dirty="0">
                            <a:solidFill>
                              <a:schemeClr val="tx1"/>
                            </a:solidFill>
                            <a:latin typeface="Cambria Math" panose="02040503050406030204" pitchFamily="18" charset="0"/>
                            <a:ea typeface="Cambria Math" panose="02040503050406030204" pitchFamily="18" charset="0"/>
                          </a:rPr>
                          <m:t>𝑥</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𝑦</m:t>
                        </m:r>
                      </m:e>
                    </m:d>
                  </m:oMath>
                </a14:m>
                <a:r>
                  <a:rPr lang="en-US" sz="2000" dirty="0">
                    <a:solidFill>
                      <a:srgbClr val="005C98"/>
                    </a:solidFill>
                  </a:rPr>
                  <a:t> are functions defining the transformation of coordinates for points in the transverse plane before and after the optical element, </a:t>
                </a:r>
                <a14:m>
                  <m:oMath xmlns:m="http://schemas.openxmlformats.org/officeDocument/2006/math">
                    <m:r>
                      <m:rPr>
                        <m:sty m:val="p"/>
                      </m:rPr>
                      <a:rPr lang="el-GR" sz="2000" i="1" dirty="0" smtClean="0">
                        <a:solidFill>
                          <a:schemeClr val="tx1"/>
                        </a:solidFill>
                        <a:latin typeface="Cambria Math" panose="02040503050406030204" pitchFamily="18" charset="0"/>
                        <a:ea typeface="Cambria Math" panose="02040503050406030204" pitchFamily="18" charset="0"/>
                      </a:rPr>
                      <m:t>Λ</m:t>
                    </m:r>
                    <m:d>
                      <m:dPr>
                        <m:ctrlPr>
                          <a:rPr lang="en-US" sz="2000" i="1" dirty="0">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rPr>
                          <m:t>𝑦</m:t>
                        </m:r>
                        <m:r>
                          <a:rPr lang="en-US" sz="2000" i="1">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𝑧</m:t>
                            </m:r>
                          </m:e>
                          <m:sup>
                            <m:r>
                              <a:rPr lang="en-US" sz="2000" i="1" dirty="0">
                                <a:solidFill>
                                  <a:schemeClr val="tx1"/>
                                </a:solidFill>
                                <a:latin typeface="Cambria Math" panose="02040503050406030204" pitchFamily="18" charset="0"/>
                              </a:rPr>
                              <m:t>∗</m:t>
                            </m:r>
                          </m:sup>
                        </m:sSup>
                        <m:r>
                          <a:rPr lang="en-US" sz="2000" i="1" dirty="0">
                            <a:solidFill>
                              <a:schemeClr val="tx1"/>
                            </a:solidFill>
                            <a:latin typeface="Cambria Math" panose="02040503050406030204" pitchFamily="18" charset="0"/>
                          </a:rPr>
                          <m:t>,</m:t>
                        </m:r>
                        <m:r>
                          <a:rPr lang="en-US" sz="2000" i="1" dirty="0">
                            <a:solidFill>
                              <a:schemeClr val="tx1"/>
                            </a:solidFill>
                            <a:latin typeface="Cambria Math" panose="02040503050406030204" pitchFamily="18" charset="0"/>
                            <a:ea typeface="Cambria Math" panose="02040503050406030204" pitchFamily="18" charset="0"/>
                          </a:rPr>
                          <m:t>𝑘</m:t>
                        </m:r>
                      </m:e>
                    </m:d>
                  </m:oMath>
                </a14:m>
                <a:r>
                  <a:rPr lang="en-US" sz="2000" dirty="0">
                    <a:solidFill>
                      <a:srgbClr val="005C98"/>
                    </a:solidFill>
                  </a:rPr>
                  <a:t> is a function defining the corresponding optical path difference.</a:t>
                </a:r>
              </a:p>
            </p:txBody>
          </p:sp>
        </mc:Choice>
        <mc:Fallback>
          <p:sp>
            <p:nvSpPr>
              <p:cNvPr id="18" name="TextBox 17">
                <a:extLst>
                  <a:ext uri="{FF2B5EF4-FFF2-40B4-BE49-F238E27FC236}">
                    <a16:creationId xmlns:a16="http://schemas.microsoft.com/office/drawing/2014/main" id="{011CF1AF-2807-DC4E-84D6-C7D21EF0391F}"/>
                  </a:ext>
                </a:extLst>
              </p:cNvPr>
              <p:cNvSpPr txBox="1">
                <a:spLocks noRot="1" noChangeAspect="1" noMove="1" noResize="1" noEditPoints="1" noAdjustHandles="1" noChangeArrowheads="1" noChangeShapeType="1" noTextEdit="1"/>
              </p:cNvSpPr>
              <p:nvPr/>
            </p:nvSpPr>
            <p:spPr>
              <a:xfrm>
                <a:off x="332114" y="4219692"/>
                <a:ext cx="11511072" cy="1323439"/>
              </a:xfrm>
              <a:prstGeom prst="rect">
                <a:avLst/>
              </a:prstGeom>
              <a:blipFill>
                <a:blip r:embed="rId4"/>
                <a:stretch>
                  <a:fillRect l="-441" t="-1905" r="-330" b="-7619"/>
                </a:stretch>
              </a:blipFill>
            </p:spPr>
            <p:txBody>
              <a:bodyPr/>
              <a:lstStyle/>
              <a:p>
                <a:r>
                  <a:rPr lang="en-US">
                    <a:noFill/>
                  </a:rPr>
                  <a:t> </a:t>
                </a:r>
              </a:p>
            </p:txBody>
          </p:sp>
        </mc:Fallback>
      </mc:AlternateContent>
    </p:spTree>
    <p:extLst>
      <p:ext uri="{BB962C8B-B14F-4D97-AF65-F5344CB8AC3E}">
        <p14:creationId xmlns:p14="http://schemas.microsoft.com/office/powerpoint/2010/main" val="479814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Outline</a:t>
            </a:r>
          </a:p>
        </p:txBody>
      </p:sp>
      <p:sp>
        <p:nvSpPr>
          <p:cNvPr id="9" name="Content Placeholder 8"/>
          <p:cNvSpPr>
            <a:spLocks noGrp="1"/>
          </p:cNvSpPr>
          <p:nvPr>
            <p:ph idx="1"/>
          </p:nvPr>
        </p:nvSpPr>
        <p:spPr>
          <a:xfrm>
            <a:off x="772159" y="1008674"/>
            <a:ext cx="10920181" cy="5186208"/>
          </a:xfrm>
        </p:spPr>
        <p:txBody>
          <a:bodyPr/>
          <a:lstStyle/>
          <a:p>
            <a:r>
              <a:rPr lang="en-US" dirty="0"/>
              <a:t>Introduction to Wavefront Propagation</a:t>
            </a:r>
          </a:p>
          <a:p>
            <a:r>
              <a:rPr lang="en-US" dirty="0"/>
              <a:t>SRW Propagators</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0" name="Footer Placeholder 4"/>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3614076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Standard Propagator</a:t>
            </a:r>
          </a:p>
        </p:txBody>
      </p:sp>
      <p:sp>
        <p:nvSpPr>
          <p:cNvPr id="4" name="Footer Placeholder 4">
            <a:extLst>
              <a:ext uri="{FF2B5EF4-FFF2-40B4-BE49-F238E27FC236}">
                <a16:creationId xmlns:a16="http://schemas.microsoft.com/office/drawing/2014/main" id="{713046D9-B346-5C45-9C2E-40769A8A1A97}"/>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280020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Quadratic Term/Quadratic Term Special Propagators</a:t>
            </a:r>
          </a:p>
        </p:txBody>
      </p:sp>
      <p:sp>
        <p:nvSpPr>
          <p:cNvPr id="4" name="Footer Placeholder 4">
            <a:extLst>
              <a:ext uri="{FF2B5EF4-FFF2-40B4-BE49-F238E27FC236}">
                <a16:creationId xmlns:a16="http://schemas.microsoft.com/office/drawing/2014/main" id="{EA66C053-6937-D247-A34B-4DF8E45B52A0}"/>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33691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From Waist/To Waist Propagators</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39728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References</a:t>
            </a:r>
          </a:p>
        </p:txBody>
      </p:sp>
      <p:sp>
        <p:nvSpPr>
          <p:cNvPr id="38" name="Parentesi quadra aperta 3">
            <a:extLst>
              <a:ext uri="{FF2B5EF4-FFF2-40B4-BE49-F238E27FC236}">
                <a16:creationId xmlns:a16="http://schemas.microsoft.com/office/drawing/2014/main" id="{40C1E609-C4A3-1A48-82A5-8AB134CE5173}"/>
              </a:ext>
            </a:extLst>
          </p:cNvPr>
          <p:cNvSpPr/>
          <p:nvPr/>
        </p:nvSpPr>
        <p:spPr bwMode="auto">
          <a:xfrm>
            <a:off x="3906124" y="647699"/>
            <a:ext cx="142875" cy="89694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grpSp>
        <p:nvGrpSpPr>
          <p:cNvPr id="39" name="Gruppo 5">
            <a:extLst>
              <a:ext uri="{FF2B5EF4-FFF2-40B4-BE49-F238E27FC236}">
                <a16:creationId xmlns:a16="http://schemas.microsoft.com/office/drawing/2014/main" id="{A5D5361B-A4AF-D848-B1F8-9F553A344AA6}"/>
              </a:ext>
            </a:extLst>
          </p:cNvPr>
          <p:cNvGrpSpPr/>
          <p:nvPr/>
        </p:nvGrpSpPr>
        <p:grpSpPr>
          <a:xfrm>
            <a:off x="3906124" y="5438603"/>
            <a:ext cx="6526031" cy="675229"/>
            <a:chOff x="1619671" y="5438603"/>
            <a:chExt cx="6526031" cy="675229"/>
          </a:xfrm>
        </p:grpSpPr>
        <p:sp>
          <p:nvSpPr>
            <p:cNvPr id="40" name="Parentesi quadra aperta 18">
              <a:extLst>
                <a:ext uri="{FF2B5EF4-FFF2-40B4-BE49-F238E27FC236}">
                  <a16:creationId xmlns:a16="http://schemas.microsoft.com/office/drawing/2014/main" id="{58E0FF12-63E3-DA4A-863F-A1E3509F7E9A}"/>
                </a:ext>
              </a:extLst>
            </p:cNvPr>
            <p:cNvSpPr/>
            <p:nvPr/>
          </p:nvSpPr>
          <p:spPr bwMode="auto">
            <a:xfrm>
              <a:off x="1619671" y="5468309"/>
              <a:ext cx="133351" cy="645523"/>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pic>
          <p:nvPicPr>
            <p:cNvPr id="41" name="Picture 4">
              <a:extLst>
                <a:ext uri="{FF2B5EF4-FFF2-40B4-BE49-F238E27FC236}">
                  <a16:creationId xmlns:a16="http://schemas.microsoft.com/office/drawing/2014/main" id="{D42942EC-AEE2-5A4E-BA3E-2CCBAA66DAD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1783002" y="543860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ectangle 3">
            <a:extLst>
              <a:ext uri="{FF2B5EF4-FFF2-40B4-BE49-F238E27FC236}">
                <a16:creationId xmlns:a16="http://schemas.microsoft.com/office/drawing/2014/main" id="{D0C9B2A3-95BA-B34A-BBCD-5AA2D85C9C0B}"/>
              </a:ext>
            </a:extLst>
          </p:cNvPr>
          <p:cNvSpPr>
            <a:spLocks noChangeArrowheads="1"/>
          </p:cNvSpPr>
          <p:nvPr/>
        </p:nvSpPr>
        <p:spPr bwMode="auto">
          <a:xfrm>
            <a:off x="363255" y="773015"/>
            <a:ext cx="3207477" cy="687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Official Repository</a:t>
            </a:r>
          </a:p>
          <a:p>
            <a:pPr marL="0" indent="0" algn="ctr">
              <a:spcBef>
                <a:spcPct val="15000"/>
              </a:spcBef>
            </a:pPr>
            <a:r>
              <a:rPr kumimoji="0" lang="en-US" altLang="it-IT" sz="1800" i="1" dirty="0">
                <a:solidFill>
                  <a:schemeClr val="accent2"/>
                </a:solidFill>
                <a:latin typeface="+mj-lt"/>
              </a:rPr>
              <a:t>Official SRW User Interface</a:t>
            </a:r>
            <a:endParaRPr kumimoji="0" lang="en-GB" altLang="it-IT" sz="1800" dirty="0">
              <a:solidFill>
                <a:schemeClr val="accent2"/>
              </a:solidFill>
              <a:latin typeface="+mj-lt"/>
            </a:endParaRPr>
          </a:p>
        </p:txBody>
      </p:sp>
      <p:sp>
        <p:nvSpPr>
          <p:cNvPr id="43" name="Rectangle 3">
            <a:extLst>
              <a:ext uri="{FF2B5EF4-FFF2-40B4-BE49-F238E27FC236}">
                <a16:creationId xmlns:a16="http://schemas.microsoft.com/office/drawing/2014/main" id="{E93A288B-4821-1948-82F6-6677213E9D7E}"/>
              </a:ext>
            </a:extLst>
          </p:cNvPr>
          <p:cNvSpPr>
            <a:spLocks noChangeArrowheads="1"/>
          </p:cNvSpPr>
          <p:nvPr/>
        </p:nvSpPr>
        <p:spPr bwMode="auto">
          <a:xfrm>
            <a:off x="1662760" y="3217425"/>
            <a:ext cx="201308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SRW Publications</a:t>
            </a:r>
            <a:endParaRPr kumimoji="0" lang="en-GB" altLang="it-IT" sz="1800" dirty="0">
              <a:solidFill>
                <a:schemeClr val="accent2"/>
              </a:solidFill>
              <a:latin typeface="+mj-lt"/>
            </a:endParaRPr>
          </a:p>
        </p:txBody>
      </p:sp>
      <p:sp>
        <p:nvSpPr>
          <p:cNvPr id="44" name="Rectangle 3">
            <a:extLst>
              <a:ext uri="{FF2B5EF4-FFF2-40B4-BE49-F238E27FC236}">
                <a16:creationId xmlns:a16="http://schemas.microsoft.com/office/drawing/2014/main" id="{8CE5E1CF-5837-0A48-8045-7C42AFB67329}"/>
              </a:ext>
            </a:extLst>
          </p:cNvPr>
          <p:cNvSpPr>
            <a:spLocks noChangeArrowheads="1"/>
          </p:cNvSpPr>
          <p:nvPr/>
        </p:nvSpPr>
        <p:spPr bwMode="auto">
          <a:xfrm>
            <a:off x="1479550" y="5609983"/>
            <a:ext cx="237950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Books</a:t>
            </a:r>
            <a:endParaRPr kumimoji="0" lang="en-GB" altLang="it-IT" sz="1800" dirty="0">
              <a:solidFill>
                <a:schemeClr val="accent2"/>
              </a:solidFill>
              <a:latin typeface="+mj-lt"/>
            </a:endParaRPr>
          </a:p>
        </p:txBody>
      </p:sp>
      <p:sp>
        <p:nvSpPr>
          <p:cNvPr id="45" name="Rectangle 44">
            <a:extLst>
              <a:ext uri="{FF2B5EF4-FFF2-40B4-BE49-F238E27FC236}">
                <a16:creationId xmlns:a16="http://schemas.microsoft.com/office/drawing/2014/main" id="{F4CDE2E3-3688-6F45-A19F-D7A6848CA65D}"/>
              </a:ext>
            </a:extLst>
          </p:cNvPr>
          <p:cNvSpPr/>
          <p:nvPr/>
        </p:nvSpPr>
        <p:spPr>
          <a:xfrm>
            <a:off x="4018045" y="739408"/>
            <a:ext cx="6096000" cy="400110"/>
          </a:xfrm>
          <a:prstGeom prst="rect">
            <a:avLst/>
          </a:prstGeom>
        </p:spPr>
        <p:txBody>
          <a:bodyPr>
            <a:spAutoFit/>
          </a:bodyPr>
          <a:lstStyle/>
          <a:p>
            <a:r>
              <a:rPr lang="en-US" sz="2000" dirty="0">
                <a:solidFill>
                  <a:srgbClr val="112375"/>
                </a:solidFill>
                <a:latin typeface="Times" pitchFamily="2" charset="0"/>
                <a:hlinkClick r:id="rId4"/>
              </a:rPr>
              <a:t>https://github.com/ochubar/SRW</a:t>
            </a:r>
            <a:r>
              <a:rPr lang="en-US" sz="2000" dirty="0">
                <a:solidFill>
                  <a:srgbClr val="112375"/>
                </a:solidFill>
                <a:latin typeface="Times" pitchFamily="2" charset="0"/>
              </a:rPr>
              <a:t> </a:t>
            </a:r>
            <a:endParaRPr lang="en-US" sz="2000" dirty="0">
              <a:effectLst/>
              <a:latin typeface="Times" pitchFamily="2" charset="0"/>
            </a:endParaRPr>
          </a:p>
        </p:txBody>
      </p:sp>
      <p:sp>
        <p:nvSpPr>
          <p:cNvPr id="46" name="Rectangle 45">
            <a:extLst>
              <a:ext uri="{FF2B5EF4-FFF2-40B4-BE49-F238E27FC236}">
                <a16:creationId xmlns:a16="http://schemas.microsoft.com/office/drawing/2014/main" id="{ED6871D3-EFC5-7A47-A62F-BBDBC17D2323}"/>
              </a:ext>
            </a:extLst>
          </p:cNvPr>
          <p:cNvSpPr/>
          <p:nvPr/>
        </p:nvSpPr>
        <p:spPr>
          <a:xfrm>
            <a:off x="3906123" y="1607281"/>
            <a:ext cx="7021706" cy="738664"/>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Ellaume</a:t>
            </a:r>
            <a:r>
              <a:rPr lang="en-US" sz="1400" dirty="0">
                <a:solidFill>
                  <a:srgbClr val="112375"/>
                </a:solidFill>
                <a:latin typeface="Times" pitchFamily="2" charset="0"/>
              </a:rPr>
              <a:t>, P.: </a:t>
            </a:r>
            <a:r>
              <a:rPr lang="en-US" sz="1400" i="1" dirty="0">
                <a:solidFill>
                  <a:srgbClr val="112375"/>
                </a:solidFill>
                <a:latin typeface="Times" pitchFamily="2" charset="0"/>
              </a:rPr>
              <a:t>Accurate and efficient computation of synchrotron radiation in the near field region.</a:t>
            </a:r>
            <a:r>
              <a:rPr lang="en-US" sz="1400" dirty="0">
                <a:solidFill>
                  <a:srgbClr val="112375"/>
                </a:solidFill>
                <a:latin typeface="Times" pitchFamily="2" charset="0"/>
              </a:rPr>
              <a:t> Proceedings of the 6th European Particle Accelerator Conference - EPAC-98, pages 1177-1179 </a:t>
            </a:r>
          </a:p>
        </p:txBody>
      </p:sp>
      <p:sp>
        <p:nvSpPr>
          <p:cNvPr id="47" name="Parentesi quadra aperta 3">
            <a:extLst>
              <a:ext uri="{FF2B5EF4-FFF2-40B4-BE49-F238E27FC236}">
                <a16:creationId xmlns:a16="http://schemas.microsoft.com/office/drawing/2014/main" id="{B934E20D-1652-9B40-8846-27BE4F74F345}"/>
              </a:ext>
            </a:extLst>
          </p:cNvPr>
          <p:cNvSpPr/>
          <p:nvPr/>
        </p:nvSpPr>
        <p:spPr bwMode="auto">
          <a:xfrm>
            <a:off x="3908626" y="1578097"/>
            <a:ext cx="140374" cy="386698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sp>
        <p:nvSpPr>
          <p:cNvPr id="48" name="Rectangle 47">
            <a:extLst>
              <a:ext uri="{FF2B5EF4-FFF2-40B4-BE49-F238E27FC236}">
                <a16:creationId xmlns:a16="http://schemas.microsoft.com/office/drawing/2014/main" id="{74EDA4E6-E946-5444-BC74-B0F8D391A70B}"/>
              </a:ext>
            </a:extLst>
          </p:cNvPr>
          <p:cNvSpPr/>
          <p:nvPr/>
        </p:nvSpPr>
        <p:spPr>
          <a:xfrm>
            <a:off x="3906123" y="2351107"/>
            <a:ext cx="6496051" cy="30777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i="1" dirty="0">
                <a:solidFill>
                  <a:srgbClr val="112375"/>
                </a:solidFill>
                <a:latin typeface="Times" pitchFamily="2" charset="0"/>
              </a:rPr>
              <a:t>Wavefront calculations</a:t>
            </a:r>
            <a:r>
              <a:rPr lang="en-US" sz="1400" dirty="0">
                <a:solidFill>
                  <a:srgbClr val="112375"/>
                </a:solidFill>
                <a:latin typeface="Times" pitchFamily="2" charset="0"/>
              </a:rPr>
              <a:t>. Proc. SPIE, 4143:48-59 (2001) </a:t>
            </a:r>
            <a:endParaRPr lang="en-US" sz="1400" dirty="0">
              <a:effectLst/>
              <a:latin typeface="Times" pitchFamily="2" charset="0"/>
            </a:endParaRPr>
          </a:p>
        </p:txBody>
      </p:sp>
      <p:sp>
        <p:nvSpPr>
          <p:cNvPr id="49" name="Rectangle 48">
            <a:extLst>
              <a:ext uri="{FF2B5EF4-FFF2-40B4-BE49-F238E27FC236}">
                <a16:creationId xmlns:a16="http://schemas.microsoft.com/office/drawing/2014/main" id="{421973FC-1D63-C04A-A8C8-59561E617374}"/>
              </a:ext>
            </a:extLst>
          </p:cNvPr>
          <p:cNvSpPr/>
          <p:nvPr/>
        </p:nvSpPr>
        <p:spPr>
          <a:xfrm>
            <a:off x="3906123" y="2717303"/>
            <a:ext cx="7021706" cy="95410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Berman, L., Chu, Y. S., </a:t>
            </a:r>
            <a:r>
              <a:rPr lang="en-US" sz="1400" dirty="0" err="1">
                <a:solidFill>
                  <a:srgbClr val="112375"/>
                </a:solidFill>
                <a:latin typeface="Times" pitchFamily="2" charset="0"/>
              </a:rPr>
              <a:t>Fluerasu</a:t>
            </a:r>
            <a:r>
              <a:rPr lang="en-US" sz="1400" dirty="0">
                <a:solidFill>
                  <a:srgbClr val="112375"/>
                </a:solidFill>
                <a:latin typeface="Times" pitchFamily="2" charset="0"/>
              </a:rPr>
              <a:t>, A., Hubert, S., </a:t>
            </a:r>
            <a:r>
              <a:rPr lang="en-US" sz="1400" dirty="0" err="1">
                <a:solidFill>
                  <a:srgbClr val="112375"/>
                </a:solidFill>
                <a:latin typeface="Times" pitchFamily="2" charset="0"/>
              </a:rPr>
              <a:t>Idir</a:t>
            </a:r>
            <a:r>
              <a:rPr lang="en-US" sz="1400" dirty="0">
                <a:solidFill>
                  <a:srgbClr val="112375"/>
                </a:solidFill>
                <a:latin typeface="Times" pitchFamily="2" charset="0"/>
              </a:rPr>
              <a:t>, M., </a:t>
            </a:r>
            <a:r>
              <a:rPr lang="en-US" sz="1400" dirty="0" err="1">
                <a:solidFill>
                  <a:srgbClr val="112375"/>
                </a:solidFill>
                <a:latin typeface="Times" pitchFamily="2" charset="0"/>
              </a:rPr>
              <a:t>Kaznatcheev</a:t>
            </a:r>
            <a:r>
              <a:rPr lang="en-US" sz="1400" dirty="0">
                <a:solidFill>
                  <a:srgbClr val="112375"/>
                </a:solidFill>
                <a:latin typeface="Times" pitchFamily="2" charset="0"/>
              </a:rPr>
              <a:t>, K., Shapiro, D. Shen, Q. and </a:t>
            </a:r>
            <a:r>
              <a:rPr lang="en-US" sz="1400" dirty="0" err="1">
                <a:solidFill>
                  <a:srgbClr val="112375"/>
                </a:solidFill>
                <a:latin typeface="Times" pitchFamily="2" charset="0"/>
              </a:rPr>
              <a:t>Baltser</a:t>
            </a:r>
            <a:r>
              <a:rPr lang="en-US" sz="1400" dirty="0">
                <a:solidFill>
                  <a:srgbClr val="112375"/>
                </a:solidFill>
                <a:latin typeface="Times" pitchFamily="2" charset="0"/>
              </a:rPr>
              <a:t>, J.: </a:t>
            </a:r>
            <a:r>
              <a:rPr lang="en-US" sz="1400" i="1" dirty="0">
                <a:solidFill>
                  <a:srgbClr val="112375"/>
                </a:solidFill>
                <a:latin typeface="Times" pitchFamily="2" charset="0"/>
              </a:rPr>
              <a:t>Development of partially-coherent wavefront propagation simulation methods for 3rd and 4th generation synchrotron radiation sources. </a:t>
            </a:r>
            <a:r>
              <a:rPr lang="en-US" sz="1400" dirty="0">
                <a:solidFill>
                  <a:srgbClr val="112375"/>
                </a:solidFill>
                <a:latin typeface="Times" pitchFamily="2" charset="0"/>
              </a:rPr>
              <a:t>Proc. SPIE, 8141:814107 (2011) </a:t>
            </a:r>
            <a:endParaRPr lang="en-US" sz="1400" dirty="0">
              <a:effectLst/>
            </a:endParaRPr>
          </a:p>
        </p:txBody>
      </p:sp>
      <p:sp>
        <p:nvSpPr>
          <p:cNvPr id="50" name="Rectangle 49">
            <a:extLst>
              <a:ext uri="{FF2B5EF4-FFF2-40B4-BE49-F238E27FC236}">
                <a16:creationId xmlns:a16="http://schemas.microsoft.com/office/drawing/2014/main" id="{7CB332FB-4951-744E-9227-50AA40655A37}"/>
              </a:ext>
            </a:extLst>
          </p:cNvPr>
          <p:cNvSpPr/>
          <p:nvPr/>
        </p:nvSpPr>
        <p:spPr>
          <a:xfrm>
            <a:off x="3906123" y="3656406"/>
            <a:ext cx="7006228"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a:t>
            </a:r>
            <a:r>
              <a:rPr lang="en-US" sz="1400" i="1" dirty="0">
                <a:solidFill>
                  <a:srgbClr val="112375"/>
                </a:solidFill>
                <a:latin typeface="Times" pitchFamily="2" charset="0"/>
              </a:rPr>
              <a:t>.: Recent updates in the "Synchrotron Radiation Workshop" code, on-going developments, simulation activities, and plans for the future. </a:t>
            </a:r>
            <a:r>
              <a:rPr lang="en-US" sz="1400" dirty="0">
                <a:solidFill>
                  <a:srgbClr val="112375"/>
                </a:solidFill>
                <a:latin typeface="Times" pitchFamily="2" charset="0"/>
              </a:rPr>
              <a:t>Proc. SPIE, 9209:920907 (2014) </a:t>
            </a:r>
            <a:endParaRPr lang="en-US" sz="1400" dirty="0">
              <a:effectLst/>
              <a:latin typeface="Times" pitchFamily="2" charset="0"/>
            </a:endParaRPr>
          </a:p>
        </p:txBody>
      </p:sp>
      <p:sp>
        <p:nvSpPr>
          <p:cNvPr id="51" name="Rectangle 50">
            <a:extLst>
              <a:ext uri="{FF2B5EF4-FFF2-40B4-BE49-F238E27FC236}">
                <a16:creationId xmlns:a16="http://schemas.microsoft.com/office/drawing/2014/main" id="{CF60C7CF-9EDE-6241-B1CF-6B4075F279D5}"/>
              </a:ext>
            </a:extLst>
          </p:cNvPr>
          <p:cNvSpPr/>
          <p:nvPr/>
        </p:nvSpPr>
        <p:spPr>
          <a:xfrm>
            <a:off x="3906123" y="4170915"/>
            <a:ext cx="6096000" cy="738664"/>
          </a:xfrm>
          <a:prstGeom prst="rect">
            <a:avLst/>
          </a:prstGeom>
        </p:spPr>
        <p:txBody>
          <a:bodyPr>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dirty="0" err="1">
                <a:solidFill>
                  <a:srgbClr val="112375"/>
                </a:solidFill>
                <a:latin typeface="Times" pitchFamily="2" charset="0"/>
              </a:rPr>
              <a:t>Rakitin</a:t>
            </a:r>
            <a:r>
              <a:rPr lang="en-US" sz="1400" dirty="0">
                <a:solidFill>
                  <a:srgbClr val="112375"/>
                </a:solidFill>
                <a:latin typeface="Times" pitchFamily="2" charset="0"/>
              </a:rPr>
              <a:t>, M., Chen-</a:t>
            </a:r>
            <a:r>
              <a:rPr lang="en-US" sz="1400" dirty="0" err="1">
                <a:solidFill>
                  <a:srgbClr val="112375"/>
                </a:solidFill>
                <a:latin typeface="Times" pitchFamily="2" charset="0"/>
              </a:rPr>
              <a:t>Wiegart</a:t>
            </a:r>
            <a:r>
              <a:rPr lang="en-US" sz="1400" dirty="0">
                <a:solidFill>
                  <a:srgbClr val="112375"/>
                </a:solidFill>
                <a:latin typeface="Times" pitchFamily="2" charset="0"/>
              </a:rPr>
              <a:t>, Y.K., Chu, Y.S., </a:t>
            </a:r>
            <a:r>
              <a:rPr lang="en-US" sz="1400" dirty="0" err="1">
                <a:solidFill>
                  <a:srgbClr val="112375"/>
                </a:solidFill>
                <a:latin typeface="Times" pitchFamily="2" charset="0"/>
              </a:rPr>
              <a:t>Fluerasu</a:t>
            </a:r>
            <a:r>
              <a:rPr lang="en-US" sz="1400" dirty="0">
                <a:solidFill>
                  <a:srgbClr val="112375"/>
                </a:solidFill>
                <a:latin typeface="Times" pitchFamily="2" charset="0"/>
              </a:rPr>
              <a:t>, A., </a:t>
            </a:r>
            <a:r>
              <a:rPr lang="en-US" sz="1400" dirty="0" err="1">
                <a:solidFill>
                  <a:srgbClr val="112375"/>
                </a:solidFill>
                <a:latin typeface="Times" pitchFamily="2" charset="0"/>
              </a:rPr>
              <a:t>Hidas</a:t>
            </a:r>
            <a:r>
              <a:rPr lang="en-US" sz="1400" dirty="0">
                <a:solidFill>
                  <a:srgbClr val="112375"/>
                </a:solidFill>
                <a:latin typeface="Times" pitchFamily="2" charset="0"/>
              </a:rPr>
              <a:t>, D. and </a:t>
            </a:r>
            <a:r>
              <a:rPr lang="en-US" sz="1400" dirty="0" err="1">
                <a:solidFill>
                  <a:srgbClr val="112375"/>
                </a:solidFill>
                <a:latin typeface="Times" pitchFamily="2" charset="0"/>
              </a:rPr>
              <a:t>Wiegart</a:t>
            </a:r>
            <a:r>
              <a:rPr lang="en-US" sz="1400" dirty="0">
                <a:solidFill>
                  <a:srgbClr val="112375"/>
                </a:solidFill>
                <a:latin typeface="Times" pitchFamily="2" charset="0"/>
              </a:rPr>
              <a:t>, L.: </a:t>
            </a:r>
            <a:r>
              <a:rPr lang="en-US" sz="1400" i="1" dirty="0">
                <a:solidFill>
                  <a:srgbClr val="112375"/>
                </a:solidFill>
                <a:latin typeface="Times" pitchFamily="2" charset="0"/>
              </a:rPr>
              <a:t>Main functions, recent updates, and applications of Synchrotron Radiation Workshop code. </a:t>
            </a:r>
            <a:r>
              <a:rPr lang="en-US" sz="1400" dirty="0">
                <a:solidFill>
                  <a:srgbClr val="112375"/>
                </a:solidFill>
                <a:latin typeface="Times" pitchFamily="2" charset="0"/>
              </a:rPr>
              <a:t>Proc. SPIE, 10388:1038805 (2017) </a:t>
            </a:r>
            <a:endParaRPr lang="en-US" sz="1400" dirty="0">
              <a:latin typeface="Times" pitchFamily="2" charset="0"/>
            </a:endParaRPr>
          </a:p>
        </p:txBody>
      </p:sp>
      <p:pic>
        <p:nvPicPr>
          <p:cNvPr id="52" name="Picture 4">
            <a:extLst>
              <a:ext uri="{FF2B5EF4-FFF2-40B4-BE49-F238E27FC236}">
                <a16:creationId xmlns:a16="http://schemas.microsoft.com/office/drawing/2014/main" id="{9091E662-B6BC-FC40-BF1E-F56B853AC84B}"/>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048999" y="154435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a:extLst>
              <a:ext uri="{FF2B5EF4-FFF2-40B4-BE49-F238E27FC236}">
                <a16:creationId xmlns:a16="http://schemas.microsoft.com/office/drawing/2014/main" id="{000B3D9E-DADA-8447-88DD-2DE2A16CFC46}"/>
              </a:ext>
            </a:extLst>
          </p:cNvPr>
          <p:cNvSpPr/>
          <p:nvPr/>
        </p:nvSpPr>
        <p:spPr>
          <a:xfrm>
            <a:off x="3906122" y="5567388"/>
            <a:ext cx="6496051" cy="523220"/>
          </a:xfrm>
          <a:prstGeom prst="rect">
            <a:avLst/>
          </a:prstGeom>
        </p:spPr>
        <p:txBody>
          <a:bodyPr wrap="square">
            <a:spAutoFit/>
          </a:bodyPr>
          <a:lstStyle/>
          <a:p>
            <a:r>
              <a:rPr lang="en-US" sz="1400" dirty="0" err="1">
                <a:solidFill>
                  <a:srgbClr val="112375"/>
                </a:solidFill>
                <a:latin typeface="Times" pitchFamily="2" charset="0"/>
              </a:rPr>
              <a:t>Paganin</a:t>
            </a:r>
            <a:r>
              <a:rPr lang="en-US" sz="1400" dirty="0">
                <a:solidFill>
                  <a:srgbClr val="112375"/>
                </a:solidFill>
                <a:latin typeface="Times" pitchFamily="2" charset="0"/>
              </a:rPr>
              <a:t>, D.: </a:t>
            </a:r>
            <a:r>
              <a:rPr lang="en-US" sz="1400" i="1" dirty="0">
                <a:solidFill>
                  <a:srgbClr val="112375"/>
                </a:solidFill>
                <a:latin typeface="Times" pitchFamily="2" charset="0"/>
              </a:rPr>
              <a:t>Coherent X-Ray Optics</a:t>
            </a:r>
            <a:r>
              <a:rPr lang="en-US" sz="1400" dirty="0">
                <a:solidFill>
                  <a:srgbClr val="112375"/>
                </a:solidFill>
                <a:latin typeface="Times" pitchFamily="2" charset="0"/>
              </a:rPr>
              <a:t>. Oxford Series on Synchrotron Radiation, 6. Oxford Science Publications (2006) </a:t>
            </a:r>
            <a:endParaRPr lang="en-US" sz="1400" dirty="0">
              <a:effectLst/>
              <a:latin typeface="Times" pitchFamily="2" charset="0"/>
            </a:endParaRPr>
          </a:p>
        </p:txBody>
      </p:sp>
      <p:sp>
        <p:nvSpPr>
          <p:cNvPr id="54" name="Footer Placeholder 4">
            <a:extLst>
              <a:ext uri="{FF2B5EF4-FFF2-40B4-BE49-F238E27FC236}">
                <a16:creationId xmlns:a16="http://schemas.microsoft.com/office/drawing/2014/main" id="{DE4C2727-5674-FF49-89B0-86E570D7722A}"/>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20" name="Rectangle 19">
            <a:extLst>
              <a:ext uri="{FF2B5EF4-FFF2-40B4-BE49-F238E27FC236}">
                <a16:creationId xmlns:a16="http://schemas.microsoft.com/office/drawing/2014/main" id="{BF5A6CBB-8E82-E94B-B7ED-5AC5C82621BB}"/>
              </a:ext>
            </a:extLst>
          </p:cNvPr>
          <p:cNvSpPr/>
          <p:nvPr/>
        </p:nvSpPr>
        <p:spPr>
          <a:xfrm>
            <a:off x="3906123" y="4868210"/>
            <a:ext cx="6562727"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Celestre</a:t>
            </a:r>
            <a:r>
              <a:rPr lang="en-US" sz="1400" dirty="0">
                <a:solidFill>
                  <a:srgbClr val="112375"/>
                </a:solidFill>
                <a:latin typeface="Times" pitchFamily="2" charset="0"/>
              </a:rPr>
              <a:t>, R.: </a:t>
            </a:r>
            <a:r>
              <a:rPr lang="en-US" sz="1400" i="1" dirty="0">
                <a:solidFill>
                  <a:srgbClr val="112375"/>
                </a:solidFill>
                <a:latin typeface="Times" pitchFamily="2" charset="0"/>
              </a:rPr>
              <a:t>Memory and CPU efficient computation of the Fresnel free-space propagator in Fourier optics simulation. </a:t>
            </a:r>
            <a:r>
              <a:rPr lang="en-US" sz="1400" dirty="0">
                <a:solidFill>
                  <a:srgbClr val="112375"/>
                </a:solidFill>
                <a:latin typeface="Times" pitchFamily="2" charset="0"/>
              </a:rPr>
              <a:t>Opt. Express 27, 28750-28759 (2019)</a:t>
            </a:r>
            <a:endParaRPr lang="en-US" sz="1400" dirty="0">
              <a:effectLst/>
              <a:latin typeface="Times" pitchFamily="2" charset="0"/>
            </a:endParaRPr>
          </a:p>
        </p:txBody>
      </p:sp>
      <p:sp>
        <p:nvSpPr>
          <p:cNvPr id="2" name="TextBox 1">
            <a:extLst>
              <a:ext uri="{FF2B5EF4-FFF2-40B4-BE49-F238E27FC236}">
                <a16:creationId xmlns:a16="http://schemas.microsoft.com/office/drawing/2014/main" id="{4FAC3C3F-6B0C-7145-A225-82740EC19A4A}"/>
              </a:ext>
            </a:extLst>
          </p:cNvPr>
          <p:cNvSpPr txBox="1"/>
          <p:nvPr/>
        </p:nvSpPr>
        <p:spPr>
          <a:xfrm>
            <a:off x="4018045" y="1099934"/>
            <a:ext cx="3069430" cy="400110"/>
          </a:xfrm>
          <a:prstGeom prst="rect">
            <a:avLst/>
          </a:prstGeom>
          <a:noFill/>
        </p:spPr>
        <p:txBody>
          <a:bodyPr wrap="none" rtlCol="0">
            <a:spAutoFit/>
          </a:bodyPr>
          <a:lstStyle/>
          <a:p>
            <a:r>
              <a:rPr lang="en-US" sz="2000" dirty="0">
                <a:solidFill>
                  <a:srgbClr val="112375"/>
                </a:solidFill>
                <a:latin typeface="Times" pitchFamily="2" charset="0"/>
                <a:hlinkClick r:id="rId5"/>
              </a:rPr>
              <a:t>https://www.sirepo.com/srw</a:t>
            </a:r>
            <a:endParaRPr lang="en-US" sz="2000" dirty="0">
              <a:solidFill>
                <a:srgbClr val="112375"/>
              </a:solidFill>
              <a:latin typeface="Times" pitchFamily="2" charset="0"/>
            </a:endParaRPr>
          </a:p>
        </p:txBody>
      </p:sp>
    </p:spTree>
    <p:extLst>
      <p:ext uri="{BB962C8B-B14F-4D97-AF65-F5344CB8AC3E}">
        <p14:creationId xmlns:p14="http://schemas.microsoft.com/office/powerpoint/2010/main" val="169146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2159" y="1008674"/>
            <a:ext cx="10920181" cy="5186208"/>
          </a:xfrm>
        </p:spPr>
        <p:txBody>
          <a:bodyPr anchor="ctr"/>
          <a:lstStyle/>
          <a:p>
            <a:pPr marL="0" indent="0" algn="ctr">
              <a:buNone/>
            </a:pPr>
            <a:r>
              <a:rPr lang="en-US" sz="3600" dirty="0"/>
              <a:t>Thank you!</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24</a:t>
            </a:fld>
            <a:endParaRPr lang="en-US" dirty="0">
              <a:solidFill>
                <a:srgbClr val="FFFFFF">
                  <a:lumMod val="50000"/>
                </a:srgbClr>
              </a:solidFill>
              <a:latin typeface="Arial"/>
            </a:endParaRPr>
          </a:p>
        </p:txBody>
      </p:sp>
      <p:sp>
        <p:nvSpPr>
          <p:cNvPr id="5" name="Footer Placeholder 4">
            <a:extLst>
              <a:ext uri="{FF2B5EF4-FFF2-40B4-BE49-F238E27FC236}">
                <a16:creationId xmlns:a16="http://schemas.microsoft.com/office/drawing/2014/main" id="{E5619F10-EB77-F043-8CF9-6B45A268031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531443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Introduction to wavefront propagation</a:t>
            </a:r>
          </a:p>
        </p:txBody>
      </p:sp>
    </p:spTree>
    <p:extLst>
      <p:ext uri="{BB962C8B-B14F-4D97-AF65-F5344CB8AC3E}">
        <p14:creationId xmlns:p14="http://schemas.microsoft.com/office/powerpoint/2010/main" val="144451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973563"/>
            <a:ext cx="7450110" cy="1015663"/>
          </a:xfrm>
          <a:prstGeom prst="rect">
            <a:avLst/>
          </a:prstGeom>
          <a:noFill/>
        </p:spPr>
        <p:txBody>
          <a:bodyPr wrap="square" rtlCol="0">
            <a:spAutoFit/>
          </a:bodyPr>
          <a:lstStyle/>
          <a:p>
            <a:r>
              <a:rPr lang="en-US" sz="2000" dirty="0">
                <a:solidFill>
                  <a:srgbClr val="005C98"/>
                </a:solidFill>
              </a:rPr>
              <a:t>From Maxwell equations: wave equation describing spatial and temporal evolution of the electromagnetic fields in free space (D’Alembert equation)</a:t>
            </a:r>
          </a:p>
        </p:txBody>
      </p:sp>
      <p:sp>
        <p:nvSpPr>
          <p:cNvPr id="9" name="TextBox 8">
            <a:extLst>
              <a:ext uri="{FF2B5EF4-FFF2-40B4-BE49-F238E27FC236}">
                <a16:creationId xmlns:a16="http://schemas.microsoft.com/office/drawing/2014/main" id="{28B36BC8-F27E-D842-9A12-5190F6997A1E}"/>
              </a:ext>
            </a:extLst>
          </p:cNvPr>
          <p:cNvSpPr txBox="1"/>
          <p:nvPr/>
        </p:nvSpPr>
        <p:spPr>
          <a:xfrm>
            <a:off x="434716" y="2586285"/>
            <a:ext cx="7030386" cy="707886"/>
          </a:xfrm>
          <a:prstGeom prst="rect">
            <a:avLst/>
          </a:prstGeom>
          <a:noFill/>
        </p:spPr>
        <p:txBody>
          <a:bodyPr wrap="square" rtlCol="0">
            <a:spAutoFit/>
          </a:bodyPr>
          <a:lstStyle/>
          <a:p>
            <a:r>
              <a:rPr lang="en-US" sz="2000" dirty="0">
                <a:solidFill>
                  <a:srgbClr val="005C98"/>
                </a:solidFill>
              </a:rPr>
              <a:t>Scalar theory: describe each component of the fields separately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391C03-214A-F749-93E7-8752C60C0896}"/>
                  </a:ext>
                </a:extLst>
              </p:cNvPr>
              <p:cNvSpPr/>
              <p:nvPr/>
            </p:nvSpPr>
            <p:spPr>
              <a:xfrm>
                <a:off x="434716" y="3363759"/>
                <a:ext cx="11527434" cy="747384"/>
              </a:xfrm>
              <a:prstGeom prst="rect">
                <a:avLst/>
              </a:prstGeom>
            </p:spPr>
            <p:txBody>
              <a:bodyPr wrap="square">
                <a:spAutoFit/>
              </a:bodyPr>
              <a:lstStyle/>
              <a:p>
                <a14:m>
                  <m:oMath xmlns:m="http://schemas.openxmlformats.org/officeDocument/2006/math">
                    <m:r>
                      <a:rPr lang="en-US" sz="2000" b="0" i="1" dirty="0" smtClean="0">
                        <a:solidFill>
                          <a:srgbClr val="000000"/>
                        </a:solidFill>
                        <a:latin typeface="Cambria Math" panose="02040503050406030204" pitchFamily="18" charset="0"/>
                      </a:rPr>
                      <m:t>𝑈</m:t>
                    </m:r>
                    <m:d>
                      <m:dPr>
                        <m:ctrlPr>
                          <a:rPr lang="en-US" sz="2000" b="0" i="1" dirty="0" smtClean="0">
                            <a:solidFill>
                              <a:srgbClr val="000000"/>
                            </a:solidFill>
                            <a:latin typeface="Cambria Math" panose="02040503050406030204" pitchFamily="18" charset="0"/>
                          </a:rPr>
                        </m:ctrlPr>
                      </m:dPr>
                      <m:e>
                        <m:r>
                          <a:rPr lang="en-US" sz="2000" b="0" i="1" dirty="0" smtClean="0">
                            <a:solidFill>
                              <a:srgbClr val="000000"/>
                            </a:solidFill>
                            <a:latin typeface="Cambria Math" panose="02040503050406030204" pitchFamily="18" charset="0"/>
                          </a:rPr>
                          <m:t>𝑥</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𝑦</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𝑧</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𝑡</m:t>
                        </m:r>
                      </m:e>
                    </m:d>
                    <m:r>
                      <a:rPr lang="en-US" sz="2000" b="0" i="1" dirty="0" smtClean="0">
                        <a:solidFill>
                          <a:srgbClr val="000000"/>
                        </a:solidFill>
                        <a:latin typeface="Cambria Math" panose="02040503050406030204" pitchFamily="18" charset="0"/>
                      </a:rPr>
                      <m:t> </m:t>
                    </m:r>
                  </m:oMath>
                </a14:m>
                <a:r>
                  <a:rPr lang="en-US" sz="2000" dirty="0">
                    <a:solidFill>
                      <a:srgbClr val="005C98"/>
                    </a:solidFill>
                    <a:latin typeface="+mj-lt"/>
                  </a:rPr>
                  <a:t>stands for any of the three component of the vector fields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ℰ</m:t>
                        </m:r>
                      </m:e>
                    </m:acc>
                  </m:oMath>
                </a14:m>
                <a:r>
                  <a:rPr lang="en-US" sz="2000" dirty="0">
                    <a:solidFill>
                      <a:srgbClr val="005C98"/>
                    </a:solidFill>
                    <a:latin typeface="+mj-lt"/>
                  </a:rPr>
                  <a:t> or magnetic field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ℬ</m:t>
                        </m:r>
                      </m:e>
                    </m:acc>
                  </m:oMath>
                </a14:m>
                <a:r>
                  <a:rPr lang="en-US" sz="2000" dirty="0">
                    <a:solidFill>
                      <a:srgbClr val="005C98"/>
                    </a:solidFill>
                    <a:latin typeface="+mj-lt"/>
                  </a:rPr>
                  <a:t> or, for light propagating along the </a:t>
                </a:r>
                <a:r>
                  <a:rPr lang="en-US" sz="2000" i="1" dirty="0">
                    <a:solidFill>
                      <a:srgbClr val="005C98"/>
                    </a:solidFill>
                    <a:latin typeface="+mj-lt"/>
                  </a:rPr>
                  <a:t>z </a:t>
                </a:r>
                <a:r>
                  <a:rPr lang="en-US" sz="2000" dirty="0">
                    <a:solidFill>
                      <a:srgbClr val="005C98"/>
                    </a:solidFill>
                    <a:latin typeface="+mj-lt"/>
                  </a:rPr>
                  <a:t>direction, any of the two electric field components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smtClean="0">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𝜎</m:t>
                        </m:r>
                      </m:sub>
                    </m:sSub>
                  </m:oMath>
                </a14:m>
                <a:r>
                  <a:rPr lang="el-GR" sz="2000" dirty="0">
                    <a:solidFill>
                      <a:srgbClr val="000000"/>
                    </a:solidFill>
                    <a:latin typeface="+mj-lt"/>
                  </a:rPr>
                  <a:t> </a:t>
                </a:r>
                <a:r>
                  <a:rPr lang="en-US" sz="2000" dirty="0">
                    <a:solidFill>
                      <a:srgbClr val="005C98"/>
                    </a:solidFill>
                    <a:latin typeface="+mj-lt"/>
                  </a:rPr>
                  <a:t>and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𝜋</m:t>
                        </m:r>
                      </m:sub>
                    </m:sSub>
                  </m:oMath>
                </a14:m>
                <a:r>
                  <a:rPr lang="en-US" sz="2000" dirty="0">
                    <a:solidFill>
                      <a:srgbClr val="005C98"/>
                    </a:solidFill>
                    <a:latin typeface="+mj-lt"/>
                  </a:rPr>
                  <a:t>. </a:t>
                </a:r>
                <a:endParaRPr lang="el-GR" sz="2000" dirty="0">
                  <a:solidFill>
                    <a:srgbClr val="005C98"/>
                  </a:solidFill>
                  <a:latin typeface="+mj-lt"/>
                </a:endParaRPr>
              </a:p>
            </p:txBody>
          </p:sp>
        </mc:Choice>
        <mc:Fallback xmlns="">
          <p:sp>
            <p:nvSpPr>
              <p:cNvPr id="11" name="Rectangle 10">
                <a:extLst>
                  <a:ext uri="{FF2B5EF4-FFF2-40B4-BE49-F238E27FC236}">
                    <a16:creationId xmlns:a16="http://schemas.microsoft.com/office/drawing/2014/main" id="{75391C03-214A-F749-93E7-8752C60C0896}"/>
                  </a:ext>
                </a:extLst>
              </p:cNvPr>
              <p:cNvSpPr>
                <a:spLocks noRot="1" noChangeAspect="1" noMove="1" noResize="1" noEditPoints="1" noAdjustHandles="1" noChangeArrowheads="1" noChangeShapeType="1" noTextEdit="1"/>
              </p:cNvSpPr>
              <p:nvPr/>
            </p:nvSpPr>
            <p:spPr>
              <a:xfrm>
                <a:off x="434716" y="3363759"/>
                <a:ext cx="11527434" cy="747384"/>
              </a:xfrm>
              <a:prstGeom prst="rect">
                <a:avLst/>
              </a:prstGeom>
              <a:blipFill>
                <a:blip r:embed="rId3"/>
                <a:stretch>
                  <a:fillRect l="-440" t="-8333" r="-77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DBDFB5-65F6-7B45-8DF7-AF73C64505B5}"/>
                  </a:ext>
                </a:extLst>
              </p:cNvPr>
              <p:cNvSpPr/>
              <p:nvPr/>
            </p:nvSpPr>
            <p:spPr>
              <a:xfrm>
                <a:off x="434716" y="4840259"/>
                <a:ext cx="5038432" cy="1040435"/>
              </a:xfrm>
              <a:prstGeom prst="rect">
                <a:avLst/>
              </a:prstGeom>
            </p:spPr>
            <p:txBody>
              <a:bodyPr wrap="square">
                <a:spAutoFit/>
              </a:bodyPr>
              <a:lstStyle/>
              <a:p>
                <a14:m>
                  <m:oMath xmlns:m="http://schemas.openxmlformats.org/officeDocument/2006/math">
                    <m:r>
                      <a:rPr lang="en-US" sz="2000" i="1" dirty="0" smtClean="0">
                        <a:solidFill>
                          <a:srgbClr val="000000"/>
                        </a:solidFill>
                        <a:latin typeface="Cambria Math" panose="02040503050406030204" pitchFamily="18" charset="0"/>
                      </a:rPr>
                      <m:t>𝑈</m:t>
                    </m:r>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𝑡</m:t>
                        </m:r>
                      </m:e>
                    </m:d>
                    <m:r>
                      <a:rPr lang="en-US" sz="2000" i="1" dirty="0">
                        <a:solidFill>
                          <a:srgbClr val="000000"/>
                        </a:solidFill>
                        <a:latin typeface="Cambria Math" panose="02040503050406030204" pitchFamily="18" charset="0"/>
                      </a:rPr>
                      <m:t> </m:t>
                    </m:r>
                  </m:oMath>
                </a14:m>
                <a:r>
                  <a:rPr lang="en-US" sz="2000" dirty="0">
                    <a:solidFill>
                      <a:srgbClr val="005C98"/>
                    </a:solidFill>
                    <a:latin typeface="+mj-lt"/>
                  </a:rPr>
                  <a:t>can be spectrally decomposed as a superposition of monochromatic fields, using the Fourier Integral:</a:t>
                </a:r>
              </a:p>
            </p:txBody>
          </p:sp>
        </mc:Choice>
        <mc:Fallback xmlns="">
          <p:sp>
            <p:nvSpPr>
              <p:cNvPr id="13" name="Rectangle 12">
                <a:extLst>
                  <a:ext uri="{FF2B5EF4-FFF2-40B4-BE49-F238E27FC236}">
                    <a16:creationId xmlns:a16="http://schemas.microsoft.com/office/drawing/2014/main" id="{95DBDFB5-65F6-7B45-8DF7-AF73C64505B5}"/>
                  </a:ext>
                </a:extLst>
              </p:cNvPr>
              <p:cNvSpPr>
                <a:spLocks noRot="1" noChangeAspect="1" noMove="1" noResize="1" noEditPoints="1" noAdjustHandles="1" noChangeArrowheads="1" noChangeShapeType="1" noTextEdit="1"/>
              </p:cNvSpPr>
              <p:nvPr/>
            </p:nvSpPr>
            <p:spPr>
              <a:xfrm>
                <a:off x="434716" y="4840259"/>
                <a:ext cx="5038432" cy="1040435"/>
              </a:xfrm>
              <a:prstGeom prst="rect">
                <a:avLst/>
              </a:prstGeom>
              <a:blipFill>
                <a:blip r:embed="rId4"/>
                <a:stretch>
                  <a:fillRect l="-1005" t="-241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C3D41-9415-E841-931F-2684A52CF7C3}"/>
                  </a:ext>
                </a:extLst>
              </p:cNvPr>
              <p:cNvSpPr txBox="1"/>
              <p:nvPr/>
            </p:nvSpPr>
            <p:spPr>
              <a:xfrm>
                <a:off x="5761970" y="4846996"/>
                <a:ext cx="6430030" cy="1024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xmlns="">
          <p:sp>
            <p:nvSpPr>
              <p:cNvPr id="15" name="TextBox 14">
                <a:extLst>
                  <a:ext uri="{FF2B5EF4-FFF2-40B4-BE49-F238E27FC236}">
                    <a16:creationId xmlns:a16="http://schemas.microsoft.com/office/drawing/2014/main" id="{B09C3D41-9415-E841-931F-2684A52CF7C3}"/>
                  </a:ext>
                </a:extLst>
              </p:cNvPr>
              <p:cNvSpPr txBox="1">
                <a:spLocks noRot="1" noChangeAspect="1" noMove="1" noResize="1" noEditPoints="1" noAdjustHandles="1" noChangeArrowheads="1" noChangeShapeType="1" noTextEdit="1"/>
              </p:cNvSpPr>
              <p:nvPr/>
            </p:nvSpPr>
            <p:spPr>
              <a:xfrm>
                <a:off x="5761970" y="4846996"/>
                <a:ext cx="6430030" cy="1024639"/>
              </a:xfrm>
              <a:prstGeom prst="rect">
                <a:avLst/>
              </a:prstGeom>
              <a:blipFill>
                <a:blip r:embed="rId5"/>
                <a:stretch>
                  <a:fillRect t="-171605" b="-248148"/>
                </a:stretch>
              </a:blipFill>
            </p:spPr>
            <p:txBody>
              <a:bodyPr/>
              <a:lstStyle/>
              <a:p>
                <a:r>
                  <a:rPr lang="en-US">
                    <a:noFill/>
                  </a:rPr>
                  <a:t> </a:t>
                </a:r>
              </a:p>
            </p:txBody>
          </p:sp>
        </mc:Fallback>
      </mc:AlternateContent>
      <p:sp>
        <p:nvSpPr>
          <p:cNvPr id="17" name="Title 5">
            <a:extLst>
              <a:ext uri="{FF2B5EF4-FFF2-40B4-BE49-F238E27FC236}">
                <a16:creationId xmlns:a16="http://schemas.microsoft.com/office/drawing/2014/main" id="{D2100C55-5EAD-E043-864B-51771EC0CDF0}"/>
              </a:ext>
            </a:extLst>
          </p:cNvPr>
          <p:cNvSpPr txBox="1">
            <a:spLocks/>
          </p:cNvSpPr>
          <p:nvPr/>
        </p:nvSpPr>
        <p:spPr>
          <a:xfrm>
            <a:off x="609601" y="161319"/>
            <a:ext cx="11163868" cy="501210"/>
          </a:xfrm>
          <a:prstGeom prst="rect">
            <a:avLst/>
          </a:prstGeom>
        </p:spPr>
        <p:txBody>
          <a:bodyPr vert="horz" lIns="0" tIns="0" rIns="0" bIns="0" rtlCol="0" anchor="ctr" anchorCtr="0">
            <a:noAutofit/>
          </a:bodyPr>
          <a:lst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a:lstStyle>
          <a:p>
            <a:pPr fontAlgn="auto">
              <a:spcAft>
                <a:spcPts val="0"/>
              </a:spcAft>
            </a:pPr>
            <a:r>
              <a:rPr lang="en-US" sz="2800"/>
              <a:t>Electromagnetic field propagation in free space</a:t>
            </a:r>
            <a:endParaRPr lang="en-US" sz="28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18A00B-A8B5-2F42-95A4-34F1EFEC0E3C}"/>
                  </a:ext>
                </a:extLst>
              </p:cNvPr>
              <p:cNvSpPr/>
              <p:nvPr/>
            </p:nvSpPr>
            <p:spPr>
              <a:xfrm>
                <a:off x="6919729" y="2273979"/>
                <a:ext cx="4857868"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xmlns="">
          <p:sp>
            <p:nvSpPr>
              <p:cNvPr id="5" name="Rectangle 4">
                <a:extLst>
                  <a:ext uri="{FF2B5EF4-FFF2-40B4-BE49-F238E27FC236}">
                    <a16:creationId xmlns:a16="http://schemas.microsoft.com/office/drawing/2014/main" id="{8A18A00B-A8B5-2F42-95A4-34F1EFEC0E3C}"/>
                  </a:ext>
                </a:extLst>
              </p:cNvPr>
              <p:cNvSpPr>
                <a:spLocks noRot="1" noChangeAspect="1" noMove="1" noResize="1" noEditPoints="1" noAdjustHandles="1" noChangeArrowheads="1" noChangeShapeType="1" noTextEdit="1"/>
              </p:cNvSpPr>
              <p:nvPr/>
            </p:nvSpPr>
            <p:spPr>
              <a:xfrm>
                <a:off x="6919729" y="2273979"/>
                <a:ext cx="4857868" cy="10691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BED4635-8B71-154F-96CC-75690C864865}"/>
                  </a:ext>
                </a:extLst>
              </p:cNvPr>
              <p:cNvSpPr/>
              <p:nvPr/>
            </p:nvSpPr>
            <p:spPr>
              <a:xfrm>
                <a:off x="7964122" y="944005"/>
                <a:ext cx="3385607"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xmlns="">
          <p:sp>
            <p:nvSpPr>
              <p:cNvPr id="18" name="Rectangle 17">
                <a:extLst>
                  <a:ext uri="{FF2B5EF4-FFF2-40B4-BE49-F238E27FC236}">
                    <a16:creationId xmlns:a16="http://schemas.microsoft.com/office/drawing/2014/main" id="{0BED4635-8B71-154F-96CC-75690C86486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2418049"/>
            <a:ext cx="6655197" cy="1015663"/>
          </a:xfrm>
          <a:prstGeom prst="rect">
            <a:avLst/>
          </a:prstGeom>
          <a:noFill/>
        </p:spPr>
        <p:txBody>
          <a:bodyPr wrap="square" rtlCol="0">
            <a:spAutoFit/>
          </a:bodyPr>
          <a:lstStyle/>
          <a:p>
            <a:r>
              <a:rPr lang="en-US" sz="2000" dirty="0">
                <a:solidFill>
                  <a:srgbClr val="005C98"/>
                </a:solidFill>
              </a:rPr>
              <a:t>The terms in square bracket has to go to 0, so we obtain the separation of the temporal component and a new equation (Helmholtz equation)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87996C6-7F4D-4A41-9950-127CC77EB6EB}"/>
                  </a:ext>
                </a:extLst>
              </p:cNvPr>
              <p:cNvSpPr/>
              <p:nvPr/>
            </p:nvSpPr>
            <p:spPr>
              <a:xfrm>
                <a:off x="7317154" y="2408469"/>
                <a:ext cx="4139531" cy="1476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800" i="1" dirty="0" smtClean="0">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1" dirty="0" smtClean="0">
                          <a:latin typeface="Cambria Math" panose="02040503050406030204" pitchFamily="18" charset="0"/>
                        </a:rPr>
                        <m:t>=0</m:t>
                      </m:r>
                    </m:oMath>
                  </m:oMathPara>
                </a14:m>
                <a:endParaRPr lang="en-US" sz="28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𝑘</m:t>
                      </m:r>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𝜔</m:t>
                          </m:r>
                        </m:num>
                        <m:den>
                          <m:r>
                            <a:rPr lang="en-US" sz="2800" b="0" i="1" dirty="0" smtClean="0">
                              <a:latin typeface="Cambria Math" panose="02040503050406030204" pitchFamily="18" charset="0"/>
                            </a:rPr>
                            <m:t>𝑐</m:t>
                          </m:r>
                        </m:den>
                      </m:f>
                    </m:oMath>
                  </m:oMathPara>
                </a14:m>
                <a:endParaRPr lang="en-US" sz="2800" dirty="0"/>
              </a:p>
            </p:txBody>
          </p:sp>
        </mc:Choice>
        <mc:Fallback xmlns="">
          <p:sp>
            <p:nvSpPr>
              <p:cNvPr id="2" name="Rectangle 1">
                <a:extLst>
                  <a:ext uri="{FF2B5EF4-FFF2-40B4-BE49-F238E27FC236}">
                    <a16:creationId xmlns:a16="http://schemas.microsoft.com/office/drawing/2014/main" id="{287996C6-7F4D-4A41-9950-127CC77EB6EB}"/>
                  </a:ext>
                </a:extLst>
              </p:cNvPr>
              <p:cNvSpPr>
                <a:spLocks noRot="1" noChangeAspect="1" noMove="1" noResize="1" noEditPoints="1" noAdjustHandles="1" noChangeArrowheads="1" noChangeShapeType="1" noTextEdit="1"/>
              </p:cNvSpPr>
              <p:nvPr/>
            </p:nvSpPr>
            <p:spPr>
              <a:xfrm>
                <a:off x="7317154" y="2408469"/>
                <a:ext cx="4139531" cy="1476751"/>
              </a:xfrm>
              <a:prstGeom prst="rect">
                <a:avLst/>
              </a:prstGeom>
              <a:blipFill>
                <a:blip r:embed="rId3"/>
                <a:stretch>
                  <a:fillRect l="-920" b="-8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0C2EC35-29EF-BF43-A31A-58F3471D151A}"/>
              </a:ext>
            </a:extLst>
          </p:cNvPr>
          <p:cNvSpPr txBox="1"/>
          <p:nvPr/>
        </p:nvSpPr>
        <p:spPr>
          <a:xfrm>
            <a:off x="434716" y="3885220"/>
            <a:ext cx="11638014" cy="400110"/>
          </a:xfrm>
          <a:prstGeom prst="rect">
            <a:avLst/>
          </a:prstGeom>
          <a:noFill/>
        </p:spPr>
        <p:txBody>
          <a:bodyPr wrap="square" rtlCol="0">
            <a:spAutoFit/>
          </a:bodyPr>
          <a:lstStyle/>
          <a:p>
            <a:r>
              <a:rPr lang="en-US" sz="2000" dirty="0">
                <a:solidFill>
                  <a:srgbClr val="005C98"/>
                </a:solidFill>
              </a:rPr>
              <a:t>⇒ Non-monochromatic light can be solved by calculating separately every monochromatic component</a:t>
            </a:r>
          </a:p>
        </p:txBody>
      </p:sp>
      <p:sp>
        <p:nvSpPr>
          <p:cNvPr id="19" name="Title 5">
            <a:extLst>
              <a:ext uri="{FF2B5EF4-FFF2-40B4-BE49-F238E27FC236}">
                <a16:creationId xmlns:a16="http://schemas.microsoft.com/office/drawing/2014/main" id="{5C8E9523-1FF9-4440-BBBB-1FFAB5EF00F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ACF9C2-3B40-684C-AAD8-4AE1E8B66E38}"/>
                  </a:ext>
                </a:extLst>
              </p:cNvPr>
              <p:cNvSpPr txBox="1"/>
              <p:nvPr/>
            </p:nvSpPr>
            <p:spPr>
              <a:xfrm>
                <a:off x="5473148" y="1005719"/>
                <a:ext cx="6491905"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d>
                            <m:dPr>
                              <m:begChr m:val="["/>
                              <m:endChr m:val="]"/>
                              <m:ctrlPr>
                                <a:rPr lang="en-US" sz="2800" b="0" i="1" dirty="0" smtClean="0">
                                  <a:solidFill>
                                    <a:schemeClr val="tx1"/>
                                  </a:solidFill>
                                  <a:latin typeface="Cambria Math" panose="02040503050406030204" pitchFamily="18" charset="0"/>
                                </a:rPr>
                              </m:ctrlPr>
                            </m:dPr>
                            <m:e>
                              <m:d>
                                <m:dPr>
                                  <m:ctrlPr>
                                    <a:rPr lang="en-US" sz="2800" b="0" i="1" dirty="0" smtClean="0">
                                      <a:solidFill>
                                        <a:schemeClr val="tx1"/>
                                      </a:solidFill>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𝜔</m:t>
                                          </m:r>
                                        </m:e>
                                        <m:sup>
                                          <m:r>
                                            <a:rPr lang="en-US" sz="2800" i="1" dirty="0">
                                              <a:latin typeface="Cambria Math" panose="02040503050406030204" pitchFamily="18" charset="0"/>
                                            </a:rPr>
                                            <m:t>2</m:t>
                                          </m:r>
                                        </m:sup>
                                      </m:sSup>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𝑐</m:t>
                                          </m:r>
                                        </m:e>
                                        <m:sup>
                                          <m:r>
                                            <a:rPr lang="en-US" sz="2800" i="1" dirty="0">
                                              <a:latin typeface="Cambria Math" panose="02040503050406030204" pitchFamily="18" charset="0"/>
                                            </a:rPr>
                                            <m:t>2</m:t>
                                          </m:r>
                                        </m:sup>
                                      </m:sSup>
                                    </m:den>
                                  </m:f>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=0</m:t>
                          </m:r>
                        </m:e>
                      </m:nary>
                    </m:oMath>
                  </m:oMathPara>
                </a14:m>
                <a:endParaRPr lang="en-US" sz="2800" dirty="0">
                  <a:solidFill>
                    <a:schemeClr val="tx1"/>
                  </a:solidFill>
                </a:endParaRPr>
              </a:p>
            </p:txBody>
          </p:sp>
        </mc:Choice>
        <mc:Fallback xmlns="">
          <p:sp>
            <p:nvSpPr>
              <p:cNvPr id="20" name="TextBox 19">
                <a:extLst>
                  <a:ext uri="{FF2B5EF4-FFF2-40B4-BE49-F238E27FC236}">
                    <a16:creationId xmlns:a16="http://schemas.microsoft.com/office/drawing/2014/main" id="{2CACF9C2-3B40-684C-AAD8-4AE1E8B66E38}"/>
                  </a:ext>
                </a:extLst>
              </p:cNvPr>
              <p:cNvSpPr txBox="1">
                <a:spLocks noRot="1" noChangeAspect="1" noMove="1" noResize="1" noEditPoints="1" noAdjustHandles="1" noChangeArrowheads="1" noChangeShapeType="1" noTextEdit="1"/>
              </p:cNvSpPr>
              <p:nvPr/>
            </p:nvSpPr>
            <p:spPr>
              <a:xfrm>
                <a:off x="5473148" y="1005719"/>
                <a:ext cx="6491905" cy="1069139"/>
              </a:xfrm>
              <a:prstGeom prst="rect">
                <a:avLst/>
              </a:prstGeom>
              <a:blipFill>
                <a:blip r:embed="rId4"/>
                <a:stretch>
                  <a:fillRect l="-20703" t="-158824" b="-23411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96CD29-F7AD-3C4D-A5E4-FF1D79EA309B}"/>
              </a:ext>
            </a:extLst>
          </p:cNvPr>
          <p:cNvSpPr/>
          <p:nvPr/>
        </p:nvSpPr>
        <p:spPr>
          <a:xfrm>
            <a:off x="434716" y="1186345"/>
            <a:ext cx="5038432" cy="707886"/>
          </a:xfrm>
          <a:prstGeom prst="rect">
            <a:avLst/>
          </a:prstGeom>
        </p:spPr>
        <p:txBody>
          <a:bodyPr wrap="square">
            <a:spAutoFit/>
          </a:bodyPr>
          <a:lstStyle/>
          <a:p>
            <a:r>
              <a:rPr lang="en-US" sz="2000" dirty="0">
                <a:solidFill>
                  <a:srgbClr val="005C98"/>
                </a:solidFill>
                <a:latin typeface="+mn-lt"/>
              </a:rPr>
              <a:t>This expression can be used in the D’Alembert equation:</a:t>
            </a:r>
          </a:p>
        </p:txBody>
      </p:sp>
      <p:sp>
        <p:nvSpPr>
          <p:cNvPr id="22" name="TextBox 21">
            <a:extLst>
              <a:ext uri="{FF2B5EF4-FFF2-40B4-BE49-F238E27FC236}">
                <a16:creationId xmlns:a16="http://schemas.microsoft.com/office/drawing/2014/main" id="{BB06179C-872A-0D4C-B5C8-DEF0C8715F80}"/>
              </a:ext>
            </a:extLst>
          </p:cNvPr>
          <p:cNvSpPr txBox="1"/>
          <p:nvPr/>
        </p:nvSpPr>
        <p:spPr>
          <a:xfrm>
            <a:off x="434716" y="5211018"/>
            <a:ext cx="5686172" cy="369332"/>
          </a:xfrm>
          <a:prstGeom prst="rect">
            <a:avLst/>
          </a:prstGeom>
          <a:noFill/>
        </p:spPr>
        <p:txBody>
          <a:bodyPr wrap="square" rtlCol="0">
            <a:spAutoFit/>
          </a:bodyPr>
          <a:lstStyle>
            <a:defPPr>
              <a:defRPr lang="en-US"/>
            </a:defPPr>
            <a:lvl1pPr>
              <a:defRPr sz="2000">
                <a:solidFill>
                  <a:srgbClr val="005C98"/>
                </a:solidFill>
              </a:defRPr>
            </a:lvl1pPr>
          </a:lstStyle>
          <a:p>
            <a:r>
              <a:rPr lang="en-US" dirty="0"/>
              <a:t>Solutions of the Helmholtz equation are plane waves: </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EFC203F0-9A4E-8449-BE1D-C8451157B6CA}"/>
                  </a:ext>
                </a:extLst>
              </p:cNvPr>
              <p:cNvSpPr/>
              <p:nvPr/>
            </p:nvSpPr>
            <p:spPr>
              <a:xfrm>
                <a:off x="6919588" y="4565649"/>
                <a:ext cx="4665764" cy="16908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0" dirty="0" smtClean="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𝑦</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Sub>
                              <m:r>
                                <a:rPr lang="en-US" sz="2800" b="0" i="1" dirty="0" smtClean="0">
                                  <a:latin typeface="Cambria Math" panose="02040503050406030204" pitchFamily="18" charset="0"/>
                                </a:rPr>
                                <m:t>𝑧</m:t>
                              </m:r>
                            </m:e>
                          </m:d>
                        </m:sup>
                      </m:sSup>
                    </m:oMath>
                  </m:oMathPara>
                </a14:m>
                <a:endParaRPr lang="en-US" sz="2800" dirty="0">
                  <a:ea typeface="Cambria Math" panose="02040503050406030204" pitchFamily="18" charset="0"/>
                </a:endParaRPr>
              </a:p>
              <a:p>
                <a:endParaRPr lang="en-US" sz="14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dirty="0">
                          <a:latin typeface="Cambria Math" panose="02040503050406030204" pitchFamily="18" charset="0"/>
                        </a:rPr>
                        <m:t>𝑘</m:t>
                      </m:r>
                      <m:r>
                        <a:rPr lang="en-US" sz="2800" i="1" dirty="0">
                          <a:latin typeface="Cambria Math" panose="02040503050406030204" pitchFamily="18" charset="0"/>
                        </a:rPr>
                        <m:t>=</m:t>
                      </m:r>
                      <m:rad>
                        <m:radPr>
                          <m:degHide m:val="on"/>
                          <m:ctrlPr>
                            <a:rPr lang="en-US" sz="2800" i="1" dirty="0" smtClean="0">
                              <a:latin typeface="Cambria Math" panose="02040503050406030204" pitchFamily="18" charset="0"/>
                            </a:rPr>
                          </m:ctrlPr>
                        </m:radPr>
                        <m:deg/>
                        <m:e>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up>
                              <m:r>
                                <a:rPr lang="en-US" sz="2800" i="1" dirty="0">
                                  <a:latin typeface="Cambria Math" panose="02040503050406030204" pitchFamily="18" charset="0"/>
                                </a:rPr>
                                <m:t>2</m:t>
                              </m:r>
                            </m:sup>
                          </m:sSubSup>
                        </m:e>
                      </m:rad>
                    </m:oMath>
                  </m:oMathPara>
                </a14:m>
                <a:endParaRPr lang="en-US" sz="2800" dirty="0">
                  <a:ea typeface="Cambria Math" panose="02040503050406030204" pitchFamily="18" charset="0"/>
                </a:endParaRPr>
              </a:p>
            </p:txBody>
          </p:sp>
        </mc:Choice>
        <mc:Fallback xmlns="">
          <p:sp>
            <p:nvSpPr>
              <p:cNvPr id="23" name="Rectangle 22">
                <a:extLst>
                  <a:ext uri="{FF2B5EF4-FFF2-40B4-BE49-F238E27FC236}">
                    <a16:creationId xmlns:a16="http://schemas.microsoft.com/office/drawing/2014/main" id="{EFC203F0-9A4E-8449-BE1D-C8451157B6CA}"/>
                  </a:ext>
                </a:extLst>
              </p:cNvPr>
              <p:cNvSpPr>
                <a:spLocks noRot="1" noChangeAspect="1" noMove="1" noResize="1" noEditPoints="1" noAdjustHandles="1" noChangeArrowheads="1" noChangeShapeType="1" noTextEdit="1"/>
              </p:cNvSpPr>
              <p:nvPr/>
            </p:nvSpPr>
            <p:spPr>
              <a:xfrm>
                <a:off x="6919588" y="4565649"/>
                <a:ext cx="4665764" cy="1690847"/>
              </a:xfrm>
              <a:prstGeom prst="rect">
                <a:avLst/>
              </a:prstGeom>
              <a:blipFill>
                <a:blip r:embed="rId5"/>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val="2289673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08B1914-5309-9647-978C-EA092B13661A}"/>
                  </a:ext>
                </a:extLst>
              </p:cNvPr>
              <p:cNvSpPr/>
              <p:nvPr/>
            </p:nvSpPr>
            <p:spPr>
              <a:xfrm>
                <a:off x="726168" y="984047"/>
                <a:ext cx="10863551" cy="868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𝑒</m:t>
                          </m:r>
                        </m:e>
                        <m:sup>
                          <m:r>
                            <a:rPr lang="en-US" sz="2800" b="0" i="1" dirty="0" smtClean="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oMath>
                  </m:oMathPara>
                </a14:m>
                <a:endParaRPr lang="en-US" sz="2800" i="1" dirty="0">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E08B1914-5309-9647-978C-EA092B13661A}"/>
                  </a:ext>
                </a:extLst>
              </p:cNvPr>
              <p:cNvSpPr>
                <a:spLocks noRot="1" noChangeAspect="1" noMove="1" noResize="1" noEditPoints="1" noAdjustHandles="1" noChangeArrowheads="1" noChangeShapeType="1" noTextEdit="1"/>
              </p:cNvSpPr>
              <p:nvPr/>
            </p:nvSpPr>
            <p:spPr>
              <a:xfrm>
                <a:off x="726168" y="984047"/>
                <a:ext cx="10863551" cy="868251"/>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ED61D8A-12D3-104E-ACA4-7F4767AD206E}"/>
                  </a:ext>
                </a:extLst>
              </p:cNvPr>
              <p:cNvSpPr/>
              <p:nvPr/>
            </p:nvSpPr>
            <p:spPr>
              <a:xfrm>
                <a:off x="967244" y="3632396"/>
                <a:ext cx="9785051"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3" name="Rectangle 2">
                <a:extLst>
                  <a:ext uri="{FF2B5EF4-FFF2-40B4-BE49-F238E27FC236}">
                    <a16:creationId xmlns:a16="http://schemas.microsoft.com/office/drawing/2014/main" id="{FED61D8A-12D3-104E-ACA4-7F4767AD206E}"/>
                  </a:ext>
                </a:extLst>
              </p:cNvPr>
              <p:cNvSpPr>
                <a:spLocks noRot="1" noChangeAspect="1" noMove="1" noResize="1" noEditPoints="1" noAdjustHandles="1" noChangeArrowheads="1" noChangeShapeType="1" noTextEdit="1"/>
              </p:cNvSpPr>
              <p:nvPr/>
            </p:nvSpPr>
            <p:spPr>
              <a:xfrm>
                <a:off x="967244" y="3632396"/>
                <a:ext cx="9785051" cy="1222386"/>
              </a:xfrm>
              <a:prstGeom prst="rect">
                <a:avLst/>
              </a:prstGeom>
              <a:blipFill>
                <a:blip r:embed="rId4"/>
                <a:stretch>
                  <a:fillRect t="-139175" b="-1938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1C0F82-2C08-5F42-8DE6-1889C8B1E781}"/>
                  </a:ext>
                </a:extLst>
              </p:cNvPr>
              <p:cNvSpPr txBox="1"/>
              <p:nvPr/>
            </p:nvSpPr>
            <p:spPr>
              <a:xfrm>
                <a:off x="455585" y="4871306"/>
                <a:ext cx="11357112" cy="1115947"/>
              </a:xfrm>
              <a:prstGeom prst="rect">
                <a:avLst/>
              </a:prstGeom>
              <a:noFill/>
            </p:spPr>
            <p:txBody>
              <a:bodyPr wrap="square" rtlCol="0">
                <a:spAutoFit/>
              </a:bodyPr>
              <a:lstStyle/>
              <a:p>
                <a:r>
                  <a:rPr lang="en-US" sz="2000" dirty="0">
                    <a:solidFill>
                      <a:srgbClr val="005C98"/>
                    </a:solidFill>
                    <a:ea typeface="Cambria Math" panose="02040503050406030204" pitchFamily="18" charset="0"/>
                  </a:rPr>
                  <a:t>Where</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acc>
                          <m:accPr>
                            <m:chr m:val="̆"/>
                            <m:ctrlPr>
                              <a:rPr lang="en-US" sz="2000" i="1" dirty="0">
                                <a:solidFill>
                                  <a:srgbClr val="000000"/>
                                </a:solidFill>
                                <a:latin typeface="Cambria Math" panose="02040503050406030204" pitchFamily="18" charset="0"/>
                                <a:ea typeface="Cambria Math" panose="02040503050406030204" pitchFamily="18" charset="0"/>
                              </a:rPr>
                            </m:ctrlPr>
                          </m:accPr>
                          <m:e>
                            <m:r>
                              <a:rPr lang="en-US" sz="2000" i="1" dirty="0">
                                <a:solidFill>
                                  <a:srgbClr val="000000"/>
                                </a:solidFill>
                                <a:latin typeface="Cambria Math" panose="02040503050406030204" pitchFamily="18" charset="0"/>
                                <a:ea typeface="Cambria Math" panose="02040503050406030204" pitchFamily="18" charset="0"/>
                              </a:rPr>
                              <m:t>𝑢</m:t>
                            </m:r>
                          </m:e>
                        </m:acc>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ea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r>
                          <a:rPr lang="en-US" sz="2000" i="1" dirty="0">
                            <a:solidFill>
                              <a:srgbClr val="000000"/>
                            </a:solidFill>
                            <a:latin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𝑦</m:t>
                            </m:r>
                          </m:sub>
                        </m:sSub>
                        <m:r>
                          <a:rPr lang="en-US"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is the Fourier Transform of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with respect </a:t>
                </a:r>
                <a14:m>
                  <m:oMath xmlns:m="http://schemas.openxmlformats.org/officeDocument/2006/math">
                    <m:r>
                      <a:rPr lang="en-US" sz="2000" i="1" dirty="0" smtClean="0">
                        <a:solidFill>
                          <a:srgbClr val="000000"/>
                        </a:solidFill>
                        <a:latin typeface="Cambria Math" panose="02040503050406030204" pitchFamily="18" charset="0"/>
                      </a:rPr>
                      <m:t>𝑥</m:t>
                    </m:r>
                  </m:oMath>
                </a14:m>
                <a:r>
                  <a:rPr lang="en-US" sz="2000" dirty="0">
                    <a:solidFill>
                      <a:srgbClr val="005C98"/>
                    </a:solidFill>
                  </a:rPr>
                  <a:t> and </a:t>
                </a:r>
                <a14:m>
                  <m:oMath xmlns:m="http://schemas.openxmlformats.org/officeDocument/2006/math">
                    <m:r>
                      <a:rPr lang="en-US" sz="2000" i="1" dirty="0" smtClean="0">
                        <a:solidFill>
                          <a:srgbClr val="000000"/>
                        </a:solidFill>
                        <a:latin typeface="Cambria Math" panose="02040503050406030204" pitchFamily="18" charset="0"/>
                      </a:rPr>
                      <m:t>𝑦</m:t>
                    </m:r>
                  </m:oMath>
                </a14:m>
                <a:r>
                  <a:rPr lang="en-US" sz="2000" dirty="0">
                    <a:solidFill>
                      <a:srgbClr val="005C98"/>
                    </a:solidFill>
                  </a:rPr>
                  <a:t>. From a physical point of view the last expression decompose the unpropagated wavefield into a linear combination of plane waves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𝑥</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𝑦</m:t>
                                </m:r>
                              </m:sub>
                            </m:sSub>
                            <m:r>
                              <a:rPr lang="en-US" sz="2000" i="1" dirty="0">
                                <a:latin typeface="Cambria Math" panose="02040503050406030204" pitchFamily="18" charset="0"/>
                              </a:rPr>
                              <m:t>𝑦</m:t>
                            </m:r>
                          </m:e>
                        </m:d>
                      </m:sup>
                    </m:sSup>
                  </m:oMath>
                </a14:m>
                <a:r>
                  <a:rPr lang="en-US" sz="2000" dirty="0">
                    <a:solidFill>
                      <a:srgbClr val="005C98"/>
                    </a:solidFill>
                  </a:rPr>
                  <a:t>). </a:t>
                </a:r>
              </a:p>
            </p:txBody>
          </p:sp>
        </mc:Choice>
        <mc:Fallback xmlns="">
          <p:sp>
            <p:nvSpPr>
              <p:cNvPr id="4" name="TextBox 3">
                <a:extLst>
                  <a:ext uri="{FF2B5EF4-FFF2-40B4-BE49-F238E27FC236}">
                    <a16:creationId xmlns:a16="http://schemas.microsoft.com/office/drawing/2014/main" id="{BF1C0F82-2C08-5F42-8DE6-1889C8B1E781}"/>
                  </a:ext>
                </a:extLst>
              </p:cNvPr>
              <p:cNvSpPr txBox="1">
                <a:spLocks noRot="1" noChangeAspect="1" noMove="1" noResize="1" noEditPoints="1" noAdjustHandles="1" noChangeArrowheads="1" noChangeShapeType="1" noTextEdit="1"/>
              </p:cNvSpPr>
              <p:nvPr/>
            </p:nvSpPr>
            <p:spPr>
              <a:xfrm>
                <a:off x="455585" y="4871306"/>
                <a:ext cx="11357112" cy="1115947"/>
              </a:xfrm>
              <a:prstGeom prst="rect">
                <a:avLst/>
              </a:prstGeom>
              <a:blipFill>
                <a:blip r:embed="rId5"/>
                <a:stretch>
                  <a:fillRect l="-671" t="-1149" b="-9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DD3BC8-CD38-A142-A1B5-C0C3CAA8601F}"/>
                  </a:ext>
                </a:extLst>
              </p:cNvPr>
              <p:cNvSpPr txBox="1"/>
              <p:nvPr/>
            </p:nvSpPr>
            <p:spPr>
              <a:xfrm>
                <a:off x="455585" y="2045890"/>
                <a:ext cx="11511128" cy="1569982"/>
              </a:xfrm>
              <a:prstGeom prst="rect">
                <a:avLst/>
              </a:prstGeom>
              <a:noFill/>
            </p:spPr>
            <p:txBody>
              <a:bodyPr wrap="square" rtlCol="0">
                <a:spAutoFit/>
              </a:bodyPr>
              <a:lstStyle/>
              <a:p>
                <a:r>
                  <a:rPr lang="en-US" sz="2000" dirty="0">
                    <a:solidFill>
                      <a:srgbClr val="005C98"/>
                    </a:solidFill>
                  </a:rPr>
                  <a:t>This expression shows that the wavefield propagated at z is the wavefield calculated at z=0 multiplied by the factor </a:t>
                </a:r>
                <a14:m>
                  <m:oMath xmlns:m="http://schemas.openxmlformats.org/officeDocument/2006/math">
                    <m:sSup>
                      <m:sSupPr>
                        <m:ctrlPr>
                          <a:rPr lang="en-US" sz="2000" b="1" i="1" dirty="0" smtClean="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𝒆</m:t>
                        </m:r>
                      </m:e>
                      <m:sup>
                        <m:r>
                          <a:rPr lang="en-US" sz="2000" b="1" i="1" dirty="0">
                            <a:solidFill>
                              <a:srgbClr val="000000"/>
                            </a:solidFill>
                            <a:latin typeface="Cambria Math" panose="02040503050406030204" pitchFamily="18" charset="0"/>
                          </a:rPr>
                          <m:t>𝒊𝒛</m:t>
                        </m:r>
                        <m:rad>
                          <m:radPr>
                            <m:degHide m:val="on"/>
                            <m:ctrlPr>
                              <a:rPr lang="en-US" sz="2000" b="1" i="1" dirty="0">
                                <a:solidFill>
                                  <a:srgbClr val="000000"/>
                                </a:solidFill>
                                <a:latin typeface="Cambria Math" panose="02040503050406030204" pitchFamily="18" charset="0"/>
                              </a:rPr>
                            </m:ctrlPr>
                          </m:radPr>
                          <m:deg/>
                          <m:e>
                            <m:sSubSup>
                              <m:sSubSupPr>
                                <m:ctrlPr>
                                  <a:rPr lang="en-US" sz="2000" b="1" i="1" dirty="0">
                                    <a:solidFill>
                                      <a:srgbClr val="000000"/>
                                    </a:solidFill>
                                    <a:latin typeface="Cambria Math" panose="02040503050406030204" pitchFamily="18" charset="0"/>
                                  </a:rPr>
                                </m:ctrlPr>
                              </m:sSubSupPr>
                              <m:e>
                                <m:sSup>
                                  <m:sSupPr>
                                    <m:ctrlPr>
                                      <a:rPr lang="en-US" sz="2000" b="1" i="1" dirty="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𝒌</m:t>
                                    </m:r>
                                  </m:e>
                                  <m:sup>
                                    <m:r>
                                      <a:rPr lang="en-US" sz="2000" b="1" i="1" dirty="0">
                                        <a:solidFill>
                                          <a:srgbClr val="000000"/>
                                        </a:solidFill>
                                        <a:latin typeface="Cambria Math" panose="02040503050406030204" pitchFamily="18" charset="0"/>
                                      </a:rPr>
                                      <m:t>𝟐</m:t>
                                    </m:r>
                                  </m:sup>
                                </m:sSup>
                                <m:r>
                                  <a:rPr lang="en-US" sz="2000" b="1" i="1" dirty="0">
                                    <a:solidFill>
                                      <a:srgbClr val="000000"/>
                                    </a:solidFill>
                                    <a:latin typeface="Cambria Math" panose="02040503050406030204" pitchFamily="18" charset="0"/>
                                  </a:rPr>
                                  <m:t>−</m:t>
                                </m:r>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𝒙</m:t>
                                </m:r>
                              </m:sub>
                              <m:sup>
                                <m:r>
                                  <a:rPr lang="en-US" sz="2000" b="1" i="1" dirty="0">
                                    <a:solidFill>
                                      <a:srgbClr val="000000"/>
                                    </a:solidFill>
                                    <a:latin typeface="Cambria Math" panose="02040503050406030204" pitchFamily="18" charset="0"/>
                                  </a:rPr>
                                  <m:t>𝟐</m:t>
                                </m:r>
                              </m:sup>
                            </m:sSubSup>
                            <m:r>
                              <a:rPr lang="en-US" sz="2000" b="1" i="1" dirty="0">
                                <a:solidFill>
                                  <a:srgbClr val="000000"/>
                                </a:solidFill>
                                <a:latin typeface="Cambria Math" panose="02040503050406030204" pitchFamily="18" charset="0"/>
                              </a:rPr>
                              <m:t>−</m:t>
                            </m:r>
                            <m:sSubSup>
                              <m:sSubSupPr>
                                <m:ctrlPr>
                                  <a:rPr lang="en-US" sz="2000" b="1" i="1" dirty="0">
                                    <a:solidFill>
                                      <a:srgbClr val="000000"/>
                                    </a:solidFill>
                                    <a:latin typeface="Cambria Math" panose="02040503050406030204" pitchFamily="18" charset="0"/>
                                  </a:rPr>
                                </m:ctrlPr>
                              </m:sSubSupPr>
                              <m:e>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𝒚</m:t>
                                </m:r>
                              </m:sub>
                              <m:sup>
                                <m:r>
                                  <a:rPr lang="en-US" sz="2000" b="1" i="1" dirty="0">
                                    <a:solidFill>
                                      <a:srgbClr val="000000"/>
                                    </a:solidFill>
                                    <a:latin typeface="Cambria Math" panose="02040503050406030204" pitchFamily="18" charset="0"/>
                                  </a:rPr>
                                  <m:t>𝟐</m:t>
                                </m:r>
                              </m:sup>
                            </m:sSubSup>
                          </m:e>
                        </m:rad>
                      </m:sup>
                    </m:sSup>
                  </m:oMath>
                </a14:m>
                <a:r>
                  <a:rPr lang="en-US" sz="2000" dirty="0">
                    <a:solidFill>
                      <a:srgbClr val="005C98"/>
                    </a:solidFill>
                  </a:rPr>
                  <a:t> , that can be termed </a:t>
                </a:r>
                <a:r>
                  <a:rPr lang="en-US" sz="2000" b="1" dirty="0">
                    <a:solidFill>
                      <a:srgbClr val="005C98"/>
                    </a:solidFill>
                  </a:rPr>
                  <a:t>Free Space Propagator</a:t>
                </a:r>
                <a:r>
                  <a:rPr lang="en-US" sz="2000" dirty="0">
                    <a:solidFill>
                      <a:srgbClr val="005C98"/>
                    </a:solidFill>
                  </a:rPr>
                  <a:t>. </a:t>
                </a:r>
              </a:p>
              <a:p>
                <a:endParaRPr lang="en-US" sz="2000" dirty="0">
                  <a:solidFill>
                    <a:srgbClr val="005C98"/>
                  </a:solidFill>
                </a:endParaRPr>
              </a:p>
              <a:p>
                <a:r>
                  <a:rPr lang="en-US" sz="2000" dirty="0">
                    <a:solidFill>
                      <a:srgbClr val="005C98"/>
                    </a:solidFill>
                  </a:rPr>
                  <a:t>Then,</a:t>
                </a:r>
              </a:p>
            </p:txBody>
          </p:sp>
        </mc:Choice>
        <mc:Fallback xmlns="">
          <p:sp>
            <p:nvSpPr>
              <p:cNvPr id="5" name="TextBox 4">
                <a:extLst>
                  <a:ext uri="{FF2B5EF4-FFF2-40B4-BE49-F238E27FC236}">
                    <a16:creationId xmlns:a16="http://schemas.microsoft.com/office/drawing/2014/main" id="{DDDD3BC8-CD38-A142-A1B5-C0C3CAA8601F}"/>
                  </a:ext>
                </a:extLst>
              </p:cNvPr>
              <p:cNvSpPr txBox="1">
                <a:spLocks noRot="1" noChangeAspect="1" noMove="1" noResize="1" noEditPoints="1" noAdjustHandles="1" noChangeArrowheads="1" noChangeShapeType="1" noTextEdit="1"/>
              </p:cNvSpPr>
              <p:nvPr/>
            </p:nvSpPr>
            <p:spPr>
              <a:xfrm>
                <a:off x="455585" y="2045890"/>
                <a:ext cx="11511128" cy="1569982"/>
              </a:xfrm>
              <a:prstGeom prst="rect">
                <a:avLst/>
              </a:prstGeom>
              <a:blipFill>
                <a:blip r:embed="rId6"/>
                <a:stretch>
                  <a:fillRect l="-662" t="-1600" b="-5600"/>
                </a:stretch>
              </a:blipFill>
            </p:spPr>
            <p:txBody>
              <a:bodyPr/>
              <a:lstStyle/>
              <a:p>
                <a:r>
                  <a:rPr lang="en-US">
                    <a:noFill/>
                  </a:rPr>
                  <a:t> </a:t>
                </a:r>
              </a:p>
            </p:txBody>
          </p:sp>
        </mc:Fallback>
      </mc:AlternateContent>
    </p:spTree>
    <p:extLst>
      <p:ext uri="{BB962C8B-B14F-4D97-AF65-F5344CB8AC3E}">
        <p14:creationId xmlns:p14="http://schemas.microsoft.com/office/powerpoint/2010/main" val="518144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ABF8AA-1413-1940-BBB1-45D0E9CE2FEE}"/>
                  </a:ext>
                </a:extLst>
              </p:cNvPr>
              <p:cNvSpPr/>
              <p:nvPr/>
            </p:nvSpPr>
            <p:spPr>
              <a:xfrm>
                <a:off x="3130564" y="3868535"/>
                <a:ext cx="59463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xmlns="">
          <p:sp>
            <p:nvSpPr>
              <p:cNvPr id="8" name="Rectangle 7">
                <a:extLst>
                  <a:ext uri="{FF2B5EF4-FFF2-40B4-BE49-F238E27FC236}">
                    <a16:creationId xmlns:a16="http://schemas.microsoft.com/office/drawing/2014/main" id="{08ABF8AA-1413-1940-BBB1-45D0E9CE2FEE}"/>
                  </a:ext>
                </a:extLst>
              </p:cNvPr>
              <p:cNvSpPr>
                <a:spLocks noRot="1" noChangeAspect="1" noMove="1" noResize="1" noEditPoints="1" noAdjustHandles="1" noChangeArrowheads="1" noChangeShapeType="1" noTextEdit="1"/>
              </p:cNvSpPr>
              <p:nvPr/>
            </p:nvSpPr>
            <p:spPr>
              <a:xfrm>
                <a:off x="3130564" y="3868535"/>
                <a:ext cx="5946371" cy="523220"/>
              </a:xfrm>
              <a:prstGeom prst="rect">
                <a:avLst/>
              </a:prstGeom>
              <a:blipFill>
                <a:blip r:embed="rId3"/>
                <a:stretch>
                  <a:fillRect b="-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86C75-B79A-A64E-93C1-194D4A8E542C}"/>
              </a:ext>
            </a:extLst>
          </p:cNvPr>
          <p:cNvSpPr txBox="1"/>
          <p:nvPr/>
        </p:nvSpPr>
        <p:spPr>
          <a:xfrm>
            <a:off x="434031" y="3128198"/>
            <a:ext cx="7795569" cy="400110"/>
          </a:xfrm>
          <a:prstGeom prst="rect">
            <a:avLst/>
          </a:prstGeom>
          <a:noFill/>
        </p:spPr>
        <p:txBody>
          <a:bodyPr wrap="square" rtlCol="0">
            <a:spAutoFit/>
          </a:bodyPr>
          <a:lstStyle/>
          <a:p>
            <a:r>
              <a:rPr lang="en-US" sz="2000" dirty="0">
                <a:solidFill>
                  <a:srgbClr val="005C98"/>
                </a:solidFill>
              </a:rPr>
              <a:t>Rewriting the whole procedure in terms of operators: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5DC1A3-BD62-E14C-9E78-C0018FA75A8D}"/>
                  </a:ext>
                </a:extLst>
              </p:cNvPr>
              <p:cNvSpPr/>
              <p:nvPr/>
            </p:nvSpPr>
            <p:spPr>
              <a:xfrm>
                <a:off x="2674353" y="4992738"/>
                <a:ext cx="7034362" cy="868251"/>
              </a:xfrm>
              <a:prstGeom prst="rect">
                <a:avLst/>
              </a:prstGeom>
            </p:spPr>
            <p:txBody>
              <a:bodyPr wrap="none">
                <a:spAutoFit/>
              </a:bodyPr>
              <a:lstStyle/>
              <a:p>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ea typeface="Cambria Math" panose="02040503050406030204" pitchFamily="18" charset="0"/>
                      </a:rPr>
                      <m:t>ℱ</m:t>
                    </m:r>
                  </m:oMath>
                </a14:m>
                <a:r>
                  <a:rPr lang="en-US" sz="2800" dirty="0"/>
                  <a:t> </a:t>
                </a:r>
                <a:r>
                  <a:rPr lang="en-US" sz="2000" dirty="0">
                    <a:solidFill>
                      <a:srgbClr val="005C98"/>
                    </a:solidFill>
                  </a:rPr>
                  <a:t>= </a:t>
                </a:r>
                <a:r>
                  <a:rPr lang="en-US" sz="2000" b="1" dirty="0">
                    <a:solidFill>
                      <a:srgbClr val="005C98"/>
                    </a:solidFill>
                  </a:rPr>
                  <a:t>Diffraction Operator</a:t>
                </a:r>
              </a:p>
            </p:txBody>
          </p:sp>
        </mc:Choice>
        <mc:Fallback xmlns="">
          <p:sp>
            <p:nvSpPr>
              <p:cNvPr id="10" name="Rectangle 9">
                <a:extLst>
                  <a:ext uri="{FF2B5EF4-FFF2-40B4-BE49-F238E27FC236}">
                    <a16:creationId xmlns:a16="http://schemas.microsoft.com/office/drawing/2014/main" id="{D65DC1A3-BD62-E14C-9E78-C0018FA75A8D}"/>
                  </a:ext>
                </a:extLst>
              </p:cNvPr>
              <p:cNvSpPr>
                <a:spLocks noRot="1" noChangeAspect="1" noMove="1" noResize="1" noEditPoints="1" noAdjustHandles="1" noChangeArrowheads="1" noChangeShapeType="1" noTextEdit="1"/>
              </p:cNvSpPr>
              <p:nvPr/>
            </p:nvSpPr>
            <p:spPr>
              <a:xfrm>
                <a:off x="2674353" y="4992738"/>
                <a:ext cx="7034362" cy="868251"/>
              </a:xfrm>
              <a:prstGeom prst="rect">
                <a:avLst/>
              </a:prstGeom>
              <a:blipFill>
                <a:blip r:embed="rId4"/>
                <a:stretch>
                  <a:fillRect l="-542"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3399E3D-0ABD-4C45-90DD-DDD6ECC1BFD3}"/>
                  </a:ext>
                </a:extLst>
              </p:cNvPr>
              <p:cNvSpPr/>
              <p:nvPr/>
            </p:nvSpPr>
            <p:spPr>
              <a:xfrm>
                <a:off x="434031" y="870532"/>
                <a:ext cx="11339438" cy="646331"/>
              </a:xfrm>
              <a:prstGeom prst="rect">
                <a:avLst/>
              </a:prstGeom>
            </p:spPr>
            <p:txBody>
              <a:bodyPr wrap="square">
                <a:spAutoFit/>
              </a:bodyPr>
              <a:lstStyle/>
              <a:p>
                <a:r>
                  <a:rPr lang="en-US" dirty="0">
                    <a:solidFill>
                      <a:srgbClr val="005C98"/>
                    </a:solidFill>
                  </a:rPr>
                  <a:t>By multiplying each of this plane waves for the free space propagator we obtain the propagated wavefield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&gt;0:</m:t>
                    </m:r>
                  </m:oMath>
                </a14:m>
                <a:endParaRPr lang="en-US" dirty="0"/>
              </a:p>
            </p:txBody>
          </p:sp>
        </mc:Choice>
        <mc:Fallback xmlns="">
          <p:sp>
            <p:nvSpPr>
              <p:cNvPr id="11" name="Rectangle 10">
                <a:extLst>
                  <a:ext uri="{FF2B5EF4-FFF2-40B4-BE49-F238E27FC236}">
                    <a16:creationId xmlns:a16="http://schemas.microsoft.com/office/drawing/2014/main" id="{F3399E3D-0ABD-4C45-90DD-DDD6ECC1BFD3}"/>
                  </a:ext>
                </a:extLst>
              </p:cNvPr>
              <p:cNvSpPr>
                <a:spLocks noRot="1" noChangeAspect="1" noMove="1" noResize="1" noEditPoints="1" noAdjustHandles="1" noChangeArrowheads="1" noChangeShapeType="1" noTextEdit="1"/>
              </p:cNvSpPr>
              <p:nvPr/>
            </p:nvSpPr>
            <p:spPr>
              <a:xfrm>
                <a:off x="434031" y="870532"/>
                <a:ext cx="11339438" cy="646331"/>
              </a:xfrm>
              <a:prstGeom prst="rect">
                <a:avLst/>
              </a:prstGeom>
              <a:blipFill>
                <a:blip r:embed="rId5"/>
                <a:stretch>
                  <a:fillRect l="-336" t="-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849A6F-59F8-1A44-B255-29278446264E}"/>
                  </a:ext>
                </a:extLst>
              </p:cNvPr>
              <p:cNvSpPr/>
              <p:nvPr/>
            </p:nvSpPr>
            <p:spPr>
              <a:xfrm>
                <a:off x="317459" y="1593738"/>
                <a:ext cx="11748151" cy="1289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13" name="Rectangle 12">
                <a:extLst>
                  <a:ext uri="{FF2B5EF4-FFF2-40B4-BE49-F238E27FC236}">
                    <a16:creationId xmlns:a16="http://schemas.microsoft.com/office/drawing/2014/main" id="{5C849A6F-59F8-1A44-B255-29278446264E}"/>
                  </a:ext>
                </a:extLst>
              </p:cNvPr>
              <p:cNvSpPr>
                <a:spLocks noRot="1" noChangeAspect="1" noMove="1" noResize="1" noEditPoints="1" noAdjustHandles="1" noChangeArrowheads="1" noChangeShapeType="1" noTextEdit="1"/>
              </p:cNvSpPr>
              <p:nvPr/>
            </p:nvSpPr>
            <p:spPr>
              <a:xfrm>
                <a:off x="317459" y="1593738"/>
                <a:ext cx="11748151" cy="1289520"/>
              </a:xfrm>
              <a:prstGeom prst="rect">
                <a:avLst/>
              </a:prstGeom>
              <a:blipFill>
                <a:blip r:embed="rId6"/>
                <a:stretch>
                  <a:fillRect t="-125243" b="-182524"/>
                </a:stretch>
              </a:blipFill>
            </p:spPr>
            <p:txBody>
              <a:bodyPr/>
              <a:lstStyle/>
              <a:p>
                <a:r>
                  <a:rPr lang="en-US">
                    <a:noFill/>
                  </a:rPr>
                  <a:t> </a:t>
                </a:r>
              </a:p>
            </p:txBody>
          </p:sp>
        </mc:Fallback>
      </mc:AlternateContent>
    </p:spTree>
    <p:extLst>
      <p:ext uri="{BB962C8B-B14F-4D97-AF65-F5344CB8AC3E}">
        <p14:creationId xmlns:p14="http://schemas.microsoft.com/office/powerpoint/2010/main" val="147145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8</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E3968-1A83-6548-9441-83E68704B399}"/>
                  </a:ext>
                </a:extLst>
              </p:cNvPr>
              <p:cNvSpPr txBox="1"/>
              <p:nvPr/>
            </p:nvSpPr>
            <p:spPr>
              <a:xfrm>
                <a:off x="503583" y="1494200"/>
                <a:ext cx="11218517" cy="2200282"/>
              </a:xfrm>
              <a:prstGeom prst="rect">
                <a:avLst/>
              </a:prstGeom>
              <a:noFill/>
            </p:spPr>
            <p:txBody>
              <a:bodyPr wrap="square" rtlCol="0">
                <a:spAutoFit/>
              </a:bodyPr>
              <a:lstStyle/>
              <a:p>
                <a:r>
                  <a:rPr lang="en-US" sz="2000" dirty="0">
                    <a:solidFill>
                      <a:srgbClr val="005C98"/>
                    </a:solidFill>
                  </a:rPr>
                  <a:t>We assume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0000"/>
                    </a:solidFill>
                  </a:rPr>
                  <a:t> </a:t>
                </a:r>
                <a:r>
                  <a:rPr lang="en-US" sz="2000" dirty="0">
                    <a:solidFill>
                      <a:srgbClr val="005C98"/>
                    </a:solidFill>
                  </a:rPr>
                  <a:t>to be paraxial, implying that all directions of propagations, for each of the non-negligible plane wave components in the angular-spectrum decomposition of the field over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make a small angle with respect to the positive z-axis. </a:t>
                </a:r>
              </a:p>
              <a:p>
                <a:endParaRPr lang="en-US" sz="2000" dirty="0">
                  <a:solidFill>
                    <a:srgbClr val="005C98"/>
                  </a:solidFill>
                </a:endParaRPr>
              </a:p>
              <a:p>
                <a:r>
                  <a:rPr lang="en-US" sz="2000" dirty="0">
                    <a:solidFill>
                      <a:srgbClr val="005C98"/>
                    </a:solidFill>
                  </a:rPr>
                  <a:t>This means that </a:t>
                </a:r>
                <a14:m>
                  <m:oMath xmlns:m="http://schemas.openxmlformats.org/officeDocument/2006/math">
                    <m:d>
                      <m:dPr>
                        <m:begChr m:val="|"/>
                        <m:endChr m:val="|"/>
                        <m:ctrlPr>
                          <a:rPr lang="en-US" sz="2000" i="1" dirty="0" smtClean="0">
                            <a:solidFill>
                              <a:srgbClr val="000000"/>
                            </a:solidFill>
                            <a:latin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e>
                    </m:d>
                  </m:oMath>
                </a14:m>
                <a:r>
                  <a:rPr lang="en-US" sz="2000" dirty="0">
                    <a:solidFill>
                      <a:srgbClr val="000000"/>
                    </a:solidFill>
                  </a:rPr>
                  <a:t>, </a:t>
                </a:r>
                <a14:m>
                  <m:oMath xmlns:m="http://schemas.openxmlformats.org/officeDocument/2006/math">
                    <m:d>
                      <m:dPr>
                        <m:begChr m:val="|"/>
                        <m:endChr m:val="|"/>
                        <m:ctrlPr>
                          <a:rPr lang="en-US" sz="2000" i="1" dirty="0">
                            <a:solidFill>
                              <a:srgbClr val="000000"/>
                            </a:solidFill>
                            <a:latin typeface="Cambria Math" panose="02040503050406030204" pitchFamily="18" charset="0"/>
                          </a:rPr>
                        </m:ctrlPr>
                      </m:dPr>
                      <m:e>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𝑦</m:t>
                            </m:r>
                          </m:sub>
                        </m:sSub>
                      </m:e>
                    </m:d>
                    <m:r>
                      <a:rPr lang="en-US" sz="2000" i="1" dirty="0" smtClean="0">
                        <a:solidFill>
                          <a:srgbClr val="000000"/>
                        </a:solidFill>
                        <a:latin typeface="Cambria Math" panose="02040503050406030204" pitchFamily="18" charset="0"/>
                        <a:ea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𝑧</m:t>
                        </m:r>
                      </m:sub>
                    </m:sSub>
                  </m:oMath>
                </a14:m>
                <a:r>
                  <a:rPr lang="en-US" sz="2000" dirty="0">
                    <a:solidFill>
                      <a:srgbClr val="005C98"/>
                    </a:solidFill>
                  </a:rPr>
                  <a:t>, and so: </a:t>
                </a:r>
                <a14:m>
                  <m:oMath xmlns:m="http://schemas.openxmlformats.org/officeDocument/2006/math">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oMath>
                </a14:m>
                <a:endParaRPr lang="en-US" sz="2800" dirty="0">
                  <a:solidFill>
                    <a:srgbClr val="005C98"/>
                  </a:solidFill>
                </a:endParaRPr>
              </a:p>
            </p:txBody>
          </p:sp>
        </mc:Choice>
        <mc:Fallback xmlns="">
          <p:sp>
            <p:nvSpPr>
              <p:cNvPr id="9" name="TextBox 8">
                <a:extLst>
                  <a:ext uri="{FF2B5EF4-FFF2-40B4-BE49-F238E27FC236}">
                    <a16:creationId xmlns:a16="http://schemas.microsoft.com/office/drawing/2014/main" id="{571E3968-1A83-6548-9441-83E68704B399}"/>
                  </a:ext>
                </a:extLst>
              </p:cNvPr>
              <p:cNvSpPr txBox="1">
                <a:spLocks noRot="1" noChangeAspect="1" noMove="1" noResize="1" noEditPoints="1" noAdjustHandles="1" noChangeArrowheads="1" noChangeShapeType="1" noTextEdit="1"/>
              </p:cNvSpPr>
              <p:nvPr/>
            </p:nvSpPr>
            <p:spPr>
              <a:xfrm>
                <a:off x="503583" y="1494200"/>
                <a:ext cx="11218517" cy="2200282"/>
              </a:xfrm>
              <a:prstGeom prst="rect">
                <a:avLst/>
              </a:prstGeom>
              <a:blipFill>
                <a:blip r:embed="rId2"/>
                <a:stretch>
                  <a:fillRect l="-566" t="-11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F3E4CE3F-99BA-654B-8FF8-201AD60B641E}"/>
                  </a:ext>
                </a:extLst>
              </p:cNvPr>
              <p:cNvSpPr/>
              <p:nvPr/>
            </p:nvSpPr>
            <p:spPr>
              <a:xfrm>
                <a:off x="503583" y="4064273"/>
                <a:ext cx="9566978" cy="871842"/>
              </a:xfrm>
              <a:prstGeom prst="rect">
                <a:avLst/>
              </a:prstGeom>
            </p:spPr>
            <p:txBody>
              <a:bodyPr wrap="none">
                <a:spAutoFit/>
              </a:bodyPr>
              <a:lstStyle/>
              <a:p>
                <a:r>
                  <a:rPr lang="en-US" sz="2000" dirty="0">
                    <a:solidFill>
                      <a:srgbClr val="005C98"/>
                    </a:solidFill>
                    <a:ea typeface="Cambria Math" panose="02040503050406030204" pitchFamily="18" charset="0"/>
                  </a:rPr>
                  <a:t>The Diffraction Operator becomes:  </a:t>
                </a:r>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i="1" dirty="0" smtClean="0">
                        <a:latin typeface="Cambria Math" panose="02040503050406030204" pitchFamily="18" charset="0"/>
                        <a:ea typeface="Cambria Math" panose="02040503050406030204" pitchFamily="18" charset="0"/>
                      </a:rPr>
                      <m:t>≈</m:t>
                    </m:r>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up>
                        <m:r>
                          <a:rPr lang="en-US" sz="2800" b="0" i="1" dirty="0" smtClean="0">
                            <a:latin typeface="Cambria Math" panose="02040503050406030204" pitchFamily="18" charset="0"/>
                            <a:ea typeface="Cambria Math" panose="02040503050406030204" pitchFamily="18" charset="0"/>
                          </a:rPr>
                          <m:t>𝐹</m:t>
                        </m:r>
                      </m:sup>
                    </m:sSubSup>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r>
                      <a:rPr lang="en-US" sz="2800" b="0" i="1" dirty="0" smtClean="0">
                        <a:latin typeface="Cambria Math" panose="02040503050406030204" pitchFamily="18" charset="0"/>
                        <a:ea typeface="Cambria Math" panose="02040503050406030204" pitchFamily="18" charset="0"/>
                      </a:rPr>
                      <m:t>ℱ</m:t>
                    </m:r>
                  </m:oMath>
                </a14:m>
                <a:endParaRPr lang="en-US" sz="2800" dirty="0"/>
              </a:p>
            </p:txBody>
          </p:sp>
        </mc:Choice>
        <mc:Fallback>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503583" y="4064273"/>
                <a:ext cx="9566978" cy="871842"/>
              </a:xfrm>
              <a:prstGeom prst="rect">
                <a:avLst/>
              </a:prstGeom>
              <a:blipFill>
                <a:blip r:embed="rId3"/>
                <a:stretch>
                  <a:fillRect l="-663" b="-7143"/>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3CE76087-5B5A-DB49-BDF2-CB7347E7EBE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2213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7" name="Footer Placeholder 6">
            <a:extLst>
              <a:ext uri="{FF2B5EF4-FFF2-40B4-BE49-F238E27FC236}">
                <a16:creationId xmlns:a16="http://schemas.microsoft.com/office/drawing/2014/main" id="{1906A7C8-1973-5B46-BA27-A7B555B2D217}"/>
              </a:ext>
            </a:extLst>
          </p:cNvPr>
          <p:cNvSpPr>
            <a:spLocks noGrp="1"/>
          </p:cNvSpPr>
          <p:nvPr>
            <p:ph type="ftr" sz="quarter" idx="3"/>
          </p:nvPr>
        </p:nvSpPr>
        <p:spPr/>
        <p:txBody>
          <a:bodyPr/>
          <a:lstStyle/>
          <a:p>
            <a:r>
              <a:rPr lang="en-US"/>
              <a:t>ANL Director's CD-2 Review of the APS-U Project - August 21-23, 2018</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397564" y="781724"/>
                <a:ext cx="10491211" cy="2452274"/>
              </a:xfrm>
              <a:prstGeom prst="rect">
                <a:avLst/>
              </a:prstGeom>
            </p:spPr>
            <p:txBody>
              <a:bodyPr wrap="square">
                <a:spAutoFit/>
              </a:bodyPr>
              <a:lstStyle/>
              <a:p>
                <a:r>
                  <a:rPr lang="en-US" sz="2000" dirty="0">
                    <a:solidFill>
                      <a:srgbClr val="005C98"/>
                    </a:solidFill>
                  </a:rPr>
                  <a:t>By using the convolution theorem: </a:t>
                </a:r>
                <a:endParaRPr lang="en-US" sz="2000" b="0" i="1" dirty="0">
                  <a:solidFill>
                    <a:srgbClr val="005C98"/>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𝑔</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𝑥</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m:t>
                          </m:r>
                        </m:sub>
                        <m:sup>
                          <m:r>
                            <a:rPr lang="en-US" sz="2800" b="0" i="1" smtClean="0">
                              <a:solidFill>
                                <a:schemeClr val="tx1"/>
                              </a:solidFill>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d>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nary>
                    </m:oMath>
                  </m:oMathPara>
                </a14:m>
                <a:endParaRPr lang="en-US" sz="2800" b="0" i="1" dirty="0">
                  <a:solidFill>
                    <a:schemeClr val="tx1"/>
                  </a:solidFill>
                  <a:latin typeface="Cambria Math" panose="02040503050406030204" pitchFamily="18" charset="0"/>
                  <a:ea typeface="Cambria Math" panose="02040503050406030204" pitchFamily="18" charset="0"/>
                </a:endParaRPr>
              </a:p>
              <a:p>
                <a:r>
                  <a:rPr lang="en-US" sz="2800" b="0" dirty="0">
                    <a:solidFill>
                      <a:schemeClr val="tx1"/>
                    </a:solidFill>
                    <a:ea typeface="Cambria Math" panose="02040503050406030204" pitchFamily="18" charset="0"/>
                  </a:rPr>
                  <a:t>                                   </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𝜋</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i="1" dirty="0">
                            <a:solidFill>
                              <a:schemeClr val="tx1"/>
                            </a:solidFill>
                            <a:latin typeface="Cambria Math" panose="02040503050406030204" pitchFamily="18" charset="0"/>
                          </a:rPr>
                          <m:t>−1</m:t>
                        </m:r>
                      </m:sup>
                    </m:sSup>
                    <m:d>
                      <m:dPr>
                        <m:begChr m:val="{"/>
                        <m:endChr m:val="}"/>
                        <m:ctrlPr>
                          <a:rPr lang="en-US" sz="2800" i="1" dirty="0" smtClean="0">
                            <a:solidFill>
                              <a:schemeClr val="tx1"/>
                            </a:solidFill>
                            <a:latin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e>
                    </m:d>
                  </m:oMath>
                </a14:m>
                <a:endParaRPr lang="en-US" sz="2800" dirty="0"/>
              </a:p>
              <a:p>
                <a:endParaRPr lang="en-US" sz="2000" dirty="0">
                  <a:solidFill>
                    <a:srgbClr val="005C98"/>
                  </a:solidFill>
                </a:endParaRPr>
              </a:p>
              <a:p>
                <a:r>
                  <a:rPr lang="en-US" sz="2000" dirty="0">
                    <a:solidFill>
                      <a:srgbClr val="005C98"/>
                    </a:solidFill>
                  </a:rPr>
                  <a:t>the following expression can be derived by the previous operator formula:</a:t>
                </a:r>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397564" y="781724"/>
                <a:ext cx="10491211" cy="2452274"/>
              </a:xfrm>
              <a:prstGeom prst="rect">
                <a:avLst/>
              </a:prstGeom>
              <a:blipFill>
                <a:blip r:embed="rId2"/>
                <a:stretch>
                  <a:fillRect l="-484" t="-57732" b="-587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EFB56B7-B106-9446-B4D4-26F2C221DCA7}"/>
                  </a:ext>
                </a:extLst>
              </p:cNvPr>
              <p:cNvSpPr/>
              <p:nvPr/>
            </p:nvSpPr>
            <p:spPr>
              <a:xfrm>
                <a:off x="421712" y="3287006"/>
                <a:ext cx="10467063" cy="20054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r>
                        <a:rPr lang="en-US" sz="2800" b="0" i="1" smtClean="0">
                          <a:solidFill>
                            <a:srgbClr val="000000"/>
                          </a:solidFill>
                          <a:latin typeface="Cambria Math" panose="02040503050406030204" pitchFamily="18" charset="0"/>
                          <a:ea typeface="Cambria Math" panose="02040503050406030204" pitchFamily="18" charset="0"/>
                        </a:rPr>
                        <m:t>𝑃</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𝑥</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𝑦</m:t>
                          </m:r>
                          <m:r>
                            <a:rPr lang="en-US" sz="2800" b="0" i="1" smtClean="0">
                              <a:solidFill>
                                <a:srgbClr val="000000"/>
                              </a:solidFill>
                              <a:latin typeface="Cambria Math" panose="02040503050406030204" pitchFamily="18" charset="0"/>
                              <a:ea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oMath>
                  </m:oMathPara>
                </a14:m>
                <a:endParaRPr lang="en-US" sz="2800" dirty="0"/>
              </a:p>
              <a:p>
                <a:endParaRPr lang="en-US" sz="2000" dirty="0">
                  <a:solidFill>
                    <a:srgbClr val="005C98"/>
                  </a:solidFill>
                </a:endParaRPr>
              </a:p>
              <a:p>
                <a:r>
                  <a:rPr lang="en-US" sz="2000" dirty="0">
                    <a:solidFill>
                      <a:srgbClr val="005C98"/>
                    </a:solidFill>
                  </a:rPr>
                  <a:t>Where</a:t>
                </a:r>
                <a:endParaRPr lang="en-US" dirty="0"/>
              </a:p>
              <a:p>
                <a:pPr algn="ctr"/>
                <a14:m>
                  <m:oMath xmlns:m="http://schemas.openxmlformats.org/officeDocument/2006/math">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0" dirty="0" smtClean="0">
                        <a:latin typeface="Cambria Math" panose="02040503050406030204" pitchFamily="18" charset="0"/>
                      </a:rPr>
                      <m:t>=</m:t>
                    </m:r>
                  </m:oMath>
                </a14:m>
                <a:r>
                  <a:rPr lang="en-US" sz="2800" dirty="0"/>
                  <a:t>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oMath>
                </a14:m>
                <a:r>
                  <a:rPr lang="en-US" sz="2800" dirty="0"/>
                  <a:t> </a:t>
                </a:r>
                <a14:m>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i="1" dirty="0">
                            <a:latin typeface="Cambria Math" panose="02040503050406030204" pitchFamily="18" charset="0"/>
                          </a:rPr>
                          <m:t>−1</m:t>
                        </m:r>
                      </m:sup>
                    </m:sSup>
                    <m:d>
                      <m:dPr>
                        <m:begChr m:val="{"/>
                        <m:endChr m:val="}"/>
                        <m:ctrlPr>
                          <a:rPr lang="en-US" sz="2800" i="1" dirty="0" smtClean="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𝑖</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b="0" i="1" dirty="0" smtClean="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oMath>
                </a14:m>
                <a:r>
                  <a:rPr lang="en-US" sz="2800" dirty="0">
                    <a:ea typeface="Cambria Math" panose="02040503050406030204" pitchFamily="18" charset="0"/>
                  </a:rPr>
                  <a:t> </a:t>
                </a:r>
                <a14:m>
                  <m:oMath xmlns:m="http://schemas.openxmlformats.org/officeDocument/2006/math">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b="0" i="1" dirty="0" smtClean="0">
                                <a:latin typeface="Cambria Math" panose="02040503050406030204" pitchFamily="18" charset="0"/>
                              </a:rPr>
                              <m:t>𝑘</m:t>
                            </m:r>
                            <m:d>
                              <m:dPr>
                                <m:ctrlPr>
                                  <a:rPr lang="en-US" sz="2800" b="0" i="1" dirty="0" smtClean="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𝑥</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𝑦</m:t>
                                    </m:r>
                                  </m:e>
                                  <m:sup>
                                    <m:r>
                                      <a:rPr lang="en-US" sz="2800" b="0" i="1" dirty="0" smtClean="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oMath>
                </a14:m>
                <a:endParaRPr lang="en-US" sz="2800" dirty="0"/>
              </a:p>
            </p:txBody>
          </p:sp>
        </mc:Choice>
        <mc:Fallback>
          <p:sp>
            <p:nvSpPr>
              <p:cNvPr id="3" name="Rectangle 2">
                <a:extLst>
                  <a:ext uri="{FF2B5EF4-FFF2-40B4-BE49-F238E27FC236}">
                    <a16:creationId xmlns:a16="http://schemas.microsoft.com/office/drawing/2014/main" id="{DEFB56B7-B106-9446-B4D4-26F2C221DCA7}"/>
                  </a:ext>
                </a:extLst>
              </p:cNvPr>
              <p:cNvSpPr>
                <a:spLocks noRot="1" noChangeAspect="1" noMove="1" noResize="1" noEditPoints="1" noAdjustHandles="1" noChangeArrowheads="1" noChangeShapeType="1" noTextEdit="1"/>
              </p:cNvSpPr>
              <p:nvPr/>
            </p:nvSpPr>
            <p:spPr>
              <a:xfrm>
                <a:off x="421712" y="3287006"/>
                <a:ext cx="10467063" cy="2005421"/>
              </a:xfrm>
              <a:prstGeom prst="rect">
                <a:avLst/>
              </a:prstGeom>
              <a:blipFill>
                <a:blip r:embed="rId3"/>
                <a:stretch>
                  <a:fillRect l="-485" b="-6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30541A3D-6522-C848-8262-632349499FD7}"/>
                  </a:ext>
                </a:extLst>
              </p:cNvPr>
              <p:cNvSpPr/>
              <p:nvPr/>
            </p:nvSpPr>
            <p:spPr>
              <a:xfrm>
                <a:off x="609600" y="5372956"/>
                <a:ext cx="10091289" cy="988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begChr m:val="{"/>
                          <m:endChr m:val="}"/>
                          <m:ctrlPr>
                            <a:rPr lang="en-US" sz="2800" i="1" dirty="0" smtClean="0">
                              <a:latin typeface="Cambria Math" panose="02040503050406030204" pitchFamily="18" charset="0"/>
                            </a:rPr>
                          </m:ctrlPr>
                        </m:dPr>
                        <m:e>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e>
                      </m:d>
                    </m:oMath>
                  </m:oMathPara>
                </a14:m>
                <a:endParaRPr lang="en-US" sz="2800" dirty="0"/>
              </a:p>
            </p:txBody>
          </p:sp>
        </mc:Choice>
        <mc:Fallback>
          <p:sp>
            <p:nvSpPr>
              <p:cNvPr id="4" name="Rectangle 3">
                <a:extLst>
                  <a:ext uri="{FF2B5EF4-FFF2-40B4-BE49-F238E27FC236}">
                    <a16:creationId xmlns:a16="http://schemas.microsoft.com/office/drawing/2014/main" id="{30541A3D-6522-C848-8262-632349499FD7}"/>
                  </a:ext>
                </a:extLst>
              </p:cNvPr>
              <p:cNvSpPr>
                <a:spLocks noRot="1" noChangeAspect="1" noMove="1" noResize="1" noEditPoints="1" noAdjustHandles="1" noChangeArrowheads="1" noChangeShapeType="1" noTextEdit="1"/>
              </p:cNvSpPr>
              <p:nvPr/>
            </p:nvSpPr>
            <p:spPr>
              <a:xfrm>
                <a:off x="609600" y="5372956"/>
                <a:ext cx="10091289" cy="988284"/>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252242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haredContentType xmlns="Microsoft.SharePoint.Taxonomy.ContentTypeSync" SourceId="c2502a80-7d28-4222-8cca-c624a41b2055" ContentTypeId="0x0101002B7518C7231E97499E1F1C54B0F5901D13" PreviousValue="false"/>
</file>

<file path=customXml/itemProps1.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2.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E937644D-55DB-446B-BF55-BBD9A5B5B948}">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Default Theme.thmx</Template>
  <TotalTime>22408</TotalTime>
  <Words>2072</Words>
  <Application>Microsoft Macintosh PowerPoint</Application>
  <PresentationFormat>Widescreen</PresentationFormat>
  <Paragraphs>202</Paragraphs>
  <Slides>24</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ＭＳ Ｐゴシック</vt:lpstr>
      <vt:lpstr>Arial</vt:lpstr>
      <vt:lpstr>Calibri</vt:lpstr>
      <vt:lpstr>Cambria Math</vt:lpstr>
      <vt:lpstr>Lucida Grande</vt:lpstr>
      <vt:lpstr>Times</vt:lpstr>
      <vt:lpstr>Times New Roman</vt:lpstr>
      <vt:lpstr>WenQuanYi Zen Hei</vt:lpstr>
      <vt:lpstr>Wingdings</vt:lpstr>
      <vt:lpstr>1_presentation_4x3</vt:lpstr>
      <vt:lpstr>2_presentation_4x3</vt:lpstr>
      <vt:lpstr>Introduction to SRW</vt:lpstr>
      <vt:lpstr>Outline</vt:lpstr>
      <vt:lpstr>PowerPoint Presentation</vt:lpstr>
      <vt:lpstr>PowerPoint Presentation</vt:lpstr>
      <vt:lpstr>Electromagnetic field propagation in free space</vt:lpstr>
      <vt:lpstr>Electromagnetic field propagation in free space</vt:lpstr>
      <vt:lpstr>Electromagnetic field propagation in free space</vt:lpstr>
      <vt:lpstr>Fresnel Approximation</vt:lpstr>
      <vt:lpstr>Fresnel Approximation</vt:lpstr>
      <vt:lpstr>Fresnel Approximation</vt:lpstr>
      <vt:lpstr>Fresnel Approximation</vt:lpstr>
      <vt:lpstr>Fraunhofer Approximation</vt:lpstr>
      <vt:lpstr>Wavefront and Propagator discretization</vt:lpstr>
      <vt:lpstr>Wavefront and Propagator discretization</vt:lpstr>
      <vt:lpstr>PowerPoint Presentation</vt:lpstr>
      <vt:lpstr>Analytical treatment of the quadratic radiation phase terms</vt:lpstr>
      <vt:lpstr>Analytical treatment of the quadratic radiation phase terms</vt:lpstr>
      <vt:lpstr>Number of Points in the Propagation Plane</vt:lpstr>
      <vt:lpstr>Effects of Optics Elements</vt:lpstr>
      <vt:lpstr>Standard Propagator</vt:lpstr>
      <vt:lpstr>Quadratic Term/Quadratic Term Special Propagators</vt:lpstr>
      <vt:lpstr>From Waist/To Waist Propagators</vt:lpstr>
      <vt:lpstr>References</vt:lpstr>
      <vt:lpstr>PowerPoint Presentation</vt:lpstr>
    </vt:vector>
  </TitlesOfParts>
  <Manager>Diane Wilkinson</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Rebuffi, Luca</cp:lastModifiedBy>
  <cp:revision>1215</cp:revision>
  <cp:lastPrinted>2016-07-21T14:48:34Z</cp:lastPrinted>
  <dcterms:created xsi:type="dcterms:W3CDTF">2016-03-31T16:17:22Z</dcterms:created>
  <dcterms:modified xsi:type="dcterms:W3CDTF">2019-12-05T23:51:23Z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