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453" r:id="rId5"/>
    <p:sldId id="454" r:id="rId6"/>
    <p:sldId id="455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2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23122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F0BA-34FC-40ED-AE97-6668E798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D63C7-6172-4C1B-A85D-5CF250CEA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6188-56B8-475B-A0C5-0FC753B2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7E83-4023-44EE-B544-4BDA090BAE7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34C7-A233-4819-8E59-1780564A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7D44-2577-4573-90E3-A9CEC473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0DF9-0C60-4EAE-B367-82B20192A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OASYS-</a:t>
            </a:r>
            <a:r>
              <a:rPr lang="en-US" sz="5400" dirty="0" err="1"/>
              <a:t>ShadowOui</a:t>
            </a:r>
            <a:r>
              <a:rPr lang="en-US" sz="5400" dirty="0"/>
              <a:t>-Hybrid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64D9-D24C-48BD-937D-69D3BA468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3680"/>
            <a:ext cx="9144000" cy="1214120"/>
          </a:xfrm>
        </p:spPr>
        <p:txBody>
          <a:bodyPr/>
          <a:lstStyle/>
          <a:p>
            <a:r>
              <a:rPr lang="en-US" sz="2800" dirty="0"/>
              <a:t>Xianbo Shi</a:t>
            </a:r>
          </a:p>
        </p:txBody>
      </p:sp>
    </p:spTree>
    <p:extLst>
      <p:ext uri="{BB962C8B-B14F-4D97-AF65-F5344CB8AC3E}">
        <p14:creationId xmlns:p14="http://schemas.microsoft.com/office/powerpoint/2010/main" val="115894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73DD2-43C7-4CAE-AA4F-A28AC1D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38" y="179725"/>
            <a:ext cx="7432432" cy="828948"/>
          </a:xfrm>
        </p:spPr>
        <p:txBody>
          <a:bodyPr/>
          <a:lstStyle/>
          <a:p>
            <a:r>
              <a:rPr lang="en-US" dirty="0"/>
              <a:t>Hybrid method: combining ray-tracing and wavefront propagation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975F97-BAE3-40FE-ACBF-07EA86184177}"/>
              </a:ext>
            </a:extLst>
          </p:cNvPr>
          <p:cNvGrpSpPr>
            <a:grpSpLocks noChangeAspect="1"/>
          </p:cNvGrpSpPr>
          <p:nvPr/>
        </p:nvGrpSpPr>
        <p:grpSpPr>
          <a:xfrm>
            <a:off x="3010915" y="1352622"/>
            <a:ext cx="6404630" cy="4572000"/>
            <a:chOff x="977768" y="1423045"/>
            <a:chExt cx="5486400" cy="3840480"/>
          </a:xfrm>
        </p:grpSpPr>
        <p:pic>
          <p:nvPicPr>
            <p:cNvPr id="7" name="Picture 3" descr="D:\Dropbox\Meetings\SPIE_2014\Figures\fig01_flowchart.jpg">
              <a:extLst>
                <a:ext uri="{FF2B5EF4-FFF2-40B4-BE49-F238E27FC236}">
                  <a16:creationId xmlns:a16="http://schemas.microsoft.com/office/drawing/2014/main" id="{E50B29D0-5DB5-48ED-851D-E7B8FB675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768" y="1423045"/>
              <a:ext cx="5486400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ight Arrow 10">
              <a:extLst>
                <a:ext uri="{FF2B5EF4-FFF2-40B4-BE49-F238E27FC236}">
                  <a16:creationId xmlns:a16="http://schemas.microsoft.com/office/drawing/2014/main" id="{2FF1F555-2972-4373-B96B-5ABDA69A1281}"/>
                </a:ext>
              </a:extLst>
            </p:cNvPr>
            <p:cNvSpPr/>
            <p:nvPr/>
          </p:nvSpPr>
          <p:spPr bwMode="auto">
            <a:xfrm rot="19241151">
              <a:off x="3290721" y="2312887"/>
              <a:ext cx="1501815" cy="381000"/>
            </a:xfrm>
            <a:prstGeom prst="rightArrow">
              <a:avLst>
                <a:gd name="adj1" fmla="val 42912"/>
                <a:gd name="adj2" fmla="val 58228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3FCF8F-9E7F-422B-8E86-84EFCF013796}"/>
              </a:ext>
            </a:extLst>
          </p:cNvPr>
          <p:cNvSpPr txBox="1"/>
          <p:nvPr/>
        </p:nvSpPr>
        <p:spPr>
          <a:xfrm>
            <a:off x="6796751" y="6037738"/>
            <a:ext cx="5237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Iterative, valid in far-field approximation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8004C-6C84-4EBD-8D4E-22BD8EF35B9D}"/>
              </a:ext>
            </a:extLst>
          </p:cNvPr>
          <p:cNvSpPr txBox="1"/>
          <p:nvPr/>
        </p:nvSpPr>
        <p:spPr>
          <a:xfrm>
            <a:off x="7582129" y="6477429"/>
            <a:ext cx="4191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X. Shi, et al., </a:t>
            </a:r>
            <a:r>
              <a:rPr lang="sv-SE" sz="1600" dirty="0">
                <a:solidFill>
                  <a:schemeClr val="tx2"/>
                </a:solidFill>
              </a:rPr>
              <a:t>J. Synchrotron Rad. </a:t>
            </a:r>
            <a:r>
              <a:rPr lang="sv-SE" sz="1600" b="1" dirty="0">
                <a:solidFill>
                  <a:schemeClr val="tx2"/>
                </a:solidFill>
              </a:rPr>
              <a:t>21</a:t>
            </a:r>
            <a:r>
              <a:rPr lang="sv-SE" sz="1600" dirty="0">
                <a:solidFill>
                  <a:schemeClr val="tx2"/>
                </a:solidFill>
              </a:rPr>
              <a:t>, 669 (2014). 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73DD2-43C7-4CAE-AA4F-A28AC1D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38" y="179725"/>
            <a:ext cx="7432432" cy="828948"/>
          </a:xfrm>
        </p:spPr>
        <p:txBody>
          <a:bodyPr/>
          <a:lstStyle/>
          <a:p>
            <a:r>
              <a:rPr lang="en-US" dirty="0"/>
              <a:t>Hybrid method: combining ray-tracing and wavefront propagation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03FB60-D970-4832-92FA-662953B6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22" y="1162755"/>
            <a:ext cx="8663355" cy="5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7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3161-4922-4335-9954-43B7871C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mbria" panose="02040503050406030204" pitchFamily="18" charset="0"/>
              </a:rPr>
              <a:t>SHADOW-HYBRID</a:t>
            </a:r>
            <a:r>
              <a:rPr lang="en-US" dirty="0">
                <a:latin typeface="Cambria" panose="02040503050406030204" pitchFamily="18" charset="0"/>
              </a:rPr>
              <a:t> in OASYS</a:t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CF160F-8A9D-4F7A-9110-9F1825ED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0" y="2507410"/>
            <a:ext cx="5724493" cy="2293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4FE82-F6E9-47C2-8597-3C4D96D80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4" y="1519758"/>
            <a:ext cx="4537384" cy="97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7536DB-A52F-4D62-9CAF-8073D3C34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37" y="3780168"/>
            <a:ext cx="2926080" cy="2645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89DB02-2656-4043-8624-874CC5233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37" y="1115051"/>
            <a:ext cx="2926080" cy="26651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EA40D4-7A78-41FE-9DE7-E878AB8195FA}"/>
              </a:ext>
            </a:extLst>
          </p:cNvPr>
          <p:cNvCxnSpPr>
            <a:endCxn id="11" idx="1"/>
          </p:cNvCxnSpPr>
          <p:nvPr/>
        </p:nvCxnSpPr>
        <p:spPr>
          <a:xfrm flipV="1">
            <a:off x="6621193" y="2447610"/>
            <a:ext cx="2377144" cy="2652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AFA639-68F7-4F8D-86B2-91EBA289024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44343" y="3654249"/>
            <a:ext cx="2453995" cy="14485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B951C-F01C-4D08-8541-AC6148ABC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77" y="4825780"/>
            <a:ext cx="3011396" cy="18288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DAC26C-7D26-4F06-9C5D-603F5A9EB397}"/>
              </a:ext>
            </a:extLst>
          </p:cNvPr>
          <p:cNvCxnSpPr>
            <a:endCxn id="14" idx="0"/>
          </p:cNvCxnSpPr>
          <p:nvPr/>
        </p:nvCxnSpPr>
        <p:spPr>
          <a:xfrm>
            <a:off x="5887516" y="4456324"/>
            <a:ext cx="411059" cy="3694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191E31D-7023-4262-9C3F-B16CBA4DAE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24" y="4827789"/>
            <a:ext cx="3034147" cy="1828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1B5833-9003-4D8E-A11C-5A8AAF679FBD}"/>
              </a:ext>
            </a:extLst>
          </p:cNvPr>
          <p:cNvCxnSpPr/>
          <p:nvPr/>
        </p:nvCxnSpPr>
        <p:spPr>
          <a:xfrm flipH="1">
            <a:off x="3216776" y="4436545"/>
            <a:ext cx="870787" cy="36454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E63869-6939-4783-B040-CC75A4E6474D}"/>
              </a:ext>
            </a:extLst>
          </p:cNvPr>
          <p:cNvSpPr txBox="1"/>
          <p:nvPr/>
        </p:nvSpPr>
        <p:spPr>
          <a:xfrm>
            <a:off x="5164786" y="854203"/>
            <a:ext cx="3944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F497D"/>
                </a:solidFill>
                <a:latin typeface="Cambria" panose="02040503050406030204" pitchFamily="18" charset="0"/>
              </a:rPr>
              <a:t>X. Shi, et al., </a:t>
            </a:r>
            <a:r>
              <a:rPr lang="sv-SE" sz="1400" dirty="0">
                <a:solidFill>
                  <a:srgbClr val="1F497D"/>
                </a:solidFill>
                <a:latin typeface="Cambria" panose="02040503050406030204" pitchFamily="18" charset="0"/>
              </a:rPr>
              <a:t>J. Synchrotron Rad. 21, 669 (2014).</a:t>
            </a:r>
          </a:p>
          <a:p>
            <a:r>
              <a:rPr lang="it-IT" sz="1400" dirty="0">
                <a:solidFill>
                  <a:srgbClr val="1F497D"/>
                </a:solidFill>
                <a:latin typeface="Cambria" panose="02040503050406030204" pitchFamily="18" charset="0"/>
              </a:rPr>
              <a:t>X. Shi, et al., Proc. SPIE 9209, 920911 (2014). </a:t>
            </a:r>
          </a:p>
          <a:p>
            <a:r>
              <a:rPr lang="it-IT" sz="1400" dirty="0">
                <a:solidFill>
                  <a:srgbClr val="1F497D"/>
                </a:solidFill>
                <a:latin typeface="Cambria" panose="02040503050406030204" pitchFamily="18" charset="0"/>
              </a:rPr>
              <a:t>X. Shi, et al., Proc. SPIE 9209, 920909 (2014).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04D379-3263-4BD7-82FF-8C7489F13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0" y="3383015"/>
            <a:ext cx="2059665" cy="1235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91B07E-9AA7-4A04-B0C1-1122650EDCA4}"/>
              </a:ext>
            </a:extLst>
          </p:cNvPr>
          <p:cNvSpPr txBox="1"/>
          <p:nvPr/>
        </p:nvSpPr>
        <p:spPr>
          <a:xfrm>
            <a:off x="10597662" y="2037240"/>
            <a:ext cx="101502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Cambria" panose="02040503050406030204" pitchFamily="18" charset="0"/>
              </a:rPr>
              <a:t>0.30 µm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C2B6BB-0698-42DA-A4B4-6C2A37465A6C}"/>
              </a:ext>
            </a:extLst>
          </p:cNvPr>
          <p:cNvSpPr txBox="1"/>
          <p:nvPr/>
        </p:nvSpPr>
        <p:spPr>
          <a:xfrm>
            <a:off x="10672314" y="4702357"/>
            <a:ext cx="101502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Cambria" panose="02040503050406030204" pitchFamily="18" charset="0"/>
              </a:rPr>
              <a:t>0.38 µm</a:t>
            </a:r>
          </a:p>
        </p:txBody>
      </p:sp>
    </p:spTree>
    <p:extLst>
      <p:ext uri="{BB962C8B-B14F-4D97-AF65-F5344CB8AC3E}">
        <p14:creationId xmlns:p14="http://schemas.microsoft.com/office/powerpoint/2010/main" val="15019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C1FCB1-5972-478C-9354-3A93CAC3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56979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9ABD16-628D-4FB2-87C5-EE797557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23" y="827449"/>
            <a:ext cx="6682423" cy="59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C1FCB1-5972-478C-9354-3A93CAC3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569793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86E31-E35D-4227-9997-A9325DE38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"/>
          <a:stretch/>
        </p:blipFill>
        <p:spPr>
          <a:xfrm>
            <a:off x="3487333" y="882869"/>
            <a:ext cx="5590550" cy="56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DirectorReview_CD-2_Aug2018_XShi</Template>
  <TotalTime>629</TotalTime>
  <Words>105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Lucida Grande</vt:lpstr>
      <vt:lpstr>Arial</vt:lpstr>
      <vt:lpstr>Calibri</vt:lpstr>
      <vt:lpstr>Cambria</vt:lpstr>
      <vt:lpstr>Times New Roman</vt:lpstr>
      <vt:lpstr>Wingdings</vt:lpstr>
      <vt:lpstr>1_presentation_4x3</vt:lpstr>
      <vt:lpstr>OASYS-ShadowOui-Hybrid</vt:lpstr>
      <vt:lpstr>Hybrid method: combining ray-tracing and wavefront propagation</vt:lpstr>
      <vt:lpstr>Hybrid method: combining ray-tracing and wavefront propagation</vt:lpstr>
      <vt:lpstr>SHADOW-HYBRID in OASYS </vt:lpstr>
      <vt:lpstr>Example 1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OASYS-ShadowOui-Hybrid</dc:title>
  <dc:creator>Xianbo Shi</dc:creator>
  <cp:lastModifiedBy>Xianbo Shi</cp:lastModifiedBy>
  <cp:revision>15</cp:revision>
  <dcterms:created xsi:type="dcterms:W3CDTF">2019-05-14T07:37:51Z</dcterms:created>
  <dcterms:modified xsi:type="dcterms:W3CDTF">2019-12-09T07:52:33Z</dcterms:modified>
</cp:coreProperties>
</file>