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491" r:id="rId2"/>
    <p:sldId id="459" r:id="rId3"/>
    <p:sldId id="492" r:id="rId4"/>
    <p:sldId id="493" r:id="rId5"/>
    <p:sldId id="494" r:id="rId6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67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9" d="100"/>
          <a:sy n="29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A829FFA-228D-42A6-9720-EBDC50FE5CEC}" type="datetimeFigureOut">
              <a:rPr lang="en-GB"/>
              <a:pPr>
                <a:defRPr/>
              </a:pPr>
              <a:t>17/05/19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59300"/>
            <a:ext cx="5851525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339C89-B2B1-4554-9433-626D899B95C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9522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B71A4-8B32-4B8F-AF6A-1AE31B4BA01E}" type="datetime1">
              <a:rPr lang="en-US"/>
              <a:pPr>
                <a:defRPr/>
              </a:pPr>
              <a:t>17/05/19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21F3F-1F03-4470-8AD8-98467FAA7B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46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B8F66-B2FE-4AB0-AD9E-1F441A93F3F1}" type="datetime1">
              <a:rPr lang="en-US"/>
              <a:pPr>
                <a:defRPr/>
              </a:pPr>
              <a:t>17/05/19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5E123-D80B-49D1-ADC1-DE2B6FA438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52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99725-C6FA-47A9-9A62-653A50EC2474}" type="datetime1">
              <a:rPr lang="en-US"/>
              <a:pPr>
                <a:defRPr/>
              </a:pPr>
              <a:t>17/05/19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89B8B-C050-42F4-8789-E3618DC6DE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2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01F58-EBBD-4ED0-B13C-1DDCFF52F037}" type="datetime1">
              <a:rPr lang="en-US"/>
              <a:pPr>
                <a:defRPr/>
              </a:pPr>
              <a:t>17/05/19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811EF-1652-4646-8C89-65533D419D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399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4E7A7-B4FF-41F9-8A6E-0C5164181C15}" type="datetime1">
              <a:rPr lang="en-US"/>
              <a:pPr>
                <a:defRPr/>
              </a:pPr>
              <a:t>17/05/19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81EFD8-AA14-4F95-AE42-4AF3C63235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87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1E822-21D8-4A9E-A83B-4BC9CE8EB42E}" type="datetime1">
              <a:rPr lang="en-US"/>
              <a:pPr>
                <a:defRPr/>
              </a:pPr>
              <a:t>17/05/19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AB127-7E63-4FE3-BB35-144DC63F2C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0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4B8DE-D53B-4D9D-8E87-6D9C256752C6}" type="datetime1">
              <a:rPr lang="en-US"/>
              <a:pPr>
                <a:defRPr/>
              </a:pPr>
              <a:t>17/05/19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43217-B3E9-4DF9-82E1-CD2A740C5F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3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3E682-2B6F-47C4-A8B8-128EE1C5E79F}" type="datetime1">
              <a:rPr lang="en-US"/>
              <a:pPr>
                <a:defRPr/>
              </a:pPr>
              <a:t>17/05/19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2E83FC-4BA5-4CC0-A934-BE0BDDE45F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61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1BED5-94A5-4AF9-8EB6-BE12B1FE7EE4}" type="datetime1">
              <a:rPr lang="en-US"/>
              <a:pPr>
                <a:defRPr/>
              </a:pPr>
              <a:t>17/05/19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DBA70-0813-47B1-8BD7-EB4DD7502D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04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CC4C4-DE48-469D-8108-FBAE43EAD6FB}" type="datetime1">
              <a:rPr lang="en-US"/>
              <a:pPr>
                <a:defRPr/>
              </a:pPr>
              <a:t>17/05/19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2C749-CB78-46C9-A8E7-3D240B5EB8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78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51297-A76A-4C35-B330-C89112D1E7D8}" type="datetime1">
              <a:rPr lang="en-US"/>
              <a:pPr>
                <a:defRPr/>
              </a:pPr>
              <a:t>17/05/19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6AD8A-1060-4CC6-870E-A484D4A4A0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48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E7AEE-F5E1-4A0B-9292-B0539D36E93F}" type="datetime1">
              <a:rPr lang="en-US"/>
              <a:pPr>
                <a:defRPr/>
              </a:pPr>
              <a:t>17/05/19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91A36-F052-4B2A-B55D-2845A10AD4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07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AA8B-40D0-4F67-9864-A544F454544D}" type="datetime1">
              <a:rPr lang="en-US"/>
              <a:pPr>
                <a:defRPr/>
              </a:pPr>
              <a:t>17/05/19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9E97F-FC81-405E-9089-948DBBED36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05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4BA1D63-CD5B-453D-9E51-DAC1F4E3CB4F}" type="datetime1">
              <a:rPr lang="en-US"/>
              <a:pPr>
                <a:defRPr/>
              </a:pPr>
              <a:t>17/05/19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528EC2C-6A2B-4AA7-969C-A27319602A5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wmf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SHADOW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2"/>
          <p:cNvSpPr>
            <a:spLocks/>
          </p:cNvSpPr>
          <p:nvPr/>
        </p:nvSpPr>
        <p:spPr bwMode="auto">
          <a:xfrm>
            <a:off x="647700" y="1581150"/>
            <a:ext cx="1933575" cy="2303463"/>
          </a:xfrm>
          <a:custGeom>
            <a:avLst/>
            <a:gdLst>
              <a:gd name="T0" fmla="*/ 171370606 w 1218"/>
              <a:gd name="T1" fmla="*/ 2132052727 h 1451"/>
              <a:gd name="T2" fmla="*/ 856853178 w 1218"/>
              <a:gd name="T3" fmla="*/ 990422479 h 1451"/>
              <a:gd name="T4" fmla="*/ 970259370 w 1218"/>
              <a:gd name="T5" fmla="*/ 761087295 h 1451"/>
              <a:gd name="T6" fmla="*/ 1885076913 w 1218"/>
              <a:gd name="T7" fmla="*/ 531753897 h 1451"/>
              <a:gd name="T8" fmla="*/ 2001004054 w 1218"/>
              <a:gd name="T9" fmla="*/ 75604703 h 1451"/>
              <a:gd name="T10" fmla="*/ 2147483647 w 1218"/>
              <a:gd name="T11" fmla="*/ 75604703 h 1451"/>
              <a:gd name="T12" fmla="*/ 2147483647 w 1218"/>
              <a:gd name="T13" fmla="*/ 418346086 h 1451"/>
              <a:gd name="T14" fmla="*/ 2147483647 w 1218"/>
              <a:gd name="T15" fmla="*/ 877014667 h 1451"/>
              <a:gd name="T16" fmla="*/ 2147483647 w 1218"/>
              <a:gd name="T17" fmla="*/ 1562497085 h 1451"/>
              <a:gd name="T18" fmla="*/ 1885076913 w 1218"/>
              <a:gd name="T19" fmla="*/ 2132052727 h 1451"/>
              <a:gd name="T20" fmla="*/ 1199594291 w 1218"/>
              <a:gd name="T21" fmla="*/ 2147483647 h 1451"/>
              <a:gd name="T22" fmla="*/ 171370606 w 1218"/>
              <a:gd name="T23" fmla="*/ 2147483647 h 1451"/>
              <a:gd name="T24" fmla="*/ 171370606 w 1218"/>
              <a:gd name="T25" fmla="*/ 2147483647 h 1451"/>
              <a:gd name="T26" fmla="*/ 57962802 w 1218"/>
              <a:gd name="T27" fmla="*/ 2147483647 h 1451"/>
              <a:gd name="T28" fmla="*/ 171370606 w 1218"/>
              <a:gd name="T29" fmla="*/ 2132052727 h 14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18"/>
              <a:gd name="T46" fmla="*/ 0 h 1451"/>
              <a:gd name="T47" fmla="*/ 1218 w 1218"/>
              <a:gd name="T48" fmla="*/ 1451 h 145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18" h="1451">
                <a:moveTo>
                  <a:pt x="68" y="846"/>
                </a:moveTo>
                <a:cubicBezTo>
                  <a:pt x="121" y="763"/>
                  <a:pt x="287" y="484"/>
                  <a:pt x="340" y="393"/>
                </a:cubicBezTo>
                <a:cubicBezTo>
                  <a:pt x="393" y="302"/>
                  <a:pt x="317" y="332"/>
                  <a:pt x="385" y="302"/>
                </a:cubicBezTo>
                <a:cubicBezTo>
                  <a:pt x="453" y="272"/>
                  <a:pt x="680" y="256"/>
                  <a:pt x="748" y="211"/>
                </a:cubicBezTo>
                <a:cubicBezTo>
                  <a:pt x="816" y="166"/>
                  <a:pt x="726" y="60"/>
                  <a:pt x="794" y="30"/>
                </a:cubicBezTo>
                <a:cubicBezTo>
                  <a:pt x="862" y="0"/>
                  <a:pt x="1096" y="7"/>
                  <a:pt x="1157" y="30"/>
                </a:cubicBezTo>
                <a:cubicBezTo>
                  <a:pt x="1218" y="53"/>
                  <a:pt x="1172" y="113"/>
                  <a:pt x="1157" y="166"/>
                </a:cubicBezTo>
                <a:cubicBezTo>
                  <a:pt x="1142" y="219"/>
                  <a:pt x="1104" y="273"/>
                  <a:pt x="1066" y="348"/>
                </a:cubicBezTo>
                <a:cubicBezTo>
                  <a:pt x="1028" y="423"/>
                  <a:pt x="983" y="537"/>
                  <a:pt x="930" y="620"/>
                </a:cubicBezTo>
                <a:cubicBezTo>
                  <a:pt x="877" y="703"/>
                  <a:pt x="824" y="748"/>
                  <a:pt x="748" y="846"/>
                </a:cubicBezTo>
                <a:cubicBezTo>
                  <a:pt x="672" y="944"/>
                  <a:pt x="589" y="1111"/>
                  <a:pt x="476" y="1209"/>
                </a:cubicBezTo>
                <a:cubicBezTo>
                  <a:pt x="363" y="1307"/>
                  <a:pt x="136" y="1451"/>
                  <a:pt x="68" y="1436"/>
                </a:cubicBezTo>
                <a:cubicBezTo>
                  <a:pt x="0" y="1421"/>
                  <a:pt x="76" y="1210"/>
                  <a:pt x="68" y="1119"/>
                </a:cubicBezTo>
                <a:cubicBezTo>
                  <a:pt x="60" y="1028"/>
                  <a:pt x="23" y="937"/>
                  <a:pt x="23" y="892"/>
                </a:cubicBezTo>
                <a:cubicBezTo>
                  <a:pt x="23" y="847"/>
                  <a:pt x="15" y="929"/>
                  <a:pt x="68" y="846"/>
                </a:cubicBezTo>
                <a:close/>
              </a:path>
            </a:pathLst>
          </a:custGeom>
          <a:solidFill>
            <a:schemeClr val="accent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804863" y="5588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2800">
                <a:solidFill>
                  <a:srgbClr val="000000"/>
                </a:solidFill>
                <a:latin typeface="Myriad Pro SemiCond"/>
              </a:rPr>
              <a:t>Trace (the beamline)</a:t>
            </a:r>
            <a:endParaRPr lang="en-US" altLang="en-US" sz="2800">
              <a:solidFill>
                <a:srgbClr val="000000"/>
              </a:solidFill>
              <a:latin typeface="Myriad Pro SemiCond"/>
            </a:endParaRPr>
          </a:p>
        </p:txBody>
      </p:sp>
      <p:grpSp>
        <p:nvGrpSpPr>
          <p:cNvPr id="1033" name="Group 4"/>
          <p:cNvGrpSpPr>
            <a:grpSpLocks/>
          </p:cNvGrpSpPr>
          <p:nvPr/>
        </p:nvGrpSpPr>
        <p:grpSpPr bwMode="auto">
          <a:xfrm>
            <a:off x="684213" y="1557338"/>
            <a:ext cx="1727200" cy="1800225"/>
            <a:chOff x="431" y="981"/>
            <a:chExt cx="1088" cy="1134"/>
          </a:xfrm>
        </p:grpSpPr>
        <p:sp>
          <p:nvSpPr>
            <p:cNvPr id="1083" name="Line 5"/>
            <p:cNvSpPr>
              <a:spLocks noChangeShapeType="1"/>
            </p:cNvSpPr>
            <p:nvPr/>
          </p:nvSpPr>
          <p:spPr bwMode="auto">
            <a:xfrm flipV="1">
              <a:off x="884" y="981"/>
              <a:ext cx="635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4" name="Line 6"/>
            <p:cNvSpPr>
              <a:spLocks noChangeShapeType="1"/>
            </p:cNvSpPr>
            <p:nvPr/>
          </p:nvSpPr>
          <p:spPr bwMode="auto">
            <a:xfrm>
              <a:off x="884" y="1797"/>
              <a:ext cx="454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5" name="Line 7"/>
            <p:cNvSpPr>
              <a:spLocks noChangeShapeType="1"/>
            </p:cNvSpPr>
            <p:nvPr/>
          </p:nvSpPr>
          <p:spPr bwMode="auto">
            <a:xfrm flipH="1">
              <a:off x="431" y="1797"/>
              <a:ext cx="453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34" name="Text Box 8"/>
          <p:cNvSpPr txBox="1">
            <a:spLocks noChangeArrowheads="1"/>
          </p:cNvSpPr>
          <p:nvPr/>
        </p:nvSpPr>
        <p:spPr bwMode="auto">
          <a:xfrm>
            <a:off x="1908175" y="22764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835150" y="2492375"/>
            <a:ext cx="2449513" cy="2808288"/>
            <a:chOff x="1156" y="1570"/>
            <a:chExt cx="1543" cy="1769"/>
          </a:xfrm>
        </p:grpSpPr>
        <p:graphicFrame>
          <p:nvGraphicFramePr>
            <p:cNvPr id="1030" name="Object 6"/>
            <p:cNvGraphicFramePr>
              <a:graphicFrameLocks noChangeAspect="1"/>
            </p:cNvGraphicFramePr>
            <p:nvPr/>
          </p:nvGraphicFramePr>
          <p:xfrm>
            <a:off x="1746" y="2931"/>
            <a:ext cx="543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" name="Equation" r:id="rId3" imgW="672840" imgH="406080" progId="Equation.DSMT4">
                    <p:embed/>
                  </p:oleObj>
                </mc:Choice>
                <mc:Fallback>
                  <p:oleObj name="Equation" r:id="rId3" imgW="672840" imgH="4060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931"/>
                          <a:ext cx="543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2" name="Line 11"/>
            <p:cNvSpPr>
              <a:spLocks noChangeShapeType="1"/>
            </p:cNvSpPr>
            <p:nvPr/>
          </p:nvSpPr>
          <p:spPr bwMode="auto">
            <a:xfrm>
              <a:off x="1156" y="1570"/>
              <a:ext cx="1543" cy="1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419475" y="4797425"/>
            <a:ext cx="3673475" cy="1152525"/>
            <a:chOff x="2154" y="3022"/>
            <a:chExt cx="2314" cy="726"/>
          </a:xfrm>
        </p:grpSpPr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4105" y="3339"/>
            <a:ext cx="27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" name="Equation" r:id="rId5" imgW="152280" imgH="139680" progId="Equation.DSMT4">
                    <p:embed/>
                  </p:oleObj>
                </mc:Choice>
                <mc:Fallback>
                  <p:oleObj name="Equation" r:id="rId5" imgW="152280" imgH="1396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339"/>
                          <a:ext cx="272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74" name="Group 14"/>
            <p:cNvGrpSpPr>
              <a:grpSpLocks/>
            </p:cNvGrpSpPr>
            <p:nvPr/>
          </p:nvGrpSpPr>
          <p:grpSpPr bwMode="auto">
            <a:xfrm>
              <a:off x="2154" y="3067"/>
              <a:ext cx="1861" cy="681"/>
              <a:chOff x="2154" y="3067"/>
              <a:chExt cx="1861" cy="681"/>
            </a:xfrm>
          </p:grpSpPr>
          <p:sp>
            <p:nvSpPr>
              <p:cNvPr id="1076" name="Rectangle 15"/>
              <p:cNvSpPr>
                <a:spLocks noChangeArrowheads="1"/>
              </p:cNvSpPr>
              <p:nvPr/>
            </p:nvSpPr>
            <p:spPr bwMode="auto">
              <a:xfrm>
                <a:off x="2154" y="3612"/>
                <a:ext cx="1180" cy="136"/>
              </a:xfrm>
              <a:prstGeom prst="rect">
                <a:avLst/>
              </a:prstGeom>
              <a:solidFill>
                <a:schemeClr val="accent1">
                  <a:alpha val="56862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77" name="Line 16"/>
              <p:cNvSpPr>
                <a:spLocks noChangeShapeType="1"/>
              </p:cNvSpPr>
              <p:nvPr/>
            </p:nvSpPr>
            <p:spPr bwMode="auto">
              <a:xfrm flipV="1">
                <a:off x="2154" y="3067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78" name="Line 17"/>
              <p:cNvSpPr>
                <a:spLocks noChangeShapeType="1"/>
              </p:cNvSpPr>
              <p:nvPr/>
            </p:nvSpPr>
            <p:spPr bwMode="auto">
              <a:xfrm flipV="1">
                <a:off x="3333" y="3067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79" name="Line 18"/>
              <p:cNvSpPr>
                <a:spLocks noChangeShapeType="1"/>
              </p:cNvSpPr>
              <p:nvPr/>
            </p:nvSpPr>
            <p:spPr bwMode="auto">
              <a:xfrm flipV="1">
                <a:off x="3334" y="3203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0" name="Line 19"/>
              <p:cNvSpPr>
                <a:spLocks noChangeShapeType="1"/>
              </p:cNvSpPr>
              <p:nvPr/>
            </p:nvSpPr>
            <p:spPr bwMode="auto">
              <a:xfrm>
                <a:off x="2835" y="3067"/>
                <a:ext cx="11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1" name="Line 20"/>
              <p:cNvSpPr>
                <a:spLocks noChangeShapeType="1"/>
              </p:cNvSpPr>
              <p:nvPr/>
            </p:nvSpPr>
            <p:spPr bwMode="auto">
              <a:xfrm>
                <a:off x="4014" y="3067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075" name="AutoShape 21"/>
            <p:cNvSpPr>
              <a:spLocks noChangeArrowheads="1"/>
            </p:cNvSpPr>
            <p:nvPr/>
          </p:nvSpPr>
          <p:spPr bwMode="auto">
            <a:xfrm>
              <a:off x="4195" y="3022"/>
              <a:ext cx="273" cy="326"/>
            </a:xfrm>
            <a:prstGeom prst="curvedDownArrow">
              <a:avLst>
                <a:gd name="adj1" fmla="val 20000"/>
                <a:gd name="adj2" fmla="val 40000"/>
                <a:gd name="adj3" fmla="val 398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403350" y="2852738"/>
            <a:ext cx="3313113" cy="2376487"/>
            <a:chOff x="884" y="1797"/>
            <a:chExt cx="2087" cy="1497"/>
          </a:xfrm>
        </p:grpSpPr>
        <p:sp>
          <p:nvSpPr>
            <p:cNvPr id="1072" name="Line 23"/>
            <p:cNvSpPr>
              <a:spLocks noChangeShapeType="1"/>
            </p:cNvSpPr>
            <p:nvPr/>
          </p:nvSpPr>
          <p:spPr bwMode="auto">
            <a:xfrm flipH="1" flipV="1">
              <a:off x="884" y="1797"/>
              <a:ext cx="2087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3" name="Text Box 24"/>
            <p:cNvSpPr txBox="1">
              <a:spLocks noChangeArrowheads="1"/>
            </p:cNvSpPr>
            <p:nvPr/>
          </p:nvSpPr>
          <p:spPr bwMode="auto">
            <a:xfrm>
              <a:off x="1507" y="244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srgbClr val="000000"/>
                  </a:solidFill>
                  <a:cs typeface="Arial" panose="020B0604020202020204" pitchFamily="34" charset="0"/>
                </a:rPr>
                <a:t>p</a:t>
              </a: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4716463" y="2420938"/>
            <a:ext cx="3178175" cy="2808287"/>
            <a:chOff x="2971" y="1525"/>
            <a:chExt cx="2002" cy="1769"/>
          </a:xfrm>
        </p:grpSpPr>
        <p:grpSp>
          <p:nvGrpSpPr>
            <p:cNvPr id="1061" name="Group 26"/>
            <p:cNvGrpSpPr>
              <a:grpSpLocks/>
            </p:cNvGrpSpPr>
            <p:nvPr/>
          </p:nvGrpSpPr>
          <p:grpSpPr bwMode="auto">
            <a:xfrm>
              <a:off x="2971" y="1525"/>
              <a:ext cx="2002" cy="1769"/>
              <a:chOff x="2971" y="1525"/>
              <a:chExt cx="2002" cy="1769"/>
            </a:xfrm>
          </p:grpSpPr>
          <p:sp>
            <p:nvSpPr>
              <p:cNvPr id="1067" name="Freeform 27"/>
              <p:cNvSpPr>
                <a:spLocks/>
              </p:cNvSpPr>
              <p:nvPr/>
            </p:nvSpPr>
            <p:spPr bwMode="auto">
              <a:xfrm flipH="1">
                <a:off x="3969" y="1752"/>
                <a:ext cx="544" cy="862"/>
              </a:xfrm>
              <a:custGeom>
                <a:avLst/>
                <a:gdLst>
                  <a:gd name="T0" fmla="*/ 13 w 1218"/>
                  <a:gd name="T1" fmla="*/ 299 h 1451"/>
                  <a:gd name="T2" fmla="*/ 68 w 1218"/>
                  <a:gd name="T3" fmla="*/ 138 h 1451"/>
                  <a:gd name="T4" fmla="*/ 77 w 1218"/>
                  <a:gd name="T5" fmla="*/ 106 h 1451"/>
                  <a:gd name="T6" fmla="*/ 149 w 1218"/>
                  <a:gd name="T7" fmla="*/ 74 h 1451"/>
                  <a:gd name="T8" fmla="*/ 159 w 1218"/>
                  <a:gd name="T9" fmla="*/ 11 h 1451"/>
                  <a:gd name="T10" fmla="*/ 231 w 1218"/>
                  <a:gd name="T11" fmla="*/ 11 h 1451"/>
                  <a:gd name="T12" fmla="*/ 231 w 1218"/>
                  <a:gd name="T13" fmla="*/ 59 h 1451"/>
                  <a:gd name="T14" fmla="*/ 213 w 1218"/>
                  <a:gd name="T15" fmla="*/ 123 h 1451"/>
                  <a:gd name="T16" fmla="*/ 185 w 1218"/>
                  <a:gd name="T17" fmla="*/ 219 h 1451"/>
                  <a:gd name="T18" fmla="*/ 149 w 1218"/>
                  <a:gd name="T19" fmla="*/ 299 h 1451"/>
                  <a:gd name="T20" fmla="*/ 95 w 1218"/>
                  <a:gd name="T21" fmla="*/ 427 h 1451"/>
                  <a:gd name="T22" fmla="*/ 13 w 1218"/>
                  <a:gd name="T23" fmla="*/ 507 h 1451"/>
                  <a:gd name="T24" fmla="*/ 13 w 1218"/>
                  <a:gd name="T25" fmla="*/ 395 h 1451"/>
                  <a:gd name="T26" fmla="*/ 4 w 1218"/>
                  <a:gd name="T27" fmla="*/ 315 h 1451"/>
                  <a:gd name="T28" fmla="*/ 13 w 1218"/>
                  <a:gd name="T29" fmla="*/ 299 h 14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18"/>
                  <a:gd name="T46" fmla="*/ 0 h 1451"/>
                  <a:gd name="T47" fmla="*/ 1218 w 1218"/>
                  <a:gd name="T48" fmla="*/ 1451 h 145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18" h="1451">
                    <a:moveTo>
                      <a:pt x="68" y="846"/>
                    </a:moveTo>
                    <a:cubicBezTo>
                      <a:pt x="121" y="763"/>
                      <a:pt x="287" y="484"/>
                      <a:pt x="340" y="393"/>
                    </a:cubicBezTo>
                    <a:cubicBezTo>
                      <a:pt x="393" y="302"/>
                      <a:pt x="317" y="332"/>
                      <a:pt x="385" y="302"/>
                    </a:cubicBezTo>
                    <a:cubicBezTo>
                      <a:pt x="453" y="272"/>
                      <a:pt x="680" y="256"/>
                      <a:pt x="748" y="211"/>
                    </a:cubicBezTo>
                    <a:cubicBezTo>
                      <a:pt x="816" y="166"/>
                      <a:pt x="726" y="60"/>
                      <a:pt x="794" y="30"/>
                    </a:cubicBezTo>
                    <a:cubicBezTo>
                      <a:pt x="862" y="0"/>
                      <a:pt x="1096" y="7"/>
                      <a:pt x="1157" y="30"/>
                    </a:cubicBezTo>
                    <a:cubicBezTo>
                      <a:pt x="1218" y="53"/>
                      <a:pt x="1172" y="113"/>
                      <a:pt x="1157" y="166"/>
                    </a:cubicBezTo>
                    <a:cubicBezTo>
                      <a:pt x="1142" y="219"/>
                      <a:pt x="1104" y="273"/>
                      <a:pt x="1066" y="348"/>
                    </a:cubicBezTo>
                    <a:cubicBezTo>
                      <a:pt x="1028" y="423"/>
                      <a:pt x="983" y="537"/>
                      <a:pt x="930" y="620"/>
                    </a:cubicBezTo>
                    <a:cubicBezTo>
                      <a:pt x="877" y="703"/>
                      <a:pt x="824" y="748"/>
                      <a:pt x="748" y="846"/>
                    </a:cubicBezTo>
                    <a:cubicBezTo>
                      <a:pt x="672" y="944"/>
                      <a:pt x="589" y="1111"/>
                      <a:pt x="476" y="1209"/>
                    </a:cubicBezTo>
                    <a:cubicBezTo>
                      <a:pt x="363" y="1307"/>
                      <a:pt x="136" y="1451"/>
                      <a:pt x="68" y="1436"/>
                    </a:cubicBezTo>
                    <a:cubicBezTo>
                      <a:pt x="0" y="1421"/>
                      <a:pt x="76" y="1210"/>
                      <a:pt x="68" y="1119"/>
                    </a:cubicBezTo>
                    <a:cubicBezTo>
                      <a:pt x="60" y="1028"/>
                      <a:pt x="23" y="937"/>
                      <a:pt x="23" y="892"/>
                    </a:cubicBezTo>
                    <a:cubicBezTo>
                      <a:pt x="23" y="847"/>
                      <a:pt x="15" y="929"/>
                      <a:pt x="68" y="846"/>
                    </a:cubicBezTo>
                    <a:close/>
                  </a:path>
                </a:pathLst>
              </a:custGeom>
              <a:solidFill>
                <a:schemeClr val="accent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8" name="Line 28"/>
              <p:cNvSpPr>
                <a:spLocks noChangeShapeType="1"/>
              </p:cNvSpPr>
              <p:nvPr/>
            </p:nvSpPr>
            <p:spPr bwMode="auto">
              <a:xfrm flipV="1">
                <a:off x="2971" y="1888"/>
                <a:ext cx="1814" cy="14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9" name="Text Box 29"/>
              <p:cNvSpPr txBox="1">
                <a:spLocks noChangeArrowheads="1"/>
              </p:cNvSpPr>
              <p:nvPr/>
            </p:nvSpPr>
            <p:spPr bwMode="auto">
              <a:xfrm>
                <a:off x="4785" y="152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70" name="Text Box 30"/>
              <p:cNvSpPr txBox="1">
                <a:spLocks noChangeArrowheads="1"/>
              </p:cNvSpPr>
              <p:nvPr/>
            </p:nvSpPr>
            <p:spPr bwMode="auto">
              <a:xfrm>
                <a:off x="3878" y="166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z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71" name="Text Box 31"/>
              <p:cNvSpPr txBox="1">
                <a:spLocks noChangeArrowheads="1"/>
              </p:cNvSpPr>
              <p:nvPr/>
            </p:nvSpPr>
            <p:spPr bwMode="auto">
              <a:xfrm>
                <a:off x="4150" y="2568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x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62" name="Group 32"/>
            <p:cNvGrpSpPr>
              <a:grpSpLocks/>
            </p:cNvGrpSpPr>
            <p:nvPr/>
          </p:nvGrpSpPr>
          <p:grpSpPr bwMode="auto">
            <a:xfrm>
              <a:off x="3775" y="1642"/>
              <a:ext cx="1172" cy="1170"/>
              <a:chOff x="3775" y="1642"/>
              <a:chExt cx="1172" cy="1170"/>
            </a:xfrm>
          </p:grpSpPr>
          <p:sp>
            <p:nvSpPr>
              <p:cNvPr id="1063" name="Line 33"/>
              <p:cNvSpPr>
                <a:spLocks noChangeShapeType="1"/>
              </p:cNvSpPr>
              <p:nvPr/>
            </p:nvSpPr>
            <p:spPr bwMode="auto">
              <a:xfrm rot="900000" flipV="1">
                <a:off x="4435" y="1642"/>
                <a:ext cx="512" cy="65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4" name="Line 34"/>
              <p:cNvSpPr>
                <a:spLocks noChangeShapeType="1"/>
              </p:cNvSpPr>
              <p:nvPr/>
            </p:nvSpPr>
            <p:spPr bwMode="auto">
              <a:xfrm rot="900000" flipH="1">
                <a:off x="4232" y="2200"/>
                <a:ext cx="66" cy="47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5" name="Line 35"/>
              <p:cNvSpPr>
                <a:spLocks noChangeShapeType="1"/>
              </p:cNvSpPr>
              <p:nvPr/>
            </p:nvSpPr>
            <p:spPr bwMode="auto">
              <a:xfrm rot="900000" flipH="1" flipV="1">
                <a:off x="4047" y="1951"/>
                <a:ext cx="348" cy="22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6" name="Text Box 36"/>
              <p:cNvSpPr txBox="1">
                <a:spLocks noChangeArrowheads="1"/>
              </p:cNvSpPr>
              <p:nvPr/>
            </p:nvSpPr>
            <p:spPr bwMode="auto">
              <a:xfrm>
                <a:off x="3775" y="258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q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28421" name="Line 37"/>
          <p:cNvSpPr>
            <a:spLocks noChangeShapeType="1"/>
          </p:cNvSpPr>
          <p:nvPr/>
        </p:nvSpPr>
        <p:spPr bwMode="auto">
          <a:xfrm flipV="1">
            <a:off x="4284663" y="3141663"/>
            <a:ext cx="2159000" cy="21590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0" name="Text Box 38"/>
          <p:cNvSpPr txBox="1">
            <a:spLocks noChangeArrowheads="1"/>
          </p:cNvSpPr>
          <p:nvPr/>
        </p:nvSpPr>
        <p:spPr bwMode="auto">
          <a:xfrm>
            <a:off x="2392363" y="12890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  <a:cs typeface="Arial" panose="020B0604020202020204" pitchFamily="34" charset="0"/>
              </a:rPr>
              <a:t>z</a:t>
            </a:r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41" name="Text Box 39"/>
          <p:cNvSpPr txBox="1">
            <a:spLocks noChangeArrowheads="1"/>
          </p:cNvSpPr>
          <p:nvPr/>
        </p:nvSpPr>
        <p:spPr bwMode="auto">
          <a:xfrm>
            <a:off x="468313" y="2565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3635375" y="3500438"/>
            <a:ext cx="2449513" cy="2592387"/>
            <a:chOff x="2290" y="2205"/>
            <a:chExt cx="1543" cy="1633"/>
          </a:xfrm>
        </p:grpSpPr>
        <p:sp>
          <p:nvSpPr>
            <p:cNvPr id="1052" name="Freeform 41"/>
            <p:cNvSpPr>
              <a:spLocks/>
            </p:cNvSpPr>
            <p:nvPr/>
          </p:nvSpPr>
          <p:spPr bwMode="auto">
            <a:xfrm>
              <a:off x="2562" y="2743"/>
              <a:ext cx="409" cy="233"/>
            </a:xfrm>
            <a:custGeom>
              <a:avLst/>
              <a:gdLst>
                <a:gd name="T0" fmla="*/ 0 w 409"/>
                <a:gd name="T1" fmla="*/ 233 h 233"/>
                <a:gd name="T2" fmla="*/ 137 w 409"/>
                <a:gd name="T3" fmla="*/ 52 h 233"/>
                <a:gd name="T4" fmla="*/ 318 w 409"/>
                <a:gd name="T5" fmla="*/ 7 h 233"/>
                <a:gd name="T6" fmla="*/ 409 w 409"/>
                <a:gd name="T7" fmla="*/ 7 h 2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233"/>
                <a:gd name="T14" fmla="*/ 409 w 409"/>
                <a:gd name="T15" fmla="*/ 233 h 2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233">
                  <a:moveTo>
                    <a:pt x="0" y="233"/>
                  </a:moveTo>
                  <a:cubicBezTo>
                    <a:pt x="42" y="161"/>
                    <a:pt x="84" y="90"/>
                    <a:pt x="137" y="52"/>
                  </a:cubicBezTo>
                  <a:cubicBezTo>
                    <a:pt x="190" y="14"/>
                    <a:pt x="273" y="14"/>
                    <a:pt x="318" y="7"/>
                  </a:cubicBezTo>
                  <a:cubicBezTo>
                    <a:pt x="363" y="0"/>
                    <a:pt x="386" y="3"/>
                    <a:pt x="409" y="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2653" y="2614"/>
            <a:ext cx="9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" name="Equation" r:id="rId7" imgW="152280" imgH="228600" progId="Equation.DSMT4">
                    <p:embed/>
                  </p:oleObj>
                </mc:Choice>
                <mc:Fallback>
                  <p:oleObj name="Equation" r:id="rId7" imgW="15228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614"/>
                          <a:ext cx="9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3" name="Group 43"/>
            <p:cNvGrpSpPr>
              <a:grpSpLocks/>
            </p:cNvGrpSpPr>
            <p:nvPr/>
          </p:nvGrpSpPr>
          <p:grpSpPr bwMode="auto">
            <a:xfrm>
              <a:off x="2290" y="2205"/>
              <a:ext cx="1543" cy="1633"/>
              <a:chOff x="2290" y="2205"/>
              <a:chExt cx="1543" cy="1633"/>
            </a:xfrm>
          </p:grpSpPr>
          <p:grpSp>
            <p:nvGrpSpPr>
              <p:cNvPr id="1054" name="Group 44"/>
              <p:cNvGrpSpPr>
                <a:grpSpLocks/>
              </p:cNvGrpSpPr>
              <p:nvPr/>
            </p:nvGrpSpPr>
            <p:grpSpPr bwMode="auto">
              <a:xfrm>
                <a:off x="2290" y="2478"/>
                <a:ext cx="1543" cy="1360"/>
                <a:chOff x="2290" y="2478"/>
                <a:chExt cx="1543" cy="1360"/>
              </a:xfrm>
            </p:grpSpPr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971" y="2478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971" y="3294"/>
                  <a:ext cx="862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2290" y="3294"/>
                  <a:ext cx="681" cy="544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055" name="Text Box 48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x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56" name="Text Box 49"/>
              <p:cNvSpPr txBox="1">
                <a:spLocks noChangeArrowheads="1"/>
              </p:cNvSpPr>
              <p:nvPr/>
            </p:nvSpPr>
            <p:spPr bwMode="auto">
              <a:xfrm>
                <a:off x="3424" y="306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57" name="Text Box 50"/>
              <p:cNvSpPr txBox="1">
                <a:spLocks noChangeArrowheads="1"/>
              </p:cNvSpPr>
              <p:nvPr/>
            </p:nvSpPr>
            <p:spPr bwMode="auto">
              <a:xfrm>
                <a:off x="2880" y="220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z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3492500" y="1989138"/>
            <a:ext cx="1952625" cy="3311525"/>
            <a:chOff x="2200" y="1253"/>
            <a:chExt cx="1230" cy="2086"/>
          </a:xfrm>
        </p:grpSpPr>
        <p:sp>
          <p:nvSpPr>
            <p:cNvPr id="1051" name="Line 52"/>
            <p:cNvSpPr>
              <a:spLocks noChangeShapeType="1"/>
            </p:cNvSpPr>
            <p:nvPr/>
          </p:nvSpPr>
          <p:spPr bwMode="auto">
            <a:xfrm flipV="1">
              <a:off x="2699" y="1525"/>
              <a:ext cx="0" cy="181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2200" y="1253"/>
            <a:ext cx="1230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" name="Equation" r:id="rId9" imgW="1168200" imgH="304560" progId="Equation.DSMT4">
                    <p:embed/>
                  </p:oleObj>
                </mc:Choice>
                <mc:Fallback>
                  <p:oleObj name="Equation" r:id="rId9" imgW="1168200" imgH="30456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253"/>
                          <a:ext cx="1230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971550" y="2060575"/>
            <a:ext cx="2808288" cy="1439863"/>
            <a:chOff x="612" y="1298"/>
            <a:chExt cx="1769" cy="907"/>
          </a:xfrm>
        </p:grpSpPr>
        <p:sp>
          <p:nvSpPr>
            <p:cNvPr id="1045" name="Line 55"/>
            <p:cNvSpPr>
              <a:spLocks noChangeShapeType="1"/>
            </p:cNvSpPr>
            <p:nvPr/>
          </p:nvSpPr>
          <p:spPr bwMode="auto">
            <a:xfrm>
              <a:off x="884" y="1888"/>
              <a:ext cx="40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6" name="Line 56"/>
            <p:cNvSpPr>
              <a:spLocks noChangeShapeType="1"/>
            </p:cNvSpPr>
            <p:nvPr/>
          </p:nvSpPr>
          <p:spPr bwMode="auto">
            <a:xfrm>
              <a:off x="612" y="2069"/>
              <a:ext cx="454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047" name="Group 57"/>
            <p:cNvGrpSpPr>
              <a:grpSpLocks/>
            </p:cNvGrpSpPr>
            <p:nvPr/>
          </p:nvGrpSpPr>
          <p:grpSpPr bwMode="auto">
            <a:xfrm>
              <a:off x="1156" y="1298"/>
              <a:ext cx="1225" cy="635"/>
              <a:chOff x="1156" y="1298"/>
              <a:chExt cx="1225" cy="635"/>
            </a:xfrm>
          </p:grpSpPr>
          <p:grpSp>
            <p:nvGrpSpPr>
              <p:cNvPr id="1048" name="Group 58"/>
              <p:cNvGrpSpPr>
                <a:grpSpLocks/>
              </p:cNvGrpSpPr>
              <p:nvPr/>
            </p:nvGrpSpPr>
            <p:grpSpPr bwMode="auto">
              <a:xfrm>
                <a:off x="1156" y="1298"/>
                <a:ext cx="712" cy="635"/>
                <a:chOff x="1156" y="1298"/>
                <a:chExt cx="712" cy="635"/>
              </a:xfrm>
            </p:grpSpPr>
            <p:graphicFrame>
              <p:nvGraphicFramePr>
                <p:cNvPr id="1026" name="Object 2"/>
                <p:cNvGraphicFramePr>
                  <a:graphicFrameLocks noChangeAspect="1"/>
                </p:cNvGraphicFramePr>
                <p:nvPr/>
              </p:nvGraphicFramePr>
              <p:xfrm>
                <a:off x="1292" y="1298"/>
                <a:ext cx="576" cy="3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58" name="Equation" r:id="rId11" imgW="914400" imgH="482400" progId="Equation.DSMT4">
                        <p:embed/>
                      </p:oleObj>
                    </mc:Choice>
                    <mc:Fallback>
                      <p:oleObj name="Equation" r:id="rId11" imgW="914400" imgH="482400" progId="Equation.DSMT4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92" y="1298"/>
                              <a:ext cx="576" cy="3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50" name="Line 60"/>
                <p:cNvSpPr>
                  <a:spLocks noChangeShapeType="1"/>
                </p:cNvSpPr>
                <p:nvPr/>
              </p:nvSpPr>
              <p:spPr bwMode="auto">
                <a:xfrm>
                  <a:off x="1156" y="1570"/>
                  <a:ext cx="318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049" name="Text Box 61"/>
              <p:cNvSpPr txBox="1">
                <a:spLocks noChangeArrowheads="1"/>
              </p:cNvSpPr>
              <p:nvPr/>
            </p:nvSpPr>
            <p:spPr bwMode="auto">
              <a:xfrm>
                <a:off x="1247" y="1570"/>
                <a:ext cx="113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sz="1200">
                    <a:solidFill>
                      <a:srgbClr val="000000"/>
                    </a:solidFill>
                    <a:cs typeface="Arial" panose="020B0604020202020204" pitchFamily="34" charset="0"/>
                  </a:rPr>
                  <a:t>Energy, Intensity</a:t>
                </a:r>
                <a:endParaRPr lang="en-US" altLang="en-US" sz="12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59563" y="5911851"/>
            <a:ext cx="2281238" cy="723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84888" y="864167"/>
            <a:ext cx="2749550" cy="1218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2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27203" y="435429"/>
            <a:ext cx="38122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Continuation planes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45810" y="2467429"/>
            <a:ext cx="12095" cy="130628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40972" y="4555065"/>
            <a:ext cx="12095" cy="130628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58782" y="1313544"/>
            <a:ext cx="12095" cy="210980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46687" y="3773714"/>
            <a:ext cx="12095" cy="208763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63924" y="3909181"/>
            <a:ext cx="12095" cy="195216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92212" y="1917095"/>
            <a:ext cx="682169" cy="117928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535503">
            <a:off x="3115578" y="3080356"/>
            <a:ext cx="1098036" cy="1799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20535503">
            <a:off x="5070170" y="1657776"/>
            <a:ext cx="1098036" cy="1799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03159" y="4901867"/>
            <a:ext cx="1098036" cy="6157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41429" y="4901867"/>
            <a:ext cx="1098036" cy="6157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257905" y="3060447"/>
            <a:ext cx="2391364" cy="35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646610" y="1821897"/>
            <a:ext cx="1400077" cy="236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257905" y="5220304"/>
            <a:ext cx="5788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0" y="2776695"/>
            <a:ext cx="12234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Side View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Top View</a:t>
            </a:r>
            <a:endParaRPr lang="en-US" dirty="0"/>
          </a:p>
        </p:txBody>
      </p:sp>
      <p:cxnSp>
        <p:nvCxnSpPr>
          <p:cNvPr id="34" name="Straight Connector 33"/>
          <p:cNvCxnSpPr>
            <a:endCxn id="19" idx="2"/>
          </p:cNvCxnSpPr>
          <p:nvPr/>
        </p:nvCxnSpPr>
        <p:spPr>
          <a:xfrm flipV="1">
            <a:off x="3654513" y="1833472"/>
            <a:ext cx="1992097" cy="1214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9333" y="3894667"/>
            <a:ext cx="266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Source Plane for O.E.1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53909" y="3423352"/>
            <a:ext cx="244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Image Plane for O.E.2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67102" y="3906762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O.E.1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445339" y="3909181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O.E.2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041924" y="3260431"/>
            <a:ext cx="2951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Image Plane </a:t>
            </a:r>
            <a:r>
              <a:rPr lang="en-US" dirty="0">
                <a:solidFill>
                  <a:srgbClr val="FF0000"/>
                </a:solidFill>
              </a:rPr>
              <a:t>for O.E</a:t>
            </a:r>
            <a:r>
              <a:rPr lang="en-US" dirty="0" smtClean="0">
                <a:solidFill>
                  <a:srgbClr val="FF0000"/>
                </a:solidFill>
              </a:rPr>
              <a:t>.1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Source Plane for O.E.2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3114267" y="2000772"/>
            <a:ext cx="516602" cy="10475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658892" y="1842106"/>
            <a:ext cx="328251" cy="7777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9718863">
            <a:off x="4504009" y="2125308"/>
            <a:ext cx="1245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Optical axis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2891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102" y="4845841"/>
            <a:ext cx="90258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</a:t>
            </a:r>
            <a:r>
              <a:rPr lang="en-US" dirty="0" smtClean="0"/>
              <a:t>that (</a:t>
            </a:r>
            <a:r>
              <a:rPr lang="en-US" dirty="0" smtClean="0">
                <a:solidFill>
                  <a:srgbClr val="FF0000"/>
                </a:solidFill>
              </a:rPr>
              <a:t>VERY IMPORTANT!</a:t>
            </a:r>
            <a:r>
              <a:rPr lang="en-US" dirty="0" smtClean="0"/>
              <a:t>):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y(2) coordinate is along the beam </a:t>
            </a:r>
            <a:r>
              <a:rPr lang="en-US" dirty="0" smtClean="0"/>
              <a:t>direction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position </a:t>
            </a:r>
            <a:r>
              <a:rPr lang="en-US" dirty="0" smtClean="0"/>
              <a:t>(Source Plane Distance)</a:t>
            </a:r>
            <a:r>
              <a:rPr lang="en-US" dirty="0"/>
              <a:t>, </a:t>
            </a:r>
            <a:r>
              <a:rPr lang="en-US" dirty="0" smtClean="0"/>
              <a:t>orientation (O.E. Orientation Angle) of </a:t>
            </a:r>
            <a:r>
              <a:rPr lang="en-US" dirty="0"/>
              <a:t>any </a:t>
            </a:r>
            <a:r>
              <a:rPr lang="en-US" dirty="0" err="1"/>
              <a:t>o.e</a:t>
            </a:r>
            <a:r>
              <a:rPr lang="en-US" dirty="0"/>
              <a:t>. is always referred to the previous </a:t>
            </a:r>
            <a:r>
              <a:rPr lang="en-US" dirty="0" smtClean="0"/>
              <a:t>one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Source Plane and Image Plane for each optical element are the “Continuation Planes”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frame is rotated if one </a:t>
            </a:r>
            <a:r>
              <a:rPr lang="en-US" dirty="0" err="1"/>
              <a:t>o.e</a:t>
            </a:r>
            <a:r>
              <a:rPr lang="en-US" dirty="0"/>
              <a:t>. is rotated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20" y="628960"/>
            <a:ext cx="6702506" cy="417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1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27" y="1157924"/>
            <a:ext cx="3500042" cy="46957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476" y="1254564"/>
            <a:ext cx="3676408" cy="44048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3722" y="19679"/>
            <a:ext cx="5864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SHADOW ray’s variables (</a:t>
            </a:r>
            <a:r>
              <a:rPr lang="en-US" sz="2800" i="1" dirty="0" smtClean="0"/>
              <a:t>columns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5908" y="634704"/>
            <a:ext cx="1342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Stored: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717504" y="731344"/>
            <a:ext cx="1941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Computed: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218789" y="3811805"/>
            <a:ext cx="424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**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70" y="5889248"/>
            <a:ext cx="884162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400" dirty="0" smtClean="0">
                <a:solidFill>
                  <a:srgbClr val="0000FF"/>
                </a:solidFill>
              </a:rPr>
              <a:t>*</a:t>
            </a:r>
            <a:r>
              <a:rPr lang="en-US" sz="1400" dirty="0" smtClean="0"/>
              <a:t> X’,Y’,Z’ is the direction vector (unitary), for small angles (always in SR) Y’&lt;~1, and X’ and Z’ can be considered “divergences”</a:t>
            </a:r>
          </a:p>
          <a:p>
            <a:r>
              <a:rPr lang="en-US" sz="1400" dirty="0">
                <a:solidFill>
                  <a:srgbClr val="FF0000"/>
                </a:solidFill>
              </a:rPr>
              <a:t>** </a:t>
            </a:r>
            <a:r>
              <a:rPr lang="en-US" sz="1400" dirty="0"/>
              <a:t>Column 11 is energy in </a:t>
            </a:r>
            <a:r>
              <a:rPr lang="en-US" sz="1400" dirty="0" err="1"/>
              <a:t>eV</a:t>
            </a:r>
            <a:r>
              <a:rPr lang="en-US" sz="1400" dirty="0"/>
              <a:t>. Internally SHADOW stores the wavenumber </a:t>
            </a:r>
            <a:r>
              <a:rPr lang="en-US" sz="1400" dirty="0">
                <a:latin typeface="Symbol" charset="2"/>
                <a:cs typeface="Symbol" charset="2"/>
              </a:rPr>
              <a:t>2 p / l </a:t>
            </a:r>
            <a:r>
              <a:rPr lang="en-US" sz="1400" dirty="0"/>
              <a:t>in cm</a:t>
            </a:r>
            <a:r>
              <a:rPr lang="en-US" sz="1400" baseline="30000" dirty="0"/>
              <a:t>-1</a:t>
            </a:r>
            <a:r>
              <a:rPr lang="en-US" sz="1400" dirty="0"/>
              <a:t> </a:t>
            </a:r>
          </a:p>
          <a:p>
            <a:endParaRPr lang="en-US" sz="1200" baseline="30000" dirty="0" smtClean="0"/>
          </a:p>
          <a:p>
            <a:pPr marL="285750" indent="-285750">
              <a:buFontTx/>
              <a:buChar char="•"/>
            </a:pPr>
            <a:endParaRPr lang="en-US" baseline="30000" dirty="0"/>
          </a:p>
        </p:txBody>
      </p:sp>
      <p:sp>
        <p:nvSpPr>
          <p:cNvPr id="11" name="Rectangle 10"/>
          <p:cNvSpPr/>
          <p:nvPr/>
        </p:nvSpPr>
        <p:spPr>
          <a:xfrm>
            <a:off x="4342190" y="2394857"/>
            <a:ext cx="4390572" cy="266095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129" y="1933192"/>
            <a:ext cx="304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*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3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140</Words>
  <Application>Microsoft Macintosh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Equation</vt:lpstr>
      <vt:lpstr>SHADOW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of X-ray radiation production and transport. Simulating photons and waves from the X-ray sources to the samples</dc:title>
  <dc:creator>SANCHEZ DEL RIO Manuel</dc:creator>
  <cp:lastModifiedBy>Manuel Sanchez del Rio</cp:lastModifiedBy>
  <cp:revision>643</cp:revision>
  <cp:lastPrinted>2019-05-04T17:15:36Z</cp:lastPrinted>
  <dcterms:created xsi:type="dcterms:W3CDTF">2011-09-30T07:36:13Z</dcterms:created>
  <dcterms:modified xsi:type="dcterms:W3CDTF">2019-05-17T03:38:42Z</dcterms:modified>
</cp:coreProperties>
</file>