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13"/>
  </p:notesMasterIdLst>
  <p:sldIdLst>
    <p:sldId id="258" r:id="rId2"/>
    <p:sldId id="257" r:id="rId3"/>
    <p:sldId id="269" r:id="rId4"/>
    <p:sldId id="270" r:id="rId5"/>
    <p:sldId id="262" r:id="rId6"/>
    <p:sldId id="267" r:id="rId7"/>
    <p:sldId id="268" r:id="rId8"/>
    <p:sldId id="261" r:id="rId9"/>
    <p:sldId id="264" r:id="rId10"/>
    <p:sldId id="260" r:id="rId11"/>
    <p:sldId id="25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71">
          <p15:clr>
            <a:srgbClr val="A4A3A4"/>
          </p15:clr>
        </p15:guide>
        <p15:guide id="2" orient="horz" pos="3092">
          <p15:clr>
            <a:srgbClr val="A4A3A4"/>
          </p15:clr>
        </p15:guide>
        <p15:guide id="3" orient="horz" pos="517">
          <p15:clr>
            <a:srgbClr val="A4A3A4"/>
          </p15:clr>
        </p15:guide>
        <p15:guide id="4" orient="horz" pos="895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pos="5565">
          <p15:clr>
            <a:srgbClr val="A4A3A4"/>
          </p15:clr>
        </p15:guide>
        <p15:guide id="7" pos="317">
          <p15:clr>
            <a:srgbClr val="A4A3A4"/>
          </p15:clr>
        </p15:guide>
        <p15:guide id="8" pos="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F8F"/>
    <a:srgbClr val="A12B2F"/>
    <a:srgbClr val="007836"/>
    <a:srgbClr val="ECAA00"/>
    <a:srgbClr val="76777B"/>
    <a:srgbClr val="00609C"/>
    <a:srgbClr val="ECAC00"/>
    <a:srgbClr val="00A19C"/>
    <a:srgbClr val="0082CA"/>
    <a:srgbClr val="4D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7" autoAdjust="0"/>
    <p:restoredTop sz="96283" autoAdjust="0"/>
  </p:normalViewPr>
  <p:slideViewPr>
    <p:cSldViewPr snapToGrid="0" showGuides="1">
      <p:cViewPr>
        <p:scale>
          <a:sx n="100" d="100"/>
          <a:sy n="100" d="100"/>
        </p:scale>
        <p:origin x="0" y="-640"/>
      </p:cViewPr>
      <p:guideLst>
        <p:guide orient="horz" pos="271"/>
        <p:guide orient="horz" pos="3092"/>
        <p:guide orient="horz" pos="517"/>
        <p:guide orient="horz" pos="895"/>
        <p:guide orient="horz" pos="2387"/>
        <p:guide pos="5565"/>
        <p:guide pos="317"/>
        <p:guide pos="1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1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A489-9093-C54A-B1C3-374F661A0010}" type="datetimeFigureOut">
              <a:rPr lang="en-US" smtClean="0"/>
              <a:t>Dec/10/19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SECTION BREAK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Large IMAGES w/bullets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IMAGES –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four images, captions and bullets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four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graph, chart or table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below to add a chart, graph, or table.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43573" y="4457863"/>
            <a:ext cx="3711039" cy="240746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closing statement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AND CONTENT SLIDE. </a:t>
            </a:r>
            <a:br>
              <a:rPr lang="en-US" dirty="0" smtClean="0"/>
            </a:br>
            <a:r>
              <a:rPr lang="en-US" dirty="0" smtClean="0"/>
              <a:t>Headline in all caps, Arial Font.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Optional one line subhead, </a:t>
            </a:r>
            <a:r>
              <a:rPr lang="en-US" dirty="0" err="1" smtClean="0"/>
              <a:t>url</a:t>
            </a:r>
            <a:r>
              <a:rPr lang="en-US" dirty="0" smtClean="0"/>
              <a:t> or date</a:t>
            </a:r>
          </a:p>
        </p:txBody>
      </p:sp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4" y="408441"/>
            <a:ext cx="1786846" cy="6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A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r>
              <a:rPr lang="en-US" sz="1400" b="1" baseline="0" dirty="0" smtClean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 b="1" cap="none" baseline="0"/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0834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1st-level bullet. Click an icon below to add table, graph or other imagery.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4545002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B 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82331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 cover option c 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 smtClean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 smtClean="0">
                <a:solidFill>
                  <a:srgbClr val="000000"/>
                </a:solidFill>
              </a:rPr>
              <a:t>fACILITY</a:t>
            </a:r>
            <a:r>
              <a:rPr lang="en-US" sz="1000" b="0" cap="all" dirty="0" smtClean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 smtClean="0">
                <a:solidFill>
                  <a:srgbClr val="000000"/>
                </a:solidFill>
              </a:rPr>
              <a:t>www.anl.gov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" name="Text Placeholder 45"/>
          <p:cNvSpPr>
            <a:spLocks noGrp="1"/>
          </p:cNvSpPr>
          <p:nvPr>
            <p:ph type="body" sz="quarter" idx="27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170633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</a:t>
            </a:r>
            <a:br>
              <a:rPr lang="en-US" dirty="0" smtClean="0"/>
            </a:br>
            <a:r>
              <a:rPr lang="en-US" dirty="0" smtClean="0"/>
              <a:t>Cover option D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 then right click image and “SEND IMAGE TO BACK”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Full-frame image layout  –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one image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0473" y="-1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TWO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Three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four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test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790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TITLE AND CONTENT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3028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28723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418007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with box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THREE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89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top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bottom HORIZONTAL</a:t>
            </a:r>
            <a:br>
              <a:rPr lang="en-US" dirty="0" smtClean="0"/>
            </a:br>
            <a:r>
              <a:rPr lang="en-US" dirty="0" smtClean="0"/>
              <a:t>WITH CAPTIONS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Relationship Id="rId3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0" y="4799992"/>
            <a:ext cx="775768" cy="2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Headline in all caps </a:t>
            </a:r>
            <a:r>
              <a:rPr lang="en-US" dirty="0" err="1" smtClean="0"/>
              <a:t>28pt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preferred as 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 smtClean="0"/>
              <a:t>Click to add 1st-level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827084"/>
            <a:ext cx="1418753" cy="1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76" r:id="rId10"/>
    <p:sldLayoutId id="2147483709" r:id="rId11"/>
    <p:sldLayoutId id="2147483695" r:id="rId12"/>
    <p:sldLayoutId id="2147483739" r:id="rId13"/>
    <p:sldLayoutId id="2147483696" r:id="rId14"/>
    <p:sldLayoutId id="2147483689" r:id="rId15"/>
    <p:sldLayoutId id="2147483710" r:id="rId16"/>
    <p:sldLayoutId id="2147483706" r:id="rId17"/>
    <p:sldLayoutId id="2147483704" r:id="rId18"/>
    <p:sldLayoutId id="2147483769" r:id="rId19"/>
    <p:sldLayoutId id="2147483770" r:id="rId20"/>
    <p:sldLayoutId id="2147483771" r:id="rId21"/>
    <p:sldLayoutId id="2147483772" r:id="rId22"/>
    <p:sldLayoutId id="2147483761" r:id="rId23"/>
    <p:sldLayoutId id="2147483762" r:id="rId24"/>
    <p:sldLayoutId id="2147483763" r:id="rId25"/>
    <p:sldLayoutId id="2147483765" r:id="rId26"/>
    <p:sldLayoutId id="2147483766" r:id="rId2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hyperlink" Target="https://beam.aps.anl.gov/apps/xop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iedigitallibrary.org/profile/notfound?author=Roger_Dejus" TargetMode="External"/><Relationship Id="rId4" Type="http://schemas.openxmlformats.org/officeDocument/2006/relationships/hyperlink" Target="https://doi.org/10.1117/12.893911" TargetMode="External"/><Relationship Id="rId5" Type="http://schemas.openxmlformats.org/officeDocument/2006/relationships/hyperlink" Target="https://www.aps.anl.gov/Science/Scientific-Software" TargetMode="External"/><Relationship Id="rId6" Type="http://schemas.openxmlformats.org/officeDocument/2006/relationships/hyperlink" Target="https://beam.aps.anl.gov/apps/xop/" TargetMode="External"/><Relationship Id="rId7" Type="http://schemas.openxmlformats.org/officeDocument/2006/relationships/hyperlink" Target="mailto:srio@esrf.fr" TargetMode="External"/><Relationship Id="rId8" Type="http://schemas.openxmlformats.org/officeDocument/2006/relationships/hyperlink" Target="mailto:srio@lbl.gov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piedigitallibrary.org/profile/Manuel.Sanchez-del-Rio-1680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6825"/>
            <a:ext cx="5976729" cy="2029968"/>
          </a:xfrm>
        </p:spPr>
        <p:txBody>
          <a:bodyPr/>
          <a:lstStyle/>
          <a:p>
            <a:pPr algn="ctr"/>
            <a:r>
              <a:rPr lang="en-US" dirty="0" smtClean="0"/>
              <a:t>XOP – Overview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erhtjhtyhy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Roger Dejus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9901" y="3720288"/>
            <a:ext cx="2816638" cy="685800"/>
          </a:xfrm>
        </p:spPr>
        <p:txBody>
          <a:bodyPr/>
          <a:lstStyle/>
          <a:p>
            <a:r>
              <a:rPr lang="en-US" dirty="0" smtClean="0"/>
              <a:t>Control Account Manager for Insertion Devices for APS Upgrade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December 11, 2019</a:t>
            </a:r>
          </a:p>
          <a:p>
            <a:r>
              <a:rPr lang="en-US" dirty="0" smtClean="0"/>
              <a:t>Argonne, IL</a:t>
            </a:r>
            <a:endParaRPr lang="en-US" dirty="0"/>
          </a:p>
        </p:txBody>
      </p:sp>
      <p:pic>
        <p:nvPicPr>
          <p:cNvPr id="18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929" y="1254842"/>
            <a:ext cx="2173002" cy="205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XOP Successful</a:t>
            </a:r>
            <a:r>
              <a:rPr lang="en-US" dirty="0"/>
              <a:t> </a:t>
            </a:r>
            <a:r>
              <a:rPr lang="en-US" dirty="0" smtClean="0"/>
              <a:t>and appreciated 25 years</a:t>
            </a:r>
          </a:p>
          <a:p>
            <a:r>
              <a:rPr lang="en-US" dirty="0" smtClean="0"/>
              <a:t>Download requests continues</a:t>
            </a:r>
          </a:p>
          <a:p>
            <a:r>
              <a:rPr lang="en-US" dirty="0" smtClean="0"/>
              <a:t>Replaced by the new </a:t>
            </a:r>
            <a:r>
              <a:rPr lang="en-US" dirty="0" err="1" smtClean="0"/>
              <a:t>oasys</a:t>
            </a:r>
            <a:r>
              <a:rPr lang="en-US" dirty="0" smtClean="0"/>
              <a:t> software</a:t>
            </a:r>
          </a:p>
        </p:txBody>
      </p:sp>
    </p:spTree>
    <p:extLst>
      <p:ext uri="{BB962C8B-B14F-4D97-AF65-F5344CB8AC3E}">
        <p14:creationId xmlns:p14="http://schemas.microsoft.com/office/powerpoint/2010/main" val="48436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4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22"/>
            <a:ext cx="8372901" cy="394921"/>
          </a:xfrm>
        </p:spPr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9" y="730653"/>
            <a:ext cx="6586751" cy="3317082"/>
          </a:xfrm>
        </p:spPr>
        <p:txBody>
          <a:bodyPr/>
          <a:lstStyle/>
          <a:p>
            <a:r>
              <a:rPr lang="en-US" dirty="0" smtClean="0"/>
              <a:t>History and Scope</a:t>
            </a:r>
          </a:p>
          <a:p>
            <a:r>
              <a:rPr lang="en-US" dirty="0" smtClean="0"/>
              <a:t>Overview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Current distribution (v2.4)</a:t>
            </a:r>
          </a:p>
          <a:p>
            <a:r>
              <a:rPr lang="en-US" dirty="0" smtClean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0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22"/>
            <a:ext cx="8372901" cy="394921"/>
          </a:xfrm>
        </p:spPr>
        <p:txBody>
          <a:bodyPr/>
          <a:lstStyle/>
          <a:p>
            <a:pPr algn="ctr"/>
            <a:r>
              <a:rPr lang="en-US" dirty="0" smtClean="0"/>
              <a:t>History and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9884"/>
            <a:ext cx="8107083" cy="3595415"/>
          </a:xfrm>
        </p:spPr>
        <p:txBody>
          <a:bodyPr/>
          <a:lstStyle/>
          <a:p>
            <a:pPr eaLnBrk="0" hangingPunct="0"/>
            <a:r>
              <a:rPr lang="en-US" altLang="en-US" dirty="0" smtClean="0"/>
              <a:t>Developed </a:t>
            </a:r>
            <a:r>
              <a:rPr lang="en-US" altLang="en-US" dirty="0"/>
              <a:t>during the early 1990s to suit local needs at the ESRF and the APS </a:t>
            </a:r>
            <a:r>
              <a:rPr lang="en-US" altLang="en-US" dirty="0" smtClean="0"/>
              <a:t>(efforts officially merged 1995; now 25 years in the making)</a:t>
            </a:r>
          </a:p>
          <a:p>
            <a:r>
              <a:rPr lang="en-US" altLang="en-US" dirty="0"/>
              <a:t>XOP </a:t>
            </a:r>
            <a:r>
              <a:rPr lang="en-US" altLang="en-US" dirty="0" smtClean="0"/>
              <a:t>v2.0</a:t>
            </a:r>
            <a:r>
              <a:rPr lang="en-US" altLang="en-US" dirty="0"/>
              <a:t>: 1,000 CD-ROMs </a:t>
            </a:r>
            <a:r>
              <a:rPr lang="en-US" altLang="en-US" dirty="0" smtClean="0"/>
              <a:t>distributed (400 registered users)</a:t>
            </a:r>
          </a:p>
          <a:p>
            <a:r>
              <a:rPr lang="en-US" altLang="en-US" dirty="0"/>
              <a:t>F</a:t>
            </a:r>
            <a:r>
              <a:rPr lang="en-GB" altLang="en-US" dirty="0" err="1"/>
              <a:t>ront</a:t>
            </a:r>
            <a:r>
              <a:rPr lang="en-GB" altLang="en-US" dirty="0"/>
              <a:t>-end graphical user interface </a:t>
            </a:r>
            <a:r>
              <a:rPr lang="en-GB" altLang="en-US" dirty="0" smtClean="0"/>
              <a:t>(written in the </a:t>
            </a:r>
            <a:r>
              <a:rPr lang="en-US" dirty="0" smtClean="0"/>
              <a:t>Interactive </a:t>
            </a:r>
            <a:r>
              <a:rPr lang="en-US" dirty="0"/>
              <a:t>Data Language</a:t>
            </a:r>
            <a:r>
              <a:rPr lang="en-GB" altLang="en-US" dirty="0" smtClean="0"/>
              <a:t> IDL) for </a:t>
            </a:r>
            <a:r>
              <a:rPr lang="en-GB" altLang="en-US" dirty="0"/>
              <a:t>computer codes </a:t>
            </a:r>
            <a:r>
              <a:rPr lang="en-GB" altLang="en-US" dirty="0" smtClean="0"/>
              <a:t>(of different origins and different languages) for </a:t>
            </a:r>
            <a:r>
              <a:rPr lang="en-GB" altLang="en-US" dirty="0"/>
              <a:t>the synchrotron radiation </a:t>
            </a:r>
            <a:r>
              <a:rPr lang="en-GB" altLang="en-US" dirty="0" smtClean="0"/>
              <a:t>community</a:t>
            </a:r>
            <a:endParaRPr lang="en-US" altLang="en-US" dirty="0" smtClean="0"/>
          </a:p>
          <a:p>
            <a:pPr lvl="1"/>
            <a:r>
              <a:rPr lang="en-GB" altLang="en-US" dirty="0" smtClean="0"/>
              <a:t>Modelling </a:t>
            </a:r>
            <a:r>
              <a:rPr lang="en-GB" altLang="en-US" dirty="0"/>
              <a:t>of x-ray </a:t>
            </a:r>
            <a:r>
              <a:rPr lang="en-GB" altLang="en-US" dirty="0" smtClean="0"/>
              <a:t>sources</a:t>
            </a:r>
          </a:p>
          <a:p>
            <a:pPr lvl="1"/>
            <a:r>
              <a:rPr lang="en-GB" altLang="en-US" dirty="0" smtClean="0"/>
              <a:t>Characterization </a:t>
            </a:r>
            <a:r>
              <a:rPr lang="en-GB" altLang="en-US" dirty="0"/>
              <a:t>of optical </a:t>
            </a:r>
            <a:r>
              <a:rPr lang="en-GB" altLang="en-US" dirty="0" smtClean="0"/>
              <a:t>elements </a:t>
            </a:r>
            <a:r>
              <a:rPr lang="en-GB" altLang="en-US" dirty="0"/>
              <a:t>(mirrors, filters, crystals, multilayers, etc</a:t>
            </a:r>
            <a:r>
              <a:rPr lang="en-GB" altLang="en-US" dirty="0" smtClean="0"/>
              <a:t>.)</a:t>
            </a:r>
          </a:p>
          <a:p>
            <a:pPr lvl="1"/>
            <a:r>
              <a:rPr lang="en-GB" altLang="en-US" dirty="0"/>
              <a:t>Multipurpose visualizations and data </a:t>
            </a:r>
            <a:r>
              <a:rPr lang="en-GB" altLang="en-US" dirty="0" smtClean="0"/>
              <a:t>analyses</a:t>
            </a:r>
          </a:p>
          <a:p>
            <a:pPr lvl="1"/>
            <a:r>
              <a:rPr lang="en-GB" altLang="en-US" dirty="0"/>
              <a:t>Optional plug-in of external software packages “extensions” expanding the functionality of XOP</a:t>
            </a:r>
            <a:endParaRPr lang="en-US" altLang="en-US" dirty="0"/>
          </a:p>
          <a:p>
            <a:pPr lvl="1"/>
            <a:endParaRPr lang="en-GB" altLang="en-US" sz="16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38100"/>
            <a:ext cx="8372901" cy="424631"/>
          </a:xfrm>
        </p:spPr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67" y="1019748"/>
            <a:ext cx="2058854" cy="11573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5958" y="540932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X-Ray Sources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0143" y="351850"/>
            <a:ext cx="2840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X-Ray Optics and Photon Atom Interactions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0" y="3683599"/>
            <a:ext cx="2453640" cy="11203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534" y="1631398"/>
            <a:ext cx="2156673" cy="24329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59672" y="677532"/>
            <a:ext cx="292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Purpose Tools and Documentation</a:t>
            </a:r>
            <a:endParaRPr lang="en-US" dirty="0"/>
          </a:p>
        </p:txBody>
      </p:sp>
      <p:pic>
        <p:nvPicPr>
          <p:cNvPr id="14" name="Picture 152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85" y="1471149"/>
            <a:ext cx="2297307" cy="230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597859" y="540932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XOP Extensions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14782" y="1109797"/>
            <a:ext cx="2712351" cy="302405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SHADOWVUI</a:t>
            </a:r>
          </a:p>
          <a:p>
            <a:pPr lvl="1"/>
            <a:r>
              <a:rPr lang="en-US" dirty="0" smtClean="0"/>
              <a:t>Interface to the SHADOW ray-tracing code</a:t>
            </a:r>
          </a:p>
          <a:p>
            <a:r>
              <a:rPr lang="en-US" dirty="0" smtClean="0"/>
              <a:t>IMD</a:t>
            </a:r>
          </a:p>
          <a:p>
            <a:pPr lvl="1"/>
            <a:r>
              <a:rPr lang="en-US" dirty="0" smtClean="0"/>
              <a:t>Multilayer software (</a:t>
            </a:r>
            <a:r>
              <a:rPr lang="en-US" dirty="0" err="1" smtClean="0"/>
              <a:t>Windt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TOPO</a:t>
            </a:r>
          </a:p>
          <a:p>
            <a:pPr lvl="1"/>
            <a:r>
              <a:rPr lang="en-US" dirty="0" smtClean="0"/>
              <a:t>Surface topography (</a:t>
            </a:r>
            <a:r>
              <a:rPr lang="en-US" dirty="0" err="1" smtClean="0"/>
              <a:t>Windt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66586" y="387972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9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83"/>
            <a:ext cx="8372901" cy="444338"/>
          </a:xfrm>
        </p:spPr>
        <p:txBody>
          <a:bodyPr/>
          <a:lstStyle/>
          <a:p>
            <a:pPr algn="ctr"/>
            <a:r>
              <a:rPr lang="en-US" dirty="0" smtClean="0"/>
              <a:t>XOP Examples – XTC and XINPRO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18069"/>
            <a:ext cx="2099839" cy="11896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09" y="518069"/>
            <a:ext cx="2453640" cy="11203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1766018"/>
            <a:ext cx="3406122" cy="29791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309" y="1828055"/>
            <a:ext cx="3277165" cy="28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5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83"/>
            <a:ext cx="8372901" cy="417668"/>
          </a:xfrm>
        </p:spPr>
        <p:txBody>
          <a:bodyPr/>
          <a:lstStyle/>
          <a:p>
            <a:pPr algn="ctr"/>
            <a:r>
              <a:rPr lang="en-US" dirty="0"/>
              <a:t>XOP Examples – </a:t>
            </a:r>
            <a:r>
              <a:rPr lang="en-US" dirty="0" smtClean="0"/>
              <a:t>XUS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521" y="610907"/>
            <a:ext cx="4097104" cy="4071618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89" y="2140981"/>
            <a:ext cx="3075047" cy="26309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89" y="564776"/>
            <a:ext cx="2803986" cy="157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38100"/>
            <a:ext cx="8372901" cy="424631"/>
          </a:xfrm>
        </p:spPr>
        <p:txBody>
          <a:bodyPr/>
          <a:lstStyle/>
          <a:p>
            <a:pPr algn="ctr"/>
            <a:r>
              <a:rPr lang="en-US" dirty="0" smtClean="0"/>
              <a:t>Current XOP Distribution v2.4 (2014)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97773" y="478348"/>
            <a:ext cx="8613671" cy="4223192"/>
          </a:xfrm>
        </p:spPr>
        <p:txBody>
          <a:bodyPr/>
          <a:lstStyle/>
          <a:p>
            <a:pPr fontAlgn="t"/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worldwide by </a:t>
            </a:r>
            <a:r>
              <a:rPr lang="en-US" dirty="0" smtClean="0"/>
              <a:t>synchrotron </a:t>
            </a:r>
            <a:r>
              <a:rPr lang="en-US" dirty="0"/>
              <a:t>radiation </a:t>
            </a:r>
            <a:r>
              <a:rPr lang="en-US" dirty="0" smtClean="0"/>
              <a:t>facilities (and many others) and </a:t>
            </a:r>
            <a:r>
              <a:rPr lang="en-US" dirty="0"/>
              <a:t>has been crucial for beamline designers and users for </a:t>
            </a:r>
            <a:r>
              <a:rPr lang="en-US" dirty="0" smtClean="0"/>
              <a:t>over a decade. </a:t>
            </a:r>
            <a:r>
              <a:rPr lang="en-US" dirty="0"/>
              <a:t>The current </a:t>
            </a:r>
            <a:r>
              <a:rPr lang="en-US" dirty="0" smtClean="0"/>
              <a:t>version runs </a:t>
            </a:r>
            <a:r>
              <a:rPr lang="en-US" dirty="0"/>
              <a:t>on Unix, Linux, Mac OS X, and </a:t>
            </a:r>
            <a:r>
              <a:rPr lang="en-US" dirty="0" smtClean="0"/>
              <a:t>Windows.</a:t>
            </a:r>
          </a:p>
          <a:p>
            <a:pPr fontAlgn="t"/>
            <a:r>
              <a:rPr lang="en-US" dirty="0" smtClean="0"/>
              <a:t>The </a:t>
            </a:r>
            <a:r>
              <a:rPr lang="en-US" dirty="0"/>
              <a:t>graphical user interface and many modules of the code are written </a:t>
            </a:r>
            <a:r>
              <a:rPr lang="en-US" dirty="0" smtClean="0"/>
              <a:t>in IDL, </a:t>
            </a:r>
            <a:r>
              <a:rPr lang="en-US" dirty="0"/>
              <a:t>which is subject to U.S. Export Control and is categorized under Export Control Classification Number (ECCN) </a:t>
            </a:r>
            <a:r>
              <a:rPr lang="en-US" dirty="0" smtClean="0"/>
              <a:t>5D002 (as of IDL v8.0). </a:t>
            </a:r>
            <a:r>
              <a:rPr lang="en-US" dirty="0"/>
              <a:t>As such, it can only be distributed to users who have completed and submitted an application that is approved by the Argonne’s Export Control </a:t>
            </a:r>
            <a:r>
              <a:rPr lang="en-US" dirty="0" smtClean="0"/>
              <a:t>process.</a:t>
            </a:r>
          </a:p>
          <a:p>
            <a:pPr fontAlgn="t"/>
            <a:r>
              <a:rPr lang="en-US" dirty="0" smtClean="0"/>
              <a:t>Licensed since April 2015 with 2,029 application requests to date (10% denied)</a:t>
            </a:r>
          </a:p>
          <a:p>
            <a:pPr fontAlgn="t"/>
            <a:r>
              <a:rPr lang="en-US" dirty="0" smtClean="0"/>
              <a:t>Embedded IDL license with IDL v8.3 good thru September 20, 2021 (no additional embedding requests planned)</a:t>
            </a:r>
          </a:p>
          <a:p>
            <a:pPr fontAlgn="t"/>
            <a:r>
              <a:rPr lang="en-US" dirty="0" smtClean="0"/>
              <a:t>Replaced by the </a:t>
            </a:r>
            <a:r>
              <a:rPr lang="en-US" dirty="0" smtClean="0">
                <a:solidFill>
                  <a:srgbClr val="FF0000"/>
                </a:solidFill>
              </a:rPr>
              <a:t>OASYS</a:t>
            </a:r>
            <a:r>
              <a:rPr lang="en-US" dirty="0" smtClean="0"/>
              <a:t> software, which contains some of the functionalities (codes) in XOP but with enhancements and new codes for different applications</a:t>
            </a:r>
          </a:p>
          <a:p>
            <a:pPr fontAlgn="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6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549" y="45396"/>
            <a:ext cx="8372901" cy="454597"/>
          </a:xfrm>
        </p:spPr>
        <p:txBody>
          <a:bodyPr/>
          <a:lstStyle/>
          <a:p>
            <a:pPr algn="ctr"/>
            <a:r>
              <a:rPr lang="en-US" dirty="0" smtClean="0"/>
              <a:t>XOP Request for Downloads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15" y="602286"/>
            <a:ext cx="6716696" cy="321841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42815" y="3986288"/>
            <a:ext cx="4716446" cy="44855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://beam.aps.anl.gov/apps/xop/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74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590" y="50567"/>
            <a:ext cx="8372901" cy="403622"/>
          </a:xfrm>
        </p:spPr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735" y="722546"/>
            <a:ext cx="8204465" cy="3270334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Manuel Sánchez del Río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 and </a:t>
            </a:r>
            <a:r>
              <a:rPr lang="en-US" u="sng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Roger J. Dejus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 "XOP v2.4: recent developments of the x-ray optics software toolkit", Proc. SPIE 8141, Advances in Computational Methods for X-Ray Optics II, 814115 (23 September 2011); </a:t>
            </a:r>
            <a:r>
              <a:rPr lang="en-US" u="sng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https://</a:t>
            </a:r>
            <a:r>
              <a:rPr lang="en-US" u="sng" dirty="0" smtClean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doi.org/10.1117/12.893911</a:t>
            </a:r>
            <a:endParaRPr lang="en-US" u="sng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www.aps.anl.gov/Science/Scientific-Software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hlinkClick r:id="rId6"/>
              </a:rPr>
              <a:t>https://beam.aps.anl.gov/apps/xop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  <a:hlinkClick r:id="rId7"/>
              </a:rPr>
              <a:t>srio@esrf.fr</a:t>
            </a:r>
            <a:r>
              <a:rPr lang="en-US" dirty="0" smtClean="0">
                <a:solidFill>
                  <a:schemeClr val="tx1"/>
                </a:solidFill>
              </a:rPr>
              <a:t> or </a:t>
            </a:r>
            <a:r>
              <a:rPr lang="en-US" dirty="0" smtClean="0">
                <a:solidFill>
                  <a:schemeClr val="tx1"/>
                </a:solidFill>
                <a:hlinkClick r:id="rId8"/>
              </a:rPr>
              <a:t>srio@lbl.gov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dejus@anl.gov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6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16x9">
  <a:themeElements>
    <a:clrScheme name="Custom 2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47484A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Presentation2" id="{16977731-C412-3943-B741-04857B423370}" vid="{1CB93506-B23E-0946-9F6E-16BB195DC3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428</Words>
  <Application>Microsoft Macintosh PowerPoint</Application>
  <PresentationFormat>On-screen Show (16:9)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presentation_16x9</vt:lpstr>
      <vt:lpstr>XOP – Overview</vt:lpstr>
      <vt:lpstr>Outline</vt:lpstr>
      <vt:lpstr>History and Scope</vt:lpstr>
      <vt:lpstr>Overview</vt:lpstr>
      <vt:lpstr>XOP Examples – XTC and XINPRO</vt:lpstr>
      <vt:lpstr>XOP Examples – XUS</vt:lpstr>
      <vt:lpstr>Current XOP Distribution v2.4 (2014)</vt:lpstr>
      <vt:lpstr>XOP Request for Downloads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Manuel Sanchez del Rio</cp:lastModifiedBy>
  <cp:revision>33</cp:revision>
  <cp:lastPrinted>2015-09-08T15:35:42Z</cp:lastPrinted>
  <dcterms:created xsi:type="dcterms:W3CDTF">2018-07-03T17:34:09Z</dcterms:created>
  <dcterms:modified xsi:type="dcterms:W3CDTF">2019-12-11T04:47:30Z</dcterms:modified>
</cp:coreProperties>
</file>