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29"/>
  </p:notesMasterIdLst>
  <p:handoutMasterIdLst>
    <p:handoutMasterId r:id="rId30"/>
  </p:handoutMasterIdLst>
  <p:sldIdLst>
    <p:sldId id="257" r:id="rId7"/>
    <p:sldId id="550" r:id="rId8"/>
    <p:sldId id="609" r:id="rId9"/>
    <p:sldId id="1660" r:id="rId10"/>
    <p:sldId id="1661" r:id="rId11"/>
    <p:sldId id="256" r:id="rId12"/>
    <p:sldId id="1662" r:id="rId13"/>
    <p:sldId id="1663" r:id="rId14"/>
    <p:sldId id="1665" r:id="rId15"/>
    <p:sldId id="1666" r:id="rId16"/>
    <p:sldId id="1668" r:id="rId17"/>
    <p:sldId id="1667" r:id="rId18"/>
    <p:sldId id="1650" r:id="rId19"/>
    <p:sldId id="1653" r:id="rId20"/>
    <p:sldId id="1654" r:id="rId21"/>
    <p:sldId id="1655" r:id="rId22"/>
    <p:sldId id="1651" r:id="rId23"/>
    <p:sldId id="1658" r:id="rId24"/>
    <p:sldId id="1656" r:id="rId25"/>
    <p:sldId id="1657" r:id="rId26"/>
    <p:sldId id="1652" r:id="rId27"/>
    <p:sldId id="614" r:id="rId28"/>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C98"/>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97" autoAdjust="0"/>
    <p:restoredTop sz="95355" autoAdjust="0"/>
  </p:normalViewPr>
  <p:slideViewPr>
    <p:cSldViewPr snapToGrid="0">
      <p:cViewPr varScale="1">
        <p:scale>
          <a:sx n="87" d="100"/>
          <a:sy n="87" d="100"/>
        </p:scale>
        <p:origin x="208" y="528"/>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12/3/19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12/3/19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4024588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19</a:t>
            </a:fld>
            <a:endParaRPr lang="en-US"/>
          </a:p>
        </p:txBody>
      </p:sp>
    </p:spTree>
    <p:extLst>
      <p:ext uri="{BB962C8B-B14F-4D97-AF65-F5344CB8AC3E}">
        <p14:creationId xmlns:p14="http://schemas.microsoft.com/office/powerpoint/2010/main" val="3650301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335094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14</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15</a:t>
            </a:fld>
            <a:endParaRPr lang="en-US"/>
          </a:p>
        </p:txBody>
      </p:sp>
    </p:spTree>
    <p:extLst>
      <p:ext uri="{BB962C8B-B14F-4D97-AF65-F5344CB8AC3E}">
        <p14:creationId xmlns:p14="http://schemas.microsoft.com/office/powerpoint/2010/main" val="405814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16</a:t>
            </a:fld>
            <a:endParaRPr lang="en-US"/>
          </a:p>
        </p:txBody>
      </p:sp>
    </p:spTree>
    <p:extLst>
      <p:ext uri="{BB962C8B-B14F-4D97-AF65-F5344CB8AC3E}">
        <p14:creationId xmlns:p14="http://schemas.microsoft.com/office/powerpoint/2010/main" val="228794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github.com/ochubar/SR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400110"/>
          </a:xfrm>
          <a:prstGeom prst="rect">
            <a:avLst/>
          </a:prstGeom>
          <a:noFill/>
        </p:spPr>
        <p:txBody>
          <a:bodyPr wrap="square" rtlCol="0">
            <a:spAutoFit/>
          </a:bodyPr>
          <a:lstStyle/>
          <a:p>
            <a:r>
              <a:rPr lang="en-US" sz="2000" dirty="0">
                <a:solidFill>
                  <a:srgbClr val="005C98"/>
                </a:solidFill>
              </a:rPr>
              <a:t>Blas </a:t>
            </a:r>
            <a:r>
              <a:rPr lang="en-US" sz="2000" dirty="0" err="1">
                <a:solidFill>
                  <a:srgbClr val="005C98"/>
                </a:solidFill>
              </a:rPr>
              <a:t>blas</a:t>
            </a:r>
            <a:endParaRPr lang="en-US" sz="2000" dirty="0">
              <a:solidFill>
                <a:srgbClr val="005C98"/>
              </a:solidFill>
            </a:endParaRP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5975124"/>
            <a:ext cx="6404975" cy="261610"/>
          </a:xfrm>
          <a:prstGeom prst="rect">
            <a:avLst/>
          </a:prstGeom>
        </p:spPr>
        <p:txBody>
          <a:bodyPr wrap="square">
            <a:spAutoFit/>
          </a:bodyPr>
          <a:lstStyle/>
          <a:p>
            <a:r>
              <a:rPr lang="en-US" sz="1100" dirty="0" err="1">
                <a:solidFill>
                  <a:srgbClr val="112375"/>
                </a:solidFill>
                <a:latin typeface="Times" pitchFamily="2" charset="0"/>
              </a:rPr>
              <a:t>Chubar</a:t>
            </a:r>
            <a:r>
              <a:rPr lang="en-US" sz="1100" dirty="0">
                <a:solidFill>
                  <a:srgbClr val="112375"/>
                </a:solidFill>
                <a:latin typeface="Times" pitchFamily="2" charset="0"/>
              </a:rPr>
              <a:t>, O. and </a:t>
            </a:r>
            <a:r>
              <a:rPr lang="en-US" sz="1100" dirty="0" err="1">
                <a:solidFill>
                  <a:srgbClr val="112375"/>
                </a:solidFill>
                <a:latin typeface="Times" pitchFamily="2" charset="0"/>
              </a:rPr>
              <a:t>Celestre</a:t>
            </a:r>
            <a:r>
              <a:rPr lang="en-US" sz="1100" dirty="0">
                <a:solidFill>
                  <a:srgbClr val="112375"/>
                </a:solidFill>
                <a:latin typeface="Times" pitchFamily="2" charset="0"/>
              </a:rPr>
              <a:t>, R. Opt. Express 27, 28750-28759 (2019)</a:t>
            </a:r>
            <a:endParaRPr lang="en-US" sz="1100" dirty="0">
              <a:latin typeface="Times" pitchFamily="2" charset="0"/>
            </a:endParaRPr>
          </a:p>
        </p:txBody>
      </p:sp>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WAVEFRONT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Propagators</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Propagators</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PARTIAL COHERENCE IN SRW</a:t>
            </a:r>
          </a:p>
        </p:txBody>
      </p:sp>
    </p:spTree>
    <p:extLst>
      <p:ext uri="{BB962C8B-B14F-4D97-AF65-F5344CB8AC3E}">
        <p14:creationId xmlns:p14="http://schemas.microsoft.com/office/powerpoint/2010/main" val="3187481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Multi Electron</a:t>
            </a:r>
          </a:p>
        </p:txBody>
      </p:sp>
      <p:sp>
        <p:nvSpPr>
          <p:cNvPr id="4" name="Footer Placeholder 4">
            <a:extLst>
              <a:ext uri="{FF2B5EF4-FFF2-40B4-BE49-F238E27FC236}">
                <a16:creationId xmlns:a16="http://schemas.microsoft.com/office/drawing/2014/main" id="{7BF9BD9F-5C14-7348-B712-9244A6952EF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406802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M.E.: Total Intensity</a:t>
            </a:r>
          </a:p>
        </p:txBody>
      </p:sp>
      <p:sp>
        <p:nvSpPr>
          <p:cNvPr id="4" name="Footer Placeholder 4">
            <a:extLst>
              <a:ext uri="{FF2B5EF4-FFF2-40B4-BE49-F238E27FC236}">
                <a16:creationId xmlns:a16="http://schemas.microsoft.com/office/drawing/2014/main" id="{B95AE882-B04E-DD46-A9C8-EF23E506CE2B}"/>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29612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Wavefront Propagators</a:t>
            </a:r>
          </a:p>
          <a:p>
            <a:r>
              <a:rPr lang="en-US" dirty="0"/>
              <a:t>Partial Coherence in SRW</a:t>
            </a:r>
          </a:p>
          <a:p>
            <a:pPr marL="0" indent="0">
              <a:buNone/>
            </a:pPr>
            <a:endParaRPr lang="en-US" dirty="0"/>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M.E.: Mutual Intensity</a:t>
            </a:r>
          </a:p>
        </p:txBody>
      </p:sp>
      <p:sp>
        <p:nvSpPr>
          <p:cNvPr id="4" name="Footer Placeholder 4">
            <a:extLst>
              <a:ext uri="{FF2B5EF4-FFF2-40B4-BE49-F238E27FC236}">
                <a16:creationId xmlns:a16="http://schemas.microsoft.com/office/drawing/2014/main" id="{7FC4AAF1-E317-A148-8BBB-B2418D719E7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42208943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1557648" y="773015"/>
            <a:ext cx="2013084" cy="646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3906123" y="876943"/>
            <a:ext cx="6096000" cy="461665"/>
          </a:xfrm>
          <a:prstGeom prst="rect">
            <a:avLst/>
          </a:prstGeom>
        </p:spPr>
        <p:txBody>
          <a:bodyPr>
            <a:spAutoFit/>
          </a:bodyPr>
          <a:lstStyle/>
          <a:p>
            <a:r>
              <a:rPr lang="en-US" sz="2400" dirty="0">
                <a:solidFill>
                  <a:srgbClr val="112375"/>
                </a:solidFill>
                <a:latin typeface="Times" pitchFamily="2" charset="0"/>
                <a:hlinkClick r:id="rId4"/>
              </a:rPr>
              <a:t>https://github.com/ochubar/SRW</a:t>
            </a:r>
            <a:r>
              <a:rPr lang="en-US" sz="2400" dirty="0">
                <a:solidFill>
                  <a:srgbClr val="112375"/>
                </a:solidFill>
                <a:latin typeface="Times" pitchFamily="2" charset="0"/>
              </a:rPr>
              <a:t> </a:t>
            </a:r>
            <a:endParaRPr lang="en-US" sz="24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22</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mj-lt"/>
                      </a:rPr>
                      <m:t>𝑈</m:t>
                    </m:r>
                    <m:d>
                      <m:dPr>
                        <m:ctrlPr>
                          <a:rPr lang="en-US" sz="2000" b="0" i="1" dirty="0" smtClean="0">
                            <a:solidFill>
                              <a:srgbClr val="000000"/>
                            </a:solidFill>
                            <a:latin typeface="+mj-lt"/>
                          </a:rPr>
                        </m:ctrlPr>
                      </m:dPr>
                      <m:e>
                        <m:r>
                          <a:rPr lang="en-US" sz="2000" b="0" i="1" dirty="0" smtClean="0">
                            <a:solidFill>
                              <a:srgbClr val="000000"/>
                            </a:solidFill>
                            <a:latin typeface="+mj-lt"/>
                          </a:rPr>
                          <m:t>𝑥</m:t>
                        </m:r>
                        <m:r>
                          <a:rPr lang="en-US" sz="2000" b="0" i="1" dirty="0" smtClean="0">
                            <a:solidFill>
                              <a:srgbClr val="000000"/>
                            </a:solidFill>
                            <a:latin typeface="+mj-lt"/>
                          </a:rPr>
                          <m:t>, </m:t>
                        </m:r>
                        <m:r>
                          <a:rPr lang="en-US" sz="2000" b="0" i="1" dirty="0" smtClean="0">
                            <a:solidFill>
                              <a:srgbClr val="000000"/>
                            </a:solidFill>
                            <a:latin typeface="+mj-lt"/>
                          </a:rPr>
                          <m:t>𝑦</m:t>
                        </m:r>
                        <m:r>
                          <a:rPr lang="en-US" sz="2000" b="0" i="1" dirty="0" smtClean="0">
                            <a:solidFill>
                              <a:srgbClr val="000000"/>
                            </a:solidFill>
                            <a:latin typeface="+mj-lt"/>
                          </a:rPr>
                          <m:t>, </m:t>
                        </m:r>
                        <m:r>
                          <a:rPr lang="en-US" sz="2000" b="0" i="1" dirty="0" smtClean="0">
                            <a:solidFill>
                              <a:srgbClr val="000000"/>
                            </a:solidFill>
                            <a:latin typeface="+mj-lt"/>
                          </a:rPr>
                          <m:t>𝑧</m:t>
                        </m:r>
                        <m:r>
                          <a:rPr lang="en-US" sz="2000" b="0" i="1" dirty="0" smtClean="0">
                            <a:solidFill>
                              <a:srgbClr val="000000"/>
                            </a:solidFill>
                            <a:latin typeface="+mj-lt"/>
                          </a:rPr>
                          <m:t>, </m:t>
                        </m:r>
                        <m:r>
                          <a:rPr lang="en-US" sz="2000" b="0" i="1" dirty="0" smtClean="0">
                            <a:solidFill>
                              <a:srgbClr val="000000"/>
                            </a:solidFill>
                            <a:latin typeface="+mj-lt"/>
                          </a:rPr>
                          <m:t>𝑡</m:t>
                        </m:r>
                      </m:e>
                    </m:d>
                    <m:r>
                      <a:rPr lang="en-US" sz="2000" b="0" i="1" dirty="0" smtClean="0">
                        <a:solidFill>
                          <a:srgbClr val="000000"/>
                        </a:solidFill>
                        <a:latin typeface="+mj-lt"/>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mj-lt"/>
                            <a:ea typeface="Cambria Math" panose="02040503050406030204" pitchFamily="18" charset="0"/>
                          </a:rPr>
                        </m:ctrlPr>
                      </m:accPr>
                      <m:e>
                        <m:r>
                          <a:rPr lang="en-US" sz="2000" i="1" dirty="0" smtClean="0">
                            <a:solidFill>
                              <a:srgbClr val="000000"/>
                            </a:solidFill>
                            <a:latin typeface="+mj-lt"/>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mj-lt"/>
                            <a:ea typeface="Cambria Math" panose="02040503050406030204" pitchFamily="18" charset="0"/>
                          </a:rPr>
                        </m:ctrlPr>
                      </m:accPr>
                      <m:e>
                        <m:r>
                          <a:rPr lang="en-US" sz="2000" i="1" dirty="0" smtClean="0">
                            <a:solidFill>
                              <a:srgbClr val="000000"/>
                            </a:solidFill>
                            <a:latin typeface="+mj-lt"/>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mj-lt"/>
                          </a:rPr>
                        </m:ctrlPr>
                      </m:sSubPr>
                      <m:e>
                        <m:r>
                          <a:rPr lang="en-US" sz="2000" i="1" smtClean="0">
                            <a:solidFill>
                              <a:srgbClr val="000000"/>
                            </a:solidFill>
                            <a:latin typeface="+mj-lt"/>
                            <a:ea typeface="Cambria Math" panose="02040503050406030204" pitchFamily="18" charset="0"/>
                          </a:rPr>
                          <m:t>ℰ</m:t>
                        </m:r>
                      </m:e>
                      <m:sub>
                        <m:r>
                          <a:rPr lang="en-US" sz="2000" i="1" smtClean="0">
                            <a:solidFill>
                              <a:srgbClr val="000000"/>
                            </a:solidFill>
                            <a:latin typeface="+mj-lt"/>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mj-lt"/>
                          </a:rPr>
                        </m:ctrlPr>
                      </m:sSubPr>
                      <m:e>
                        <m:r>
                          <a:rPr lang="en-US" sz="2000" i="1">
                            <a:solidFill>
                              <a:srgbClr val="000000"/>
                            </a:solidFill>
                            <a:latin typeface="+mj-lt"/>
                            <a:ea typeface="Cambria Math" panose="02040503050406030204" pitchFamily="18" charset="0"/>
                          </a:rPr>
                          <m:t>ℰ</m:t>
                        </m:r>
                      </m:e>
                      <m:sub>
                        <m:r>
                          <a:rPr lang="en-US" sz="2000" i="1" smtClean="0">
                            <a:solidFill>
                              <a:srgbClr val="000000"/>
                            </a:solidFill>
                            <a:latin typeface="+mj-lt"/>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mj-lt"/>
                      </a:rPr>
                      <m:t>𝑈</m:t>
                    </m:r>
                    <m:d>
                      <m:dPr>
                        <m:ctrlPr>
                          <a:rPr lang="en-US" sz="2000" i="1" dirty="0">
                            <a:solidFill>
                              <a:srgbClr val="000000"/>
                            </a:solidFill>
                            <a:latin typeface="+mj-lt"/>
                          </a:rPr>
                        </m:ctrlPr>
                      </m:dPr>
                      <m:e>
                        <m:r>
                          <a:rPr lang="en-US" sz="2000" i="1" dirty="0">
                            <a:solidFill>
                              <a:srgbClr val="000000"/>
                            </a:solidFill>
                            <a:latin typeface="+mj-lt"/>
                          </a:rPr>
                          <m:t>𝑥</m:t>
                        </m:r>
                        <m:r>
                          <a:rPr lang="en-US" sz="2000" i="1" dirty="0">
                            <a:solidFill>
                              <a:srgbClr val="000000"/>
                            </a:solidFill>
                            <a:latin typeface="+mj-lt"/>
                          </a:rPr>
                          <m:t>, </m:t>
                        </m:r>
                        <m:r>
                          <a:rPr lang="en-US" sz="2000" i="1" dirty="0">
                            <a:solidFill>
                              <a:srgbClr val="000000"/>
                            </a:solidFill>
                            <a:latin typeface="+mj-lt"/>
                          </a:rPr>
                          <m:t>𝑦</m:t>
                        </m:r>
                        <m:r>
                          <a:rPr lang="en-US" sz="2000" i="1" dirty="0">
                            <a:solidFill>
                              <a:srgbClr val="000000"/>
                            </a:solidFill>
                            <a:latin typeface="+mj-lt"/>
                          </a:rPr>
                          <m:t>, </m:t>
                        </m:r>
                        <m:r>
                          <a:rPr lang="en-US" sz="2000" i="1" dirty="0">
                            <a:solidFill>
                              <a:srgbClr val="000000"/>
                            </a:solidFill>
                            <a:latin typeface="+mj-lt"/>
                          </a:rPr>
                          <m:t>𝑧</m:t>
                        </m:r>
                        <m:r>
                          <a:rPr lang="en-US" sz="2000" i="1" dirty="0">
                            <a:solidFill>
                              <a:srgbClr val="000000"/>
                            </a:solidFill>
                            <a:latin typeface="+mj-lt"/>
                          </a:rPr>
                          <m:t>, </m:t>
                        </m:r>
                        <m:r>
                          <a:rPr lang="en-US" sz="2000" i="1" dirty="0">
                            <a:solidFill>
                              <a:srgbClr val="000000"/>
                            </a:solidFill>
                            <a:latin typeface="+mj-lt"/>
                          </a:rPr>
                          <m:t>𝑡</m:t>
                        </m:r>
                      </m:e>
                    </m:d>
                    <m:r>
                      <a:rPr lang="en-US" sz="2000" i="1" dirty="0">
                        <a:solidFill>
                          <a:srgbClr val="000000"/>
                        </a:solidFill>
                        <a:latin typeface="+mj-lt"/>
                      </a:rPr>
                      <m:t> </m:t>
                    </m:r>
                  </m:oMath>
                </a14:m>
                <a:r>
                  <a:rPr lang="en-US" sz="2000" dirty="0">
                    <a:solidFill>
                      <a:srgbClr val="005C98"/>
                    </a:solidFill>
                    <a:latin typeface="+mj-lt"/>
                  </a:rPr>
                  <a:t>can be spectrally decomposed as a superposition of monochromatic fields, using the Fourier Integral:</a:t>
                </a:r>
              </a:p>
            </p:txBody>
          </p:sp>
        </mc:Choice>
        <mc:Fallback>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369332"/>
          </a:xfrm>
          <a:prstGeom prst="rect">
            <a:avLst/>
          </a:prstGeom>
          <a:noFill/>
        </p:spPr>
        <p:txBody>
          <a:bodyPr wrap="square" rtlCol="0">
            <a:spAutoFit/>
          </a:bodyPr>
          <a:lstStyle>
            <a:defPPr>
              <a:defRPr lang="en-US"/>
            </a:defPPr>
            <a:lvl1pPr>
              <a:defRPr sz="2000">
                <a:solidFill>
                  <a:srgbClr val="005C98"/>
                </a:solidFill>
              </a:defRPr>
            </a:lvl1pPr>
          </a:lstStyle>
          <a:p>
            <a:r>
              <a:rPr lang="en-US" dirty="0"/>
              <a:t>Solutions of the Helmholtz equation are plane waves: </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665764"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pPr/>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665764" cy="1690847"/>
              </a:xfrm>
              <a:prstGeom prst="rect">
                <a:avLst/>
              </a:prstGeom>
              <a:blipFill>
                <a:blip r:embed="rId5"/>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0863551" cy="8682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0863551"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oMath>
                </a14:m>
                <a:r>
                  <a:rPr lang="en-US" sz="2000" dirty="0">
                    <a:solidFill>
                      <a:srgbClr val="005C98"/>
                    </a:solidFill>
                  </a:rPr>
                  <a:t>). </a:t>
                </a:r>
              </a:p>
            </p:txBody>
          </p:sp>
        </mc:Choice>
        <mc:Fallback>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569982"/>
              </a:xfrm>
              <a:prstGeom prst="rect">
                <a:avLst/>
              </a:prstGeom>
              <a:noFill/>
            </p:spPr>
            <p:txBody>
              <a:bodyPr wrap="square" rtlCol="0">
                <a:spAutoFit/>
              </a:bodyPr>
              <a:lstStyle/>
              <a:p>
                <a:r>
                  <a:rPr lang="en-US" sz="2000" dirty="0">
                    <a:solidFill>
                      <a:srgbClr val="005C98"/>
                    </a:solidFill>
                  </a:rPr>
                  <a:t>This expression shows that the wavefield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a:t>
                </a:r>
              </a:p>
              <a:p>
                <a:endParaRPr lang="en-US" sz="2000" dirty="0">
                  <a:solidFill>
                    <a:srgbClr val="005C98"/>
                  </a:solidFill>
                </a:endParaRPr>
              </a:p>
              <a:p>
                <a:r>
                  <a:rPr lang="en-US" sz="2000" dirty="0">
                    <a:solidFill>
                      <a:srgbClr val="005C98"/>
                    </a:solidFill>
                  </a:rPr>
                  <a:t>Then,</a:t>
                </a:r>
              </a:p>
            </p:txBody>
          </p:sp>
        </mc:Choice>
        <mc:Fallback>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569982"/>
              </a:xfrm>
              <a:prstGeom prst="rect">
                <a:avLst/>
              </a:prstGeom>
              <a:blipFill>
                <a:blip r:embed="rId6"/>
                <a:stretch>
                  <a:fillRect l="-662" t="-1600" b="-56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411102" cy="834459"/>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411102" cy="834459"/>
              </a:xfrm>
              <a:prstGeom prst="rect">
                <a:avLst/>
              </a:prstGeom>
              <a:blipFill>
                <a:blip r:embed="rId3"/>
                <a:stretch>
                  <a:fillRect l="-674" b="-597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1968039"/>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1968039"/>
              </a:xfrm>
              <a:prstGeom prst="rect">
                <a:avLst/>
              </a:prstGeom>
              <a:blipFill>
                <a:blip r:embed="rId3"/>
                <a:stretch>
                  <a:fillRect l="-485" b="-6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c2502a80-7d28-4222-8cca-c624a41b2055" ContentTypeId="0x0101002B7518C7231E97499E1F1C54B0F5901D13"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2.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3.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21943</TotalTime>
  <Words>1486</Words>
  <Application>Microsoft Macintosh PowerPoint</Application>
  <PresentationFormat>Widescreen</PresentationFormat>
  <Paragraphs>156</Paragraphs>
  <Slides>22</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Arial</vt:lpstr>
      <vt:lpstr>Calibri</vt:lpstr>
      <vt:lpstr>Cambria Math</vt:lpstr>
      <vt:lpstr>Lucida Grande</vt:lpstr>
      <vt:lpstr>Times</vt:lpstr>
      <vt:lpstr>Times New Roman</vt:lpstr>
      <vt:lpstr>WenQuanYi Zen Hei</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Analytical treatment of the quadratic radiation phase terms</vt:lpstr>
      <vt:lpstr>Fraunhofer Approximation</vt:lpstr>
      <vt:lpstr>PowerPoint Presentation</vt:lpstr>
      <vt:lpstr>Standard Propagator</vt:lpstr>
      <vt:lpstr>Quadratic Term/Quadratic Term Special Propagators</vt:lpstr>
      <vt:lpstr>From Waist/To Waist Propagators</vt:lpstr>
      <vt:lpstr>PowerPoint Presentation</vt:lpstr>
      <vt:lpstr>SRW – Multi Electron</vt:lpstr>
      <vt:lpstr>SRW – M.E.: Total Intensity</vt:lpstr>
      <vt:lpstr>SRW – M.E.: Mutual Intensity</vt:lpstr>
      <vt:lpstr>References</vt:lpstr>
      <vt:lpstr>PowerPoint Presentation</vt:lpstr>
    </vt:vector>
  </TitlesOfParts>
  <Manager>Diane Wilkinson</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1189</cp:revision>
  <cp:lastPrinted>2016-07-21T14:48:34Z</cp:lastPrinted>
  <dcterms:created xsi:type="dcterms:W3CDTF">2016-03-31T16:17:22Z</dcterms:created>
  <dcterms:modified xsi:type="dcterms:W3CDTF">2019-12-04T23:40:34Z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