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6" r:id="rId5"/>
    <p:sldMasterId id="2147484311" r:id="rId6"/>
  </p:sldMasterIdLst>
  <p:notesMasterIdLst>
    <p:notesMasterId r:id="rId21"/>
  </p:notesMasterIdLst>
  <p:handoutMasterIdLst>
    <p:handoutMasterId r:id="rId22"/>
  </p:handoutMasterIdLst>
  <p:sldIdLst>
    <p:sldId id="257" r:id="rId7"/>
    <p:sldId id="550" r:id="rId8"/>
    <p:sldId id="609" r:id="rId9"/>
    <p:sldId id="256" r:id="rId10"/>
    <p:sldId id="1650" r:id="rId11"/>
    <p:sldId id="1653" r:id="rId12"/>
    <p:sldId id="1654" r:id="rId13"/>
    <p:sldId id="1655" r:id="rId14"/>
    <p:sldId id="1651" r:id="rId15"/>
    <p:sldId id="1658" r:id="rId16"/>
    <p:sldId id="1656" r:id="rId17"/>
    <p:sldId id="1657" r:id="rId18"/>
    <p:sldId id="1652" r:id="rId19"/>
    <p:sldId id="614" r:id="rId20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98"/>
    <a:srgbClr val="000000"/>
    <a:srgbClr val="094875"/>
    <a:srgbClr val="17375E"/>
    <a:srgbClr val="7A1AC9"/>
    <a:srgbClr val="558ED5"/>
    <a:srgbClr val="4E7601"/>
    <a:srgbClr val="920204"/>
    <a:srgbClr val="760001"/>
    <a:srgbClr val="006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73" autoAdjust="0"/>
    <p:restoredTop sz="95355" autoAdjust="0"/>
  </p:normalViewPr>
  <p:slideViewPr>
    <p:cSldViewPr snapToGrid="0">
      <p:cViewPr varScale="1">
        <p:scale>
          <a:sx n="86" d="100"/>
          <a:sy n="86" d="100"/>
        </p:scale>
        <p:origin x="248" y="5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7552"/>
    </p:cViewPr>
  </p:sorterViewPr>
  <p:notesViewPr>
    <p:cSldViewPr snapToGrid="0" snapToObjects="1">
      <p:cViewPr varScale="1">
        <p:scale>
          <a:sx n="74" d="100"/>
          <a:sy n="74" d="100"/>
        </p:scale>
        <p:origin x="3496" y="17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698" cy="481876"/>
          </a:xfrm>
          <a:prstGeom prst="rect">
            <a:avLst/>
          </a:prstGeom>
        </p:spPr>
        <p:txBody>
          <a:bodyPr vert="horz" lIns="95553" tIns="47776" rIns="95553" bIns="4777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832" y="0"/>
            <a:ext cx="3169698" cy="481876"/>
          </a:xfrm>
          <a:prstGeom prst="rect">
            <a:avLst/>
          </a:prstGeom>
        </p:spPr>
        <p:txBody>
          <a:bodyPr vert="horz" lIns="95553" tIns="47776" rIns="95553" bIns="47776" rtlCol="0"/>
          <a:lstStyle>
            <a:lvl1pPr algn="r">
              <a:defRPr sz="1200"/>
            </a:lvl1pPr>
          </a:lstStyle>
          <a:p>
            <a:fld id="{B691EE03-8B86-4483-A61E-7F251E4A6480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324"/>
            <a:ext cx="3169698" cy="481876"/>
          </a:xfrm>
          <a:prstGeom prst="rect">
            <a:avLst/>
          </a:prstGeom>
        </p:spPr>
        <p:txBody>
          <a:bodyPr vert="horz" lIns="95553" tIns="47776" rIns="95553" bIns="4777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832" y="9119324"/>
            <a:ext cx="3169698" cy="481876"/>
          </a:xfrm>
          <a:prstGeom prst="rect">
            <a:avLst/>
          </a:prstGeom>
        </p:spPr>
        <p:txBody>
          <a:bodyPr vert="horz" lIns="95553" tIns="47776" rIns="95553" bIns="47776" rtlCol="0" anchor="b"/>
          <a:lstStyle>
            <a:lvl1pPr algn="r">
              <a:defRPr sz="1200"/>
            </a:lvl1pPr>
          </a:lstStyle>
          <a:p>
            <a:fld id="{06B5E9DE-290D-4688-9E0B-EC76B1290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6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6" tIns="48324" rIns="96646" bIns="4832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6646" tIns="48324" rIns="96646" bIns="48324" rtlCol="0"/>
          <a:lstStyle>
            <a:lvl1pPr algn="r">
              <a:defRPr sz="1200"/>
            </a:lvl1pPr>
          </a:lstStyle>
          <a:p>
            <a:fld id="{1AF9D93D-2DCD-4941-9148-539F4B11DA5A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6" tIns="48324" rIns="96646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46" tIns="48324" rIns="96646" bIns="483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6" tIns="48324" rIns="96646" bIns="4832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</p:spPr>
        <p:txBody>
          <a:bodyPr vert="horz" lIns="96646" tIns="48324" rIns="96646" bIns="48324" rtlCol="0" anchor="b"/>
          <a:lstStyle>
            <a:lvl1pPr algn="r">
              <a:defRPr sz="1200"/>
            </a:lvl1pPr>
          </a:lstStyle>
          <a:p>
            <a:fld id="{96257B74-7AA3-6D4E-A5F4-7C976DCE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03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7075" indent="-241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0183" indent="-241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3288" indent="-241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6394" indent="-241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4BE3096-FF3B-1648-A643-D3909CD99245}" type="slidenum">
              <a:rPr lang="en-US" sz="1500">
                <a:solidFill>
                  <a:srgbClr val="000000"/>
                </a:solidFill>
                <a:latin typeface="Times New Roman" charset="0"/>
              </a:rPr>
              <a:pPr eaLnBrk="1"/>
              <a:t>1</a:t>
            </a:fld>
            <a:endParaRPr lang="en-US" sz="15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6" y="0"/>
            <a:ext cx="1694" cy="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5100" tIns="47553" rIns="95100" bIns="47553"/>
          <a:lstStyle/>
          <a:p>
            <a:pPr defTabSz="9664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404040"/>
                </a:solidFill>
                <a:latin typeface="Calibri" charset="0"/>
                <a:ea typeface="+mn-ea"/>
              </a:rPr>
              <a:t>Univ of Chicago Review, Aug. 30, 2010</a:t>
            </a: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" y="0"/>
            <a:ext cx="1694" cy="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5100" tIns="47553" rIns="95100" bIns="47553"/>
          <a:lstStyle/>
          <a:p>
            <a:pPr defTabSz="966423" fontAlgn="auto">
              <a:spcBef>
                <a:spcPts val="0"/>
              </a:spcBef>
              <a:spcAft>
                <a:spcPts val="0"/>
              </a:spcAft>
              <a:defRPr/>
            </a:pPr>
            <a:fld id="{D8C02FBE-B1A1-9949-B8FC-82EFBC57DDE8}" type="slidenum">
              <a:rPr lang="en-US">
                <a:solidFill>
                  <a:srgbClr val="404040"/>
                </a:solidFill>
                <a:latin typeface="Calibri" charset="0"/>
                <a:ea typeface="+mn-ea"/>
              </a:rPr>
              <a:pPr defTabSz="966423" fontAlgn="auto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en-US" dirty="0">
              <a:solidFill>
                <a:srgbClr val="404040"/>
              </a:solidFill>
              <a:latin typeface="Calibri" charset="0"/>
              <a:ea typeface="+mn-ea"/>
            </a:endParaRPr>
          </a:p>
        </p:txBody>
      </p:sp>
      <p:sp>
        <p:nvSpPr>
          <p:cNvPr id="16387" name="Text Box 3"/>
          <p:cNvSpPr>
            <a:spLocks noGrp="1" noChangeArrowheads="1"/>
          </p:cNvSpPr>
          <p:nvPr>
            <p:ph type="body"/>
          </p:nvPr>
        </p:nvSpPr>
        <p:spPr>
          <a:xfrm>
            <a:off x="7" y="2"/>
            <a:ext cx="301917" cy="47219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defRPr/>
            </a:pPr>
            <a:r>
              <a:rPr lang="en-US" sz="2100" dirty="0">
                <a:latin typeface="Arial" charset="0"/>
                <a:cs typeface="WenQuanYi Zen Hei" charset="0"/>
              </a:rPr>
              <a:t>Good morning, my name is Luca </a:t>
            </a:r>
            <a:r>
              <a:rPr lang="en-US" sz="2100" dirty="0" err="1">
                <a:latin typeface="Arial" charset="0"/>
                <a:cs typeface="WenQuanYi Zen Hei" charset="0"/>
              </a:rPr>
              <a:t>Rebuffi</a:t>
            </a:r>
            <a:r>
              <a:rPr lang="en-US" sz="2100" dirty="0">
                <a:latin typeface="Arial" charset="0"/>
                <a:cs typeface="WenQuanYi Zen Hei" charset="0"/>
              </a:rPr>
              <a:t> and I am staff member of the X-Ray Optics Group at the APS of the Argonne National Laboratory</a:t>
            </a:r>
          </a:p>
        </p:txBody>
      </p:sp>
    </p:spTree>
    <p:extLst>
      <p:ext uri="{BB962C8B-B14F-4D97-AF65-F5344CB8AC3E}">
        <p14:creationId xmlns:p14="http://schemas.microsoft.com/office/powerpoint/2010/main" val="1166382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25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presentation, after a brief introduction on WPPM method, will show you how this method has been ported into the graphical environment of the suite Orange, and then will show you a few example of the WONDER software in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58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3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75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43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40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88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01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41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 marL="573088" indent="-298450">
              <a:defRPr>
                <a:solidFill>
                  <a:srgbClr val="000000"/>
                </a:solidFill>
              </a:defRPr>
            </a:lvl2pPr>
            <a:lvl3pPr marL="519113" indent="217488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417300" y="6471466"/>
            <a:ext cx="609600" cy="182880"/>
          </a:xfrm>
          <a:ln/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pPr>
              <a:defRPr/>
            </a:pPr>
            <a:fld id="{D8294B01-9356-4A99-BF43-1EB6DE2E1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0401" y="6455188"/>
            <a:ext cx="9098844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r>
              <a:rPr lang="en-US"/>
              <a:t>ANL Director's CD-2 Review of the APS-U Project - August 21-23, 2018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8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417300" y="6513801"/>
            <a:ext cx="609600" cy="182880"/>
          </a:xfrm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fld id="{AEFAAC5A-9C4F-4278-920D-DF2BAB595749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1" y="1168749"/>
            <a:ext cx="11163868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699996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267451" y="1685707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0996" y="6497523"/>
            <a:ext cx="653328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r>
              <a:rPr lang="en-US"/>
              <a:t>ANL Director's CD-2 Review of the APS-U Project - August 21-23, 2018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0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ver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484968" y="1689100"/>
            <a:ext cx="5707033" cy="2706624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1689100"/>
            <a:ext cx="6484965" cy="2706624"/>
          </a:xfrm>
          <a:solidFill>
            <a:srgbClr val="004165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A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2" y="1689100"/>
            <a:ext cx="319619" cy="2706624"/>
          </a:xfrm>
          <a:solidFill>
            <a:schemeClr val="tx2">
              <a:lumMod val="7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26534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626534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556495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4556495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8480262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8480262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06116" y="5747819"/>
            <a:ext cx="7859323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575733" y="730250"/>
            <a:ext cx="8250767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Optional one line subhead, </a:t>
            </a:r>
            <a:r>
              <a:rPr lang="en-US" dirty="0" err="1"/>
              <a:t>url</a:t>
            </a:r>
            <a:r>
              <a:rPr lang="en-US" dirty="0"/>
              <a:t> or date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3246" y="523876"/>
            <a:ext cx="1739197" cy="67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2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66339" y="6083300"/>
            <a:ext cx="2054459" cy="74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4246"/>
            <a:ext cx="12191999" cy="5999163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3733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367002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 marL="573088" indent="-298450">
              <a:defRPr>
                <a:solidFill>
                  <a:srgbClr val="000000"/>
                </a:solidFill>
              </a:defRPr>
            </a:lvl2pPr>
            <a:lvl3pPr marL="519113" indent="217488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417300" y="6471466"/>
            <a:ext cx="609600" cy="182880"/>
          </a:xfrm>
          <a:ln/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pPr>
              <a:defRPr/>
            </a:pPr>
            <a:fld id="{D8294B01-9356-4A99-BF43-1EB6DE2E1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0401" y="6455188"/>
            <a:ext cx="9098844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Optics Group Meeting – July 10th, 2019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A18FD8-8712-4DAD-8D19-1056B8B657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2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417300" y="6513801"/>
            <a:ext cx="609600" cy="182880"/>
          </a:xfrm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fld id="{AEFAAC5A-9C4F-4278-920D-DF2BAB595749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1" y="1168749"/>
            <a:ext cx="11163868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699996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267451" y="1685707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0996" y="6497523"/>
            <a:ext cx="653328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r>
              <a:rPr lang="en-US"/>
              <a:t>ANL Director's CD-2 Review of the APS-U Project - August 21-23, 2018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762182-5DBC-4D8D-B792-EE3B14C40A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4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Cover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484968" y="1689100"/>
            <a:ext cx="5707033" cy="2706624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1689100"/>
            <a:ext cx="6484965" cy="2706624"/>
          </a:xfrm>
          <a:solidFill>
            <a:srgbClr val="004165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A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2" y="1689100"/>
            <a:ext cx="319619" cy="2706624"/>
          </a:xfrm>
          <a:solidFill>
            <a:schemeClr val="tx2">
              <a:lumMod val="7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26534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626534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556495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4556495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8480262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8480262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06116" y="5747819"/>
            <a:ext cx="7859323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575733" y="730250"/>
            <a:ext cx="8250767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Optional one line subhead, </a:t>
            </a:r>
            <a:r>
              <a:rPr lang="en-US" dirty="0" err="1"/>
              <a:t>url</a:t>
            </a:r>
            <a:r>
              <a:rPr lang="en-US" dirty="0"/>
              <a:t> or date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246" y="523876"/>
            <a:ext cx="1739197" cy="6714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4A81BC-600C-436A-8E74-DEBD953CDC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3246" y="523876"/>
            <a:ext cx="1739197" cy="67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2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66339" y="6083300"/>
            <a:ext cx="2054459" cy="74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4246"/>
            <a:ext cx="12191999" cy="5999163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3733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322248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179725"/>
            <a:ext cx="11163868" cy="82894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Headline 32pt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081" y="1207516"/>
            <a:ext cx="11094260" cy="4987365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7300" y="6489007"/>
            <a:ext cx="609600" cy="182880"/>
          </a:xfrm>
          <a:prstGeom prst="rect">
            <a:avLst/>
          </a:prstGeom>
          <a:ln>
            <a:noFill/>
          </a:ln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EFAAC5A-9C4F-4278-920D-DF2BAB595749}" type="slidenum">
              <a:rPr lang="en-US" smtClean="0">
                <a:latin typeface="Arial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Arial"/>
              <a:ea typeface="+mn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0" y="0"/>
            <a:ext cx="323709" cy="6858000"/>
          </a:xfrm>
          <a:prstGeom prst="rect">
            <a:avLst/>
          </a:prstGeom>
          <a:solidFill>
            <a:srgbClr val="094875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0">
              <a:solidFill>
                <a:srgbClr val="7AB800"/>
              </a:solidFill>
              <a:latin typeface="Arial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4267" y="6472729"/>
            <a:ext cx="923431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ANL Director's CD-2 Review of the APS-U Project - August 21-23,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0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8" r:id="rId1"/>
    <p:sldLayoutId id="2147483889" r:id="rId2"/>
    <p:sldLayoutId id="2147484064" r:id="rId3"/>
    <p:sldLayoutId id="2147484310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3200" b="1" i="0" kern="1200" cap="none" baseline="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Wingdings" charset="2"/>
        <a:buChar char="§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73088" indent="-29845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Lucida Grande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519113" indent="217488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569913" indent="237744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tx2">
            <a:lumMod val="75000"/>
          </a:schemeClr>
        </a:buClr>
        <a:buFont typeface="Wingdings" charset="2"/>
        <a:buChar char="§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179725"/>
            <a:ext cx="11163868" cy="82894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Headline 32pt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081" y="1207516"/>
            <a:ext cx="11094260" cy="4987365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7300" y="6489007"/>
            <a:ext cx="609600" cy="182880"/>
          </a:xfrm>
          <a:prstGeom prst="rect">
            <a:avLst/>
          </a:prstGeom>
          <a:ln>
            <a:noFill/>
          </a:ln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EFAAC5A-9C4F-4278-920D-DF2BAB595749}" type="slidenum">
              <a:rPr lang="en-US" smtClean="0">
                <a:latin typeface="Arial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Arial"/>
              <a:ea typeface="+mn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0" y="0"/>
            <a:ext cx="323709" cy="6858000"/>
          </a:xfrm>
          <a:prstGeom prst="rect">
            <a:avLst/>
          </a:prstGeom>
          <a:solidFill>
            <a:srgbClr val="094875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0">
              <a:solidFill>
                <a:srgbClr val="7AB800"/>
              </a:solidFill>
              <a:latin typeface="Arial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4267" y="6472729"/>
            <a:ext cx="923431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ANL Director's CD-2 Review of the APS-U Project - August 21-23,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9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3200" b="1" i="0" kern="1200" cap="none" baseline="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Wingdings" charset="2"/>
        <a:buChar char="§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73088" indent="-29845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Lucida Grande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519113" indent="217488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569913" indent="237744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tx2">
            <a:lumMod val="75000"/>
          </a:schemeClr>
        </a:buClr>
        <a:buFont typeface="Wingdings" charset="2"/>
        <a:buChar char="§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ochubar/SRW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27546" y="1552915"/>
            <a:ext cx="9140327" cy="2733587"/>
          </a:xfrm>
          <a:solidFill>
            <a:schemeClr val="accent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SRW</a:t>
            </a:r>
            <a:br>
              <a:rPr lang="en-US" dirty="0"/>
            </a:br>
            <a:r>
              <a:rPr lang="en-US" dirty="0"/>
              <a:t>Wavefront Propagators and Partial Coherence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0342" y="4425360"/>
            <a:ext cx="109713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Luca Rebuffi (ANL)</a:t>
            </a:r>
            <a:endParaRPr lang="en-US" dirty="0">
              <a:solidFill>
                <a:srgbClr val="000000"/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</a:rPr>
              <a:t>Second OASYS School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APS-ANL, Lemont, IL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December 11-13, 2019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422" y="1552915"/>
            <a:ext cx="2748577" cy="274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9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SRW – Multi Electron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BF9BD9F-5C14-7348-B712-9244A6952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406802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SRW – M.E.: Total Intensity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5AE882-B04E-DD46-A9C8-EF23E506C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202961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SRW – M.E.: Mutual Intensity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FC4AAF1-E317-A148-8BBB-B2418D719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422089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References</a:t>
            </a:r>
          </a:p>
        </p:txBody>
      </p:sp>
      <p:sp>
        <p:nvSpPr>
          <p:cNvPr id="38" name="Parentesi quadra aperta 3">
            <a:extLst>
              <a:ext uri="{FF2B5EF4-FFF2-40B4-BE49-F238E27FC236}">
                <a16:creationId xmlns:a16="http://schemas.microsoft.com/office/drawing/2014/main" id="{40C1E609-C4A3-1A48-82A5-8AB134CE5173}"/>
              </a:ext>
            </a:extLst>
          </p:cNvPr>
          <p:cNvSpPr/>
          <p:nvPr/>
        </p:nvSpPr>
        <p:spPr bwMode="auto">
          <a:xfrm>
            <a:off x="3906124" y="647699"/>
            <a:ext cx="142875" cy="896948"/>
          </a:xfrm>
          <a:prstGeom prst="leftBracket">
            <a:avLst/>
          </a:prstGeom>
          <a:noFill/>
          <a:ln w="1905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kumimoji="1" lang="en-GB" sz="2800" baseline="3000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39" name="Gruppo 5">
            <a:extLst>
              <a:ext uri="{FF2B5EF4-FFF2-40B4-BE49-F238E27FC236}">
                <a16:creationId xmlns:a16="http://schemas.microsoft.com/office/drawing/2014/main" id="{A5D5361B-A4AF-D848-B1F8-9F553A344AA6}"/>
              </a:ext>
            </a:extLst>
          </p:cNvPr>
          <p:cNvGrpSpPr/>
          <p:nvPr/>
        </p:nvGrpSpPr>
        <p:grpSpPr>
          <a:xfrm>
            <a:off x="3906124" y="5228743"/>
            <a:ext cx="6526031" cy="900080"/>
            <a:chOff x="1619671" y="5228743"/>
            <a:chExt cx="6526031" cy="900080"/>
          </a:xfrm>
        </p:grpSpPr>
        <p:sp>
          <p:nvSpPr>
            <p:cNvPr id="40" name="Parentesi quadra aperta 18">
              <a:extLst>
                <a:ext uri="{FF2B5EF4-FFF2-40B4-BE49-F238E27FC236}">
                  <a16:creationId xmlns:a16="http://schemas.microsoft.com/office/drawing/2014/main" id="{58E0FF12-63E3-DA4A-863F-A1E3509F7E9A}"/>
                </a:ext>
              </a:extLst>
            </p:cNvPr>
            <p:cNvSpPr/>
            <p:nvPr/>
          </p:nvSpPr>
          <p:spPr bwMode="auto">
            <a:xfrm>
              <a:off x="1619671" y="5259519"/>
              <a:ext cx="133351" cy="869304"/>
            </a:xfrm>
            <a:prstGeom prst="leftBracket">
              <a:avLst/>
            </a:prstGeom>
            <a:noFill/>
            <a:ln w="19050" cap="sq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20000"/>
                </a:spcBef>
                <a:buFontTx/>
                <a:buChar char="•"/>
              </a:pPr>
              <a:endParaRPr kumimoji="1" lang="en-GB" sz="2800" baseline="30000">
                <a:solidFill>
                  <a:schemeClr val="accent2"/>
                </a:solidFill>
                <a:latin typeface="+mj-lt"/>
              </a:endParaRPr>
            </a:p>
          </p:txBody>
        </p:sp>
        <p:pic>
          <p:nvPicPr>
            <p:cNvPr id="41" name="Picture 4">
              <a:extLst>
                <a:ext uri="{FF2B5EF4-FFF2-40B4-BE49-F238E27FC236}">
                  <a16:creationId xmlns:a16="http://schemas.microsoft.com/office/drawing/2014/main" id="{D42942EC-AEE2-5A4E-BA3E-2CCBAA66DA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783002" y="5228743"/>
              <a:ext cx="6362700" cy="71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2" name="Rectangle 3">
            <a:extLst>
              <a:ext uri="{FF2B5EF4-FFF2-40B4-BE49-F238E27FC236}">
                <a16:creationId xmlns:a16="http://schemas.microsoft.com/office/drawing/2014/main" id="{D0C9B2A3-95BA-B34A-BBCD-5AA2D85C9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648" y="773015"/>
            <a:ext cx="2013084" cy="646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424" tIns="45712" rIns="91424" bIns="45712">
            <a:spAutoFit/>
          </a:bodyPr>
          <a:lstStyle>
            <a:lvl1pPr marL="231775" indent="-231775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>
              <a:spcBef>
                <a:spcPct val="15000"/>
              </a:spcBef>
            </a:pPr>
            <a:r>
              <a:rPr kumimoji="0" lang="en-US" altLang="it-IT" sz="1800" i="1" dirty="0">
                <a:solidFill>
                  <a:schemeClr val="accent2"/>
                </a:solidFill>
                <a:latin typeface="+mj-lt"/>
              </a:rPr>
              <a:t>Official Repository</a:t>
            </a:r>
            <a:endParaRPr kumimoji="0" lang="en-GB" altLang="it-IT" sz="1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E93A288B-4821-1948-82F6-6677213E9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760" y="3217425"/>
            <a:ext cx="2013084" cy="369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424" tIns="45712" rIns="91424" bIns="45712">
            <a:spAutoFit/>
          </a:bodyPr>
          <a:lstStyle>
            <a:lvl1pPr marL="231775" indent="-231775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>
              <a:spcBef>
                <a:spcPct val="15000"/>
              </a:spcBef>
            </a:pPr>
            <a:r>
              <a:rPr kumimoji="0" lang="en-US" altLang="it-IT" sz="1800" i="1" dirty="0">
                <a:solidFill>
                  <a:schemeClr val="accent2"/>
                </a:solidFill>
                <a:latin typeface="+mj-lt"/>
              </a:rPr>
              <a:t>SRW Publications</a:t>
            </a:r>
            <a:endParaRPr kumimoji="0" lang="en-GB" altLang="it-IT" sz="1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8CE5E1CF-5837-0A48-8045-7C42AFB67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5509513"/>
            <a:ext cx="2379504" cy="369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424" tIns="45712" rIns="91424" bIns="45712">
            <a:spAutoFit/>
          </a:bodyPr>
          <a:lstStyle>
            <a:lvl1pPr marL="231775" indent="-231775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>
              <a:spcBef>
                <a:spcPct val="15000"/>
              </a:spcBef>
            </a:pPr>
            <a:r>
              <a:rPr kumimoji="0" lang="en-US" altLang="it-IT" sz="1800" i="1" dirty="0">
                <a:solidFill>
                  <a:schemeClr val="accent2"/>
                </a:solidFill>
                <a:latin typeface="+mj-lt"/>
              </a:rPr>
              <a:t>Books</a:t>
            </a:r>
            <a:endParaRPr kumimoji="0" lang="en-GB" altLang="it-IT" sz="1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4CDE2E3-3688-6F45-A19F-D7A6848CA65D}"/>
              </a:ext>
            </a:extLst>
          </p:cNvPr>
          <p:cNvSpPr/>
          <p:nvPr/>
        </p:nvSpPr>
        <p:spPr>
          <a:xfrm>
            <a:off x="4039475" y="86154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112375"/>
                </a:solidFill>
                <a:latin typeface="Times" pitchFamily="2" charset="0"/>
                <a:hlinkClick r:id="rId4"/>
              </a:rPr>
              <a:t>https://github.com/ochubar/SRW</a:t>
            </a:r>
            <a:r>
              <a:rPr lang="en-US" sz="2400" dirty="0">
                <a:solidFill>
                  <a:srgbClr val="112375"/>
                </a:solidFill>
                <a:latin typeface="Times" pitchFamily="2" charset="0"/>
              </a:rPr>
              <a:t> </a:t>
            </a:r>
            <a:endParaRPr lang="en-US" sz="2400" dirty="0">
              <a:effectLst/>
              <a:latin typeface="Times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6871D3-EFC5-7A47-A62F-BBDBC17D2323}"/>
              </a:ext>
            </a:extLst>
          </p:cNvPr>
          <p:cNvSpPr/>
          <p:nvPr/>
        </p:nvSpPr>
        <p:spPr>
          <a:xfrm>
            <a:off x="3906123" y="1607281"/>
            <a:ext cx="70217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Chubar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O. and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Ellaume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P.: </a:t>
            </a:r>
            <a:r>
              <a:rPr lang="en-US" sz="1400" i="1" dirty="0">
                <a:solidFill>
                  <a:srgbClr val="112375"/>
                </a:solidFill>
                <a:latin typeface="Times" pitchFamily="2" charset="0"/>
              </a:rPr>
              <a:t>Accurate and efficient computation of synchrotron radiation in the near field region.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 Proceedings of the 6th European Particle Accelerator Conference - EPAC-98, pages 1177-1179 </a:t>
            </a:r>
          </a:p>
        </p:txBody>
      </p:sp>
      <p:sp>
        <p:nvSpPr>
          <p:cNvPr id="47" name="Parentesi quadra aperta 3">
            <a:extLst>
              <a:ext uri="{FF2B5EF4-FFF2-40B4-BE49-F238E27FC236}">
                <a16:creationId xmlns:a16="http://schemas.microsoft.com/office/drawing/2014/main" id="{B934E20D-1652-9B40-8846-27BE4F74F345}"/>
              </a:ext>
            </a:extLst>
          </p:cNvPr>
          <p:cNvSpPr/>
          <p:nvPr/>
        </p:nvSpPr>
        <p:spPr bwMode="auto">
          <a:xfrm>
            <a:off x="3908625" y="1578097"/>
            <a:ext cx="140375" cy="3647972"/>
          </a:xfrm>
          <a:prstGeom prst="leftBracket">
            <a:avLst/>
          </a:prstGeom>
          <a:noFill/>
          <a:ln w="1905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kumimoji="1" lang="en-GB" sz="2800" baseline="300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EDA4E6-E946-5444-BC74-B0F8D391A70B}"/>
              </a:ext>
            </a:extLst>
          </p:cNvPr>
          <p:cNvSpPr/>
          <p:nvPr/>
        </p:nvSpPr>
        <p:spPr>
          <a:xfrm>
            <a:off x="3906124" y="2441444"/>
            <a:ext cx="64960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Chubar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O.: </a:t>
            </a:r>
            <a:r>
              <a:rPr lang="en-US" sz="1400" i="1" dirty="0">
                <a:solidFill>
                  <a:srgbClr val="112375"/>
                </a:solidFill>
                <a:latin typeface="Times" pitchFamily="2" charset="0"/>
              </a:rPr>
              <a:t>Wavefront calculations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. Proc. SPIE, 4143:48-59 (2001) </a:t>
            </a:r>
            <a:endParaRPr lang="en-US" sz="1400" dirty="0">
              <a:effectLst/>
              <a:latin typeface="Times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1973FC-1D63-C04A-A8C8-59561E617374}"/>
              </a:ext>
            </a:extLst>
          </p:cNvPr>
          <p:cNvSpPr/>
          <p:nvPr/>
        </p:nvSpPr>
        <p:spPr>
          <a:xfrm>
            <a:off x="3906123" y="2883024"/>
            <a:ext cx="70217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Chubar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O., Berman, L., Chu, Y. S.,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Fluerasu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A., Hubert, S.,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Idir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M.,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Kaznatcheev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K., Shapiro, D. Shen, Q. and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Baltser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J.: </a:t>
            </a:r>
            <a:r>
              <a:rPr lang="en-US" sz="1400" i="1" dirty="0">
                <a:solidFill>
                  <a:srgbClr val="112375"/>
                </a:solidFill>
                <a:latin typeface="Times" pitchFamily="2" charset="0"/>
              </a:rPr>
              <a:t>Development of partially-coherent wavefront propagation simulation methods for 3rd and 4th generation synchrotron radiation sources. 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Proc. SPIE, 8141:814107 (2011) </a:t>
            </a:r>
            <a:endParaRPr lang="en-US" sz="1400" dirty="0">
              <a:effectLst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CB332FB-4951-744E-9227-50AA40655A37}"/>
              </a:ext>
            </a:extLst>
          </p:cNvPr>
          <p:cNvSpPr/>
          <p:nvPr/>
        </p:nvSpPr>
        <p:spPr>
          <a:xfrm>
            <a:off x="3921601" y="3883657"/>
            <a:ext cx="70062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Chubar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O</a:t>
            </a:r>
            <a:r>
              <a:rPr lang="en-US" sz="1400" i="1" dirty="0">
                <a:solidFill>
                  <a:srgbClr val="112375"/>
                </a:solidFill>
                <a:latin typeface="Times" pitchFamily="2" charset="0"/>
              </a:rPr>
              <a:t>.: Recent updates in the "Synchrotron Radiation Workshop" code, on-going developments, simulation activities, and plans for the future. 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Proc. SPIE, 9209:920907 (2014) </a:t>
            </a:r>
            <a:endParaRPr lang="en-US" sz="1400" dirty="0">
              <a:effectLst/>
              <a:latin typeface="Times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F60C7CF-9EDE-6241-B1CF-6B4075F279D5}"/>
              </a:ext>
            </a:extLst>
          </p:cNvPr>
          <p:cNvSpPr/>
          <p:nvPr/>
        </p:nvSpPr>
        <p:spPr>
          <a:xfrm>
            <a:off x="3944225" y="445228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Chubar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O.,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Rakitin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M., Chen-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Wiegart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Y.K., Chu, Y.S.,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Fluerasu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A.,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Hidas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D. and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Wiegart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L.: </a:t>
            </a:r>
            <a:r>
              <a:rPr lang="en-US" sz="1400" i="1" dirty="0">
                <a:solidFill>
                  <a:srgbClr val="112375"/>
                </a:solidFill>
                <a:latin typeface="Times" pitchFamily="2" charset="0"/>
              </a:rPr>
              <a:t>Main functions, recent updates, and applications of Synchrotron Radiation Workshop code. 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Proc. SPIE, 10388:1038805 (2017) </a:t>
            </a:r>
            <a:endParaRPr lang="en-US" sz="1400" dirty="0">
              <a:latin typeface="Times" pitchFamily="2" charset="0"/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9091E662-B6BC-FC40-BF1E-F56B853AC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48999" y="1544353"/>
            <a:ext cx="6362700" cy="7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000B3D9E-DADA-8447-88DD-2DE2A16CFC46}"/>
              </a:ext>
            </a:extLst>
          </p:cNvPr>
          <p:cNvSpPr/>
          <p:nvPr/>
        </p:nvSpPr>
        <p:spPr>
          <a:xfrm>
            <a:off x="4039475" y="5489593"/>
            <a:ext cx="6496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Paganin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D.: </a:t>
            </a:r>
            <a:r>
              <a:rPr lang="en-US" sz="1400" i="1" dirty="0">
                <a:solidFill>
                  <a:srgbClr val="112375"/>
                </a:solidFill>
                <a:latin typeface="Times" pitchFamily="2" charset="0"/>
              </a:rPr>
              <a:t>Coherent X-Ray Optics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. Oxford Series on Synchrotron Radiation, 6. Oxford Science Publications (2006) </a:t>
            </a:r>
            <a:endParaRPr lang="en-US" sz="1400" dirty="0">
              <a:effectLst/>
              <a:latin typeface="Times" pitchFamily="2" charset="0"/>
            </a:endParaRPr>
          </a:p>
        </p:txBody>
      </p:sp>
      <p:sp>
        <p:nvSpPr>
          <p:cNvPr id="54" name="Footer Placeholder 4">
            <a:extLst>
              <a:ext uri="{FF2B5EF4-FFF2-40B4-BE49-F238E27FC236}">
                <a16:creationId xmlns:a16="http://schemas.microsoft.com/office/drawing/2014/main" id="{DE4C2727-5674-FF49-89B0-86E570D77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169146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72159" y="1008674"/>
            <a:ext cx="10920181" cy="518620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600" dirty="0"/>
              <a:t>Thank you!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  <a:latin typeface="Arial"/>
              </a:rPr>
              <a:pPr/>
              <a:t>14</a:t>
            </a:fld>
            <a:endParaRPr lang="en-US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19F10-EB77-F043-8CF9-6B45A2680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253144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Outline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72159" y="1008674"/>
            <a:ext cx="10920181" cy="5186208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SRW Wavefront Propagators</a:t>
            </a:r>
          </a:p>
          <a:p>
            <a:r>
              <a:rPr lang="en-US" dirty="0"/>
              <a:t>Partial Coherence in SRW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  <a:latin typeface="Arial"/>
              </a:rPr>
              <a:pPr/>
              <a:t>2</a:t>
            </a:fld>
            <a:endParaRPr lang="en-US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361407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" y="0"/>
            <a:ext cx="12191999" cy="5999163"/>
          </a:xfrm>
        </p:spPr>
        <p:txBody>
          <a:bodyPr/>
          <a:lstStyle/>
          <a:p>
            <a:r>
              <a:rPr lang="en-US" sz="3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445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Propagation of a Wavefront in free space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238544C-528B-4C44-B3DE-D4B9F7D55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51814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" y="0"/>
            <a:ext cx="12191999" cy="5999163"/>
          </a:xfrm>
        </p:spPr>
        <p:txBody>
          <a:bodyPr/>
          <a:lstStyle/>
          <a:p>
            <a:r>
              <a:rPr lang="en-US" sz="3200" dirty="0"/>
              <a:t>SRW WAVEFRONT PROPAGATORS</a:t>
            </a:r>
          </a:p>
        </p:txBody>
      </p:sp>
    </p:spTree>
    <p:extLst>
      <p:ext uri="{BB962C8B-B14F-4D97-AF65-F5344CB8AC3E}">
        <p14:creationId xmlns:p14="http://schemas.microsoft.com/office/powerpoint/2010/main" val="176648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Standard Propagator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13046D9-B346-5C45-9C2E-40769A8A1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22800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Quadratic Term/Quadratic Term Special Propagators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A66C053-6937-D247-A34B-4DF8E45B5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133691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From Waist/To Waist Propagators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5379EC-919F-9B44-A7E9-9F23E1920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139728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" y="0"/>
            <a:ext cx="12191999" cy="5999163"/>
          </a:xfrm>
        </p:spPr>
        <p:txBody>
          <a:bodyPr/>
          <a:lstStyle/>
          <a:p>
            <a:r>
              <a:rPr lang="en-US" sz="3200" dirty="0"/>
              <a:t>PARTIAL COHERENCE IN SRW</a:t>
            </a:r>
          </a:p>
        </p:txBody>
      </p:sp>
    </p:spTree>
    <p:extLst>
      <p:ext uri="{BB962C8B-B14F-4D97-AF65-F5344CB8AC3E}">
        <p14:creationId xmlns:p14="http://schemas.microsoft.com/office/powerpoint/2010/main" val="318748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presentation_4x3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presentation_4x3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c2502a80-7d28-4222-8cca-c624a41b2055" ContentTypeId="0x0101002B7518C7231E97499E1F1C54B0F5901D13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Review Document" ma:contentTypeID="0x0101002B7518C7231E97499E1F1C54B0F5901D130064AD933CD713864CA8A91A9C767D8A9B" ma:contentTypeVersion="" ma:contentTypeDescription="" ma:contentTypeScope="" ma:versionID="277116d1d53a68e581275545c2aafa5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17bd159687fd4e0b52f7220829539b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37644D-55DB-446B-BF55-BBD9A5B5B948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9CAB375B-207A-4512-9A8F-8D5197D792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EE60D92-EC7B-437A-AF37-55618E86DE1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3D0D0C73-1D92-412D-8800-9C1E033764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20425</TotalTime>
  <Words>608</Words>
  <Application>Microsoft Macintosh PowerPoint</Application>
  <PresentationFormat>Widescreen</PresentationFormat>
  <Paragraphs>67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ＭＳ Ｐゴシック</vt:lpstr>
      <vt:lpstr>Arial</vt:lpstr>
      <vt:lpstr>Calibri</vt:lpstr>
      <vt:lpstr>Lucida Grande</vt:lpstr>
      <vt:lpstr>Times</vt:lpstr>
      <vt:lpstr>Times New Roman</vt:lpstr>
      <vt:lpstr>WenQuanYi Zen Hei</vt:lpstr>
      <vt:lpstr>Wingdings</vt:lpstr>
      <vt:lpstr>1_presentation_4x3</vt:lpstr>
      <vt:lpstr>2_presentation_4x3</vt:lpstr>
      <vt:lpstr>SRW Wavefront Propagators and Partial Coherence</vt:lpstr>
      <vt:lpstr>Outline</vt:lpstr>
      <vt:lpstr>PowerPoint Presentation</vt:lpstr>
      <vt:lpstr>Propagation of a Wavefront in free space</vt:lpstr>
      <vt:lpstr>PowerPoint Presentation</vt:lpstr>
      <vt:lpstr>Standard Propagator</vt:lpstr>
      <vt:lpstr>Quadratic Term/Quadratic Term Special Propagators</vt:lpstr>
      <vt:lpstr>From Waist/To Waist Propagators</vt:lpstr>
      <vt:lpstr>PowerPoint Presentation</vt:lpstr>
      <vt:lpstr>SRW – Multi Electron</vt:lpstr>
      <vt:lpstr>SRW – M.E.: Total Intensity</vt:lpstr>
      <vt:lpstr>SRW – M.E.: Mutual Intensity</vt:lpstr>
      <vt:lpstr>References</vt:lpstr>
      <vt:lpstr>PowerPoint Presentation</vt:lpstr>
    </vt:vector>
  </TitlesOfParts>
  <Manager>Diane Wilkinson</Manager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>DOE Review Template</dc:subject>
  <dc:creator>Microsoft Office User</dc:creator>
  <cp:lastModifiedBy>Rebuffi, Luca</cp:lastModifiedBy>
  <cp:revision>1154</cp:revision>
  <cp:lastPrinted>2016-07-21T14:48:34Z</cp:lastPrinted>
  <dcterms:created xsi:type="dcterms:W3CDTF">2016-03-31T16:17:22Z</dcterms:created>
  <dcterms:modified xsi:type="dcterms:W3CDTF">2019-12-02T20:28:31Z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0x0101002B7518C7231E97499E1F1C54B0F5901D130064AD933CD713864CA8A91A9C767D8A9B</vt:lpwstr>
  </property>
  <property fmtid="{D5CDD505-2E9C-101B-9397-08002B2CF9AE}" pid="3" name="_dlc_DocIdItemGuid">
    <vt:lpwstr>8e0f3476-f56e-4267-b233-b8b6c9130fb9</vt:lpwstr>
  </property>
  <property fmtid="{D5CDD505-2E9C-101B-9397-08002B2CF9AE}" pid="4" name="ItemRetentionFormula">
    <vt:lpwstr>&lt;formula id="Microsoft.Office.RecordsManagement.PolicyFeatures.Expiration.Formula.BuiltIn"&gt;&lt;number&gt;2&lt;/number&gt;&lt;property&gt;Created&lt;/property&gt;&lt;propertyId&gt;8c06beca-0777-48f7-91c7-6da68bc07b69&lt;/propertyId&gt;&lt;period&gt;years&lt;/period&gt;&lt;/formula&gt;</vt:lpwstr>
  </property>
  <property fmtid="{D5CDD505-2E9C-101B-9397-08002B2CF9AE}" pid="5" name="_dlc_policyId">
    <vt:lpwstr>0x010100D47E88405A4D2842882AAFEF0D9A40A8|-708745469</vt:lpwstr>
  </property>
</Properties>
</file>