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087-FDB5-47A4-A357-1C09BA0CE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1A6EB-65AC-4DF5-AB2E-F89C2B172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98DA-F585-4F00-82A5-D5FD3832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B2EF-8109-44B9-A5D2-77CE6178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1E36-5C3F-4664-8AA6-DE992407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7FF5-B0E7-4A64-B03F-93BB7480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B234A-7114-47FE-B726-69C882DA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30ED-3BE4-4092-9C39-E0CCC858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B7AC-D903-4F9B-9EB2-66A5D760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B014-10B4-438B-9151-A96F45B6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755DF-0E9B-4492-AE55-87CE29289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D753-65EF-4D12-8336-223E3E0DB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E213-08F9-445D-964F-C6CFE22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F7A4-5090-4473-9A46-671B83F6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9150-0568-4748-BC4E-F407C3A4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2F92-1E9A-4EF0-B700-9526774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0B02-0CFC-4DB5-84BA-174391A1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AF30-17AD-47B5-A7CE-2BA1EB96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9D65-8F41-4131-85EE-7CAC5E3F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52BE-DAC8-4F20-83E9-996ECA9F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8076-9982-4FB6-A398-2FA2D99A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781E-8DD6-4116-ADB2-F6779DE0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0B1D-BD6F-460D-887C-F56A08FC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F8C8-BCA2-4971-9DFF-849BB62E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5693-3757-43FA-9F0D-8165A89C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B4F6-783F-4D03-B002-E8D71AFB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E973-3EF8-4606-926C-77A42F358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4B025-FC47-41DF-AED3-7E40C2CAE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30D7-D81D-415D-A96D-D1C3B0E9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A61D5-8E4C-4177-AAAF-4356F0E0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FA16-4C5A-4633-B03B-4983A827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8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9526-2CBF-4721-9FC7-D9C46157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0938F-71BA-41DE-9889-D1C2F9C3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E2D62-39EF-4BFF-A03E-1F76D6C5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C6E7F-A542-4C61-A4F4-A8B6E99B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C5C07-D8DA-425E-8253-F45FB4D2D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A45B-CBA6-47A2-9493-FB147591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71E9B-DC68-4EC2-9A1E-9CA43FA5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7D559-6E6C-4925-B8AD-883ED0D1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4DEE-DB50-4D89-AF36-A6946F4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1C38A-44A7-4EB7-B0E8-5484E83B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35EB3-C7F4-4F21-8097-6921F572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0E407-FC0A-41A6-8C32-EA2C6552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81E31-4395-4A79-B637-468D6673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D27F0-1EA0-4A2A-8D04-E8D00179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6DAA8-BD96-4696-87C3-73528071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0EAF-5D52-4BB7-B348-A9B962D7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91CA-EA82-4694-931F-164E81E5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EF795-2C37-466E-A2D5-1D22729F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EC8E0-AD19-494F-84B1-C8B2B251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87331-DEF0-4D8E-B17D-C00E67B3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A158-4D08-465F-9C4F-63729140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2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C318-6402-4939-AA3B-EE7DBE2F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D0F44-0D9B-4C45-AD73-E6C4BCB9E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3C80-5C9F-4614-BE8F-3913A4CEB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517AE-E072-4290-B135-F524C327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4D843-231E-4B25-B3FE-88D562D8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0CDD-71E4-45AA-9BDE-CA208424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4DE95-4D17-4B7D-A4D0-BDECF383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D9070-5874-4BCC-B0D2-0D6AABEC1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7197-9E3F-487F-B446-F10B4F67A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CC83-BC1C-41C8-99D3-C40022A24F6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1C56-39D6-44FA-B1C8-74C1836C5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99705-60CD-4655-951C-5312A88C7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75CB-A8E3-4070-91D8-158BE75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7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03AE-EBFA-431A-B71B-329552D78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System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2A255-9337-40FF-8538-69628ED2B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Third Lap</a:t>
            </a:r>
          </a:p>
        </p:txBody>
      </p:sp>
    </p:spTree>
    <p:extLst>
      <p:ext uri="{BB962C8B-B14F-4D97-AF65-F5344CB8AC3E}">
        <p14:creationId xmlns:p14="http://schemas.microsoft.com/office/powerpoint/2010/main" val="220047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87F8-B883-4DC6-9809-3BCE4D80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6FDA-9510-4BF3-8918-DD8157F5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Figure below shows an enterprise data model for a pet store. (10 points)</a:t>
            </a:r>
          </a:p>
          <a:p>
            <a:r>
              <a:rPr lang="en-US" sz="2400" dirty="0"/>
              <a:t>a. What is the relationship between Pet and Store (one-to-one, many-to-many, or one-to-many)?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One-to-many : </a:t>
            </a:r>
            <a:r>
              <a:rPr lang="en-US" sz="1800" dirty="0">
                <a:solidFill>
                  <a:srgbClr val="0070C0"/>
                </a:solidFill>
              </a:rPr>
              <a:t>because Store is only a place to sell pets </a:t>
            </a:r>
          </a:p>
          <a:p>
            <a:r>
              <a:rPr lang="en-US" sz="2400" dirty="0"/>
              <a:t>b. What is the relationship between Customer and Pet?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One-to-many : </a:t>
            </a:r>
            <a:r>
              <a:rPr lang="en-US" sz="1800" dirty="0">
                <a:solidFill>
                  <a:srgbClr val="0070C0"/>
                </a:solidFill>
              </a:rPr>
              <a:t>because One customer can buy one or more pet</a:t>
            </a:r>
          </a:p>
          <a:p>
            <a:r>
              <a:rPr lang="en-US" sz="2400" dirty="0"/>
              <a:t>c. Do you think there should be a relationship between Customer and Store?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one-to-one : </a:t>
            </a:r>
            <a:r>
              <a:rPr lang="en-US" sz="1800" dirty="0">
                <a:solidFill>
                  <a:srgbClr val="0070C0"/>
                </a:solidFill>
              </a:rPr>
              <a:t>because One customer need to go to pet store to buy pet</a:t>
            </a:r>
          </a:p>
        </p:txBody>
      </p:sp>
    </p:spTree>
    <p:extLst>
      <p:ext uri="{BB962C8B-B14F-4D97-AF65-F5344CB8AC3E}">
        <p14:creationId xmlns:p14="http://schemas.microsoft.com/office/powerpoint/2010/main" val="194394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C5DC-6064-440D-BD04-892906F4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23B0-A66C-4CF0-88E9-889E0075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For each of the following pairs of related entities, indicate whether (under typical circumstances) there</a:t>
            </a:r>
          </a:p>
          <a:p>
            <a:r>
              <a:rPr lang="en-US" b="1" dirty="0"/>
              <a:t>is a one-to-many or a many-to-many relationship. Then, using the</a:t>
            </a:r>
          </a:p>
          <a:p>
            <a:r>
              <a:rPr lang="en-US" b="1" dirty="0"/>
              <a:t>shorthand notation introduced in the text, draw a diagram for each of the relationships. You are going to</a:t>
            </a:r>
          </a:p>
          <a:p>
            <a:r>
              <a:rPr lang="en-US" b="1" dirty="0"/>
              <a:t>create a basic ER diagram using Microsoft power point.</a:t>
            </a:r>
          </a:p>
        </p:txBody>
      </p:sp>
    </p:spTree>
    <p:extLst>
      <p:ext uri="{BB962C8B-B14F-4D97-AF65-F5344CB8AC3E}">
        <p14:creationId xmlns:p14="http://schemas.microsoft.com/office/powerpoint/2010/main" val="108703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0527-5354-476F-B775-DD119F7C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STUDENT and COURSE (students register for courses)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9699-29AC-45A9-8BD6-A11E1550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many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8EECD-52F7-45DF-9832-F9BF5F5D313C}"/>
              </a:ext>
            </a:extLst>
          </p:cNvPr>
          <p:cNvSpPr/>
          <p:nvPr/>
        </p:nvSpPr>
        <p:spPr>
          <a:xfrm>
            <a:off x="2374434" y="3429000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6B9EFE-8043-4FF9-8B81-D01CAF9AD9D2}"/>
              </a:ext>
            </a:extLst>
          </p:cNvPr>
          <p:cNvSpPr/>
          <p:nvPr/>
        </p:nvSpPr>
        <p:spPr>
          <a:xfrm>
            <a:off x="7752826" y="3429000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522F0B-E974-4D06-A353-7572460CE29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110955" y="3854939"/>
            <a:ext cx="3641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8BC23-50C8-4CCC-90B9-A4A3B7F72FC3}"/>
              </a:ext>
            </a:extLst>
          </p:cNvPr>
          <p:cNvCxnSpPr/>
          <p:nvPr/>
        </p:nvCxnSpPr>
        <p:spPr>
          <a:xfrm flipH="1" flipV="1">
            <a:off x="4110955" y="3657600"/>
            <a:ext cx="242931" cy="19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E1C4C4-D757-4A6B-A8D1-5CC6C91A7BD3}"/>
              </a:ext>
            </a:extLst>
          </p:cNvPr>
          <p:cNvCxnSpPr>
            <a:cxnSpLocks/>
          </p:cNvCxnSpPr>
          <p:nvPr/>
        </p:nvCxnSpPr>
        <p:spPr>
          <a:xfrm flipH="1">
            <a:off x="4110955" y="3854939"/>
            <a:ext cx="242932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6FB18D-2228-48F5-8078-205498B82AE1}"/>
              </a:ext>
            </a:extLst>
          </p:cNvPr>
          <p:cNvCxnSpPr>
            <a:cxnSpLocks/>
          </p:cNvCxnSpPr>
          <p:nvPr/>
        </p:nvCxnSpPr>
        <p:spPr>
          <a:xfrm flipV="1">
            <a:off x="7509894" y="3680769"/>
            <a:ext cx="233492" cy="1652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C9A64-D10C-43CC-AF15-DDFD45384BBD}"/>
              </a:ext>
            </a:extLst>
          </p:cNvPr>
          <p:cNvCxnSpPr>
            <a:cxnSpLocks/>
          </p:cNvCxnSpPr>
          <p:nvPr/>
        </p:nvCxnSpPr>
        <p:spPr>
          <a:xfrm>
            <a:off x="7509894" y="3864337"/>
            <a:ext cx="242931" cy="195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D1A3F-79C2-44A7-AC27-DDA89F3CC085}"/>
              </a:ext>
            </a:extLst>
          </p:cNvPr>
          <p:cNvCxnSpPr>
            <a:cxnSpLocks/>
          </p:cNvCxnSpPr>
          <p:nvPr/>
        </p:nvCxnSpPr>
        <p:spPr>
          <a:xfrm flipV="1">
            <a:off x="4353886" y="3727377"/>
            <a:ext cx="0" cy="279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A2F3A7-4FEE-4465-8DF3-1D0ED7376892}"/>
              </a:ext>
            </a:extLst>
          </p:cNvPr>
          <p:cNvCxnSpPr>
            <a:cxnSpLocks/>
          </p:cNvCxnSpPr>
          <p:nvPr/>
        </p:nvCxnSpPr>
        <p:spPr>
          <a:xfrm flipV="1">
            <a:off x="7509894" y="3727377"/>
            <a:ext cx="0" cy="279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34C401-C03E-4E6F-984F-8A683534C329}"/>
              </a:ext>
            </a:extLst>
          </p:cNvPr>
          <p:cNvCxnSpPr>
            <a:cxnSpLocks/>
          </p:cNvCxnSpPr>
          <p:nvPr/>
        </p:nvCxnSpPr>
        <p:spPr>
          <a:xfrm flipV="1">
            <a:off x="7393846" y="3727377"/>
            <a:ext cx="0" cy="279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5F88-02BB-4C6A-9B23-897B9310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BOOK and BOOK COPY (books have copies)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CE89-415F-455F-82B8-5B52BAC8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to many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43325A-520E-4C79-963C-CD9CD2191EF9}"/>
              </a:ext>
            </a:extLst>
          </p:cNvPr>
          <p:cNvSpPr/>
          <p:nvPr/>
        </p:nvSpPr>
        <p:spPr>
          <a:xfrm>
            <a:off x="2374434" y="3429000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5BDF7-62E2-4B03-87F0-1AA91037A1C4}"/>
              </a:ext>
            </a:extLst>
          </p:cNvPr>
          <p:cNvSpPr/>
          <p:nvPr/>
        </p:nvSpPr>
        <p:spPr>
          <a:xfrm>
            <a:off x="7752826" y="3429000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COPY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BE0826-7D9E-4784-BE4E-A22B17CAEF7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10955" y="3854939"/>
            <a:ext cx="3641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49D73-31D8-4CAC-8565-D6015D572A0F}"/>
              </a:ext>
            </a:extLst>
          </p:cNvPr>
          <p:cNvCxnSpPr>
            <a:cxnSpLocks/>
          </p:cNvCxnSpPr>
          <p:nvPr/>
        </p:nvCxnSpPr>
        <p:spPr>
          <a:xfrm>
            <a:off x="4323477" y="3763374"/>
            <a:ext cx="0" cy="237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F6951-FA6E-438C-AC2A-400429E24998}"/>
              </a:ext>
            </a:extLst>
          </p:cNvPr>
          <p:cNvCxnSpPr>
            <a:cxnSpLocks/>
          </p:cNvCxnSpPr>
          <p:nvPr/>
        </p:nvCxnSpPr>
        <p:spPr>
          <a:xfrm flipV="1">
            <a:off x="7509894" y="3680769"/>
            <a:ext cx="233492" cy="1652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131F68-D370-4B04-A1D5-144C348013E8}"/>
              </a:ext>
            </a:extLst>
          </p:cNvPr>
          <p:cNvCxnSpPr>
            <a:cxnSpLocks/>
          </p:cNvCxnSpPr>
          <p:nvPr/>
        </p:nvCxnSpPr>
        <p:spPr>
          <a:xfrm>
            <a:off x="7509894" y="3864337"/>
            <a:ext cx="242931" cy="195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472B5D4-ADCC-42AB-85F6-C3EC6102B6AF}"/>
              </a:ext>
            </a:extLst>
          </p:cNvPr>
          <p:cNvSpPr/>
          <p:nvPr/>
        </p:nvSpPr>
        <p:spPr>
          <a:xfrm>
            <a:off x="7387732" y="3797229"/>
            <a:ext cx="134216" cy="13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AE10-24DB-4075-A804-770D26C3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COURSE and SECTION (courses have sections)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585C61-783D-4AE7-B190-3F28BA91D81E}"/>
              </a:ext>
            </a:extLst>
          </p:cNvPr>
          <p:cNvSpPr/>
          <p:nvPr/>
        </p:nvSpPr>
        <p:spPr>
          <a:xfrm>
            <a:off x="2374434" y="3429000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985C8-5B01-48C6-A13D-C1235F5313F6}"/>
              </a:ext>
            </a:extLst>
          </p:cNvPr>
          <p:cNvSpPr/>
          <p:nvPr/>
        </p:nvSpPr>
        <p:spPr>
          <a:xfrm>
            <a:off x="7762437" y="3440251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CE8AE1-2276-45F4-B5D8-E6B9861AC56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10955" y="3854939"/>
            <a:ext cx="3651482" cy="11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18B123-0396-4E64-93CF-1FC83C73D358}"/>
              </a:ext>
            </a:extLst>
          </p:cNvPr>
          <p:cNvCxnSpPr>
            <a:cxnSpLocks/>
          </p:cNvCxnSpPr>
          <p:nvPr/>
        </p:nvCxnSpPr>
        <p:spPr>
          <a:xfrm>
            <a:off x="4309320" y="3735979"/>
            <a:ext cx="0" cy="237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817FB-B382-4BFE-8E9F-ECD28F570DE2}"/>
              </a:ext>
            </a:extLst>
          </p:cNvPr>
          <p:cNvCxnSpPr>
            <a:cxnSpLocks/>
          </p:cNvCxnSpPr>
          <p:nvPr/>
        </p:nvCxnSpPr>
        <p:spPr>
          <a:xfrm flipV="1">
            <a:off x="7541703" y="3615655"/>
            <a:ext cx="211123" cy="2666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93C50-7774-45A0-A414-0557E8E3BF09}"/>
              </a:ext>
            </a:extLst>
          </p:cNvPr>
          <p:cNvCxnSpPr>
            <a:cxnSpLocks/>
          </p:cNvCxnSpPr>
          <p:nvPr/>
        </p:nvCxnSpPr>
        <p:spPr>
          <a:xfrm>
            <a:off x="7541703" y="3866190"/>
            <a:ext cx="242931" cy="195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A3CADE-87B4-4A0A-9D4D-2D863B17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One to many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8E66F8-2101-4899-94F8-D6212D9F89AC}"/>
              </a:ext>
            </a:extLst>
          </p:cNvPr>
          <p:cNvCxnSpPr>
            <a:cxnSpLocks/>
          </p:cNvCxnSpPr>
          <p:nvPr/>
        </p:nvCxnSpPr>
        <p:spPr>
          <a:xfrm>
            <a:off x="7541703" y="3747230"/>
            <a:ext cx="0" cy="237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3FA908-E1C0-46A3-9589-712F86FC5AA2}"/>
              </a:ext>
            </a:extLst>
          </p:cNvPr>
          <p:cNvCxnSpPr>
            <a:cxnSpLocks/>
          </p:cNvCxnSpPr>
          <p:nvPr/>
        </p:nvCxnSpPr>
        <p:spPr>
          <a:xfrm>
            <a:off x="7423034" y="3735979"/>
            <a:ext cx="0" cy="237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CEBF-47A8-480F-BB72-20BE3151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SECTION and ROOM (sections are scheduled in rooms)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2D69-E6F5-4D0B-A8C9-C0C9A1C1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to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B7B09-6DB8-4104-946C-27101BF5175F}"/>
              </a:ext>
            </a:extLst>
          </p:cNvPr>
          <p:cNvSpPr/>
          <p:nvPr/>
        </p:nvSpPr>
        <p:spPr>
          <a:xfrm>
            <a:off x="2344549" y="3443478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8FE7E-8BB9-4309-BD88-FEB89CFAB8AB}"/>
              </a:ext>
            </a:extLst>
          </p:cNvPr>
          <p:cNvSpPr/>
          <p:nvPr/>
        </p:nvSpPr>
        <p:spPr>
          <a:xfrm>
            <a:off x="7752826" y="3429000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D3EF7-5E31-45DD-B3A1-BEB9913D116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081070" y="3854939"/>
            <a:ext cx="3671756" cy="144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D7792A-C733-43C5-8A4F-67C5D83CA331}"/>
              </a:ext>
            </a:extLst>
          </p:cNvPr>
          <p:cNvCxnSpPr>
            <a:cxnSpLocks/>
          </p:cNvCxnSpPr>
          <p:nvPr/>
        </p:nvCxnSpPr>
        <p:spPr>
          <a:xfrm>
            <a:off x="4317709" y="3763374"/>
            <a:ext cx="0" cy="237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E9FF0A-D50D-4912-AE26-E70400C59D16}"/>
              </a:ext>
            </a:extLst>
          </p:cNvPr>
          <p:cNvCxnSpPr>
            <a:cxnSpLocks/>
          </p:cNvCxnSpPr>
          <p:nvPr/>
        </p:nvCxnSpPr>
        <p:spPr>
          <a:xfrm>
            <a:off x="7516186" y="3748110"/>
            <a:ext cx="0" cy="242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21676B-442E-4077-9F13-C70BA8E598F3}"/>
              </a:ext>
            </a:extLst>
          </p:cNvPr>
          <p:cNvCxnSpPr>
            <a:cxnSpLocks/>
          </p:cNvCxnSpPr>
          <p:nvPr/>
        </p:nvCxnSpPr>
        <p:spPr>
          <a:xfrm>
            <a:off x="4436553" y="3777553"/>
            <a:ext cx="0" cy="237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25AA7-4768-4CAC-883A-E674CD04E184}"/>
              </a:ext>
            </a:extLst>
          </p:cNvPr>
          <p:cNvCxnSpPr>
            <a:cxnSpLocks/>
          </p:cNvCxnSpPr>
          <p:nvPr/>
        </p:nvCxnSpPr>
        <p:spPr>
          <a:xfrm>
            <a:off x="7397867" y="3752805"/>
            <a:ext cx="0" cy="237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4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55C6-8C10-4E41-A02C-964935E8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r>
              <a:rPr lang="en-US" dirty="0"/>
              <a:t>e. INSTRUCTOR and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DA9A-E19F-4B94-B66C-5CCDA52B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8453B-49BB-43D0-972C-DE81BAA5F479}"/>
              </a:ext>
            </a:extLst>
          </p:cNvPr>
          <p:cNvSpPr/>
          <p:nvPr/>
        </p:nvSpPr>
        <p:spPr>
          <a:xfrm>
            <a:off x="2374434" y="3429000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11CD9-FC7E-43D5-8D9F-FAAF63CEA3F8}"/>
              </a:ext>
            </a:extLst>
          </p:cNvPr>
          <p:cNvSpPr/>
          <p:nvPr/>
        </p:nvSpPr>
        <p:spPr>
          <a:xfrm>
            <a:off x="7752826" y="3429000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602B44-87F5-45C8-A885-E55DEEDCE9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10955" y="3854939"/>
            <a:ext cx="3641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01DB9-CEEF-442F-B999-74D2CF700ED8}"/>
              </a:ext>
            </a:extLst>
          </p:cNvPr>
          <p:cNvCxnSpPr/>
          <p:nvPr/>
        </p:nvCxnSpPr>
        <p:spPr>
          <a:xfrm flipH="1" flipV="1">
            <a:off x="4110955" y="3657600"/>
            <a:ext cx="242931" cy="19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C6B6EB-6228-4EF5-8C86-F3E12AFB9053}"/>
              </a:ext>
            </a:extLst>
          </p:cNvPr>
          <p:cNvCxnSpPr>
            <a:cxnSpLocks/>
          </p:cNvCxnSpPr>
          <p:nvPr/>
        </p:nvCxnSpPr>
        <p:spPr>
          <a:xfrm flipH="1">
            <a:off x="4110955" y="3854939"/>
            <a:ext cx="242932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1EABB1-2689-4DB4-ADB2-943BE6895D66}"/>
              </a:ext>
            </a:extLst>
          </p:cNvPr>
          <p:cNvCxnSpPr>
            <a:cxnSpLocks/>
          </p:cNvCxnSpPr>
          <p:nvPr/>
        </p:nvCxnSpPr>
        <p:spPr>
          <a:xfrm>
            <a:off x="7517583" y="3666267"/>
            <a:ext cx="0" cy="377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F29253-E3C9-4EBC-9A3C-412B01481BB0}"/>
              </a:ext>
            </a:extLst>
          </p:cNvPr>
          <p:cNvCxnSpPr>
            <a:cxnSpLocks/>
          </p:cNvCxnSpPr>
          <p:nvPr/>
        </p:nvCxnSpPr>
        <p:spPr>
          <a:xfrm>
            <a:off x="4353886" y="3697223"/>
            <a:ext cx="0" cy="377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431890-308E-4A57-9D2D-B0D34777C79B}"/>
              </a:ext>
            </a:extLst>
          </p:cNvPr>
          <p:cNvCxnSpPr>
            <a:cxnSpLocks/>
          </p:cNvCxnSpPr>
          <p:nvPr/>
        </p:nvCxnSpPr>
        <p:spPr>
          <a:xfrm>
            <a:off x="7393146" y="3666267"/>
            <a:ext cx="0" cy="377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A0AD-9C7B-4357-BFF7-27FC9072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B9B4-58B9-4B24-AAE3-65055116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CAMT student club or organization in which you are a member. What are the data entities</a:t>
            </a:r>
          </a:p>
          <a:p>
            <a:r>
              <a:rPr lang="en-US" dirty="0"/>
              <a:t>of this enterprise? List and define each entity. Then, develop an enterprise data model showing these</a:t>
            </a:r>
          </a:p>
          <a:p>
            <a:r>
              <a:rPr lang="en-US" dirty="0"/>
              <a:t>entities and important relationships between them.(10 points)</a:t>
            </a:r>
          </a:p>
        </p:txBody>
      </p:sp>
    </p:spTree>
    <p:extLst>
      <p:ext uri="{BB962C8B-B14F-4D97-AF65-F5344CB8AC3E}">
        <p14:creationId xmlns:p14="http://schemas.microsoft.com/office/powerpoint/2010/main" val="37684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1153-8D1E-4FAE-9DB0-29ED9761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8" y="169433"/>
            <a:ext cx="10515600" cy="1325563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77BEA-4087-4C9D-A7E6-5401B1D94505}"/>
              </a:ext>
            </a:extLst>
          </p:cNvPr>
          <p:cNvSpPr/>
          <p:nvPr/>
        </p:nvSpPr>
        <p:spPr>
          <a:xfrm>
            <a:off x="8926937" y="1127861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38D04-43AC-4464-8CE6-5A890917B79D}"/>
              </a:ext>
            </a:extLst>
          </p:cNvPr>
          <p:cNvSpPr/>
          <p:nvPr/>
        </p:nvSpPr>
        <p:spPr>
          <a:xfrm>
            <a:off x="5051921" y="1127861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7BCA-EF1A-46AA-AD7C-3E4410E3D335}"/>
              </a:ext>
            </a:extLst>
          </p:cNvPr>
          <p:cNvSpPr/>
          <p:nvPr/>
        </p:nvSpPr>
        <p:spPr>
          <a:xfrm>
            <a:off x="1528541" y="5730139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C87AC-E7D2-4A63-A01E-C8D845C3A631}"/>
              </a:ext>
            </a:extLst>
          </p:cNvPr>
          <p:cNvSpPr/>
          <p:nvPr/>
        </p:nvSpPr>
        <p:spPr>
          <a:xfrm>
            <a:off x="1528542" y="1125211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F6B48-B409-446D-B4EE-D21713D286C7}"/>
              </a:ext>
            </a:extLst>
          </p:cNvPr>
          <p:cNvSpPr/>
          <p:nvPr/>
        </p:nvSpPr>
        <p:spPr>
          <a:xfrm>
            <a:off x="5051920" y="5730139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DF8387-33D7-4BC8-B610-407DE71A8A7B}"/>
              </a:ext>
            </a:extLst>
          </p:cNvPr>
          <p:cNvSpPr/>
          <p:nvPr/>
        </p:nvSpPr>
        <p:spPr>
          <a:xfrm>
            <a:off x="5051919" y="4294589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5E4082-2279-4046-92B2-CB537EE950EF}"/>
              </a:ext>
            </a:extLst>
          </p:cNvPr>
          <p:cNvSpPr/>
          <p:nvPr/>
        </p:nvSpPr>
        <p:spPr>
          <a:xfrm>
            <a:off x="5051921" y="2667378"/>
            <a:ext cx="1736521" cy="8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D4E433-BCCF-4D96-BCB9-C97EFABF499B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5920182" y="1979739"/>
            <a:ext cx="0" cy="687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C96BF5-DC99-42AA-8BE8-593CA842D064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5920180" y="3519256"/>
            <a:ext cx="2" cy="7753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ADE4E2-1712-4589-B77C-2B46E28454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20180" y="5132756"/>
            <a:ext cx="1" cy="5973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5ED38-309B-4786-8F19-20013FDBB23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788442" y="1553800"/>
            <a:ext cx="21384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2A78A1-D554-43DC-A378-43562F92D1A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265063" y="1551150"/>
            <a:ext cx="17868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ECE08E-E6EF-42B8-B430-15EB2E8B5883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2396802" y="1977089"/>
            <a:ext cx="1" cy="3753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A46F8-7E4F-4C0A-8370-3D10AF9E08BB}"/>
              </a:ext>
            </a:extLst>
          </p:cNvPr>
          <p:cNvCxnSpPr>
            <a:cxnSpLocks/>
          </p:cNvCxnSpPr>
          <p:nvPr/>
        </p:nvCxnSpPr>
        <p:spPr>
          <a:xfrm>
            <a:off x="3265063" y="6156078"/>
            <a:ext cx="17868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EE8FF-0AFF-40D4-B16A-FB91D401CC00}"/>
              </a:ext>
            </a:extLst>
          </p:cNvPr>
          <p:cNvCxnSpPr>
            <a:cxnSpLocks/>
          </p:cNvCxnSpPr>
          <p:nvPr/>
        </p:nvCxnSpPr>
        <p:spPr>
          <a:xfrm>
            <a:off x="5772674" y="2083705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813C56-6B73-41EE-85E8-E6AA6127A9A6}"/>
              </a:ext>
            </a:extLst>
          </p:cNvPr>
          <p:cNvCxnSpPr>
            <a:cxnSpLocks/>
          </p:cNvCxnSpPr>
          <p:nvPr/>
        </p:nvCxnSpPr>
        <p:spPr>
          <a:xfrm>
            <a:off x="5772671" y="2429051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555CB1-5E4D-4813-8683-8C6EE96105AC}"/>
              </a:ext>
            </a:extLst>
          </p:cNvPr>
          <p:cNvCxnSpPr>
            <a:cxnSpLocks/>
          </p:cNvCxnSpPr>
          <p:nvPr/>
        </p:nvCxnSpPr>
        <p:spPr>
          <a:xfrm>
            <a:off x="5772672" y="2187169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0FE339-CE70-4198-A375-44D6D40E2F83}"/>
              </a:ext>
            </a:extLst>
          </p:cNvPr>
          <p:cNvCxnSpPr>
            <a:cxnSpLocks/>
          </p:cNvCxnSpPr>
          <p:nvPr/>
        </p:nvCxnSpPr>
        <p:spPr>
          <a:xfrm flipV="1">
            <a:off x="5772671" y="2433694"/>
            <a:ext cx="153624" cy="233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29B4BC-C14D-4557-8688-C80B5B2AF5A6}"/>
              </a:ext>
            </a:extLst>
          </p:cNvPr>
          <p:cNvCxnSpPr>
            <a:cxnSpLocks/>
          </p:cNvCxnSpPr>
          <p:nvPr/>
        </p:nvCxnSpPr>
        <p:spPr>
          <a:xfrm flipH="1" flipV="1">
            <a:off x="5923235" y="2429052"/>
            <a:ext cx="201083" cy="233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8F2DE0-2420-4298-8396-22B6B9AD3835}"/>
              </a:ext>
            </a:extLst>
          </p:cNvPr>
          <p:cNvCxnSpPr>
            <a:cxnSpLocks/>
          </p:cNvCxnSpPr>
          <p:nvPr/>
        </p:nvCxnSpPr>
        <p:spPr>
          <a:xfrm>
            <a:off x="5788403" y="3603511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2FC74F-6540-4F37-A3A9-B79AFB6E5BCA}"/>
              </a:ext>
            </a:extLst>
          </p:cNvPr>
          <p:cNvCxnSpPr>
            <a:cxnSpLocks/>
          </p:cNvCxnSpPr>
          <p:nvPr/>
        </p:nvCxnSpPr>
        <p:spPr>
          <a:xfrm>
            <a:off x="5788401" y="3706975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7575B8-E524-481E-B196-4BFF74369734}"/>
              </a:ext>
            </a:extLst>
          </p:cNvPr>
          <p:cNvCxnSpPr>
            <a:cxnSpLocks/>
          </p:cNvCxnSpPr>
          <p:nvPr/>
        </p:nvCxnSpPr>
        <p:spPr>
          <a:xfrm>
            <a:off x="5788403" y="4032747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D09F7F-9FA6-4BAA-914A-34D72675E849}"/>
              </a:ext>
            </a:extLst>
          </p:cNvPr>
          <p:cNvCxnSpPr>
            <a:cxnSpLocks/>
          </p:cNvCxnSpPr>
          <p:nvPr/>
        </p:nvCxnSpPr>
        <p:spPr>
          <a:xfrm>
            <a:off x="5788401" y="4136211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4ECED4-1FF5-4DD8-85A7-939D9352296E}"/>
              </a:ext>
            </a:extLst>
          </p:cNvPr>
          <p:cNvCxnSpPr>
            <a:cxnSpLocks/>
          </p:cNvCxnSpPr>
          <p:nvPr/>
        </p:nvCxnSpPr>
        <p:spPr>
          <a:xfrm>
            <a:off x="5772673" y="5223984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C185FC-B6BC-49BB-B0FE-EF9F3A36489A}"/>
              </a:ext>
            </a:extLst>
          </p:cNvPr>
          <p:cNvCxnSpPr>
            <a:cxnSpLocks/>
          </p:cNvCxnSpPr>
          <p:nvPr/>
        </p:nvCxnSpPr>
        <p:spPr>
          <a:xfrm>
            <a:off x="5772671" y="5327448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9CB3CD-D752-4621-A919-E9CE339082F1}"/>
              </a:ext>
            </a:extLst>
          </p:cNvPr>
          <p:cNvCxnSpPr>
            <a:cxnSpLocks/>
          </p:cNvCxnSpPr>
          <p:nvPr/>
        </p:nvCxnSpPr>
        <p:spPr>
          <a:xfrm flipV="1">
            <a:off x="5764454" y="5514475"/>
            <a:ext cx="153624" cy="233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B983EA-4130-431E-A180-EB1EB666545B}"/>
              </a:ext>
            </a:extLst>
          </p:cNvPr>
          <p:cNvCxnSpPr>
            <a:cxnSpLocks/>
          </p:cNvCxnSpPr>
          <p:nvPr/>
        </p:nvCxnSpPr>
        <p:spPr>
          <a:xfrm flipH="1" flipV="1">
            <a:off x="5915018" y="5509833"/>
            <a:ext cx="201083" cy="233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BF5A453-DFBB-478D-9BC2-BA47B9CAA55D}"/>
              </a:ext>
            </a:extLst>
          </p:cNvPr>
          <p:cNvCxnSpPr>
            <a:cxnSpLocks/>
          </p:cNvCxnSpPr>
          <p:nvPr/>
        </p:nvCxnSpPr>
        <p:spPr>
          <a:xfrm>
            <a:off x="4852680" y="1418762"/>
            <a:ext cx="0" cy="264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611FD0-A578-4596-B98F-9D72A0AEED06}"/>
              </a:ext>
            </a:extLst>
          </p:cNvPr>
          <p:cNvCxnSpPr>
            <a:cxnSpLocks/>
          </p:cNvCxnSpPr>
          <p:nvPr/>
        </p:nvCxnSpPr>
        <p:spPr>
          <a:xfrm>
            <a:off x="2246238" y="5514520"/>
            <a:ext cx="295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837B35E-5377-4BA3-9535-AED1B826C3C6}"/>
              </a:ext>
            </a:extLst>
          </p:cNvPr>
          <p:cNvCxnSpPr>
            <a:cxnSpLocks/>
          </p:cNvCxnSpPr>
          <p:nvPr/>
        </p:nvCxnSpPr>
        <p:spPr>
          <a:xfrm flipV="1">
            <a:off x="2246238" y="5519163"/>
            <a:ext cx="153624" cy="233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744BF8E-98AD-4EC2-9FEC-8A1CA03D46E4}"/>
              </a:ext>
            </a:extLst>
          </p:cNvPr>
          <p:cNvCxnSpPr>
            <a:cxnSpLocks/>
          </p:cNvCxnSpPr>
          <p:nvPr/>
        </p:nvCxnSpPr>
        <p:spPr>
          <a:xfrm flipH="1" flipV="1">
            <a:off x="2396802" y="5514521"/>
            <a:ext cx="201083" cy="233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A5809B2-D879-4A7C-B070-BE99728F38A7}"/>
              </a:ext>
            </a:extLst>
          </p:cNvPr>
          <p:cNvCxnSpPr>
            <a:cxnSpLocks/>
          </p:cNvCxnSpPr>
          <p:nvPr/>
        </p:nvCxnSpPr>
        <p:spPr>
          <a:xfrm>
            <a:off x="3429432" y="1390685"/>
            <a:ext cx="0" cy="264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BF5ABB-9391-477B-BFAB-96B9006E0799}"/>
              </a:ext>
            </a:extLst>
          </p:cNvPr>
          <p:cNvCxnSpPr>
            <a:cxnSpLocks/>
          </p:cNvCxnSpPr>
          <p:nvPr/>
        </p:nvCxnSpPr>
        <p:spPr>
          <a:xfrm>
            <a:off x="3227571" y="1361927"/>
            <a:ext cx="201861" cy="1611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A7AB21-CD4F-457F-8D8A-01BFF1224890}"/>
              </a:ext>
            </a:extLst>
          </p:cNvPr>
          <p:cNvCxnSpPr>
            <a:cxnSpLocks/>
          </p:cNvCxnSpPr>
          <p:nvPr/>
        </p:nvCxnSpPr>
        <p:spPr>
          <a:xfrm flipV="1">
            <a:off x="3244427" y="1538599"/>
            <a:ext cx="201861" cy="193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F551104-467D-4635-8984-846C13F9254D}"/>
              </a:ext>
            </a:extLst>
          </p:cNvPr>
          <p:cNvCxnSpPr>
            <a:cxnSpLocks/>
          </p:cNvCxnSpPr>
          <p:nvPr/>
        </p:nvCxnSpPr>
        <p:spPr>
          <a:xfrm>
            <a:off x="6917769" y="1406211"/>
            <a:ext cx="0" cy="264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6CBBB6F-DCED-4233-BF49-0FFF364F3FC2}"/>
              </a:ext>
            </a:extLst>
          </p:cNvPr>
          <p:cNvCxnSpPr>
            <a:cxnSpLocks/>
          </p:cNvCxnSpPr>
          <p:nvPr/>
        </p:nvCxnSpPr>
        <p:spPr>
          <a:xfrm>
            <a:off x="8672467" y="1388442"/>
            <a:ext cx="0" cy="300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068379-3269-4253-8058-87997A7DC4FC}"/>
              </a:ext>
            </a:extLst>
          </p:cNvPr>
          <p:cNvCxnSpPr>
            <a:cxnSpLocks/>
          </p:cNvCxnSpPr>
          <p:nvPr/>
        </p:nvCxnSpPr>
        <p:spPr>
          <a:xfrm flipH="1">
            <a:off x="8672467" y="1337249"/>
            <a:ext cx="243631" cy="201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045D50-0ED3-48F7-99CF-0F8FD15097CF}"/>
              </a:ext>
            </a:extLst>
          </p:cNvPr>
          <p:cNvCxnSpPr>
            <a:cxnSpLocks/>
          </p:cNvCxnSpPr>
          <p:nvPr/>
        </p:nvCxnSpPr>
        <p:spPr>
          <a:xfrm flipH="1" flipV="1">
            <a:off x="8674566" y="1562649"/>
            <a:ext cx="241532" cy="1566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C5697C-B4AB-46A4-BEA7-6A8C6660F740}"/>
              </a:ext>
            </a:extLst>
          </p:cNvPr>
          <p:cNvCxnSpPr>
            <a:cxnSpLocks/>
          </p:cNvCxnSpPr>
          <p:nvPr/>
        </p:nvCxnSpPr>
        <p:spPr>
          <a:xfrm flipV="1">
            <a:off x="3452236" y="6023916"/>
            <a:ext cx="0" cy="2643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CC8E8B-EBAF-40C2-890D-4EA78054914A}"/>
              </a:ext>
            </a:extLst>
          </p:cNvPr>
          <p:cNvCxnSpPr>
            <a:cxnSpLocks/>
          </p:cNvCxnSpPr>
          <p:nvPr/>
        </p:nvCxnSpPr>
        <p:spPr>
          <a:xfrm flipV="1">
            <a:off x="4850050" y="6023916"/>
            <a:ext cx="0" cy="2643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647FC4B-C0E1-4FE5-873F-A338D65AF48C}"/>
              </a:ext>
            </a:extLst>
          </p:cNvPr>
          <p:cNvCxnSpPr>
            <a:cxnSpLocks/>
          </p:cNvCxnSpPr>
          <p:nvPr/>
        </p:nvCxnSpPr>
        <p:spPr>
          <a:xfrm flipH="1">
            <a:off x="2236705" y="2323558"/>
            <a:ext cx="3374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E74ABF8-A78D-4771-8FA2-592F07F0EE84}"/>
              </a:ext>
            </a:extLst>
          </p:cNvPr>
          <p:cNvSpPr/>
          <p:nvPr/>
        </p:nvSpPr>
        <p:spPr>
          <a:xfrm>
            <a:off x="3473639" y="1442601"/>
            <a:ext cx="203952" cy="184557"/>
          </a:xfrm>
          <a:prstGeom prst="ellipse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711C0AB-B634-41E8-9CE8-4BF9F258BF91}"/>
              </a:ext>
            </a:extLst>
          </p:cNvPr>
          <p:cNvCxnSpPr>
            <a:cxnSpLocks/>
          </p:cNvCxnSpPr>
          <p:nvPr/>
        </p:nvCxnSpPr>
        <p:spPr>
          <a:xfrm>
            <a:off x="8546632" y="1418762"/>
            <a:ext cx="0" cy="264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6E39DB5-95A2-4985-86EC-628B8BD43AC3}"/>
              </a:ext>
            </a:extLst>
          </p:cNvPr>
          <p:cNvSpPr/>
          <p:nvPr/>
        </p:nvSpPr>
        <p:spPr>
          <a:xfrm>
            <a:off x="3478535" y="6063799"/>
            <a:ext cx="203951" cy="184557"/>
          </a:xfrm>
          <a:prstGeom prst="ellipse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812563B-76EB-4323-A437-3CC252F08582}"/>
              </a:ext>
            </a:extLst>
          </p:cNvPr>
          <p:cNvSpPr/>
          <p:nvPr/>
        </p:nvSpPr>
        <p:spPr>
          <a:xfrm>
            <a:off x="2303473" y="5304535"/>
            <a:ext cx="203952" cy="184557"/>
          </a:xfrm>
          <a:prstGeom prst="ellipse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97415D-F0A5-41B4-83AF-6CFD849CF7F7}"/>
              </a:ext>
            </a:extLst>
          </p:cNvPr>
          <p:cNvSpPr txBox="1"/>
          <p:nvPr/>
        </p:nvSpPr>
        <p:spPr>
          <a:xfrm>
            <a:off x="3265062" y="238023"/>
            <a:ext cx="3281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Because course need instruction to create content so course might need a book or if instructor very good at teaching, they can use instruction from instructor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00A8AC-6C97-4E13-92CE-A24D7DE56EE9}"/>
              </a:ext>
            </a:extLst>
          </p:cNvPr>
          <p:cNvSpPr txBox="1"/>
          <p:nvPr/>
        </p:nvSpPr>
        <p:spPr>
          <a:xfrm>
            <a:off x="2726288" y="4332068"/>
            <a:ext cx="1975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Student either need book or not so to have student  get every book you need a book copy and book copy is from a original book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451D35-C833-46C2-8AB7-BC5FCE71570C}"/>
              </a:ext>
            </a:extLst>
          </p:cNvPr>
          <p:cNvSpPr txBox="1"/>
          <p:nvPr/>
        </p:nvSpPr>
        <p:spPr>
          <a:xfrm>
            <a:off x="7138811" y="4555781"/>
            <a:ext cx="1975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Student need to be in one room to be learn and one room can need to have more than one student </a:t>
            </a:r>
          </a:p>
        </p:txBody>
      </p:sp>
    </p:spTree>
    <p:extLst>
      <p:ext uri="{BB962C8B-B14F-4D97-AF65-F5344CB8AC3E}">
        <p14:creationId xmlns:p14="http://schemas.microsoft.com/office/powerpoint/2010/main" val="171964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Databases System and Design</vt:lpstr>
      <vt:lpstr>First Problem</vt:lpstr>
      <vt:lpstr>a. STUDENT and COURSE (students register for courses)</vt:lpstr>
      <vt:lpstr>b. BOOK and BOOK COPY (books have copies)</vt:lpstr>
      <vt:lpstr>c. COURSE and SECTION (courses have sections)</vt:lpstr>
      <vt:lpstr>d. SECTION and ROOM (sections are scheduled in rooms)</vt:lpstr>
      <vt:lpstr>e. INSTRUCTOR and COURSE</vt:lpstr>
      <vt:lpstr>Second Problem</vt:lpstr>
      <vt:lpstr>ER diagram</vt:lpstr>
      <vt:lpstr>Third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Dababases System and Design</dc:title>
  <dc:creator>sahachan tippimwong</dc:creator>
  <cp:lastModifiedBy>sahachan tippimwong</cp:lastModifiedBy>
  <cp:revision>14</cp:revision>
  <dcterms:created xsi:type="dcterms:W3CDTF">2020-07-21T02:07:59Z</dcterms:created>
  <dcterms:modified xsi:type="dcterms:W3CDTF">2020-07-21T03:44:01Z</dcterms:modified>
</cp:coreProperties>
</file>