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72" r:id="rId12"/>
    <p:sldId id="264" r:id="rId13"/>
    <p:sldId id="266" r:id="rId14"/>
    <p:sldId id="267" r:id="rId15"/>
    <p:sldId id="268" r:id="rId16"/>
    <p:sldId id="269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6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C8A7-B022-4144-9C75-B1B32607CE04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2FF9-B274-431A-9CCD-93A736F69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0FE52-86A2-4D3B-ADFC-9D098C5B6076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575B8-3E4B-44A3-96F7-123F116725DC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677A3-DC83-45B7-BF7C-4515F31C2D0B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76264-06D0-4E81-AA97-E1E3440EC1DF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09F49-53A8-4E67-8784-B89BBBCFCB3B}" type="slidenum">
              <a:rPr lang="en-US"/>
              <a:pPr/>
              <a:t>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423D-051B-4ABD-B4C3-C736A1EF946A}" type="slidenum">
              <a:rPr lang="en-US"/>
              <a:pPr/>
              <a:t>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EC29E-1961-4D88-81CE-C561FDC861CD}" type="slidenum">
              <a:rPr lang="en-US"/>
              <a:pPr/>
              <a:t>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E57AA-F29E-4A3B-928C-4EA0EA4A0C25}" type="slidenum">
              <a:rPr lang="en-US"/>
              <a:pPr/>
              <a:t>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8749A-E91B-4EEF-9059-F2FA1CE19C6B}" type="slidenum">
              <a:rPr lang="en-US"/>
              <a:pPr/>
              <a:t>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2D6E2-C012-4BC9-BF3E-4D136230116B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3A8D5-F61F-4DCD-A5DA-439D55810094}" type="slidenum">
              <a:rPr lang="en-US"/>
              <a:pPr/>
              <a:t>12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8D0D6-956A-4134-8D95-C5320673BC72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CEE4-A650-4AF2-BF4A-1B03BEDA0600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E8D9-F530-486B-8CCA-3018E1042DCD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3C58-2884-43A2-AEE0-655198EB1FF1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8A7A3C-129A-4024-BFE7-1F214333E6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E88DDA-AA5D-4EB1-8C5D-FFF293055948}" type="datetime1">
              <a:rPr lang="en-US" smtClean="0"/>
              <a:pPr/>
              <a:t>1/27/2012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1EDC-D8E5-4DFC-9F4F-7FC23D49AAC7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AB8-9287-4061-A6AA-8C13268A6DF8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7F5A-9832-42F6-947C-3B277411C299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406-02EE-48FB-AAF1-5ED01A011931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79-149F-4973-AE29-0988F3597B16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E981-97D3-48EC-8854-AAF311A4D7A9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35A7-ECFA-46FF-9F88-98F9A82CB3BF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5084-F6AC-4B9E-AAF9-1FCFB3884107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6039-F93E-44FD-B736-D86A32A2008F}" type="datetime1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15E9-5499-4077-839F-6FB448E304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11, 2011</a:t>
            </a:r>
          </a:p>
          <a:p>
            <a:endParaRPr lang="en-US" dirty="0"/>
          </a:p>
          <a:p>
            <a:r>
              <a:rPr lang="en-US" dirty="0" err="1" smtClean="0"/>
              <a:t>Pree</a:t>
            </a:r>
            <a:r>
              <a:rPr lang="en-US" dirty="0" smtClean="0"/>
              <a:t> </a:t>
            </a:r>
            <a:r>
              <a:rPr lang="en-US" dirty="0" err="1" smtClean="0"/>
              <a:t>Thiengburanathum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Bubble Sort</a:t>
            </a:r>
          </a:p>
        </p:txBody>
      </p:sp>
      <p:sp>
        <p:nvSpPr>
          <p:cNvPr id="47127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001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 n numbers to sort: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Repeat the following n-1 times: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each pair of adjacent numbers: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If the number on the left is greater than the number on the right, swap them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How efficient is bubble sort?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general, given n numbers to sort, it performs n</a:t>
            </a:r>
            <a:r>
              <a:rPr lang="en-US" sz="2000" baseline="30000" dirty="0"/>
              <a:t>2</a:t>
            </a:r>
            <a:r>
              <a:rPr lang="en-US" sz="2000" dirty="0"/>
              <a:t> comparisons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same as selection </a:t>
            </a:r>
            <a:r>
              <a:rPr lang="en-US" sz="2000" dirty="0" smtClean="0"/>
              <a:t>sort</a:t>
            </a:r>
            <a:endParaRPr lang="en-US" sz="2000" dirty="0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609600" y="3276600"/>
            <a:ext cx="723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A7A3C-129A-4024-BFE7-1F214333E6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7772400" cy="388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repeat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swapped </a:t>
            </a:r>
            <a:r>
              <a:rPr lang="en-US" dirty="0"/>
              <a:t>= false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for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1</a:t>
            </a:r>
            <a:r>
              <a:rPr lang="en-US" dirty="0" smtClean="0"/>
              <a:t> </a:t>
            </a:r>
            <a:r>
              <a:rPr lang="en-US" b="1" dirty="0"/>
              <a:t>to</a:t>
            </a:r>
            <a:r>
              <a:rPr lang="en-US" dirty="0"/>
              <a:t> length(A) - 1 </a:t>
            </a:r>
            <a:r>
              <a:rPr lang="en-US" b="1" dirty="0"/>
              <a:t>inclusive do: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if</a:t>
            </a:r>
            <a:r>
              <a:rPr lang="en-US" dirty="0" smtClean="0"/>
              <a:t> </a:t>
            </a:r>
            <a:r>
              <a:rPr lang="en-US" dirty="0"/>
              <a:t>A[i-1] &gt;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swap</a:t>
            </a:r>
            <a:r>
              <a:rPr lang="en-US" dirty="0"/>
              <a:t>( A[i-1], A[</a:t>
            </a:r>
            <a:r>
              <a:rPr lang="en-US" dirty="0" err="1"/>
              <a:t>i</a:t>
            </a:r>
            <a:r>
              <a:rPr lang="en-US" dirty="0"/>
              <a:t>] 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swapped </a:t>
            </a:r>
            <a:r>
              <a:rPr lang="en-US" dirty="0"/>
              <a:t>= true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end </a:t>
            </a:r>
            <a:r>
              <a:rPr lang="en-US" b="1" dirty="0"/>
              <a:t>if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end </a:t>
            </a:r>
            <a:r>
              <a:rPr lang="en-US" b="1" dirty="0"/>
              <a:t>for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until </a:t>
            </a:r>
            <a:r>
              <a:rPr lang="en-US" b="1" dirty="0"/>
              <a:t>not</a:t>
            </a:r>
            <a:r>
              <a:rPr lang="en-US" dirty="0"/>
              <a:t> swapped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A7A3C-129A-4024-BFE7-1F214333E6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Bubble Sort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001000" cy="2209800"/>
          </a:xfrm>
        </p:spPr>
        <p:txBody>
          <a:bodyPr/>
          <a:lstStyle/>
          <a:p>
            <a:r>
              <a:rPr lang="en-US" sz="2800"/>
              <a:t>Given n numbers to sort:</a:t>
            </a:r>
          </a:p>
          <a:p>
            <a:r>
              <a:rPr lang="en-US" sz="2800"/>
              <a:t>Repeat the following n-1 times:</a:t>
            </a:r>
          </a:p>
          <a:p>
            <a:pPr lvl="1"/>
            <a:r>
              <a:rPr lang="en-US" sz="2400"/>
              <a:t>For each pair of adjacent numbers:</a:t>
            </a:r>
          </a:p>
          <a:p>
            <a:pPr lvl="2"/>
            <a:r>
              <a:rPr lang="en-US" sz="2000"/>
              <a:t>If the number on the left is greater than the number on the right, swap them</a:t>
            </a: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1066800" y="4800600"/>
          <a:ext cx="6477000" cy="965200"/>
        </p:xfrm>
        <a:graphic>
          <a:graphicData uri="http://schemas.openxmlformats.org/drawingml/2006/table">
            <a:tbl>
              <a:tblPr/>
              <a:tblGrid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990600" y="4267200"/>
            <a:ext cx="6172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Try one!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A7A3C-129A-4024-BFE7-1F214333E6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Bubble Sort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16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</a:t>
            </a:r>
            <a:r>
              <a:rPr lang="en-US" sz="2600">
                <a:solidFill>
                  <a:srgbClr val="0000FF"/>
                </a:solidFill>
              </a:rPr>
              <a:t>23   2   </a:t>
            </a:r>
            <a:r>
              <a:rPr lang="en-US" sz="2600"/>
              <a:t>56    9     8    10    100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1   2    23   </a:t>
            </a:r>
            <a:r>
              <a:rPr lang="en-US" sz="2600">
                <a:solidFill>
                  <a:srgbClr val="0000FF"/>
                </a:solidFill>
              </a:rPr>
              <a:t>56    9</a:t>
            </a:r>
            <a:r>
              <a:rPr lang="en-US" sz="2600"/>
              <a:t>    8    10     100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1   2    23    9    </a:t>
            </a:r>
            <a:r>
              <a:rPr lang="en-US" sz="2600">
                <a:solidFill>
                  <a:srgbClr val="0000FF"/>
                </a:solidFill>
              </a:rPr>
              <a:t>56   8</a:t>
            </a:r>
            <a:r>
              <a:rPr lang="en-US" sz="2600"/>
              <a:t>    10     100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1   2    23    9    8    </a:t>
            </a:r>
            <a:r>
              <a:rPr lang="en-US" sz="2600">
                <a:solidFill>
                  <a:srgbClr val="0000FF"/>
                </a:solidFill>
              </a:rPr>
              <a:t>56   10</a:t>
            </a:r>
            <a:r>
              <a:rPr lang="en-US" sz="2600"/>
              <a:t> 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1   2    23    9    8    10   56     100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---- finish the first traversal  ----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</a:t>
            </a:r>
            <a:r>
              <a:rPr lang="en-US" sz="2600">
                <a:solidFill>
                  <a:srgbClr val="0000FF"/>
                </a:solidFill>
              </a:rPr>
              <a:t>23    9</a:t>
            </a:r>
            <a:r>
              <a:rPr lang="en-US" sz="2600"/>
              <a:t>    8    10   56     100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1   2    9     </a:t>
            </a:r>
            <a:r>
              <a:rPr lang="en-US" sz="2600">
                <a:solidFill>
                  <a:srgbClr val="0000FF"/>
                </a:solidFill>
              </a:rPr>
              <a:t>23   8</a:t>
            </a:r>
            <a:r>
              <a:rPr lang="en-US" sz="2600"/>
              <a:t>    10   56     100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1   2    9      8    </a:t>
            </a:r>
            <a:r>
              <a:rPr lang="en-US" sz="2600">
                <a:solidFill>
                  <a:srgbClr val="0000FF"/>
                </a:solidFill>
              </a:rPr>
              <a:t>23  10</a:t>
            </a:r>
            <a:r>
              <a:rPr lang="en-US" sz="2600"/>
              <a:t>   56     100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lain"/>
            </a:pPr>
            <a:r>
              <a:rPr lang="en-US" sz="2600"/>
              <a:t>1   2    9      8    10   23  56     100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---- finish the second traversal ----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		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620962"/>
          </a:xfrm>
        </p:spPr>
        <p:txBody>
          <a:bodyPr/>
          <a:lstStyle/>
          <a:p>
            <a:r>
              <a:rPr lang="en-US" sz="2600"/>
              <a:t>while some elements unsorted:</a:t>
            </a:r>
          </a:p>
          <a:p>
            <a:pPr lvl="1"/>
            <a:r>
              <a:rPr lang="en-US" sz="2200"/>
              <a:t>Using linear search, find the location in the sorted portion where the 1</a:t>
            </a:r>
            <a:r>
              <a:rPr lang="en-US" sz="2200" baseline="30000"/>
              <a:t>st</a:t>
            </a:r>
            <a:r>
              <a:rPr lang="en-US" sz="2200"/>
              <a:t> element of the unsorted portion should be inserted </a:t>
            </a:r>
          </a:p>
          <a:p>
            <a:pPr lvl="1"/>
            <a:r>
              <a:rPr lang="en-US" sz="2200"/>
              <a:t>Move all the elements after the insertion location up one position to make space for the new element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563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8593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2669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6987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1305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722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9715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9941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44275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52911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70199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1547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74517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5881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68538" y="4149725"/>
            <a:ext cx="4333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268538" y="4652963"/>
            <a:ext cx="433387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971550" y="5157788"/>
            <a:ext cx="6913563" cy="379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the fourth iteration of this loop is shown here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"/>
              </a:spcBef>
            </a:pPr>
            <a:r>
              <a:rPr lang="en-US" sz="2000" dirty="0"/>
              <a:t>An insertion sort partitions the array into two regions</a:t>
            </a:r>
            <a:endParaRPr lang="en-US" sz="2400" i="1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" y="2057400"/>
            <a:ext cx="8470900" cy="2463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"/>
              </a:spcBef>
            </a:pPr>
            <a:r>
              <a:rPr lang="en-US" sz="2000" dirty="0"/>
              <a:t>An insertion sort of an array of five integers</a:t>
            </a:r>
            <a:endParaRPr lang="en-US" sz="2400" i="1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</a:t>
            </a:r>
            <a:r>
              <a:rPr lang="en-US" sz="2800" dirty="0" err="1"/>
              <a:t>i</a:t>
            </a:r>
            <a:r>
              <a:rPr lang="en-US" sz="2800" dirty="0"/>
              <a:t> ←1 to </a:t>
            </a:r>
            <a:r>
              <a:rPr lang="en-US" sz="2800" dirty="0" err="1"/>
              <a:t>i</a:t>
            </a:r>
            <a:r>
              <a:rPr lang="en-US" sz="2800" dirty="0"/>
              <a:t> &lt;= length(A)-1</a:t>
            </a:r>
          </a:p>
          <a:p>
            <a:r>
              <a:rPr lang="en-US" sz="2800" dirty="0"/>
              <a:t>     key ← A[ </a:t>
            </a:r>
            <a:r>
              <a:rPr lang="en-US" sz="2800" dirty="0" err="1"/>
              <a:t>i</a:t>
            </a:r>
            <a:r>
              <a:rPr lang="en-US" sz="2800" dirty="0"/>
              <a:t> ]</a:t>
            </a:r>
          </a:p>
          <a:p>
            <a:r>
              <a:rPr lang="en-US" sz="2800" dirty="0"/>
              <a:t>     </a:t>
            </a:r>
            <a:r>
              <a:rPr lang="en-US" sz="2800" dirty="0" smtClean="0"/>
              <a:t>// A</a:t>
            </a:r>
            <a:r>
              <a:rPr lang="en-US" sz="2800" dirty="0"/>
              <a:t>[ </a:t>
            </a:r>
            <a:r>
              <a:rPr lang="en-US" sz="2800" dirty="0" err="1"/>
              <a:t>i</a:t>
            </a:r>
            <a:r>
              <a:rPr lang="en-US" sz="2800" dirty="0"/>
              <a:t> ] is added in the sorted sequence A[0, .. i-1]</a:t>
            </a:r>
          </a:p>
          <a:p>
            <a:r>
              <a:rPr lang="en-US" sz="2800" dirty="0"/>
              <a:t>     j ← </a:t>
            </a:r>
            <a:r>
              <a:rPr lang="en-US" sz="2800" dirty="0" err="1"/>
              <a:t>i</a:t>
            </a:r>
            <a:r>
              <a:rPr lang="en-US" sz="2800" dirty="0"/>
              <a:t> - 1</a:t>
            </a:r>
          </a:p>
          <a:p>
            <a:r>
              <a:rPr lang="en-US" sz="2800" dirty="0"/>
              <a:t>     while j &gt;= 0 and A [ j ] &gt; key</a:t>
            </a:r>
          </a:p>
          <a:p>
            <a:r>
              <a:rPr lang="en-US" sz="2800" dirty="0"/>
              <a:t>         A[ j +1 ] ← A[ j ]</a:t>
            </a:r>
          </a:p>
          <a:p>
            <a:r>
              <a:rPr lang="en-US" sz="2800" dirty="0"/>
              <a:t>         j ← j -1</a:t>
            </a:r>
          </a:p>
          <a:p>
            <a:r>
              <a:rPr lang="en-US" sz="2800" dirty="0"/>
              <a:t>     A [j +1] ← </a:t>
            </a:r>
            <a:r>
              <a:rPr lang="en-US" sz="2800" dirty="0" smtClean="0"/>
              <a:t>key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3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7601053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How efficient is bubble sort?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general, given n numbers to sort, it performs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comparisons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same as selection sort and bubble sort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next class </a:t>
            </a:r>
            <a:r>
              <a:rPr lang="en-US" dirty="0" smtClean="0"/>
              <a:t>T_T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Binary Tree</a:t>
            </a:r>
          </a:p>
          <a:p>
            <a:pPr lvl="1"/>
            <a:r>
              <a:rPr lang="en-US" dirty="0" smtClean="0"/>
              <a:t>Binary Search Tree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@_@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25600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12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660900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664075" y="27511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60900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622425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619250" y="274161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617663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0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9531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12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568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2863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Sort</a:t>
            </a:r>
          </a:p>
        </p:txBody>
      </p:sp>
      <p:sp>
        <p:nvSpPr>
          <p:cNvPr id="358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743200"/>
          </a:xfrm>
        </p:spPr>
        <p:txBody>
          <a:bodyPr/>
          <a:lstStyle/>
          <a:p>
            <a:r>
              <a:rPr lang="en-US"/>
              <a:t>Given n numbers to sort:</a:t>
            </a:r>
          </a:p>
          <a:p>
            <a:r>
              <a:rPr lang="en-US"/>
              <a:t>Repeat the following n-1 times:</a:t>
            </a:r>
          </a:p>
          <a:p>
            <a:pPr lvl="1"/>
            <a:r>
              <a:rPr lang="en-US"/>
              <a:t>Mark the </a:t>
            </a:r>
            <a:r>
              <a:rPr lang="en-US">
                <a:solidFill>
                  <a:srgbClr val="0066FF"/>
                </a:solidFill>
              </a:rPr>
              <a:t>first</a:t>
            </a:r>
            <a:r>
              <a:rPr lang="en-US"/>
              <a:t> unsorted number</a:t>
            </a:r>
          </a:p>
          <a:p>
            <a:pPr lvl="1"/>
            <a:r>
              <a:rPr lang="en-US"/>
              <a:t>Find the </a:t>
            </a:r>
            <a:r>
              <a:rPr lang="en-US">
                <a:solidFill>
                  <a:srgbClr val="CC0000"/>
                </a:solidFill>
              </a:rPr>
              <a:t>smallest</a:t>
            </a:r>
            <a:r>
              <a:rPr lang="en-US"/>
              <a:t> unsorted number</a:t>
            </a:r>
          </a:p>
          <a:p>
            <a:pPr lvl="1"/>
            <a:r>
              <a:rPr lang="en-US"/>
              <a:t>Swap the </a:t>
            </a:r>
            <a:r>
              <a:rPr lang="en-US">
                <a:solidFill>
                  <a:srgbClr val="0066FF"/>
                </a:solidFill>
              </a:rPr>
              <a:t>marked</a:t>
            </a:r>
            <a:r>
              <a:rPr lang="en-US"/>
              <a:t> and </a:t>
            </a:r>
            <a:r>
              <a:rPr lang="en-US">
                <a:solidFill>
                  <a:srgbClr val="CC0000"/>
                </a:solidFill>
              </a:rPr>
              <a:t>smallest</a:t>
            </a:r>
            <a:r>
              <a:rPr lang="en-US"/>
              <a:t> numbers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65613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649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601663" y="1625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601663" y="2514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601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1617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5828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3649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4665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5681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6697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17538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689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2590800" y="27432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657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609600" y="2743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609600" y="3632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609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625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25908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3657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4673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5689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6705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6" grpId="1"/>
      <p:bldP spid="35847" grpId="0"/>
      <p:bldP spid="35847" grpId="1"/>
      <p:bldP spid="35842" grpId="0"/>
      <p:bldP spid="35842" grpId="1"/>
      <p:bldP spid="35843" grpId="0"/>
      <p:bldP spid="35844" grpId="0"/>
      <p:bldP spid="35844" grpId="1"/>
      <p:bldP spid="35845" grpId="0"/>
      <p:bldP spid="35848" grpId="0"/>
      <p:bldP spid="35848" grpId="1"/>
      <p:bldP spid="35849" grpId="0"/>
      <p:bldP spid="35850" grpId="0"/>
      <p:bldP spid="35851" grpId="0"/>
      <p:bldP spid="35852" grpId="0"/>
      <p:bldP spid="35853" grpId="0"/>
      <p:bldP spid="35853" grpId="1"/>
      <p:bldP spid="35857" grpId="0" build="p"/>
      <p:bldP spid="35869" grpId="0"/>
      <p:bldP spid="35870" grpId="0"/>
      <p:bldP spid="35871" grpId="0"/>
      <p:bldP spid="35872" grpId="0"/>
      <p:bldP spid="35873" grpId="0" animBg="1"/>
      <p:bldP spid="35874" grpId="0" animBg="1"/>
      <p:bldP spid="35875" grpId="0" animBg="1"/>
      <p:bldP spid="35876" grpId="0" animBg="1"/>
      <p:bldP spid="35877" grpId="0" animBg="1"/>
      <p:bldP spid="35878" grpId="0" animBg="1"/>
      <p:bldP spid="35879" grpId="0" animBg="1"/>
      <p:bldP spid="35880" grpId="0" animBg="1"/>
      <p:bldP spid="358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657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14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657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686425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657725" y="27574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689600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86425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60900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657725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619250" y="274161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582863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590800" y="1622425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65613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652963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52963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2590800" y="1622425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68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Sort</a:t>
            </a:r>
          </a:p>
        </p:txBody>
      </p:sp>
      <p:sp>
        <p:nvSpPr>
          <p:cNvPr id="3688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743200"/>
          </a:xfrm>
        </p:spPr>
        <p:txBody>
          <a:bodyPr/>
          <a:lstStyle/>
          <a:p>
            <a:r>
              <a:rPr lang="en-US"/>
              <a:t>Given n numbers to sort:</a:t>
            </a:r>
          </a:p>
          <a:p>
            <a:r>
              <a:rPr lang="en-US"/>
              <a:t>Repeat the following n-1 times:</a:t>
            </a:r>
          </a:p>
          <a:p>
            <a:pPr lvl="1"/>
            <a:r>
              <a:rPr lang="en-US"/>
              <a:t>Mark the </a:t>
            </a:r>
            <a:r>
              <a:rPr lang="en-US">
                <a:solidFill>
                  <a:srgbClr val="0066FF"/>
                </a:solidFill>
              </a:rPr>
              <a:t>first</a:t>
            </a:r>
            <a:r>
              <a:rPr lang="en-US"/>
              <a:t> unsorted number</a:t>
            </a:r>
          </a:p>
          <a:p>
            <a:pPr lvl="1"/>
            <a:r>
              <a:rPr lang="en-US"/>
              <a:t>Find the </a:t>
            </a:r>
            <a:r>
              <a:rPr lang="en-US">
                <a:solidFill>
                  <a:srgbClr val="CC0000"/>
                </a:solidFill>
              </a:rPr>
              <a:t>smallest</a:t>
            </a:r>
            <a:r>
              <a:rPr lang="en-US"/>
              <a:t> unsorted number</a:t>
            </a:r>
          </a:p>
          <a:p>
            <a:pPr lvl="1"/>
            <a:r>
              <a:rPr lang="en-US"/>
              <a:t>Swap the </a:t>
            </a:r>
            <a:r>
              <a:rPr lang="en-US">
                <a:solidFill>
                  <a:srgbClr val="0066FF"/>
                </a:solidFill>
              </a:rPr>
              <a:t>marked</a:t>
            </a:r>
            <a:r>
              <a:rPr lang="en-US"/>
              <a:t> and </a:t>
            </a:r>
            <a:r>
              <a:rPr lang="en-US">
                <a:solidFill>
                  <a:srgbClr val="CC0000"/>
                </a:solidFill>
              </a:rPr>
              <a:t>smallest</a:t>
            </a:r>
            <a:r>
              <a:rPr lang="en-US"/>
              <a:t> numbers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649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601663" y="1625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601663" y="2514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601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1617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25828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3649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665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5681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6697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617538" y="27432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2590800" y="27432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609600" y="2743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609600" y="36322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609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1625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25908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3657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673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689600" y="27432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6705600" y="27432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2" grpId="1"/>
      <p:bldP spid="36872" grpId="2"/>
      <p:bldP spid="36872" grpId="3"/>
      <p:bldP spid="36873" grpId="0"/>
      <p:bldP spid="36873" grpId="1"/>
      <p:bldP spid="36873" grpId="2"/>
      <p:bldP spid="36871" grpId="0"/>
      <p:bldP spid="36871" grpId="1"/>
      <p:bldP spid="36870" grpId="0"/>
      <p:bldP spid="36870" grpId="1"/>
      <p:bldP spid="36866" grpId="0"/>
      <p:bldP spid="36866" grpId="1"/>
      <p:bldP spid="36867" grpId="0"/>
      <p:bldP spid="36868" grpId="0"/>
      <p:bldP spid="36868" grpId="1"/>
      <p:bldP spid="36869" grpId="0"/>
      <p:bldP spid="36874" grpId="0"/>
      <p:bldP spid="36875" grpId="0"/>
      <p:bldP spid="36876" grpId="0"/>
      <p:bldP spid="36877" grpId="0"/>
      <p:bldP spid="36878" grpId="0"/>
      <p:bldP spid="36880" grpId="0"/>
      <p:bldP spid="36880" grpId="1"/>
      <p:bldP spid="36881" grpId="0"/>
      <p:bldP spid="36881" grpId="1"/>
      <p:bldP spid="36896" grpId="0"/>
      <p:bldP spid="36897" grpId="0"/>
      <p:bldP spid="36898" grpId="0" animBg="1"/>
      <p:bldP spid="36899" grpId="0" animBg="1"/>
      <p:bldP spid="36900" grpId="0" animBg="1"/>
      <p:bldP spid="36901" grpId="0" animBg="1"/>
      <p:bldP spid="36902" grpId="0" animBg="1"/>
      <p:bldP spid="36903" grpId="0" animBg="1"/>
      <p:bldP spid="36904" grpId="0" animBg="1"/>
      <p:bldP spid="36905" grpId="0" animBg="1"/>
      <p:bldP spid="369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Selection Sort</a:t>
            </a:r>
          </a:p>
        </p:txBody>
      </p:sp>
      <p:sp>
        <p:nvSpPr>
          <p:cNvPr id="4302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Given n numbers to sort:</a:t>
            </a:r>
          </a:p>
          <a:p>
            <a:pPr>
              <a:lnSpc>
                <a:spcPct val="80000"/>
              </a:lnSpc>
            </a:pPr>
            <a:r>
              <a:rPr lang="en-US" sz="2400"/>
              <a:t>Repeat the following n-1 times: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Mark the first unsorted number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Find the smallest unsorted number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Swap the marked and smallest numbers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How efficient is selection sort?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 general, given n numbers to sort, it performs n</a:t>
            </a:r>
            <a:r>
              <a:rPr lang="en-US" sz="2000" baseline="30000"/>
              <a:t>2</a:t>
            </a:r>
            <a:r>
              <a:rPr lang="en-US" sz="2000"/>
              <a:t> comparisons</a:t>
            </a:r>
            <a:br>
              <a:rPr lang="en-US" sz="2000"/>
            </a:b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Why might selection sort be a good choice?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Simple to write code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Intuitive</a:t>
            </a:r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609600" y="3276600"/>
            <a:ext cx="723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Sort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Given n numbers to sort:</a:t>
            </a:r>
          </a:p>
          <a:p>
            <a:pPr>
              <a:lnSpc>
                <a:spcPct val="90000"/>
              </a:lnSpc>
            </a:pPr>
            <a:r>
              <a:rPr lang="en-US" sz="2800"/>
              <a:t>Repeat the following n-1 times: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Mark the first unsorted number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 the smallest unsorted number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Swap the marked and smallest numbers</a:t>
            </a:r>
          </a:p>
        </p:txBody>
      </p:sp>
      <p:graphicFrame>
        <p:nvGraphicFramePr>
          <p:cNvPr id="45076" name="Group 20"/>
          <p:cNvGraphicFramePr>
            <a:graphicFrameLocks noGrp="1"/>
          </p:cNvGraphicFramePr>
          <p:nvPr/>
        </p:nvGraphicFramePr>
        <p:xfrm>
          <a:off x="990600" y="4876800"/>
          <a:ext cx="6096000" cy="9652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990600" y="4357688"/>
            <a:ext cx="6172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Try one!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</a:t>
            </a:r>
            <a:r>
              <a:rPr lang="en-US" i="1" dirty="0"/>
              <a:t> </a:t>
            </a:r>
            <a:r>
              <a:rPr lang="en-US" i="1" dirty="0" err="1"/>
              <a:t>i</a:t>
            </a:r>
            <a:r>
              <a:rPr lang="en-US" dirty="0"/>
              <a:t> ← </a:t>
            </a:r>
            <a:r>
              <a:rPr lang="en-US" dirty="0" smtClean="0"/>
              <a:t>0 </a:t>
            </a:r>
            <a:r>
              <a:rPr lang="en-US" dirty="0"/>
              <a:t>to </a:t>
            </a:r>
            <a:r>
              <a:rPr lang="en-US" i="1" dirty="0" smtClean="0"/>
              <a:t>n </a:t>
            </a:r>
            <a:r>
              <a:rPr lang="en-US" dirty="0" smtClean="0"/>
              <a:t> </a:t>
            </a: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min_</a:t>
            </a:r>
            <a:r>
              <a:rPr lang="en-US" i="1" dirty="0" err="1" smtClean="0"/>
              <a:t>j</a:t>
            </a:r>
            <a:r>
              <a:rPr lang="en-US" dirty="0"/>
              <a:t> ← </a:t>
            </a:r>
            <a:r>
              <a:rPr lang="en-US" i="1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min_</a:t>
            </a:r>
            <a:r>
              <a:rPr lang="en-US" i="1" dirty="0" err="1" smtClean="0"/>
              <a:t>x</a:t>
            </a:r>
            <a:r>
              <a:rPr lang="en-US" dirty="0"/>
              <a:t> ← A[</a:t>
            </a:r>
            <a:r>
              <a:rPr lang="en-US" i="1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    for </a:t>
            </a:r>
            <a:r>
              <a:rPr lang="en-US" i="1" dirty="0" smtClean="0"/>
              <a:t>j</a:t>
            </a:r>
            <a:r>
              <a:rPr lang="en-US" dirty="0"/>
              <a:t> ← </a:t>
            </a:r>
            <a:r>
              <a:rPr lang="en-US" dirty="0" err="1" smtClean="0"/>
              <a:t>i</a:t>
            </a:r>
            <a:r>
              <a:rPr lang="en-US" i="1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to n do</a:t>
            </a:r>
            <a:br>
              <a:rPr lang="en-US" dirty="0"/>
            </a:br>
            <a:r>
              <a:rPr lang="en-US" dirty="0"/>
              <a:t>        If A[</a:t>
            </a:r>
            <a:r>
              <a:rPr lang="en-US" i="1" dirty="0"/>
              <a:t>j</a:t>
            </a:r>
            <a:r>
              <a:rPr lang="en-US" dirty="0"/>
              <a:t>] &lt; </a:t>
            </a:r>
            <a:r>
              <a:rPr lang="en-US" dirty="0" err="1" smtClean="0"/>
              <a:t>min_x</a:t>
            </a:r>
            <a:r>
              <a:rPr lang="en-US" dirty="0" smtClean="0"/>
              <a:t> </a:t>
            </a:r>
            <a:r>
              <a:rPr lang="en-US" dirty="0"/>
              <a:t>then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 smtClean="0"/>
              <a:t>min_</a:t>
            </a:r>
            <a:r>
              <a:rPr lang="en-US" i="1" dirty="0" err="1" smtClean="0"/>
              <a:t>j</a:t>
            </a:r>
            <a:r>
              <a:rPr lang="en-US" dirty="0"/>
              <a:t> ← </a:t>
            </a:r>
            <a:r>
              <a:rPr lang="en-US" i="1" dirty="0"/>
              <a:t>j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 smtClean="0"/>
              <a:t>min_</a:t>
            </a:r>
            <a:r>
              <a:rPr lang="en-US" i="1" dirty="0" err="1" smtClean="0"/>
              <a:t>x</a:t>
            </a:r>
            <a:r>
              <a:rPr lang="en-US" dirty="0"/>
              <a:t> ← A[j]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A[</a:t>
            </a:r>
            <a:r>
              <a:rPr lang="en-US" dirty="0" err="1" smtClean="0"/>
              <a:t>min_</a:t>
            </a:r>
            <a:r>
              <a:rPr lang="en-US" i="1" dirty="0" err="1" smtClean="0"/>
              <a:t>j</a:t>
            </a:r>
            <a:r>
              <a:rPr lang="en-US" dirty="0"/>
              <a:t>] ← A [</a:t>
            </a:r>
            <a:r>
              <a:rPr lang="en-US" i="1" dirty="0" err="1"/>
              <a:t>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    A[</a:t>
            </a:r>
            <a:r>
              <a:rPr lang="en-US" i="1" dirty="0" err="1"/>
              <a:t>i</a:t>
            </a:r>
            <a:r>
              <a:rPr lang="en-US" dirty="0"/>
              <a:t>] ← </a:t>
            </a:r>
            <a:r>
              <a:rPr lang="en-US" dirty="0" err="1" smtClean="0"/>
              <a:t>min_</a:t>
            </a:r>
            <a:r>
              <a:rPr lang="en-US" i="1" dirty="0" err="1" smtClean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5E9-5499-4077-839F-6FB448E304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2601913" y="276066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17" name="Rectangle 69"/>
          <p:cNvSpPr>
            <a:spLocks noChangeArrowheads="1"/>
          </p:cNvSpPr>
          <p:nvPr/>
        </p:nvSpPr>
        <p:spPr bwMode="auto">
          <a:xfrm>
            <a:off x="2586038" y="276066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5686425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689600" y="27654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4662488" y="27670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139" name="Rectangle 91"/>
          <p:cNvSpPr>
            <a:spLocks noChangeArrowheads="1"/>
          </p:cNvSpPr>
          <p:nvPr/>
        </p:nvSpPr>
        <p:spPr bwMode="auto">
          <a:xfrm>
            <a:off x="4659313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2113" name="Rectangle 65"/>
          <p:cNvSpPr>
            <a:spLocks noChangeArrowheads="1"/>
          </p:cNvSpPr>
          <p:nvPr/>
        </p:nvSpPr>
        <p:spPr bwMode="auto">
          <a:xfrm>
            <a:off x="3657600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14" name="Rectangle 66"/>
          <p:cNvSpPr>
            <a:spLocks noChangeArrowheads="1"/>
          </p:cNvSpPr>
          <p:nvPr/>
        </p:nvSpPr>
        <p:spPr bwMode="auto">
          <a:xfrm>
            <a:off x="3654425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3652838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3649663" y="2768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465613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2593975" y="27574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2593975" y="2768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37" name="Rectangle 89"/>
          <p:cNvSpPr>
            <a:spLocks noChangeArrowheads="1"/>
          </p:cNvSpPr>
          <p:nvPr/>
        </p:nvSpPr>
        <p:spPr bwMode="auto">
          <a:xfrm>
            <a:off x="1617663" y="276066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2122" name="Rectangle 74"/>
          <p:cNvSpPr>
            <a:spLocks noChangeArrowheads="1"/>
          </p:cNvSpPr>
          <p:nvPr/>
        </p:nvSpPr>
        <p:spPr bwMode="auto">
          <a:xfrm>
            <a:off x="604838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612775" y="27606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2601913" y="163353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2590800" y="163353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2598738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1617663" y="2760663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5683250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68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5678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4662488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5686425" y="16303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649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3646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3646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3654425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3651250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665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2097" name="Rectangle 49"/>
          <p:cNvSpPr>
            <a:spLocks noChangeArrowheads="1"/>
          </p:cNvSpPr>
          <p:nvPr/>
        </p:nvSpPr>
        <p:spPr bwMode="auto">
          <a:xfrm>
            <a:off x="4662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582863" y="1625600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60166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595313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617663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Bubble Sort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89400"/>
            <a:ext cx="7162800" cy="2362200"/>
          </a:xfrm>
        </p:spPr>
        <p:txBody>
          <a:bodyPr/>
          <a:lstStyle/>
          <a:p>
            <a:r>
              <a:rPr lang="en-US" sz="2800"/>
              <a:t>Given n numbers to sort:</a:t>
            </a:r>
          </a:p>
          <a:p>
            <a:r>
              <a:rPr lang="en-US" sz="2800"/>
              <a:t>Repeat the following n-1 times:</a:t>
            </a:r>
          </a:p>
          <a:p>
            <a:pPr lvl="1"/>
            <a:r>
              <a:rPr lang="en-US" sz="2400"/>
              <a:t>For each </a:t>
            </a:r>
            <a:r>
              <a:rPr lang="en-US" sz="2400">
                <a:solidFill>
                  <a:srgbClr val="CC0000"/>
                </a:solidFill>
              </a:rPr>
              <a:t>pair</a:t>
            </a:r>
            <a:r>
              <a:rPr lang="en-US" sz="2400"/>
              <a:t> of adjacent numbers:</a:t>
            </a:r>
          </a:p>
          <a:p>
            <a:pPr lvl="2"/>
            <a:r>
              <a:rPr lang="en-US" sz="2000"/>
              <a:t>If the number on the left is greater than the number on the right, swap them.</a:t>
            </a:r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601663" y="1625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601663" y="2514600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601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1617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25828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3649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4665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5681663" y="1625600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6697663" y="1625600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609600" y="16256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/>
              <a:t>6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1614488" y="16256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 dirty="0"/>
              <a:t>12</a:t>
            </a:r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4659313" y="163195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>
            <a:off x="604838" y="27606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604838" y="27606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1620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>
            <a:off x="25860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>
            <a:off x="3652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33" name="Line 85"/>
          <p:cNvSpPr>
            <a:spLocks noChangeShapeType="1"/>
          </p:cNvSpPr>
          <p:nvPr/>
        </p:nvSpPr>
        <p:spPr bwMode="auto">
          <a:xfrm>
            <a:off x="4668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5684838" y="27606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>
            <a:off x="6700838" y="27606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604838" y="36496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A7A3C-129A-4024-BFE7-1F214333E6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3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3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6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0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3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1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14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3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5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9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2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0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12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15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9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  <p:bldP spid="2120" grpId="1"/>
      <p:bldP spid="2117" grpId="0"/>
      <p:bldP spid="2105" grpId="0"/>
      <p:bldP spid="2105" grpId="1"/>
      <p:bldP spid="2105" grpId="2"/>
      <p:bldP spid="2109" grpId="0"/>
      <p:bldP spid="2109" grpId="1"/>
      <p:bldP spid="2138" grpId="0"/>
      <p:bldP spid="2138" grpId="1"/>
      <p:bldP spid="2139" grpId="0"/>
      <p:bldP spid="2139" grpId="1"/>
      <p:bldP spid="2139" grpId="2"/>
      <p:bldP spid="2113" grpId="0"/>
      <p:bldP spid="2113" grpId="1"/>
      <p:bldP spid="2114" grpId="0"/>
      <p:bldP spid="2114" grpId="1"/>
      <p:bldP spid="2110" grpId="0"/>
      <p:bldP spid="2111" grpId="0"/>
      <p:bldP spid="2111" grpId="1"/>
      <p:bldP spid="2104" grpId="0"/>
      <p:bldP spid="2118" grpId="0"/>
      <p:bldP spid="2118" grpId="1"/>
      <p:bldP spid="2119" grpId="0"/>
      <p:bldP spid="2119" grpId="1"/>
      <p:bldP spid="2137" grpId="0"/>
      <p:bldP spid="2137" grpId="1"/>
      <p:bldP spid="2137" grpId="2"/>
      <p:bldP spid="2122" grpId="0"/>
      <p:bldP spid="2122" grpId="1"/>
      <p:bldP spid="2122" grpId="2"/>
      <p:bldP spid="2126" grpId="0"/>
      <p:bldP spid="2126" grpId="1"/>
      <p:bldP spid="2096" grpId="0"/>
      <p:bldP spid="2087" grpId="0"/>
      <p:bldP spid="2087" grpId="1"/>
      <p:bldP spid="2093" grpId="0"/>
      <p:bldP spid="2093" grpId="1"/>
      <p:bldP spid="2125" grpId="0"/>
      <p:bldP spid="2125" grpId="1"/>
      <p:bldP spid="2103" grpId="0"/>
      <p:bldP spid="2072" grpId="0"/>
      <p:bldP spid="2100" grpId="0"/>
      <p:bldP spid="2100" grpId="1"/>
      <p:bldP spid="2095" grpId="0"/>
      <p:bldP spid="2095" grpId="1"/>
      <p:bldP spid="2101" grpId="0"/>
      <p:bldP spid="2101" grpId="1"/>
      <p:bldP spid="2070" grpId="0"/>
      <p:bldP spid="2099" grpId="0"/>
      <p:bldP spid="2092" grpId="0"/>
      <p:bldP spid="2092" grpId="1"/>
      <p:bldP spid="2094" grpId="0"/>
      <p:bldP spid="2094" grpId="1"/>
      <p:bldP spid="2098" grpId="0"/>
      <p:bldP spid="2098" grpId="1"/>
      <p:bldP spid="2071" grpId="0"/>
      <p:bldP spid="2097" grpId="0"/>
      <p:bldP spid="2097" grpId="1"/>
      <p:bldP spid="2069" grpId="0"/>
      <p:bldP spid="2086" grpId="0"/>
      <p:bldP spid="2086" grpId="1"/>
      <p:bldP spid="2067" grpId="0"/>
      <p:bldP spid="2085" grpId="0"/>
      <p:bldP spid="2085" grpId="1"/>
      <p:bldP spid="2068" grpId="0"/>
      <p:bldP spid="2089" grpId="0"/>
      <p:bldP spid="2088" grpId="0"/>
      <p:bldP spid="2064" grpId="0" build="p"/>
      <p:bldP spid="2090" grpId="0"/>
      <p:bldP spid="2091" grpId="0"/>
      <p:bldP spid="2102" grpId="0"/>
      <p:bldP spid="2102" grpId="1"/>
      <p:bldP spid="2127" grpId="0" animBg="1"/>
      <p:bldP spid="2129" grpId="0" animBg="1"/>
      <p:bldP spid="2130" grpId="0" animBg="1"/>
      <p:bldP spid="2131" grpId="0" animBg="1"/>
      <p:bldP spid="2132" grpId="0" animBg="1"/>
      <p:bldP spid="2133" grpId="0" animBg="1"/>
      <p:bldP spid="2134" grpId="0" animBg="1"/>
      <p:bldP spid="2135" grpId="0" animBg="1"/>
      <p:bldP spid="21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4656138" y="27559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1630363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2835" name="Rectangle 67"/>
          <p:cNvSpPr>
            <a:spLocks noChangeArrowheads="1"/>
          </p:cNvSpPr>
          <p:nvPr/>
        </p:nvSpPr>
        <p:spPr bwMode="auto">
          <a:xfrm>
            <a:off x="2598738" y="274796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2590800" y="27447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1622425" y="2743200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593975" y="1635125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601913" y="16271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1633538" y="1622425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86038" y="1627188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8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593975" y="1624013"/>
            <a:ext cx="10668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654425" y="16351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3652838" y="16271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686425" y="16351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689600" y="163195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662488" y="163353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59313" y="16351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17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617663" y="1627188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12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04838" y="16271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12775" y="1627188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1617663" y="1627188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12</a:t>
            </a:r>
          </a:p>
        </p:txBody>
      </p:sp>
      <p:sp>
        <p:nvSpPr>
          <p:cNvPr id="32809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Bubble Sort</a:t>
            </a:r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089400"/>
            <a:ext cx="7162800" cy="2362200"/>
          </a:xfrm>
        </p:spPr>
        <p:txBody>
          <a:bodyPr/>
          <a:lstStyle/>
          <a:p>
            <a:r>
              <a:rPr lang="en-US" sz="2800"/>
              <a:t>Given n numbers to sort:</a:t>
            </a:r>
          </a:p>
          <a:p>
            <a:r>
              <a:rPr lang="en-US" sz="2800"/>
              <a:t>Repeat the following n-1 times:</a:t>
            </a:r>
          </a:p>
          <a:p>
            <a:pPr lvl="1"/>
            <a:r>
              <a:rPr lang="en-US" sz="2400"/>
              <a:t>For each </a:t>
            </a:r>
            <a:r>
              <a:rPr lang="en-US" sz="2400">
                <a:solidFill>
                  <a:srgbClr val="CC0000"/>
                </a:solidFill>
              </a:rPr>
              <a:t>pair</a:t>
            </a:r>
            <a:r>
              <a:rPr lang="en-US" sz="2400"/>
              <a:t> of adjacent numbers:</a:t>
            </a:r>
          </a:p>
          <a:p>
            <a:pPr lvl="2"/>
            <a:r>
              <a:rPr lang="en-US" sz="2000"/>
              <a:t>If the number on the left is greater than the number on the right, swap them.</a:t>
            </a:r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604838" y="1627188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604838" y="1627188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1620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25860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>
            <a:off x="3652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4668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5684838" y="1627188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6700838" y="1627188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>
            <a:off x="604838" y="2516188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1625600" y="1622425"/>
            <a:ext cx="9652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3651250" y="27559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14</a:t>
            </a: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3649663" y="27479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14</a:t>
            </a:r>
          </a:p>
        </p:txBody>
      </p:sp>
      <p:sp>
        <p:nvSpPr>
          <p:cNvPr id="32841" name="Rectangle 73"/>
          <p:cNvSpPr>
            <a:spLocks noChangeArrowheads="1"/>
          </p:cNvSpPr>
          <p:nvPr/>
        </p:nvSpPr>
        <p:spPr bwMode="auto">
          <a:xfrm>
            <a:off x="5683250" y="2755900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22</a:t>
            </a:r>
          </a:p>
        </p:txBody>
      </p:sp>
      <p:sp>
        <p:nvSpPr>
          <p:cNvPr id="32842" name="Rectangle 74"/>
          <p:cNvSpPr>
            <a:spLocks noChangeArrowheads="1"/>
          </p:cNvSpPr>
          <p:nvPr/>
        </p:nvSpPr>
        <p:spPr bwMode="auto">
          <a:xfrm>
            <a:off x="5686425" y="2752725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22</a:t>
            </a:r>
          </a:p>
        </p:txBody>
      </p: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4659313" y="275431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17</a:t>
            </a:r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601663" y="27479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/>
              <a:t>6</a:t>
            </a:r>
          </a:p>
        </p:txBody>
      </p:sp>
      <p:sp>
        <p:nvSpPr>
          <p:cNvPr id="32847" name="Rectangle 79"/>
          <p:cNvSpPr>
            <a:spLocks noChangeArrowheads="1"/>
          </p:cNvSpPr>
          <p:nvPr/>
        </p:nvSpPr>
        <p:spPr bwMode="auto">
          <a:xfrm>
            <a:off x="609600" y="2747963"/>
            <a:ext cx="1016000" cy="88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>
            <a:off x="601663" y="27479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>
            <a:off x="601663" y="27479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>
            <a:off x="1617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2" name="Line 84"/>
          <p:cNvSpPr>
            <a:spLocks noChangeShapeType="1"/>
          </p:cNvSpPr>
          <p:nvPr/>
        </p:nvSpPr>
        <p:spPr bwMode="auto">
          <a:xfrm>
            <a:off x="25828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3649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4665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5" name="Line 87"/>
          <p:cNvSpPr>
            <a:spLocks noChangeShapeType="1"/>
          </p:cNvSpPr>
          <p:nvPr/>
        </p:nvSpPr>
        <p:spPr bwMode="auto">
          <a:xfrm>
            <a:off x="5681663" y="2747963"/>
            <a:ext cx="0" cy="88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6" name="Line 88"/>
          <p:cNvSpPr>
            <a:spLocks noChangeShapeType="1"/>
          </p:cNvSpPr>
          <p:nvPr/>
        </p:nvSpPr>
        <p:spPr bwMode="auto">
          <a:xfrm>
            <a:off x="6697663" y="2747963"/>
            <a:ext cx="0" cy="889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32857" name="Line 89"/>
          <p:cNvSpPr>
            <a:spLocks noChangeShapeType="1"/>
          </p:cNvSpPr>
          <p:nvPr/>
        </p:nvSpPr>
        <p:spPr bwMode="auto">
          <a:xfrm>
            <a:off x="601663" y="3636963"/>
            <a:ext cx="609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8A7A3C-129A-4024-BFE7-1F214333E6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6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3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4" grpId="0"/>
      <p:bldP spid="32844" grpId="1"/>
      <p:bldP spid="32844" grpId="2"/>
      <p:bldP spid="32836" grpId="0"/>
      <p:bldP spid="32836" grpId="1"/>
      <p:bldP spid="32836" grpId="2"/>
      <p:bldP spid="32835" grpId="0"/>
      <p:bldP spid="32835" grpId="1"/>
      <p:bldP spid="32838" grpId="0"/>
      <p:bldP spid="32838" grpId="1"/>
      <p:bldP spid="32838" grpId="2"/>
      <p:bldP spid="32858" grpId="0"/>
      <p:bldP spid="32858" grpId="1"/>
      <p:bldP spid="32782" grpId="0"/>
      <p:bldP spid="32782" grpId="1"/>
      <p:bldP spid="32770" grpId="0"/>
      <p:bldP spid="32770" grpId="1"/>
      <p:bldP spid="32833" grpId="0"/>
      <p:bldP spid="32771" grpId="0"/>
      <p:bldP spid="32781" grpId="0"/>
      <p:bldP spid="32777" grpId="0"/>
      <p:bldP spid="32777" grpId="1"/>
      <p:bldP spid="32778" grpId="0"/>
      <p:bldP spid="32778" grpId="1"/>
      <p:bldP spid="32772" grpId="0"/>
      <p:bldP spid="32772" grpId="1"/>
      <p:bldP spid="32773" grpId="0"/>
      <p:bldP spid="32773" grpId="1"/>
      <p:bldP spid="32774" grpId="0"/>
      <p:bldP spid="32774" grpId="1"/>
      <p:bldP spid="32775" grpId="0"/>
      <p:bldP spid="32775" grpId="1"/>
      <p:bldP spid="32783" grpId="0"/>
      <p:bldP spid="32784" grpId="0"/>
      <p:bldP spid="32784" grpId="1"/>
      <p:bldP spid="32785" grpId="0"/>
      <p:bldP spid="32785" grpId="1"/>
      <p:bldP spid="32789" grpId="0"/>
      <p:bldP spid="32789" grpId="1"/>
      <p:bldP spid="32832" grpId="0"/>
      <p:bldP spid="32832" grpId="1"/>
      <p:bldP spid="32839" grpId="0"/>
      <p:bldP spid="32839" grpId="1"/>
      <p:bldP spid="32840" grpId="0"/>
      <p:bldP spid="32840" grpId="1"/>
      <p:bldP spid="32840" grpId="2"/>
      <p:bldP spid="32841" grpId="0"/>
      <p:bldP spid="32841" grpId="1"/>
      <p:bldP spid="32841" grpId="2"/>
      <p:bldP spid="32842" grpId="0"/>
      <p:bldP spid="32842" grpId="1"/>
      <p:bldP spid="32843" grpId="0"/>
      <p:bldP spid="32843" grpId="1"/>
      <p:bldP spid="32846" grpId="0"/>
      <p:bldP spid="32846" grpId="1"/>
      <p:bldP spid="32846" grpId="2"/>
      <p:bldP spid="32847" grpId="0"/>
      <p:bldP spid="32847" grpId="1"/>
      <p:bldP spid="32849" grpId="0" animBg="1"/>
      <p:bldP spid="32850" grpId="0" animBg="1"/>
      <p:bldP spid="32851" grpId="0" animBg="1"/>
      <p:bldP spid="32852" grpId="0" animBg="1"/>
      <p:bldP spid="32853" grpId="0" animBg="1"/>
      <p:bldP spid="32854" grpId="0" animBg="1"/>
      <p:bldP spid="32855" grpId="0" animBg="1"/>
      <p:bldP spid="32856" grpId="0" animBg="1"/>
      <p:bldP spid="328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823</Words>
  <Application>Microsoft Office PowerPoint</Application>
  <PresentationFormat>On-screen Show (4:3)</PresentationFormat>
  <Paragraphs>286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Abstract Data Type</vt:lpstr>
      <vt:lpstr>Overview</vt:lpstr>
      <vt:lpstr>Selection Sort</vt:lpstr>
      <vt:lpstr>Selection Sort</vt:lpstr>
      <vt:lpstr>Selection Sort</vt:lpstr>
      <vt:lpstr>Selection Sort</vt:lpstr>
      <vt:lpstr>Selection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PowerPoint Presentation</vt:lpstr>
      <vt:lpstr>PowerPoint Presentation</vt:lpstr>
      <vt:lpstr>Insertion Sort</vt:lpstr>
      <vt:lpstr>Insertion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creator>Pree</dc:creator>
  <cp:lastModifiedBy>user</cp:lastModifiedBy>
  <cp:revision>11</cp:revision>
  <dcterms:created xsi:type="dcterms:W3CDTF">2011-01-10T15:22:30Z</dcterms:created>
  <dcterms:modified xsi:type="dcterms:W3CDTF">2012-01-27T03:54:47Z</dcterms:modified>
</cp:coreProperties>
</file>