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11"/>
  </p:notesMasterIdLst>
  <p:sldIdLst>
    <p:sldId id="257" r:id="rId2"/>
    <p:sldId id="260" r:id="rId3"/>
    <p:sldId id="272" r:id="rId4"/>
    <p:sldId id="258" r:id="rId5"/>
    <p:sldId id="261" r:id="rId6"/>
    <p:sldId id="274" r:id="rId7"/>
    <p:sldId id="276" r:id="rId8"/>
    <p:sldId id="27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BABABA"/>
    <a:srgbClr val="30353F"/>
    <a:srgbClr val="43CDD9"/>
    <a:srgbClr val="667181"/>
    <a:srgbClr val="DBDBDB"/>
    <a:srgbClr val="85E0E7"/>
    <a:srgbClr val="515A6B"/>
    <a:srgbClr val="AFBBBD"/>
    <a:srgbClr val="8FA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2" autoAdjust="0"/>
  </p:normalViewPr>
  <p:slideViewPr>
    <p:cSldViewPr snapToGrid="0" showGuides="1">
      <p:cViewPr>
        <p:scale>
          <a:sx n="70" d="100"/>
          <a:sy n="70" d="100"/>
        </p:scale>
        <p:origin x="1352" y="366"/>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81634371875004"/>
          <c:y val="0"/>
          <c:w val="0.66070636806493488"/>
          <c:h val="0.95958027135323343"/>
        </c:manualLayout>
      </c:layout>
      <c:doughnutChart>
        <c:varyColors val="1"/>
        <c:ser>
          <c:idx val="0"/>
          <c:order val="0"/>
          <c:tx>
            <c:strRef>
              <c:f>Sheet1!$B$1</c:f>
              <c:strCache>
                <c:ptCount val="1"/>
                <c:pt idx="0">
                  <c:v>Sales</c:v>
                </c:pt>
              </c:strCache>
            </c:strRef>
          </c:tx>
          <c:spPr>
            <a:ln>
              <a:noFill/>
            </a:ln>
          </c:spPr>
          <c:dPt>
            <c:idx val="0"/>
            <c:bubble3D val="0"/>
            <c:spPr>
              <a:solidFill>
                <a:srgbClr val="98A3AD"/>
              </a:solidFill>
              <a:ln w="19050">
                <a:noFill/>
              </a:ln>
              <a:effectLst/>
            </c:spPr>
            <c:extLst>
              <c:ext xmlns:c16="http://schemas.microsoft.com/office/drawing/2014/chart" uri="{C3380CC4-5D6E-409C-BE32-E72D297353CC}">
                <c16:uniqueId val="{00000001-619B-4A14-9400-6B387354EC86}"/>
              </c:ext>
            </c:extLst>
          </c:dPt>
          <c:dPt>
            <c:idx val="1"/>
            <c:bubble3D val="0"/>
            <c:spPr>
              <a:solidFill>
                <a:srgbClr val="E6E6E6"/>
              </a:solidFill>
              <a:ln w="19050">
                <a:noFill/>
              </a:ln>
              <a:effectLst/>
            </c:spPr>
            <c:extLst>
              <c:ext xmlns:c16="http://schemas.microsoft.com/office/drawing/2014/chart" uri="{C3380CC4-5D6E-409C-BE32-E72D297353CC}">
                <c16:uniqueId val="{00000003-619B-4A14-9400-6B387354EC86}"/>
              </c:ext>
            </c:extLst>
          </c:dPt>
          <c:dPt>
            <c:idx val="2"/>
            <c:bubble3D val="0"/>
            <c:spPr>
              <a:solidFill>
                <a:schemeClr val="accent3"/>
              </a:solidFill>
              <a:ln w="19050">
                <a:noFill/>
              </a:ln>
              <a:effectLst/>
            </c:spPr>
            <c:extLst>
              <c:ext xmlns:c16="http://schemas.microsoft.com/office/drawing/2014/chart" uri="{C3380CC4-5D6E-409C-BE32-E72D297353CC}">
                <c16:uniqueId val="{00000005-619B-4A14-9400-6B387354EC86}"/>
              </c:ext>
            </c:extLst>
          </c:dPt>
          <c:dPt>
            <c:idx val="3"/>
            <c:bubble3D val="0"/>
            <c:spPr>
              <a:solidFill>
                <a:schemeClr val="accent4"/>
              </a:solidFill>
              <a:ln w="19050">
                <a:noFill/>
              </a:ln>
              <a:effectLst/>
            </c:spPr>
            <c:extLst>
              <c:ext xmlns:c16="http://schemas.microsoft.com/office/drawing/2014/chart" uri="{C3380CC4-5D6E-409C-BE32-E72D297353CC}">
                <c16:uniqueId val="{00000007-619B-4A14-9400-6B387354EC86}"/>
              </c:ext>
            </c:extLst>
          </c:dPt>
          <c:cat>
            <c:strRef>
              <c:f>Sheet1!$A$2:$A$5</c:f>
              <c:strCache>
                <c:ptCount val="2"/>
                <c:pt idx="0">
                  <c:v>Fraud</c:v>
                </c:pt>
                <c:pt idx="1">
                  <c:v>Not Fraud</c:v>
                </c:pt>
              </c:strCache>
            </c:strRef>
          </c:cat>
          <c:val>
            <c:numRef>
              <c:f>Sheet1!$B$2:$B$5</c:f>
              <c:numCache>
                <c:formatCode>General</c:formatCode>
                <c:ptCount val="4"/>
                <c:pt idx="0">
                  <c:v>9.4</c:v>
                </c:pt>
                <c:pt idx="1">
                  <c:v>90.6</c:v>
                </c:pt>
              </c:numCache>
            </c:numRef>
          </c:val>
          <c:extLst>
            <c:ext xmlns:c16="http://schemas.microsoft.com/office/drawing/2014/chart" uri="{C3380CC4-5D6E-409C-BE32-E72D297353CC}">
              <c16:uniqueId val="{00000008-619B-4A14-9400-6B387354EC86}"/>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30353F"/>
              </a:solidFill>
              <a:ln w="19050">
                <a:noFill/>
              </a:ln>
              <a:effectLst/>
            </c:spPr>
            <c:extLst>
              <c:ext xmlns:c16="http://schemas.microsoft.com/office/drawing/2014/chart" uri="{C3380CC4-5D6E-409C-BE32-E72D297353CC}">
                <c16:uniqueId val="{00000001-1B5D-43C7-BD04-42EB7B4BC708}"/>
              </c:ext>
            </c:extLst>
          </c:dPt>
          <c:dPt>
            <c:idx val="1"/>
            <c:bubble3D val="0"/>
            <c:spPr>
              <a:solidFill>
                <a:srgbClr val="E6E6E6"/>
              </a:solidFill>
              <a:ln w="19050">
                <a:noFill/>
              </a:ln>
              <a:effectLst/>
            </c:spPr>
            <c:extLst>
              <c:ext xmlns:c16="http://schemas.microsoft.com/office/drawing/2014/chart" uri="{C3380CC4-5D6E-409C-BE32-E72D297353CC}">
                <c16:uniqueId val="{00000003-1B5D-43C7-BD04-42EB7B4BC708}"/>
              </c:ext>
            </c:extLst>
          </c:dPt>
          <c:dPt>
            <c:idx val="2"/>
            <c:bubble3D val="0"/>
            <c:spPr>
              <a:solidFill>
                <a:schemeClr val="accent3"/>
              </a:solidFill>
              <a:ln w="19050">
                <a:noFill/>
              </a:ln>
              <a:effectLst/>
            </c:spPr>
            <c:extLst>
              <c:ext xmlns:c16="http://schemas.microsoft.com/office/drawing/2014/chart" uri="{C3380CC4-5D6E-409C-BE32-E72D297353CC}">
                <c16:uniqueId val="{00000005-1B5D-43C7-BD04-42EB7B4BC708}"/>
              </c:ext>
            </c:extLst>
          </c:dPt>
          <c:dPt>
            <c:idx val="3"/>
            <c:bubble3D val="0"/>
            <c:spPr>
              <a:solidFill>
                <a:schemeClr val="accent4"/>
              </a:solidFill>
              <a:ln w="19050">
                <a:noFill/>
              </a:ln>
              <a:effectLst/>
            </c:spPr>
            <c:extLst>
              <c:ext xmlns:c16="http://schemas.microsoft.com/office/drawing/2014/chart" uri="{C3380CC4-5D6E-409C-BE32-E72D297353CC}">
                <c16:uniqueId val="{00000007-1B5D-43C7-BD04-42EB7B4BC708}"/>
              </c:ext>
            </c:extLst>
          </c:dPt>
          <c:cat>
            <c:strRef>
              <c:f>Sheet1!$A$2:$A$5</c:f>
              <c:strCache>
                <c:ptCount val="2"/>
                <c:pt idx="0">
                  <c:v>1st Qtr</c:v>
                </c:pt>
                <c:pt idx="1">
                  <c:v>2nd Qtr</c:v>
                </c:pt>
              </c:strCache>
            </c:strRef>
          </c:cat>
          <c:val>
            <c:numRef>
              <c:f>Sheet1!$B$2:$B$5</c:f>
              <c:numCache>
                <c:formatCode>General</c:formatCode>
                <c:ptCount val="4"/>
                <c:pt idx="0">
                  <c:v>16.899999999999999</c:v>
                </c:pt>
                <c:pt idx="1">
                  <c:v>83.1</c:v>
                </c:pt>
              </c:numCache>
            </c:numRef>
          </c:val>
          <c:extLst>
            <c:ext xmlns:c16="http://schemas.microsoft.com/office/drawing/2014/chart" uri="{C3380CC4-5D6E-409C-BE32-E72D297353CC}">
              <c16:uniqueId val="{00000008-1B5D-43C7-BD04-42EB7B4BC708}"/>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BABABA"/>
              </a:solidFill>
              <a:ln w="19050">
                <a:noFill/>
              </a:ln>
              <a:effectLst/>
            </c:spPr>
            <c:extLst>
              <c:ext xmlns:c16="http://schemas.microsoft.com/office/drawing/2014/chart" uri="{C3380CC4-5D6E-409C-BE32-E72D297353CC}">
                <c16:uniqueId val="{00000001-5BA3-4B8D-89E2-DE51B1803F47}"/>
              </c:ext>
            </c:extLst>
          </c:dPt>
          <c:dPt>
            <c:idx val="1"/>
            <c:bubble3D val="0"/>
            <c:spPr>
              <a:solidFill>
                <a:srgbClr val="E6E6E6"/>
              </a:solidFill>
              <a:ln w="19050">
                <a:noFill/>
              </a:ln>
              <a:effectLst/>
            </c:spPr>
            <c:extLst>
              <c:ext xmlns:c16="http://schemas.microsoft.com/office/drawing/2014/chart" uri="{C3380CC4-5D6E-409C-BE32-E72D297353CC}">
                <c16:uniqueId val="{00000003-5BA3-4B8D-89E2-DE51B1803F47}"/>
              </c:ext>
            </c:extLst>
          </c:dPt>
          <c:dPt>
            <c:idx val="2"/>
            <c:bubble3D val="0"/>
            <c:spPr>
              <a:solidFill>
                <a:schemeClr val="accent3"/>
              </a:solidFill>
              <a:ln w="19050">
                <a:noFill/>
              </a:ln>
              <a:effectLst/>
            </c:spPr>
            <c:extLst>
              <c:ext xmlns:c16="http://schemas.microsoft.com/office/drawing/2014/chart" uri="{C3380CC4-5D6E-409C-BE32-E72D297353CC}">
                <c16:uniqueId val="{00000005-5BA3-4B8D-89E2-DE51B1803F47}"/>
              </c:ext>
            </c:extLst>
          </c:dPt>
          <c:dPt>
            <c:idx val="3"/>
            <c:bubble3D val="0"/>
            <c:spPr>
              <a:solidFill>
                <a:schemeClr val="accent4"/>
              </a:solidFill>
              <a:ln w="19050">
                <a:noFill/>
              </a:ln>
              <a:effectLst/>
            </c:spPr>
            <c:extLst>
              <c:ext xmlns:c16="http://schemas.microsoft.com/office/drawing/2014/chart" uri="{C3380CC4-5D6E-409C-BE32-E72D297353CC}">
                <c16:uniqueId val="{00000007-5BA3-4B8D-89E2-DE51B1803F47}"/>
              </c:ext>
            </c:extLst>
          </c:dPt>
          <c:cat>
            <c:strRef>
              <c:f>Sheet1!$A$2:$A$5</c:f>
              <c:strCache>
                <c:ptCount val="2"/>
                <c:pt idx="0">
                  <c:v>Audit</c:v>
                </c:pt>
                <c:pt idx="1">
                  <c:v>Not Fraud</c:v>
                </c:pt>
              </c:strCache>
            </c:strRef>
          </c:cat>
          <c:val>
            <c:numRef>
              <c:f>Sheet1!$B$2:$B$5</c:f>
              <c:numCache>
                <c:formatCode>General</c:formatCode>
                <c:ptCount val="4"/>
                <c:pt idx="0">
                  <c:v>5</c:v>
                </c:pt>
                <c:pt idx="1">
                  <c:v>95</c:v>
                </c:pt>
              </c:numCache>
            </c:numRef>
          </c:val>
          <c:extLst>
            <c:ext xmlns:c16="http://schemas.microsoft.com/office/drawing/2014/chart" uri="{C3380CC4-5D6E-409C-BE32-E72D297353CC}">
              <c16:uniqueId val="{00000008-5BA3-4B8D-89E2-DE51B1803F47}"/>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Sheet1!$A$1:$AX$1</c:f>
              <c:strCache>
                <c:ptCount val="5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strCache>
            </c:strRef>
          </c:cat>
          <c:val>
            <c:numRef>
              <c:f>Sheet1!$A$2:$AX$2</c:f>
              <c:numCache>
                <c:formatCode>0.00%</c:formatCode>
                <c:ptCount val="50"/>
                <c:pt idx="0">
                  <c:v>1.8336999999999999E-2</c:v>
                </c:pt>
                <c:pt idx="1">
                  <c:v>1.421E-3</c:v>
                </c:pt>
                <c:pt idx="2">
                  <c:v>1.7351999999999999E-2</c:v>
                </c:pt>
                <c:pt idx="3">
                  <c:v>1.37E-2</c:v>
                </c:pt>
                <c:pt idx="4">
                  <c:v>9.1351000000000002E-2</c:v>
                </c:pt>
                <c:pt idx="5">
                  <c:v>1.1860000000000001E-2</c:v>
                </c:pt>
                <c:pt idx="6">
                  <c:v>1.1289E-2</c:v>
                </c:pt>
                <c:pt idx="7">
                  <c:v>2.7399999999999998E-3</c:v>
                </c:pt>
                <c:pt idx="8">
                  <c:v>1.183E-3</c:v>
                </c:pt>
                <c:pt idx="9">
                  <c:v>7.0953000000000002E-2</c:v>
                </c:pt>
                <c:pt idx="10">
                  <c:v>3.1725999999999997E-2</c:v>
                </c:pt>
                <c:pt idx="11">
                  <c:v>2.882E-3</c:v>
                </c:pt>
                <c:pt idx="12">
                  <c:v>4.1720000000000004E-3</c:v>
                </c:pt>
                <c:pt idx="13">
                  <c:v>4.6202E-2</c:v>
                </c:pt>
                <c:pt idx="14">
                  <c:v>2.5680000000000001E-2</c:v>
                </c:pt>
                <c:pt idx="15">
                  <c:v>1.2342000000000001E-2</c:v>
                </c:pt>
                <c:pt idx="16">
                  <c:v>8.7240000000000009E-3</c:v>
                </c:pt>
                <c:pt idx="17">
                  <c:v>1.8200999999999998E-2</c:v>
                </c:pt>
                <c:pt idx="18">
                  <c:v>1.5365E-2</c:v>
                </c:pt>
                <c:pt idx="19">
                  <c:v>5.8589999999999996E-3</c:v>
                </c:pt>
                <c:pt idx="20">
                  <c:v>2.0641E-2</c:v>
                </c:pt>
                <c:pt idx="21">
                  <c:v>2.4021000000000001E-2</c:v>
                </c:pt>
                <c:pt idx="22">
                  <c:v>3.7252E-2</c:v>
                </c:pt>
                <c:pt idx="23">
                  <c:v>1.3592999999999999E-2</c:v>
                </c:pt>
                <c:pt idx="24">
                  <c:v>1.2862999999999999E-2</c:v>
                </c:pt>
                <c:pt idx="25">
                  <c:v>2.3970000000000002E-2</c:v>
                </c:pt>
                <c:pt idx="26">
                  <c:v>3.5609999999999999E-3</c:v>
                </c:pt>
                <c:pt idx="27">
                  <c:v>7.1159999999999999E-3</c:v>
                </c:pt>
                <c:pt idx="28">
                  <c:v>3.7759999999999998E-3</c:v>
                </c:pt>
                <c:pt idx="29">
                  <c:v>4.3540000000000002E-3</c:v>
                </c:pt>
                <c:pt idx="30">
                  <c:v>2.9330999999999999E-2</c:v>
                </c:pt>
                <c:pt idx="31">
                  <c:v>5.5589999999999997E-3</c:v>
                </c:pt>
                <c:pt idx="32">
                  <c:v>6.472E-2</c:v>
                </c:pt>
                <c:pt idx="33">
                  <c:v>3.4369999999999998E-2</c:v>
                </c:pt>
                <c:pt idx="34">
                  <c:v>1.5120000000000001E-3</c:v>
                </c:pt>
                <c:pt idx="35">
                  <c:v>4.0439000000000003E-2</c:v>
                </c:pt>
                <c:pt idx="36">
                  <c:v>1.2851E-2</c:v>
                </c:pt>
                <c:pt idx="37">
                  <c:v>8.8260000000000005E-3</c:v>
                </c:pt>
                <c:pt idx="38">
                  <c:v>4.4061999999999997E-2</c:v>
                </c:pt>
                <c:pt idx="39">
                  <c:v>1.4610000000000001E-3</c:v>
                </c:pt>
                <c:pt idx="40">
                  <c:v>1.7781999999999999E-2</c:v>
                </c:pt>
                <c:pt idx="41">
                  <c:v>3.0509999999999999E-3</c:v>
                </c:pt>
                <c:pt idx="42">
                  <c:v>2.3444E-2</c:v>
                </c:pt>
                <c:pt idx="43">
                  <c:v>6.3333E-2</c:v>
                </c:pt>
                <c:pt idx="44">
                  <c:v>5.4120000000000001E-3</c:v>
                </c:pt>
                <c:pt idx="45">
                  <c:v>2.774E-3</c:v>
                </c:pt>
                <c:pt idx="46">
                  <c:v>2.6172000000000001E-2</c:v>
                </c:pt>
                <c:pt idx="47">
                  <c:v>1.9101E-2</c:v>
                </c:pt>
                <c:pt idx="48">
                  <c:v>8.3280000000000003E-3</c:v>
                </c:pt>
                <c:pt idx="49">
                  <c:v>1.6791E-2</c:v>
                </c:pt>
              </c:numCache>
            </c:numRef>
          </c:val>
          <c:extLst>
            <c:ext xmlns:c16="http://schemas.microsoft.com/office/drawing/2014/chart" uri="{C3380CC4-5D6E-409C-BE32-E72D297353CC}">
              <c16:uniqueId val="{00000000-882E-411F-B5B5-41FEA37C9F45}"/>
            </c:ext>
          </c:extLst>
        </c:ser>
        <c:dLbls>
          <c:showLegendKey val="0"/>
          <c:showVal val="0"/>
          <c:showCatName val="0"/>
          <c:showSerName val="0"/>
          <c:showPercent val="0"/>
          <c:showBubbleSize val="0"/>
        </c:dLbls>
        <c:gapWidth val="164"/>
        <c:overlap val="-22"/>
        <c:axId val="-1735757680"/>
        <c:axId val="-1735755504"/>
      </c:barChart>
      <c:catAx>
        <c:axId val="-1735757680"/>
        <c:scaling>
          <c:orientation val="minMax"/>
        </c:scaling>
        <c:delete val="0"/>
        <c:axPos val="b"/>
        <c:numFmt formatCode="General" sourceLinked="1"/>
        <c:majorTickMark val="none"/>
        <c:minorTickMark val="none"/>
        <c:tickLblPos val="nextTo"/>
        <c:spPr>
          <a:noFill/>
          <a:ln>
            <a:noFill/>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5504"/>
        <c:crosses val="autoZero"/>
        <c:auto val="1"/>
        <c:lblAlgn val="ctr"/>
        <c:lblOffset val="100"/>
        <c:tickMarkSkip val="1"/>
        <c:noMultiLvlLbl val="1"/>
      </c:catAx>
      <c:valAx>
        <c:axId val="-17357555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357576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tx>
            <c:strRef>
              <c:f>Sheet1!$B$1</c:f>
              <c:strCache>
                <c:ptCount val="1"/>
                <c:pt idx="0">
                  <c:v>Fraud</c:v>
                </c:pt>
              </c:strCache>
            </c:strRef>
          </c:tx>
          <c:spPr>
            <a:pattFill prst="narVert">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Pt>
            <c:idx val="0"/>
            <c:invertIfNegative val="0"/>
            <c:bubble3D val="0"/>
            <c:extLst>
              <c:ext xmlns:c16="http://schemas.microsoft.com/office/drawing/2014/chart" uri="{C3380CC4-5D6E-409C-BE32-E72D297353CC}">
                <c16:uniqueId val="{00000001-B1E0-4564-AEF1-6C9CF57FC564}"/>
              </c:ext>
            </c:extLst>
          </c:dPt>
          <c:dPt>
            <c:idx val="1"/>
            <c:invertIfNegative val="0"/>
            <c:bubble3D val="0"/>
            <c:extLst>
              <c:ext xmlns:c16="http://schemas.microsoft.com/office/drawing/2014/chart" uri="{C3380CC4-5D6E-409C-BE32-E72D297353CC}">
                <c16:uniqueId val="{00000003-B1E0-4564-AEF1-6C9CF57FC564}"/>
              </c:ext>
            </c:extLst>
          </c:dPt>
          <c:dPt>
            <c:idx val="2"/>
            <c:invertIfNegative val="0"/>
            <c:bubble3D val="0"/>
            <c:extLst>
              <c:ext xmlns:c16="http://schemas.microsoft.com/office/drawing/2014/chart" uri="{C3380CC4-5D6E-409C-BE32-E72D297353CC}">
                <c16:uniqueId val="{00000005-B1E0-4564-AEF1-6C9CF57FC5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Race 1</c:v>
                </c:pt>
                <c:pt idx="1">
                  <c:v>Race 2</c:v>
                </c:pt>
                <c:pt idx="2">
                  <c:v>Race 3</c:v>
                </c:pt>
                <c:pt idx="3">
                  <c:v>Race 4</c:v>
                </c:pt>
              </c:strCache>
            </c:strRef>
          </c:cat>
          <c:val>
            <c:numRef>
              <c:f>Sheet1!$B$2:$B$5</c:f>
              <c:numCache>
                <c:formatCode>0%</c:formatCode>
                <c:ptCount val="4"/>
                <c:pt idx="0">
                  <c:v>0.84278500000000001</c:v>
                </c:pt>
                <c:pt idx="1">
                  <c:v>0.10287200000000001</c:v>
                </c:pt>
                <c:pt idx="2">
                  <c:v>0.04</c:v>
                </c:pt>
                <c:pt idx="3">
                  <c:v>2.0924000000000002E-2</c:v>
                </c:pt>
              </c:numCache>
            </c:numRef>
          </c:val>
          <c:extLst>
            <c:ext xmlns:c16="http://schemas.microsoft.com/office/drawing/2014/chart" uri="{C3380CC4-5D6E-409C-BE32-E72D297353CC}">
              <c16:uniqueId val="{0000000A-B1E0-4564-AEF1-6C9CF57FC564}"/>
            </c:ext>
          </c:extLst>
        </c:ser>
        <c:ser>
          <c:idx val="1"/>
          <c:order val="1"/>
          <c:tx>
            <c:strRef>
              <c:f>Sheet1!$C$1</c:f>
              <c:strCache>
                <c:ptCount val="1"/>
                <c:pt idx="0">
                  <c:v>Not Fraud</c:v>
                </c:pt>
              </c:strCache>
            </c:strRef>
          </c:tx>
          <c:spPr>
            <a:pattFill prst="narVert">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Race 1</c:v>
                </c:pt>
                <c:pt idx="1">
                  <c:v>Race 2</c:v>
                </c:pt>
                <c:pt idx="2">
                  <c:v>Race 3</c:v>
                </c:pt>
                <c:pt idx="3">
                  <c:v>Race 4</c:v>
                </c:pt>
              </c:strCache>
            </c:strRef>
          </c:cat>
          <c:val>
            <c:numRef>
              <c:f>Sheet1!$C$2:$C$5</c:f>
              <c:numCache>
                <c:formatCode>0%</c:formatCode>
                <c:ptCount val="4"/>
                <c:pt idx="0">
                  <c:v>0.84</c:v>
                </c:pt>
                <c:pt idx="1">
                  <c:v>0.11</c:v>
                </c:pt>
                <c:pt idx="2">
                  <c:v>0.03</c:v>
                </c:pt>
                <c:pt idx="3">
                  <c:v>0.02</c:v>
                </c:pt>
              </c:numCache>
            </c:numRef>
          </c:val>
          <c:extLst>
            <c:ext xmlns:c16="http://schemas.microsoft.com/office/drawing/2014/chart" uri="{C3380CC4-5D6E-409C-BE32-E72D297353CC}">
              <c16:uniqueId val="{00000008-37C4-4E05-8979-C35F7E6AE15B}"/>
            </c:ext>
          </c:extLst>
        </c:ser>
        <c:dLbls>
          <c:dLblPos val="outEnd"/>
          <c:showLegendKey val="0"/>
          <c:showVal val="1"/>
          <c:showCatName val="0"/>
          <c:showSerName val="0"/>
          <c:showPercent val="0"/>
          <c:showBubbleSize val="0"/>
        </c:dLbls>
        <c:gapWidth val="227"/>
        <c:overlap val="-48"/>
        <c:axId val="1126207608"/>
        <c:axId val="1126205640"/>
      </c:barChart>
      <c:valAx>
        <c:axId val="1126205640"/>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6207608"/>
        <c:crossBetween val="between"/>
      </c:valAx>
      <c:catAx>
        <c:axId val="1126207608"/>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6205640"/>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5597897050103124"/>
          <c:y val="0.18927696462519611"/>
          <c:w val="0.61425449793891362"/>
          <c:h val="0.66024784849777307"/>
        </c:manualLayout>
      </c:layout>
      <c:barChart>
        <c:barDir val="bar"/>
        <c:grouping val="clustered"/>
        <c:varyColors val="0"/>
        <c:ser>
          <c:idx val="0"/>
          <c:order val="0"/>
          <c:tx>
            <c:strRef>
              <c:f>Sheet1!$B$1</c:f>
              <c:strCache>
                <c:ptCount val="1"/>
                <c:pt idx="0">
                  <c:v>Fraud</c:v>
                </c:pt>
              </c:strCache>
            </c:strRef>
          </c:tx>
          <c:spPr>
            <a:pattFill prst="narVert">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Pt>
            <c:idx val="0"/>
            <c:invertIfNegative val="0"/>
            <c:bubble3D val="0"/>
            <c:extLst>
              <c:ext xmlns:c16="http://schemas.microsoft.com/office/drawing/2014/chart" uri="{C3380CC4-5D6E-409C-BE32-E72D297353CC}">
                <c16:uniqueId val="{00000001-B1E0-4564-AEF1-6C9CF57FC564}"/>
              </c:ext>
            </c:extLst>
          </c:dPt>
          <c:dPt>
            <c:idx val="1"/>
            <c:invertIfNegative val="0"/>
            <c:bubble3D val="0"/>
            <c:extLst>
              <c:ext xmlns:c16="http://schemas.microsoft.com/office/drawing/2014/chart" uri="{C3380CC4-5D6E-409C-BE32-E72D297353CC}">
                <c16:uniqueId val="{00000003-B1E0-4564-AEF1-6C9CF57FC5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Gender 1</c:v>
                </c:pt>
                <c:pt idx="1">
                  <c:v>Gender 2</c:v>
                </c:pt>
              </c:strCache>
            </c:strRef>
          </c:cat>
          <c:val>
            <c:numRef>
              <c:f>Sheet1!$B$2:$B$3</c:f>
              <c:numCache>
                <c:formatCode>0%</c:formatCode>
                <c:ptCount val="2"/>
                <c:pt idx="0">
                  <c:v>0.43</c:v>
                </c:pt>
                <c:pt idx="1">
                  <c:v>0.56999999999999995</c:v>
                </c:pt>
              </c:numCache>
            </c:numRef>
          </c:val>
          <c:extLst>
            <c:ext xmlns:c16="http://schemas.microsoft.com/office/drawing/2014/chart" uri="{C3380CC4-5D6E-409C-BE32-E72D297353CC}">
              <c16:uniqueId val="{0000000A-B1E0-4564-AEF1-6C9CF57FC564}"/>
            </c:ext>
          </c:extLst>
        </c:ser>
        <c:ser>
          <c:idx val="1"/>
          <c:order val="1"/>
          <c:tx>
            <c:strRef>
              <c:f>Sheet1!$C$1</c:f>
              <c:strCache>
                <c:ptCount val="1"/>
                <c:pt idx="0">
                  <c:v>Not Fraud</c:v>
                </c:pt>
              </c:strCache>
            </c:strRef>
          </c:tx>
          <c:spPr>
            <a:pattFill prst="narVert">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Sheet1!$A$2:$A$3</c:f>
              <c:strCache>
                <c:ptCount val="2"/>
                <c:pt idx="0">
                  <c:v>Gender 1</c:v>
                </c:pt>
                <c:pt idx="1">
                  <c:v>Gender 2</c:v>
                </c:pt>
              </c:strCache>
            </c:strRef>
          </c:cat>
          <c:val>
            <c:numRef>
              <c:f>Sheet1!$C$2:$C$3</c:f>
              <c:numCache>
                <c:formatCode>0%</c:formatCode>
                <c:ptCount val="2"/>
                <c:pt idx="0">
                  <c:v>0.42</c:v>
                </c:pt>
                <c:pt idx="1">
                  <c:v>0.57999999999999996</c:v>
                </c:pt>
              </c:numCache>
            </c:numRef>
          </c:val>
          <c:extLst>
            <c:ext xmlns:c16="http://schemas.microsoft.com/office/drawing/2014/chart" uri="{C3380CC4-5D6E-409C-BE32-E72D297353CC}">
              <c16:uniqueId val="{00000006-ADAC-43B2-AE36-9ADDF92C7A93}"/>
            </c:ext>
          </c:extLst>
        </c:ser>
        <c:dLbls>
          <c:dLblPos val="outEnd"/>
          <c:showLegendKey val="0"/>
          <c:showVal val="1"/>
          <c:showCatName val="0"/>
          <c:showSerName val="0"/>
          <c:showPercent val="0"/>
          <c:showBubbleSize val="0"/>
        </c:dLbls>
        <c:gapWidth val="227"/>
        <c:overlap val="-48"/>
        <c:axId val="1236195312"/>
        <c:axId val="1236194984"/>
      </c:barChart>
      <c:valAx>
        <c:axId val="123619498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6195312"/>
        <c:crossBetween val="between"/>
      </c:valAx>
      <c:catAx>
        <c:axId val="1236195312"/>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6194984"/>
        <c:auto val="1"/>
        <c:lblAlgn val="ctr"/>
        <c:lblOffset val="100"/>
        <c:noMultiLvlLbl val="0"/>
      </c:cat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8620501723376676"/>
          <c:y val="6.6683818935054165E-2"/>
          <c:w val="0.51390623262725121"/>
          <c:h val="0.8666323621298917"/>
        </c:manualLayout>
      </c:layout>
      <c:barChart>
        <c:barDir val="bar"/>
        <c:grouping val="clustered"/>
        <c:varyColors val="0"/>
        <c:ser>
          <c:idx val="0"/>
          <c:order val="0"/>
          <c:tx>
            <c:strRef>
              <c:f>Sheet1!$B$1</c:f>
              <c:strCache>
                <c:ptCount val="1"/>
                <c:pt idx="0">
                  <c:v>Fraud</c:v>
                </c:pt>
              </c:strCache>
            </c:strRef>
          </c:tx>
          <c:spPr>
            <a:pattFill prst="narVert">
              <a:fgClr>
                <a:schemeClr val="accent1">
                  <a:shade val="76000"/>
                </a:schemeClr>
              </a:fgClr>
              <a:bgClr>
                <a:schemeClr val="accent1">
                  <a:shade val="76000"/>
                  <a:lumMod val="20000"/>
                  <a:lumOff val="80000"/>
                </a:schemeClr>
              </a:bgClr>
            </a:pattFill>
            <a:ln>
              <a:noFill/>
            </a:ln>
            <a:effectLst>
              <a:innerShdw blurRad="114300">
                <a:schemeClr val="accent1">
                  <a:shade val="76000"/>
                </a:schemeClr>
              </a:innerShdw>
            </a:effectLst>
          </c:spPr>
          <c:invertIfNegative val="0"/>
          <c:dPt>
            <c:idx val="0"/>
            <c:invertIfNegative val="0"/>
            <c:bubble3D val="0"/>
            <c:extLst>
              <c:ext xmlns:c16="http://schemas.microsoft.com/office/drawing/2014/chart" uri="{C3380CC4-5D6E-409C-BE32-E72D297353CC}">
                <c16:uniqueId val="{00000001-B1E0-4564-AEF1-6C9CF57FC564}"/>
              </c:ext>
            </c:extLst>
          </c:dPt>
          <c:dPt>
            <c:idx val="1"/>
            <c:invertIfNegative val="0"/>
            <c:bubble3D val="0"/>
            <c:extLst>
              <c:ext xmlns:c16="http://schemas.microsoft.com/office/drawing/2014/chart" uri="{C3380CC4-5D6E-409C-BE32-E72D297353CC}">
                <c16:uniqueId val="{00000003-B1E0-4564-AEF1-6C9CF57FC564}"/>
              </c:ext>
            </c:extLst>
          </c:dPt>
          <c:dPt>
            <c:idx val="2"/>
            <c:invertIfNegative val="0"/>
            <c:bubble3D val="0"/>
            <c:extLst>
              <c:ext xmlns:c16="http://schemas.microsoft.com/office/drawing/2014/chart" uri="{C3380CC4-5D6E-409C-BE32-E72D297353CC}">
                <c16:uniqueId val="{00000005-B1E0-4564-AEF1-6C9CF57FC5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&lt;50</c:v>
                </c:pt>
                <c:pt idx="1">
                  <c:v>50-60</c:v>
                </c:pt>
                <c:pt idx="2">
                  <c:v>60-70</c:v>
                </c:pt>
                <c:pt idx="3">
                  <c:v>70-80</c:v>
                </c:pt>
                <c:pt idx="4">
                  <c:v>80-90</c:v>
                </c:pt>
                <c:pt idx="5">
                  <c:v>90+</c:v>
                </c:pt>
              </c:strCache>
            </c:strRef>
          </c:cat>
          <c:val>
            <c:numRef>
              <c:f>Sheet1!$B$2:$B$7</c:f>
              <c:numCache>
                <c:formatCode>0%</c:formatCode>
                <c:ptCount val="6"/>
                <c:pt idx="0">
                  <c:v>6.7233000000000001E-2</c:v>
                </c:pt>
                <c:pt idx="1">
                  <c:v>6.6029000000000004E-2</c:v>
                </c:pt>
                <c:pt idx="2">
                  <c:v>0.21688199999999999</c:v>
                </c:pt>
                <c:pt idx="3">
                  <c:v>0.33492</c:v>
                </c:pt>
                <c:pt idx="4">
                  <c:v>0.24821499999999999</c:v>
                </c:pt>
                <c:pt idx="5">
                  <c:v>6.6721000000000003E-2</c:v>
                </c:pt>
              </c:numCache>
            </c:numRef>
          </c:val>
          <c:extLst>
            <c:ext xmlns:c16="http://schemas.microsoft.com/office/drawing/2014/chart" uri="{C3380CC4-5D6E-409C-BE32-E72D297353CC}">
              <c16:uniqueId val="{0000000A-B1E0-4564-AEF1-6C9CF57FC564}"/>
            </c:ext>
          </c:extLst>
        </c:ser>
        <c:ser>
          <c:idx val="1"/>
          <c:order val="1"/>
          <c:tx>
            <c:strRef>
              <c:f>Sheet1!$C$1</c:f>
              <c:strCache>
                <c:ptCount val="1"/>
                <c:pt idx="0">
                  <c:v>Not  Fraud</c:v>
                </c:pt>
              </c:strCache>
            </c:strRef>
          </c:tx>
          <c:spPr>
            <a:pattFill prst="narVert">
              <a:fgClr>
                <a:schemeClr val="accent1">
                  <a:tint val="77000"/>
                </a:schemeClr>
              </a:fgClr>
              <a:bgClr>
                <a:schemeClr val="accent1">
                  <a:tint val="77000"/>
                  <a:lumMod val="20000"/>
                  <a:lumOff val="80000"/>
                </a:schemeClr>
              </a:bgClr>
            </a:pattFill>
            <a:ln>
              <a:noFill/>
            </a:ln>
            <a:effectLst>
              <a:innerShdw blurRad="114300">
                <a:schemeClr val="accent1">
                  <a:tint val="77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Sheet1!$A$2:$A$7</c:f>
              <c:strCache>
                <c:ptCount val="6"/>
                <c:pt idx="0">
                  <c:v>&lt;50</c:v>
                </c:pt>
                <c:pt idx="1">
                  <c:v>50-60</c:v>
                </c:pt>
                <c:pt idx="2">
                  <c:v>60-70</c:v>
                </c:pt>
                <c:pt idx="3">
                  <c:v>70-80</c:v>
                </c:pt>
                <c:pt idx="4">
                  <c:v>80-90</c:v>
                </c:pt>
                <c:pt idx="5">
                  <c:v>90+</c:v>
                </c:pt>
              </c:strCache>
            </c:strRef>
          </c:cat>
          <c:val>
            <c:numRef>
              <c:f>Sheet1!$C$2:$C$7</c:f>
              <c:numCache>
                <c:formatCode>0%</c:formatCode>
                <c:ptCount val="6"/>
                <c:pt idx="0">
                  <c:v>7.0999999999999994E-2</c:v>
                </c:pt>
                <c:pt idx="1">
                  <c:v>7.2503999999999999E-2</c:v>
                </c:pt>
                <c:pt idx="2">
                  <c:v>0.21652399999999999</c:v>
                </c:pt>
                <c:pt idx="3">
                  <c:v>0.33064399999999999</c:v>
                </c:pt>
                <c:pt idx="4">
                  <c:v>0.246118</c:v>
                </c:pt>
                <c:pt idx="5">
                  <c:v>6.3211000000000003E-2</c:v>
                </c:pt>
              </c:numCache>
            </c:numRef>
          </c:val>
          <c:extLst>
            <c:ext xmlns:c16="http://schemas.microsoft.com/office/drawing/2014/chart" uri="{C3380CC4-5D6E-409C-BE32-E72D297353CC}">
              <c16:uniqueId val="{00000008-01DC-4CFE-B50C-B428A2365E76}"/>
            </c:ext>
          </c:extLst>
        </c:ser>
        <c:dLbls>
          <c:showLegendKey val="0"/>
          <c:showVal val="0"/>
          <c:showCatName val="0"/>
          <c:showSerName val="0"/>
          <c:showPercent val="0"/>
          <c:showBubbleSize val="0"/>
        </c:dLbls>
        <c:gapWidth val="227"/>
        <c:overlap val="-48"/>
        <c:axId val="968519000"/>
        <c:axId val="968523264"/>
      </c:barChart>
      <c:valAx>
        <c:axId val="96852326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8519000"/>
        <c:crossBetween val="between"/>
      </c:valAx>
      <c:catAx>
        <c:axId val="968519000"/>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8523264"/>
        <c:auto val="1"/>
        <c:lblAlgn val="ctr"/>
        <c:lblOffset val="100"/>
        <c:noMultiLvlLbl val="0"/>
      </c:catAx>
      <c:spPr>
        <a:noFill/>
        <a:ln>
          <a:noFill/>
        </a:ln>
        <a:effectLst/>
      </c:spPr>
    </c:plotArea>
    <c:legend>
      <c:legendPos val="r"/>
      <c:layout>
        <c:manualLayout>
          <c:xMode val="edge"/>
          <c:yMode val="edge"/>
          <c:x val="0.7054134529424656"/>
          <c:y val="0.61335339255847565"/>
          <c:w val="0.29050545741302625"/>
          <c:h val="0.2322740605642917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High Risk</c:v>
                </c:pt>
              </c:strCache>
            </c:strRef>
          </c:tx>
          <c:spPr>
            <a:ln w="28575" cap="rnd">
              <a:solidFill>
                <a:srgbClr val="FF5050"/>
              </a:solidFill>
              <a:round/>
            </a:ln>
            <a:effectLst/>
          </c:spPr>
          <c:marker>
            <c:symbol val="circle"/>
            <c:size val="5"/>
            <c:spPr>
              <a:solidFill>
                <a:srgbClr val="FF5050"/>
              </a:solidFill>
              <a:ln w="9525">
                <a:solidFill>
                  <a:srgbClr val="FF5050"/>
                </a:solidFill>
              </a:ln>
              <a:effectLst/>
            </c:spPr>
          </c:marker>
          <c:cat>
            <c:numRef>
              <c:f>Sheet1!$A$2:$A$5</c:f>
              <c:numCache>
                <c:formatCode>General</c:formatCode>
                <c:ptCount val="4"/>
                <c:pt idx="0">
                  <c:v>2017</c:v>
                </c:pt>
                <c:pt idx="1">
                  <c:v>2018</c:v>
                </c:pt>
                <c:pt idx="2">
                  <c:v>2019</c:v>
                </c:pt>
                <c:pt idx="3">
                  <c:v>2020</c:v>
                </c:pt>
              </c:numCache>
            </c:numRef>
          </c:cat>
          <c:val>
            <c:numRef>
              <c:f>Sheet1!$B$2:$B$5</c:f>
              <c:numCache>
                <c:formatCode>General</c:formatCode>
                <c:ptCount val="4"/>
                <c:pt idx="0">
                  <c:v>350</c:v>
                </c:pt>
                <c:pt idx="1">
                  <c:v>375</c:v>
                </c:pt>
                <c:pt idx="2">
                  <c:v>420</c:v>
                </c:pt>
                <c:pt idx="3">
                  <c:v>400</c:v>
                </c:pt>
              </c:numCache>
            </c:numRef>
          </c:val>
          <c:smooth val="0"/>
          <c:extLst>
            <c:ext xmlns:c16="http://schemas.microsoft.com/office/drawing/2014/chart" uri="{C3380CC4-5D6E-409C-BE32-E72D297353CC}">
              <c16:uniqueId val="{00000000-11F6-40A9-95EB-828E34F5A866}"/>
            </c:ext>
          </c:extLst>
        </c:ser>
        <c:ser>
          <c:idx val="1"/>
          <c:order val="1"/>
          <c:tx>
            <c:strRef>
              <c:f>Sheet1!$C$1</c:f>
              <c:strCache>
                <c:ptCount val="1"/>
                <c:pt idx="0">
                  <c:v>Medium Risk</c:v>
                </c:pt>
              </c:strCache>
            </c:strRef>
          </c:tx>
          <c:spPr>
            <a:ln w="28575" cap="rnd">
              <a:solidFill>
                <a:srgbClr val="FFC000"/>
              </a:solidFill>
              <a:round/>
            </a:ln>
            <a:effectLst/>
          </c:spPr>
          <c:marker>
            <c:symbol val="circle"/>
            <c:size val="5"/>
            <c:spPr>
              <a:solidFill>
                <a:srgbClr val="FFC000"/>
              </a:solidFill>
              <a:ln w="9525">
                <a:solidFill>
                  <a:srgbClr val="FFC000"/>
                </a:solidFill>
              </a:ln>
              <a:effectLst/>
            </c:spPr>
          </c:marker>
          <c:cat>
            <c:numRef>
              <c:f>Sheet1!$A$2:$A$5</c:f>
              <c:numCache>
                <c:formatCode>General</c:formatCode>
                <c:ptCount val="4"/>
                <c:pt idx="0">
                  <c:v>2017</c:v>
                </c:pt>
                <c:pt idx="1">
                  <c:v>2018</c:v>
                </c:pt>
                <c:pt idx="2">
                  <c:v>2019</c:v>
                </c:pt>
                <c:pt idx="3">
                  <c:v>2020</c:v>
                </c:pt>
              </c:numCache>
            </c:numRef>
          </c:cat>
          <c:val>
            <c:numRef>
              <c:f>Sheet1!$C$2:$C$5</c:f>
              <c:numCache>
                <c:formatCode>General</c:formatCode>
                <c:ptCount val="4"/>
                <c:pt idx="0">
                  <c:v>700</c:v>
                </c:pt>
                <c:pt idx="1">
                  <c:v>680</c:v>
                </c:pt>
                <c:pt idx="2">
                  <c:v>680</c:v>
                </c:pt>
                <c:pt idx="3">
                  <c:v>650</c:v>
                </c:pt>
              </c:numCache>
            </c:numRef>
          </c:val>
          <c:smooth val="0"/>
          <c:extLst>
            <c:ext xmlns:c16="http://schemas.microsoft.com/office/drawing/2014/chart" uri="{C3380CC4-5D6E-409C-BE32-E72D297353CC}">
              <c16:uniqueId val="{00000001-11F6-40A9-95EB-828E34F5A866}"/>
            </c:ext>
          </c:extLst>
        </c:ser>
        <c:ser>
          <c:idx val="2"/>
          <c:order val="2"/>
          <c:tx>
            <c:strRef>
              <c:f>Sheet1!$D$1</c:f>
              <c:strCache>
                <c:ptCount val="1"/>
                <c:pt idx="0">
                  <c:v>Low Risk</c:v>
                </c:pt>
              </c:strCache>
            </c:strRef>
          </c:tx>
          <c:spPr>
            <a:ln w="28575" cap="rnd">
              <a:solidFill>
                <a:srgbClr val="00B050"/>
              </a:solidFill>
              <a:round/>
            </a:ln>
            <a:effectLst/>
          </c:spPr>
          <c:marker>
            <c:symbol val="circle"/>
            <c:size val="5"/>
            <c:spPr>
              <a:solidFill>
                <a:srgbClr val="00B050"/>
              </a:solidFill>
              <a:ln w="9525">
                <a:solidFill>
                  <a:srgbClr val="00B050"/>
                </a:solidFill>
              </a:ln>
              <a:effectLst/>
            </c:spPr>
          </c:marker>
          <c:cat>
            <c:numRef>
              <c:f>Sheet1!$A$2:$A$5</c:f>
              <c:numCache>
                <c:formatCode>General</c:formatCode>
                <c:ptCount val="4"/>
                <c:pt idx="0">
                  <c:v>2017</c:v>
                </c:pt>
                <c:pt idx="1">
                  <c:v>2018</c:v>
                </c:pt>
                <c:pt idx="2">
                  <c:v>2019</c:v>
                </c:pt>
                <c:pt idx="3">
                  <c:v>2020</c:v>
                </c:pt>
              </c:numCache>
            </c:numRef>
          </c:cat>
          <c:val>
            <c:numRef>
              <c:f>Sheet1!$D$2:$D$5</c:f>
              <c:numCache>
                <c:formatCode>General</c:formatCode>
                <c:ptCount val="4"/>
                <c:pt idx="0">
                  <c:v>750</c:v>
                </c:pt>
                <c:pt idx="1">
                  <c:v>775</c:v>
                </c:pt>
                <c:pt idx="2">
                  <c:v>730</c:v>
                </c:pt>
                <c:pt idx="3">
                  <c:v>750</c:v>
                </c:pt>
              </c:numCache>
            </c:numRef>
          </c:val>
          <c:smooth val="0"/>
          <c:extLst>
            <c:ext xmlns:c16="http://schemas.microsoft.com/office/drawing/2014/chart" uri="{C3380CC4-5D6E-409C-BE32-E72D297353CC}">
              <c16:uniqueId val="{00000002-11F6-40A9-95EB-828E34F5A866}"/>
            </c:ext>
          </c:extLst>
        </c:ser>
        <c:dLbls>
          <c:showLegendKey val="0"/>
          <c:showVal val="0"/>
          <c:showCatName val="0"/>
          <c:showSerName val="0"/>
          <c:showPercent val="0"/>
          <c:showBubbleSize val="0"/>
        </c:dLbls>
        <c:marker val="1"/>
        <c:smooth val="0"/>
        <c:axId val="-1673234496"/>
        <c:axId val="-1673237760"/>
      </c:lineChart>
      <c:catAx>
        <c:axId val="-16732344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7760"/>
        <c:crosses val="autoZero"/>
        <c:auto val="1"/>
        <c:lblAlgn val="ctr"/>
        <c:lblOffset val="100"/>
        <c:noMultiLvlLbl val="1"/>
      </c:catAx>
      <c:valAx>
        <c:axId val="-1673237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CA" dirty="0" smtClean="0"/>
                  <a:t>Score</a:t>
                </a:r>
                <a:endParaRPr lang="en-CA"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323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02/02/2021</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123</a:t>
            </a:r>
            <a:endParaRPr lang="en-CA" dirty="0"/>
          </a:p>
        </p:txBody>
      </p:sp>
      <p:sp>
        <p:nvSpPr>
          <p:cNvPr id="4" name="Slide Number Placeholder 3"/>
          <p:cNvSpPr>
            <a:spLocks noGrp="1"/>
          </p:cNvSpPr>
          <p:nvPr>
            <p:ph type="sldNum" sz="quarter" idx="10"/>
          </p:nvPr>
        </p:nvSpPr>
        <p:spPr/>
        <p:txBody>
          <a:bodyPr/>
          <a:lstStyle/>
          <a:p>
            <a:fld id="{5FD34AC2-3728-4A8B-B58F-6888FAEC3D20}" type="slidenum">
              <a:rPr lang="id-ID" smtClean="0"/>
              <a:t>4</a:t>
            </a:fld>
            <a:endParaRPr lang="id-ID"/>
          </a:p>
        </p:txBody>
      </p:sp>
    </p:spTree>
    <p:extLst>
      <p:ext uri="{BB962C8B-B14F-4D97-AF65-F5344CB8AC3E}">
        <p14:creationId xmlns:p14="http://schemas.microsoft.com/office/powerpoint/2010/main" val="2477001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hyperlink" Target="https://www.commonwealthfund.org/publications/issue-briefs/2020/jan/us-health-care-global-perspective-2019" TargetMode="Externa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black and white photo of a city&#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Rectangle 18">
            <a:extLst>
              <a:ext uri="{C183D7F6-B498-43B3-948B-1728B52AA6E4}">
                <adec:decorative xmlns:adec="http://schemas.microsoft.com/office/drawing/2017/decorative" xmlns=""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299815" y="3444079"/>
            <a:ext cx="9592371"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Medical Insurance </a:t>
            </a:r>
            <a:r>
              <a:rPr lang="en-US" sz="4400" b="1" dirty="0" smtClean="0">
                <a:solidFill>
                  <a:schemeClr val="bg1"/>
                </a:solidFill>
                <a:latin typeface="+mj-lt"/>
              </a:rPr>
              <a:t>Fraud Detection</a:t>
            </a:r>
            <a:endParaRPr lang="en-US" sz="4400" b="1" dirty="0">
              <a:solidFill>
                <a:schemeClr val="bg1"/>
              </a:solidFill>
              <a:latin typeface="+mj-lt"/>
            </a:endParaRPr>
          </a:p>
        </p:txBody>
      </p:sp>
      <p:sp>
        <p:nvSpPr>
          <p:cNvPr id="21" name="TextBox 20"/>
          <p:cNvSpPr txBox="1"/>
          <p:nvPr/>
        </p:nvSpPr>
        <p:spPr>
          <a:xfrm>
            <a:off x="4348892" y="4150067"/>
            <a:ext cx="3494226" cy="307777"/>
          </a:xfrm>
          <a:prstGeom prst="rect">
            <a:avLst/>
          </a:prstGeom>
          <a:noFill/>
        </p:spPr>
        <p:txBody>
          <a:bodyPr wrap="none" lIns="0" tIns="0" rIns="0" bIns="0" rtlCol="0">
            <a:spAutoFit/>
          </a:bodyPr>
          <a:lstStyle/>
          <a:p>
            <a:pPr algn="ctr">
              <a:tabLst>
                <a:tab pos="347663" algn="l"/>
              </a:tabLst>
            </a:pPr>
            <a:r>
              <a:rPr lang="en-US" sz="2000" dirty="0" smtClean="0">
                <a:solidFill>
                  <a:schemeClr val="bg1"/>
                </a:solidFill>
              </a:rPr>
              <a:t>Data Incubator Capstone Project</a:t>
            </a:r>
            <a:endParaRPr lang="en-US" sz="2000" dirty="0">
              <a:solidFill>
                <a:schemeClr val="bg1"/>
              </a:solidFill>
            </a:endParaRPr>
          </a:p>
        </p:txBody>
      </p:sp>
      <p:sp>
        <p:nvSpPr>
          <p:cNvPr id="2" name="Oval 1">
            <a:extLst>
              <a:ext uri="{C183D7F6-B498-43B3-948B-1728B52AA6E4}">
                <adec:decorative xmlns:adec="http://schemas.microsoft.com/office/drawing/2017/decorative" xmlns="" val="1"/>
              </a:ext>
            </a:extLst>
          </p:cNvPr>
          <p:cNvSpPr/>
          <p:nvPr/>
        </p:nvSpPr>
        <p:spPr>
          <a:xfrm>
            <a:off x="5657640" y="2479683"/>
            <a:ext cx="876722" cy="87672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Oval 9">
            <a:extLst>
              <a:ext uri="{C183D7F6-B498-43B3-948B-1728B52AA6E4}">
                <adec:decorative xmlns:adec="http://schemas.microsoft.com/office/drawing/2017/decorative" xmlns="" val="1"/>
              </a:ext>
            </a:extLst>
          </p:cNvPr>
          <p:cNvSpPr/>
          <p:nvPr/>
        </p:nvSpPr>
        <p:spPr>
          <a:xfrm>
            <a:off x="6043971"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C183D7F6-B498-43B3-948B-1728B52AA6E4}">
                <adec:decorative xmlns:adec="http://schemas.microsoft.com/office/drawing/2017/decorative" xmlns="" val="1"/>
              </a:ext>
            </a:extLst>
          </p:cNvPr>
          <p:cNvSpPr/>
          <p:nvPr/>
        </p:nvSpPr>
        <p:spPr>
          <a:xfrm>
            <a:off x="5442756" y="2565407"/>
            <a:ext cx="705274" cy="705272"/>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
        <p:nvSpPr>
          <p:cNvPr id="8" name="TextBox 7"/>
          <p:cNvSpPr txBox="1"/>
          <p:nvPr/>
        </p:nvSpPr>
        <p:spPr>
          <a:xfrm>
            <a:off x="10664190" y="6488668"/>
            <a:ext cx="2068830" cy="369332"/>
          </a:xfrm>
          <a:prstGeom prst="rect">
            <a:avLst/>
          </a:prstGeom>
          <a:noFill/>
        </p:spPr>
        <p:txBody>
          <a:bodyPr wrap="square" rtlCol="0">
            <a:spAutoFit/>
          </a:bodyPr>
          <a:lstStyle/>
          <a:p>
            <a:pPr algn="ctr"/>
            <a:r>
              <a:rPr lang="en-CA" dirty="0" smtClean="0">
                <a:solidFill>
                  <a:schemeClr val="bg1"/>
                </a:solidFill>
              </a:rPr>
              <a:t>Tao Lang</a:t>
            </a:r>
            <a:endParaRPr lang="en-CA" dirty="0">
              <a:solidFill>
                <a:schemeClr val="bg1"/>
              </a:solidFill>
            </a:endParaRPr>
          </a:p>
        </p:txBody>
      </p:sp>
    </p:spTree>
    <p:extLst>
      <p:ext uri="{BB962C8B-B14F-4D97-AF65-F5344CB8AC3E}">
        <p14:creationId xmlns:p14="http://schemas.microsoft.com/office/powerpoint/2010/main" val="735082890"/>
      </p:ext>
    </p:extLst>
  </p:cSld>
  <p:clrMapOvr>
    <a:masterClrMapping/>
  </p:clrMapOvr>
  <mc:AlternateContent xmlns:mc="http://schemas.openxmlformats.org/markup-compatibility/2006">
    <mc:Choice xmlns:p14="http://schemas.microsoft.com/office/powerpoint/2010/main" Requires="p14">
      <p:transition spd="slow" p14:dur="2000" advTm="3965"/>
    </mc:Choice>
    <mc:Fallback>
      <p:transition spd="slow" advTm="396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C183D7F6-B498-43B3-948B-1728B52AA6E4}">
                <adec:decorative xmlns:adec="http://schemas.microsoft.com/office/drawing/2017/decorative" xmlns="" val="1"/>
              </a:ext>
            </a:extLst>
          </p:cNvPr>
          <p:cNvSpPr/>
          <p:nvPr/>
        </p:nvSpPr>
        <p:spPr>
          <a:xfrm>
            <a:off x="7105475" y="1"/>
            <a:ext cx="5086525"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8" name="Rectangle 137">
            <a:extLst>
              <a:ext uri="{C183D7F6-B498-43B3-948B-1728B52AA6E4}">
                <adec:decorative xmlns:adec="http://schemas.microsoft.com/office/drawing/2017/decorative" xmlns="" val="1"/>
              </a:ext>
            </a:extLst>
          </p:cNvPr>
          <p:cNvSpPr/>
          <p:nvPr/>
        </p:nvSpPr>
        <p:spPr>
          <a:xfrm rot="16200000">
            <a:off x="2603178" y="569744"/>
            <a:ext cx="1738800" cy="5832000"/>
          </a:xfrm>
          <a:prstGeom prst="rect">
            <a:avLst/>
          </a:prstGeom>
          <a:gradFill flip="none" rotWithShape="1">
            <a:gsLst>
              <a:gs pos="100000">
                <a:srgbClr val="98A3AD">
                  <a:alpha val="0"/>
                </a:srgbClr>
              </a:gs>
              <a:gs pos="0">
                <a:srgbClr val="98A3AD"/>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429235" y="2584383"/>
            <a:ext cx="2589775" cy="1847744"/>
            <a:chOff x="-867575" y="3088480"/>
            <a:chExt cx="3842566" cy="2654500"/>
          </a:xfrm>
        </p:grpSpPr>
        <p:graphicFrame>
          <p:nvGraphicFramePr>
            <p:cNvPr id="114" name="Chart 113"/>
            <p:cNvGraphicFramePr/>
            <p:nvPr>
              <p:extLst>
                <p:ext uri="{D42A27DB-BD31-4B8C-83A1-F6EECF244321}">
                  <p14:modId xmlns:p14="http://schemas.microsoft.com/office/powerpoint/2010/main" val="2331665600"/>
                </p:ext>
              </p:extLst>
            </p:nvPr>
          </p:nvGraphicFramePr>
          <p:xfrm>
            <a:off x="-867575" y="3088480"/>
            <a:ext cx="3842566" cy="2654500"/>
          </p:xfrm>
          <a:graphic>
            <a:graphicData uri="http://schemas.openxmlformats.org/drawingml/2006/chart">
              <c:chart xmlns:c="http://schemas.openxmlformats.org/drawingml/2006/chart" xmlns:r="http://schemas.openxmlformats.org/officeDocument/2006/relationships" r:id="rId2"/>
            </a:graphicData>
          </a:graphic>
        </p:graphicFrame>
        <p:sp>
          <p:nvSpPr>
            <p:cNvPr id="61" name="Oval 60"/>
            <p:cNvSpPr/>
            <p:nvPr/>
          </p:nvSpPr>
          <p:spPr>
            <a:xfrm>
              <a:off x="76710" y="3543452"/>
              <a:ext cx="1692843" cy="163534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5" name="TextBox 124"/>
          <p:cNvSpPr txBox="1"/>
          <p:nvPr/>
        </p:nvSpPr>
        <p:spPr>
          <a:xfrm>
            <a:off x="2670245" y="3268977"/>
            <a:ext cx="3412216" cy="492443"/>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algn="just"/>
            <a:r>
              <a:rPr lang="en-CA" dirty="0" smtClean="0">
                <a:solidFill>
                  <a:srgbClr val="30353F"/>
                </a:solidFill>
              </a:rPr>
              <a:t>9.4%</a:t>
            </a:r>
            <a:r>
              <a:rPr lang="en-CA" baseline="30000" dirty="0" smtClean="0">
                <a:solidFill>
                  <a:srgbClr val="30353F"/>
                </a:solidFill>
              </a:rPr>
              <a:t>2</a:t>
            </a:r>
            <a:r>
              <a:rPr lang="en-CA" dirty="0" smtClean="0">
                <a:solidFill>
                  <a:srgbClr val="30353F"/>
                </a:solidFill>
              </a:rPr>
              <a:t>  of sampled Medicare claims are detected as fraud.</a:t>
            </a:r>
            <a:endParaRPr lang="en-US" dirty="0">
              <a:solidFill>
                <a:srgbClr val="30353F"/>
              </a:solidFill>
            </a:endParaRPr>
          </a:p>
        </p:txBody>
      </p:sp>
      <p:sp>
        <p:nvSpPr>
          <p:cNvPr id="64" name="TextBox 63"/>
          <p:cNvSpPr txBox="1"/>
          <p:nvPr/>
        </p:nvSpPr>
        <p:spPr>
          <a:xfrm>
            <a:off x="1153408" y="3183182"/>
            <a:ext cx="1053173" cy="615553"/>
          </a:xfrm>
          <a:prstGeom prst="rect">
            <a:avLst/>
          </a:prstGeom>
          <a:noFill/>
        </p:spPr>
        <p:txBody>
          <a:bodyPr wrap="none" lIns="0" tIns="0" rIns="0" bIns="0" rtlCol="0">
            <a:spAutoFit/>
          </a:bodyPr>
          <a:lstStyle/>
          <a:p>
            <a:r>
              <a:rPr lang="en-US" sz="4000" b="1" dirty="0" smtClean="0"/>
              <a:t>9.4%</a:t>
            </a:r>
            <a:endParaRPr lang="en-US" sz="4000" b="1" dirty="0"/>
          </a:p>
        </p:txBody>
      </p:sp>
      <p:sp>
        <p:nvSpPr>
          <p:cNvPr id="141" name="Rectangle 140">
            <a:extLst>
              <a:ext uri="{C183D7F6-B498-43B3-948B-1728B52AA6E4}">
                <adec:decorative xmlns:adec="http://schemas.microsoft.com/office/drawing/2017/decorative" xmlns="" val="1"/>
              </a:ext>
            </a:extLst>
          </p:cNvPr>
          <p:cNvSpPr/>
          <p:nvPr/>
        </p:nvSpPr>
        <p:spPr>
          <a:xfrm rot="16200000">
            <a:off x="2596974" y="-1163266"/>
            <a:ext cx="1737103" cy="5833232"/>
          </a:xfrm>
          <a:prstGeom prst="rect">
            <a:avLst/>
          </a:prstGeom>
          <a:gradFill flip="none" rotWithShape="1">
            <a:gsLst>
              <a:gs pos="100000">
                <a:srgbClr val="30353F">
                  <a:alpha val="0"/>
                </a:srgbClr>
              </a:gs>
              <a:gs pos="0">
                <a:srgbClr val="30353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C183D7F6-B498-43B3-948B-1728B52AA6E4}">
                <adec:decorative xmlns:adec="http://schemas.microsoft.com/office/drawing/2017/decorative" xmlns="" val="1"/>
              </a:ext>
            </a:extLst>
          </p:cNvPr>
          <p:cNvGrpSpPr/>
          <p:nvPr/>
        </p:nvGrpSpPr>
        <p:grpSpPr>
          <a:xfrm>
            <a:off x="-174424" y="744641"/>
            <a:ext cx="3680307" cy="1980993"/>
            <a:chOff x="-20046" y="1192969"/>
            <a:chExt cx="4062503" cy="2708336"/>
          </a:xfrm>
        </p:grpSpPr>
        <p:sp>
          <p:nvSpPr>
            <p:cNvPr id="142" name="Oval 141"/>
            <p:cNvSpPr/>
            <p:nvPr/>
          </p:nvSpPr>
          <p:spPr>
            <a:xfrm>
              <a:off x="1217371" y="1753306"/>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6" name="Chart 45"/>
            <p:cNvGraphicFramePr/>
            <p:nvPr>
              <p:extLst>
                <p:ext uri="{D42A27DB-BD31-4B8C-83A1-F6EECF244321}">
                  <p14:modId xmlns:p14="http://schemas.microsoft.com/office/powerpoint/2010/main" val="2297225069"/>
                </p:ext>
              </p:extLst>
            </p:nvPr>
          </p:nvGraphicFramePr>
          <p:xfrm>
            <a:off x="-20046" y="1192969"/>
            <a:ext cx="4062503" cy="2708336"/>
          </p:xfrm>
          <a:graphic>
            <a:graphicData uri="http://schemas.openxmlformats.org/drawingml/2006/chart">
              <c:chart xmlns:c="http://schemas.openxmlformats.org/drawingml/2006/chart" xmlns:r="http://schemas.openxmlformats.org/officeDocument/2006/relationships" r:id="rId3"/>
            </a:graphicData>
          </a:graphic>
        </p:graphicFrame>
      </p:grpSp>
      <p:sp>
        <p:nvSpPr>
          <p:cNvPr id="124" name="TextBox 123"/>
          <p:cNvSpPr txBox="1"/>
          <p:nvPr/>
        </p:nvSpPr>
        <p:spPr>
          <a:xfrm>
            <a:off x="2656703" y="1334336"/>
            <a:ext cx="3425758" cy="738664"/>
          </a:xfrm>
          <a:prstGeom prst="rect">
            <a:avLst/>
          </a:prstGeom>
          <a:noFill/>
        </p:spPr>
        <p:txBody>
          <a:bodyPr wrap="square" lIns="0" tIns="0" rIns="0" bIns="0" rtlCol="0">
            <a:spAutoFit/>
          </a:bodyPr>
          <a:lstStyle/>
          <a:p>
            <a:pPr algn="just"/>
            <a:r>
              <a:rPr lang="en-CA" sz="1600" dirty="0">
                <a:solidFill>
                  <a:srgbClr val="30353F"/>
                </a:solidFill>
              </a:rPr>
              <a:t>The United States spends 16.9% of its GDP on healthcare, almost double the amount of </a:t>
            </a:r>
            <a:r>
              <a:rPr lang="en-CA" sz="1600" dirty="0" smtClean="0">
                <a:solidFill>
                  <a:srgbClr val="30353F"/>
                </a:solidFill>
              </a:rPr>
              <a:t>the average </a:t>
            </a:r>
            <a:r>
              <a:rPr lang="en-CA" sz="1600" dirty="0">
                <a:solidFill>
                  <a:srgbClr val="30353F"/>
                </a:solidFill>
              </a:rPr>
              <a:t>OECD </a:t>
            </a:r>
            <a:r>
              <a:rPr lang="en-CA" sz="1600" dirty="0" smtClean="0">
                <a:solidFill>
                  <a:srgbClr val="30353F"/>
                </a:solidFill>
              </a:rPr>
              <a:t>country</a:t>
            </a:r>
            <a:r>
              <a:rPr lang="en-CA" sz="1600" baseline="30000" dirty="0" smtClean="0">
                <a:solidFill>
                  <a:srgbClr val="30353F"/>
                </a:solidFill>
              </a:rPr>
              <a:t>1</a:t>
            </a:r>
            <a:r>
              <a:rPr lang="en-CA" sz="1600" dirty="0" smtClean="0">
                <a:solidFill>
                  <a:srgbClr val="30353F"/>
                </a:solidFill>
              </a:rPr>
              <a:t> .</a:t>
            </a:r>
            <a:endParaRPr lang="en-US" sz="1600" dirty="0">
              <a:solidFill>
                <a:srgbClr val="30353F"/>
              </a:solidFill>
            </a:endParaRPr>
          </a:p>
        </p:txBody>
      </p:sp>
      <p:sp>
        <p:nvSpPr>
          <p:cNvPr id="143" name="TextBox 142"/>
          <p:cNvSpPr txBox="1"/>
          <p:nvPr/>
        </p:nvSpPr>
        <p:spPr>
          <a:xfrm>
            <a:off x="1218401" y="1413345"/>
            <a:ext cx="926536" cy="677108"/>
          </a:xfrm>
          <a:prstGeom prst="rect">
            <a:avLst/>
          </a:prstGeom>
          <a:noFill/>
        </p:spPr>
        <p:txBody>
          <a:bodyPr wrap="none" lIns="0" tIns="0" rIns="0" bIns="0" rtlCol="0">
            <a:spAutoFit/>
          </a:bodyPr>
          <a:lstStyle/>
          <a:p>
            <a:r>
              <a:rPr lang="en-US" sz="4400" b="1" dirty="0" smtClean="0">
                <a:solidFill>
                  <a:srgbClr val="30353F"/>
                </a:solidFill>
              </a:rPr>
              <a:t>17%</a:t>
            </a:r>
            <a:endParaRPr lang="en-US" sz="4400" b="1" dirty="0">
              <a:solidFill>
                <a:srgbClr val="30353F"/>
              </a:solidFill>
            </a:endParaRPr>
          </a:p>
        </p:txBody>
      </p:sp>
      <p:sp>
        <p:nvSpPr>
          <p:cNvPr id="145" name="Rectangle 144">
            <a:extLst>
              <a:ext uri="{C183D7F6-B498-43B3-948B-1728B52AA6E4}">
                <adec:decorative xmlns:adec="http://schemas.microsoft.com/office/drawing/2017/decorative" xmlns="" val="1"/>
              </a:ext>
            </a:extLst>
          </p:cNvPr>
          <p:cNvSpPr/>
          <p:nvPr/>
        </p:nvSpPr>
        <p:spPr>
          <a:xfrm rot="16200000">
            <a:off x="2603177" y="2295021"/>
            <a:ext cx="1738800" cy="5832000"/>
          </a:xfrm>
          <a:prstGeom prst="rect">
            <a:avLst/>
          </a:prstGeom>
          <a:gradFill flip="none" rotWithShape="1">
            <a:gsLst>
              <a:gs pos="100000">
                <a:srgbClr val="BABABA">
                  <a:alpha val="0"/>
                </a:srgbClr>
              </a:gs>
              <a:gs pos="0">
                <a:srgbClr val="BABAB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C183D7F6-B498-43B3-948B-1728B52AA6E4}">
                <adec:decorative xmlns:adec="http://schemas.microsoft.com/office/drawing/2017/decorative" xmlns="" val="1"/>
              </a:ext>
            </a:extLst>
          </p:cNvPr>
          <p:cNvGrpSpPr/>
          <p:nvPr/>
        </p:nvGrpSpPr>
        <p:grpSpPr>
          <a:xfrm>
            <a:off x="150499" y="4207180"/>
            <a:ext cx="3004499" cy="2002999"/>
            <a:chOff x="8149543" y="1192973"/>
            <a:chExt cx="4062503" cy="2708336"/>
          </a:xfrm>
        </p:grpSpPr>
        <p:sp>
          <p:nvSpPr>
            <p:cNvPr id="146" name="Oval 145"/>
            <p:cNvSpPr/>
            <p:nvPr/>
          </p:nvSpPr>
          <p:spPr>
            <a:xfrm>
              <a:off x="9386962" y="1753307"/>
              <a:ext cx="1587668" cy="15876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5" name="Chart 114"/>
            <p:cNvGraphicFramePr/>
            <p:nvPr>
              <p:extLst>
                <p:ext uri="{D42A27DB-BD31-4B8C-83A1-F6EECF244321}">
                  <p14:modId xmlns:p14="http://schemas.microsoft.com/office/powerpoint/2010/main" val="2458332743"/>
                </p:ext>
              </p:extLst>
            </p:nvPr>
          </p:nvGraphicFramePr>
          <p:xfrm>
            <a:off x="8149543" y="1192973"/>
            <a:ext cx="4062503" cy="2708336"/>
          </p:xfrm>
          <a:graphic>
            <a:graphicData uri="http://schemas.openxmlformats.org/drawingml/2006/chart">
              <c:chart xmlns:c="http://schemas.openxmlformats.org/drawingml/2006/chart" xmlns:r="http://schemas.openxmlformats.org/officeDocument/2006/relationships" r:id="rId4"/>
            </a:graphicData>
          </a:graphic>
        </p:graphicFrame>
      </p:grpSp>
      <p:sp>
        <p:nvSpPr>
          <p:cNvPr id="126" name="TextBox 125"/>
          <p:cNvSpPr txBox="1"/>
          <p:nvPr/>
        </p:nvSpPr>
        <p:spPr>
          <a:xfrm>
            <a:off x="2670246" y="4906786"/>
            <a:ext cx="3412216" cy="492443"/>
          </a:xfrm>
          <a:prstGeom prst="rect">
            <a:avLst/>
          </a:prstGeom>
          <a:noFill/>
        </p:spPr>
        <p:txBody>
          <a:bodyPr wrap="square" lIns="0" tIns="0" rIns="0" bIns="0" rtlCol="0">
            <a:spAutoFit/>
          </a:bodyPr>
          <a:lstStyle>
            <a:defPPr>
              <a:defRPr lang="en-US"/>
            </a:defPPr>
            <a:lvl1pPr algn="ctr">
              <a:defRPr sz="1600">
                <a:solidFill>
                  <a:schemeClr val="bg1"/>
                </a:solidFill>
              </a:defRPr>
            </a:lvl1pPr>
          </a:lstStyle>
          <a:p>
            <a:pPr algn="just"/>
            <a:r>
              <a:rPr lang="en-CA" dirty="0" smtClean="0">
                <a:solidFill>
                  <a:srgbClr val="30353F"/>
                </a:solidFill>
              </a:rPr>
              <a:t>Fewer </a:t>
            </a:r>
            <a:r>
              <a:rPr lang="en-CA" dirty="0">
                <a:solidFill>
                  <a:srgbClr val="30353F"/>
                </a:solidFill>
              </a:rPr>
              <a:t>than 5% of Medicare claims </a:t>
            </a:r>
            <a:r>
              <a:rPr lang="en-CA" dirty="0" smtClean="0">
                <a:solidFill>
                  <a:srgbClr val="30353F"/>
                </a:solidFill>
              </a:rPr>
              <a:t>are being audited.</a:t>
            </a:r>
            <a:endParaRPr lang="en-US" dirty="0">
              <a:solidFill>
                <a:srgbClr val="30353F"/>
              </a:solidFill>
            </a:endParaRPr>
          </a:p>
        </p:txBody>
      </p:sp>
      <p:sp>
        <p:nvSpPr>
          <p:cNvPr id="147" name="TextBox 146"/>
          <p:cNvSpPr txBox="1"/>
          <p:nvPr/>
        </p:nvSpPr>
        <p:spPr>
          <a:xfrm>
            <a:off x="1319323" y="4877887"/>
            <a:ext cx="666849" cy="615553"/>
          </a:xfrm>
          <a:prstGeom prst="rect">
            <a:avLst/>
          </a:prstGeom>
          <a:noFill/>
        </p:spPr>
        <p:txBody>
          <a:bodyPr wrap="none" lIns="0" tIns="0" rIns="0" bIns="0" rtlCol="0">
            <a:spAutoFit/>
          </a:bodyPr>
          <a:lstStyle/>
          <a:p>
            <a:r>
              <a:rPr lang="en-US" sz="4000" b="1" dirty="0"/>
              <a:t>5</a:t>
            </a:r>
            <a:r>
              <a:rPr lang="en-US" sz="4000" b="1" dirty="0" smtClean="0"/>
              <a:t>%</a:t>
            </a:r>
            <a:endParaRPr lang="en-US" sz="4000" b="1" dirty="0"/>
          </a:p>
        </p:txBody>
      </p:sp>
      <p:sp>
        <p:nvSpPr>
          <p:cNvPr id="35" name="TextBox 34">
            <a:extLst>
              <a:ext uri="{FF2B5EF4-FFF2-40B4-BE49-F238E27FC236}">
                <a16:creationId xmlns:a16="http://schemas.microsoft.com/office/drawing/2014/main" id="{0D497812-EAA0-46B1-8255-6A78E8C11B36}"/>
              </a:ext>
            </a:extLst>
          </p:cNvPr>
          <p:cNvSpPr txBox="1"/>
          <p:nvPr/>
        </p:nvSpPr>
        <p:spPr>
          <a:xfrm>
            <a:off x="472994" y="154737"/>
            <a:ext cx="6553076" cy="553998"/>
          </a:xfrm>
          <a:prstGeom prst="rect">
            <a:avLst/>
          </a:prstGeom>
          <a:noFill/>
        </p:spPr>
        <p:txBody>
          <a:bodyPr wrap="none" lIns="0" tIns="0" rIns="0" bIns="0" rtlCol="0">
            <a:spAutoFit/>
          </a:bodyPr>
          <a:lstStyle/>
          <a:p>
            <a:pPr algn="ctr">
              <a:tabLst>
                <a:tab pos="347663" algn="l"/>
              </a:tabLst>
            </a:pPr>
            <a:r>
              <a:rPr lang="en-CA" sz="3600" b="1" dirty="0" smtClean="0">
                <a:solidFill>
                  <a:srgbClr val="30353F"/>
                </a:solidFill>
                <a:effectLst>
                  <a:outerShdw blurRad="38100" dist="38100" dir="2700000" algn="tl">
                    <a:srgbClr val="000000">
                      <a:alpha val="43137"/>
                    </a:srgbClr>
                  </a:outerShdw>
                </a:effectLst>
                <a:latin typeface="+mj-lt"/>
              </a:rPr>
              <a:t>Background</a:t>
            </a:r>
            <a:r>
              <a:rPr lang="en-CA" sz="3600" b="1" dirty="0">
                <a:solidFill>
                  <a:srgbClr val="30353F"/>
                </a:solidFill>
                <a:effectLst>
                  <a:outerShdw blurRad="38100" dist="38100" dir="2700000" algn="tl">
                    <a:srgbClr val="000000">
                      <a:alpha val="43137"/>
                    </a:srgbClr>
                  </a:outerShdw>
                </a:effectLst>
                <a:latin typeface="+mj-lt"/>
              </a:rPr>
              <a:t>: Medicare </a:t>
            </a:r>
            <a:r>
              <a:rPr lang="en-CA" sz="3600" b="1" dirty="0">
                <a:solidFill>
                  <a:srgbClr val="30353F"/>
                </a:solidFill>
                <a:effectLst>
                  <a:outerShdw blurRad="38100" dist="38100" dir="2700000" algn="tl">
                    <a:srgbClr val="000000">
                      <a:alpha val="43137"/>
                    </a:srgbClr>
                  </a:outerShdw>
                </a:effectLst>
                <a:latin typeface="+mj-lt"/>
              </a:rPr>
              <a:t>Fraud</a:t>
            </a:r>
            <a:endParaRPr lang="en-US" sz="3600" b="1" dirty="0">
              <a:solidFill>
                <a:srgbClr val="30353F"/>
              </a:solidFill>
              <a:effectLst>
                <a:outerShdw blurRad="38100" dist="38100" dir="2700000" algn="tl">
                  <a:srgbClr val="000000">
                    <a:alpha val="43137"/>
                  </a:srgbClr>
                </a:outerShdw>
              </a:effectLst>
              <a:latin typeface="+mj-lt"/>
            </a:endParaRPr>
          </a:p>
        </p:txBody>
      </p:sp>
      <p:sp>
        <p:nvSpPr>
          <p:cNvPr id="3" name="Title 2" hidden="1">
            <a:extLst>
              <a:ext uri="{FF2B5EF4-FFF2-40B4-BE49-F238E27FC236}">
                <a16:creationId xmlns:a16="http://schemas.microsoft.com/office/drawing/2014/main" id="{58A8366B-1D42-43D0-87E4-B7BC3F2C1B4C}"/>
              </a:ext>
            </a:extLst>
          </p:cNvPr>
          <p:cNvSpPr>
            <a:spLocks noGrp="1"/>
          </p:cNvSpPr>
          <p:nvPr>
            <p:ph type="title"/>
          </p:nvPr>
        </p:nvSpPr>
        <p:spPr/>
        <p:txBody>
          <a:bodyPr/>
          <a:lstStyle/>
          <a:p>
            <a:r>
              <a:rPr lang="en-US" dirty="0"/>
              <a:t>Slide 5</a:t>
            </a:r>
          </a:p>
        </p:txBody>
      </p:sp>
      <p:sp>
        <p:nvSpPr>
          <p:cNvPr id="7" name="TextBox 6"/>
          <p:cNvSpPr txBox="1"/>
          <p:nvPr/>
        </p:nvSpPr>
        <p:spPr>
          <a:xfrm>
            <a:off x="472994" y="6330110"/>
            <a:ext cx="10924663" cy="461665"/>
          </a:xfrm>
          <a:prstGeom prst="rect">
            <a:avLst/>
          </a:prstGeom>
          <a:noFill/>
        </p:spPr>
        <p:txBody>
          <a:bodyPr wrap="square" rtlCol="0">
            <a:spAutoFit/>
          </a:bodyPr>
          <a:lstStyle/>
          <a:p>
            <a:pPr marL="228600" indent="-228600">
              <a:buAutoNum type="arabicPlain"/>
            </a:pPr>
            <a:r>
              <a:rPr lang="en-CA" sz="1200" dirty="0" smtClean="0">
                <a:hlinkClick r:id="rId5"/>
              </a:rPr>
              <a:t>https</a:t>
            </a:r>
            <a:r>
              <a:rPr lang="en-CA" sz="1200" dirty="0">
                <a:hlinkClick r:id="rId5"/>
              </a:rPr>
              <a:t>://</a:t>
            </a:r>
            <a:r>
              <a:rPr lang="en-CA" sz="1200" dirty="0" smtClean="0">
                <a:hlinkClick r:id="rId5"/>
              </a:rPr>
              <a:t>www.commonwealthfund.org/publications/issue-briefs/2020/jan/us-health-care-global-perspective-2019</a:t>
            </a:r>
            <a:endParaRPr lang="en-CA" sz="1200" dirty="0" smtClean="0"/>
          </a:p>
          <a:p>
            <a:pPr marL="228600" indent="-228600">
              <a:buAutoNum type="arabicPlain"/>
            </a:pPr>
            <a:r>
              <a:rPr lang="en-CA" sz="1200" dirty="0" smtClean="0"/>
              <a:t>This is extracted from data with time </a:t>
            </a:r>
            <a:r>
              <a:rPr lang="en-CA" sz="1200" dirty="0"/>
              <a:t>horizon </a:t>
            </a:r>
            <a:r>
              <a:rPr lang="en-CA" sz="1200" dirty="0" smtClean="0"/>
              <a:t>between </a:t>
            </a:r>
            <a:r>
              <a:rPr lang="en-CA" sz="1200" dirty="0"/>
              <a:t>Dec 2008 and Dec 2009 .</a:t>
            </a:r>
          </a:p>
        </p:txBody>
      </p:sp>
      <p:sp>
        <p:nvSpPr>
          <p:cNvPr id="55" name="TextBox 54"/>
          <p:cNvSpPr txBox="1"/>
          <p:nvPr/>
        </p:nvSpPr>
        <p:spPr>
          <a:xfrm>
            <a:off x="7732643" y="2126750"/>
            <a:ext cx="4054817" cy="3046988"/>
          </a:xfrm>
          <a:prstGeom prst="rect">
            <a:avLst/>
          </a:prstGeom>
          <a:noFill/>
        </p:spPr>
        <p:txBody>
          <a:bodyPr wrap="square" lIns="0" tIns="0" rIns="0" bIns="0" rtlCol="0">
            <a:spAutoFit/>
          </a:bodyPr>
          <a:lstStyle/>
          <a:p>
            <a:endParaRPr lang="en-US" dirty="0">
              <a:solidFill>
                <a:schemeClr val="bg1"/>
              </a:solidFill>
            </a:endParaRPr>
          </a:p>
          <a:p>
            <a:r>
              <a:rPr lang="en-CA" dirty="0">
                <a:solidFill>
                  <a:schemeClr val="bg1"/>
                </a:solidFill>
              </a:rPr>
              <a:t>Medicare fraud is the claiming of Medicare health care reimbursement to which the claimant is not entitled. </a:t>
            </a:r>
            <a:endParaRPr lang="en-CA" dirty="0" smtClean="0">
              <a:solidFill>
                <a:schemeClr val="bg1"/>
              </a:solidFill>
            </a:endParaRPr>
          </a:p>
          <a:p>
            <a:endParaRPr lang="en-CA" dirty="0">
              <a:solidFill>
                <a:schemeClr val="bg1"/>
              </a:solidFill>
            </a:endParaRPr>
          </a:p>
          <a:p>
            <a:r>
              <a:rPr lang="en-CA" dirty="0" smtClean="0">
                <a:solidFill>
                  <a:schemeClr val="bg1"/>
                </a:solidFill>
              </a:rPr>
              <a:t>The project </a:t>
            </a:r>
            <a:r>
              <a:rPr lang="en-CA" dirty="0">
                <a:solidFill>
                  <a:schemeClr val="bg1"/>
                </a:solidFill>
              </a:rPr>
              <a:t>is for senior </a:t>
            </a:r>
            <a:r>
              <a:rPr lang="en-CA" dirty="0" smtClean="0">
                <a:solidFill>
                  <a:schemeClr val="bg1"/>
                </a:solidFill>
              </a:rPr>
              <a:t>directors and auditors </a:t>
            </a:r>
            <a:r>
              <a:rPr lang="en-CA" dirty="0">
                <a:solidFill>
                  <a:schemeClr val="bg1"/>
                </a:solidFill>
              </a:rPr>
              <a:t>from the Center for Medicare &amp; Medicaid services who </a:t>
            </a:r>
            <a:r>
              <a:rPr lang="en-CA" dirty="0" smtClean="0">
                <a:solidFill>
                  <a:schemeClr val="bg1"/>
                </a:solidFill>
              </a:rPr>
              <a:t>administer/audit </a:t>
            </a:r>
            <a:r>
              <a:rPr lang="en-CA" dirty="0">
                <a:solidFill>
                  <a:schemeClr val="bg1"/>
                </a:solidFill>
              </a:rPr>
              <a:t>the Medicare </a:t>
            </a:r>
            <a:r>
              <a:rPr lang="en-CA" dirty="0" smtClean="0">
                <a:solidFill>
                  <a:schemeClr val="bg1"/>
                </a:solidFill>
              </a:rPr>
              <a:t>programs to monitor fraud, defend </a:t>
            </a:r>
            <a:r>
              <a:rPr lang="en-CA" dirty="0">
                <a:solidFill>
                  <a:schemeClr val="bg1"/>
                </a:solidFill>
              </a:rPr>
              <a:t>their decision to </a:t>
            </a:r>
            <a:r>
              <a:rPr lang="en-CA" dirty="0" smtClean="0">
                <a:solidFill>
                  <a:schemeClr val="bg1"/>
                </a:solidFill>
              </a:rPr>
              <a:t>audit, and reduce costs.</a:t>
            </a:r>
            <a:endParaRPr lang="en-US" dirty="0">
              <a:solidFill>
                <a:schemeClr val="bg1"/>
              </a:solidFill>
            </a:endParaRPr>
          </a:p>
        </p:txBody>
      </p:sp>
      <p:cxnSp>
        <p:nvCxnSpPr>
          <p:cNvPr id="56" name="Straight Connector 55">
            <a:extLst>
              <a:ext uri="{C183D7F6-B498-43B3-948B-1728B52AA6E4}">
                <adec:decorative xmlns:adec="http://schemas.microsoft.com/office/drawing/2017/decorative" xmlns="" val="1"/>
              </a:ext>
            </a:extLst>
          </p:cNvPr>
          <p:cNvCxnSpPr/>
          <p:nvPr/>
        </p:nvCxnSpPr>
        <p:spPr>
          <a:xfrm>
            <a:off x="8957993" y="1836238"/>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7">
            <a:extLst>
              <a:ext uri="{C183D7F6-B498-43B3-948B-1728B52AA6E4}">
                <adec:decorative xmlns:adec="http://schemas.microsoft.com/office/drawing/2017/decorative" xmlns="" val="1"/>
              </a:ext>
            </a:extLst>
          </p:cNvPr>
          <p:cNvSpPr/>
          <p:nvPr/>
        </p:nvSpPr>
        <p:spPr>
          <a:xfrm>
            <a:off x="9111468" y="542641"/>
            <a:ext cx="1125836" cy="11128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57543" y="687718"/>
            <a:ext cx="782388" cy="782388"/>
          </a:xfrm>
          <a:prstGeom prst="rect">
            <a:avLst/>
          </a:prstGeom>
        </p:spPr>
      </p:pic>
      <p:sp>
        <p:nvSpPr>
          <p:cNvPr id="6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62" name="TextBox 61">
            <a:extLst>
              <a:ext uri="{FF2B5EF4-FFF2-40B4-BE49-F238E27FC236}">
                <a16:creationId xmlns:a16="http://schemas.microsoft.com/office/drawing/2014/main" id="{5C7F3CEE-E6DF-48C0-8B9A-22A03DF4C29B}"/>
              </a:ext>
            </a:extLst>
          </p:cNvPr>
          <p:cNvSpPr txBox="1"/>
          <p:nvPr/>
        </p:nvSpPr>
        <p:spPr>
          <a:xfrm>
            <a:off x="11907454" y="6481180"/>
            <a:ext cx="248786" cy="307777"/>
          </a:xfrm>
          <a:prstGeom prst="rect">
            <a:avLst/>
          </a:prstGeom>
          <a:noFill/>
        </p:spPr>
        <p:txBody>
          <a:bodyPr wrap="none" rtlCol="0">
            <a:spAutoFit/>
          </a:bodyPr>
          <a:lstStyle/>
          <a:p>
            <a:r>
              <a:rPr lang="en-US" sz="1400" b="1" dirty="0" smtClean="0">
                <a:solidFill>
                  <a:schemeClr val="bg1"/>
                </a:solidFill>
              </a:rPr>
              <a:t>1</a:t>
            </a:r>
            <a:endParaRPr lang="en-US" sz="1400" b="1" dirty="0">
              <a:solidFill>
                <a:schemeClr val="bg1"/>
              </a:solidFill>
            </a:endParaRPr>
          </a:p>
        </p:txBody>
      </p:sp>
    </p:spTree>
    <p:extLst>
      <p:ext uri="{BB962C8B-B14F-4D97-AF65-F5344CB8AC3E}">
        <p14:creationId xmlns:p14="http://schemas.microsoft.com/office/powerpoint/2010/main" val="1676837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1032608" y="165381"/>
            <a:ext cx="10107116" cy="50142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a:extLst>
              <a:ext uri="{C183D7F6-B498-43B3-948B-1728B52AA6E4}">
                <adec:decorative xmlns:adec="http://schemas.microsoft.com/office/drawing/2017/decorative" xmlns="" val="1"/>
              </a:ext>
            </a:extLst>
          </p:cNvPr>
          <p:cNvSpPr/>
          <p:nvPr/>
        </p:nvSpPr>
        <p:spPr>
          <a:xfrm>
            <a:off x="1186766" y="3481576"/>
            <a:ext cx="9960507" cy="81701"/>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xmlns="" val="1"/>
              </a:ext>
            </a:extLst>
          </p:cNvPr>
          <p:cNvSpPr/>
          <p:nvPr/>
        </p:nvSpPr>
        <p:spPr>
          <a:xfrm>
            <a:off x="0" y="3079753"/>
            <a:ext cx="865392" cy="865392"/>
          </a:xfrm>
          <a:prstGeom prst="ellipse">
            <a:avLst/>
          </a:prstGeom>
          <a:gradFill flip="none" rotWithShape="1">
            <a:gsLst>
              <a:gs pos="100000">
                <a:schemeClr val="accent3">
                  <a:lumMod val="3000"/>
                  <a:lumOff val="97000"/>
                  <a:alpha val="50000"/>
                </a:schemeClr>
              </a:gs>
              <a:gs pos="14000">
                <a:schemeClr val="accent3">
                  <a:lumMod val="0"/>
                  <a:lumOff val="100000"/>
                </a:schemeClr>
              </a:gs>
              <a:gs pos="73000">
                <a:schemeClr val="accent3">
                  <a:lumMod val="100000"/>
                </a:schemeClr>
              </a:gs>
            </a:gsLst>
            <a:path path="circle">
              <a:fillToRect l="50000" t="50000" r="50000" b="50000"/>
            </a:path>
            <a:tileRect/>
          </a:gra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C183D7F6-B498-43B3-948B-1728B52AA6E4}">
                <adec:decorative xmlns:adec="http://schemas.microsoft.com/office/drawing/2017/decorative" xmlns="" val="1"/>
              </a:ext>
            </a:extLst>
          </p:cNvPr>
          <p:cNvCxnSpPr/>
          <p:nvPr/>
        </p:nvCxnSpPr>
        <p:spPr>
          <a:xfrm>
            <a:off x="9123081" y="3645880"/>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729962" y="4880672"/>
            <a:ext cx="2786235"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CA" sz="1400" dirty="0">
                <a:solidFill>
                  <a:srgbClr val="30353F"/>
                </a:solidFill>
              </a:rPr>
              <a:t>Beneficiary ID</a:t>
            </a:r>
          </a:p>
          <a:p>
            <a:pPr marL="285750" indent="-285750">
              <a:buFont typeface="Arial" panose="020B0604020202020204" pitchFamily="34" charset="0"/>
              <a:buChar char="•"/>
            </a:pPr>
            <a:r>
              <a:rPr lang="en-CA" sz="1400" dirty="0">
                <a:solidFill>
                  <a:srgbClr val="30353F"/>
                </a:solidFill>
              </a:rPr>
              <a:t>Claim </a:t>
            </a:r>
            <a:r>
              <a:rPr lang="en-CA" sz="1400" dirty="0" smtClean="0">
                <a:solidFill>
                  <a:srgbClr val="30353F"/>
                </a:solidFill>
              </a:rPr>
              <a:t>ID </a:t>
            </a:r>
            <a:r>
              <a:rPr lang="en-CA" sz="1400" dirty="0">
                <a:solidFill>
                  <a:srgbClr val="30353F"/>
                </a:solidFill>
              </a:rPr>
              <a:t>and Claim </a:t>
            </a:r>
            <a:r>
              <a:rPr lang="en-CA" sz="1400" dirty="0" smtClean="0">
                <a:solidFill>
                  <a:srgbClr val="30353F"/>
                </a:solidFill>
              </a:rPr>
              <a:t>date</a:t>
            </a:r>
            <a:endParaRPr lang="en-CA" sz="1400" dirty="0">
              <a:solidFill>
                <a:srgbClr val="30353F"/>
              </a:solidFill>
            </a:endParaRPr>
          </a:p>
          <a:p>
            <a:pPr marL="285750" indent="-285750">
              <a:buFont typeface="Arial" panose="020B0604020202020204" pitchFamily="34" charset="0"/>
              <a:buChar char="•"/>
            </a:pPr>
            <a:r>
              <a:rPr lang="en-CA" sz="1400" dirty="0">
                <a:solidFill>
                  <a:srgbClr val="30353F"/>
                </a:solidFill>
              </a:rPr>
              <a:t>Amount of reimbursement</a:t>
            </a:r>
          </a:p>
          <a:p>
            <a:pPr marL="285750" indent="-285750">
              <a:buFont typeface="Arial" panose="020B0604020202020204" pitchFamily="34" charset="0"/>
              <a:buChar char="•"/>
            </a:pPr>
            <a:r>
              <a:rPr lang="en-US" sz="1400" dirty="0" smtClean="0">
                <a:solidFill>
                  <a:srgbClr val="30353F"/>
                </a:solidFill>
              </a:rPr>
              <a:t>Insurance </a:t>
            </a:r>
            <a:r>
              <a:rPr lang="en-US" sz="1400" dirty="0">
                <a:solidFill>
                  <a:srgbClr val="30353F"/>
                </a:solidFill>
              </a:rPr>
              <a:t>deductible paid in $</a:t>
            </a:r>
          </a:p>
          <a:p>
            <a:pPr marL="285750" indent="-285750">
              <a:buFont typeface="Arial" panose="020B0604020202020204" pitchFamily="34" charset="0"/>
              <a:buChar char="•"/>
            </a:pPr>
            <a:r>
              <a:rPr lang="en-US" sz="1400" dirty="0">
                <a:solidFill>
                  <a:srgbClr val="30353F"/>
                </a:solidFill>
              </a:rPr>
              <a:t>Procedure Code</a:t>
            </a:r>
          </a:p>
          <a:p>
            <a:pPr marL="285750" indent="-285750">
              <a:buFont typeface="Arial" panose="020B0604020202020204" pitchFamily="34" charset="0"/>
              <a:buChar char="•"/>
            </a:pPr>
            <a:r>
              <a:rPr lang="en-US" sz="1400" dirty="0">
                <a:solidFill>
                  <a:srgbClr val="30353F"/>
                </a:solidFill>
              </a:rPr>
              <a:t>ID of physician</a:t>
            </a:r>
            <a:endParaRPr lang="en-US" sz="1400" dirty="0">
              <a:solidFill>
                <a:srgbClr val="30353F"/>
              </a:solidFill>
            </a:endParaRPr>
          </a:p>
        </p:txBody>
      </p:sp>
      <p:sp>
        <p:nvSpPr>
          <p:cNvPr id="71" name="TextBox 70"/>
          <p:cNvSpPr txBox="1"/>
          <p:nvPr/>
        </p:nvSpPr>
        <p:spPr>
          <a:xfrm>
            <a:off x="7604277" y="4420468"/>
            <a:ext cx="3135474" cy="430887"/>
          </a:xfrm>
          <a:prstGeom prst="rect">
            <a:avLst/>
          </a:prstGeom>
          <a:noFill/>
        </p:spPr>
        <p:txBody>
          <a:bodyPr wrap="none" lIns="0" tIns="0" rIns="0" bIns="0" rtlCol="0">
            <a:spAutoFit/>
          </a:bodyPr>
          <a:lstStyle/>
          <a:p>
            <a:pPr algn="ctr"/>
            <a:r>
              <a:rPr lang="en-CA" sz="1400" b="1" dirty="0" smtClean="0">
                <a:solidFill>
                  <a:srgbClr val="43CDD9"/>
                </a:solidFill>
              </a:rPr>
              <a:t>Outpatient services consists </a:t>
            </a:r>
            <a:r>
              <a:rPr lang="en-CA" sz="1400" b="1" dirty="0">
                <a:solidFill>
                  <a:srgbClr val="43CDD9"/>
                </a:solidFill>
              </a:rPr>
              <a:t>of visits </a:t>
            </a:r>
            <a:r>
              <a:rPr lang="en-CA" sz="1400" b="1" dirty="0" smtClean="0">
                <a:solidFill>
                  <a:srgbClr val="43CDD9"/>
                </a:solidFill>
              </a:rPr>
              <a:t>to </a:t>
            </a:r>
            <a:r>
              <a:rPr lang="en-CA" sz="1400" b="1" dirty="0">
                <a:solidFill>
                  <a:srgbClr val="43CDD9"/>
                </a:solidFill>
              </a:rPr>
              <a:t>a </a:t>
            </a:r>
            <a:endParaRPr lang="en-CA" sz="1400" b="1" dirty="0" smtClean="0">
              <a:solidFill>
                <a:srgbClr val="43CDD9"/>
              </a:solidFill>
            </a:endParaRPr>
          </a:p>
          <a:p>
            <a:pPr algn="ctr"/>
            <a:r>
              <a:rPr lang="en-CA" sz="1400" b="1" dirty="0" smtClean="0">
                <a:solidFill>
                  <a:srgbClr val="43CDD9"/>
                </a:solidFill>
              </a:rPr>
              <a:t>physician but not </a:t>
            </a:r>
            <a:r>
              <a:rPr lang="en-CA" sz="1400" b="1" dirty="0">
                <a:solidFill>
                  <a:srgbClr val="43CDD9"/>
                </a:solidFill>
              </a:rPr>
              <a:t>admitted to the hospital</a:t>
            </a:r>
            <a:endParaRPr lang="en-US" sz="1400" b="1" dirty="0">
              <a:solidFill>
                <a:srgbClr val="43CDD9"/>
              </a:solidFill>
            </a:endParaRPr>
          </a:p>
        </p:txBody>
      </p:sp>
      <p:sp>
        <p:nvSpPr>
          <p:cNvPr id="73" name="Oval 72">
            <a:extLst>
              <a:ext uri="{C183D7F6-B498-43B3-948B-1728B52AA6E4}">
                <adec:decorative xmlns:adec="http://schemas.microsoft.com/office/drawing/2017/decorative" xmlns="" val="1"/>
              </a:ext>
            </a:extLst>
          </p:cNvPr>
          <p:cNvSpPr/>
          <p:nvPr/>
        </p:nvSpPr>
        <p:spPr>
          <a:xfrm>
            <a:off x="8583080" y="2973153"/>
            <a:ext cx="1080000" cy="1080000"/>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1628493" y="1177633"/>
            <a:ext cx="2512220" cy="1508105"/>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sz="1400" dirty="0" smtClean="0"/>
              <a:t>Beneficiary ID</a:t>
            </a:r>
          </a:p>
          <a:p>
            <a:pPr marL="285750" indent="-285750" algn="just">
              <a:buFont typeface="Arial" panose="020B0604020202020204" pitchFamily="34" charset="0"/>
              <a:buChar char="•"/>
            </a:pPr>
            <a:r>
              <a:rPr lang="en-US" sz="1400" dirty="0" smtClean="0"/>
              <a:t>Demographic data</a:t>
            </a:r>
          </a:p>
          <a:p>
            <a:pPr marL="285750" indent="-285750" algn="just">
              <a:buFont typeface="Arial" panose="020B0604020202020204" pitchFamily="34" charset="0"/>
              <a:buChar char="•"/>
            </a:pPr>
            <a:r>
              <a:rPr lang="en-CA" sz="1400" dirty="0" smtClean="0">
                <a:solidFill>
                  <a:srgbClr val="30353F"/>
                </a:solidFill>
              </a:rPr>
              <a:t>Inpatient/Outpatient annual </a:t>
            </a:r>
          </a:p>
          <a:p>
            <a:pPr algn="just"/>
            <a:r>
              <a:rPr lang="en-CA" sz="1400" dirty="0" smtClean="0">
                <a:solidFill>
                  <a:srgbClr val="30353F"/>
                </a:solidFill>
              </a:rPr>
              <a:t>reimbursement </a:t>
            </a:r>
            <a:r>
              <a:rPr lang="en-CA" sz="1400" dirty="0">
                <a:solidFill>
                  <a:srgbClr val="30353F"/>
                </a:solidFill>
              </a:rPr>
              <a:t>amount in </a:t>
            </a:r>
            <a:r>
              <a:rPr lang="en-CA" sz="1400" dirty="0" smtClean="0">
                <a:solidFill>
                  <a:srgbClr val="30353F"/>
                </a:solidFill>
              </a:rPr>
              <a:t>$</a:t>
            </a:r>
          </a:p>
          <a:p>
            <a:pPr marL="285750" indent="-285750" algn="just">
              <a:buFont typeface="Arial" panose="020B0604020202020204" pitchFamily="34" charset="0"/>
              <a:buChar char="•"/>
            </a:pPr>
            <a:r>
              <a:rPr lang="en-CA" sz="1400" dirty="0" smtClean="0">
                <a:solidFill>
                  <a:srgbClr val="30353F"/>
                </a:solidFill>
              </a:rPr>
              <a:t>Inpatient</a:t>
            </a:r>
            <a:r>
              <a:rPr lang="en-CA" sz="1400" dirty="0">
                <a:solidFill>
                  <a:srgbClr val="30353F"/>
                </a:solidFill>
              </a:rPr>
              <a:t>/Outpatient</a:t>
            </a:r>
            <a:r>
              <a:rPr lang="en-CA" sz="1400" dirty="0" smtClean="0">
                <a:solidFill>
                  <a:srgbClr val="30353F"/>
                </a:solidFill>
              </a:rPr>
              <a:t> annual</a:t>
            </a:r>
          </a:p>
          <a:p>
            <a:pPr algn="just"/>
            <a:r>
              <a:rPr lang="en-CA" sz="1400" dirty="0" smtClean="0">
                <a:solidFill>
                  <a:srgbClr val="30353F"/>
                </a:solidFill>
              </a:rPr>
              <a:t>deductible </a:t>
            </a:r>
            <a:r>
              <a:rPr lang="en-CA" sz="1400" dirty="0">
                <a:solidFill>
                  <a:srgbClr val="30353F"/>
                </a:solidFill>
              </a:rPr>
              <a:t>amount in </a:t>
            </a:r>
            <a:r>
              <a:rPr lang="en-CA" sz="1400" dirty="0" smtClean="0">
                <a:solidFill>
                  <a:srgbClr val="30353F"/>
                </a:solidFill>
              </a:rPr>
              <a:t>$</a:t>
            </a:r>
          </a:p>
          <a:p>
            <a:pPr marL="285750" indent="-285750" algn="just">
              <a:buFont typeface="Arial" panose="020B0604020202020204" pitchFamily="34" charset="0"/>
              <a:buChar char="•"/>
            </a:pPr>
            <a:r>
              <a:rPr lang="en-US" sz="1400" dirty="0" smtClean="0">
                <a:solidFill>
                  <a:srgbClr val="30353F"/>
                </a:solidFill>
              </a:rPr>
              <a:t>Chronic</a:t>
            </a:r>
            <a:r>
              <a:rPr lang="en-US" sz="1400" dirty="0">
                <a:solidFill>
                  <a:srgbClr val="30353F"/>
                </a:solidFill>
              </a:rPr>
              <a:t> </a:t>
            </a:r>
            <a:r>
              <a:rPr lang="en-US" sz="1400" dirty="0" smtClean="0">
                <a:solidFill>
                  <a:srgbClr val="30353F"/>
                </a:solidFill>
              </a:rPr>
              <a:t>condition</a:t>
            </a:r>
            <a:endParaRPr lang="en-US" sz="1400" dirty="0">
              <a:solidFill>
                <a:srgbClr val="30353F"/>
              </a:solidFill>
            </a:endParaRPr>
          </a:p>
        </p:txBody>
      </p:sp>
      <p:cxnSp>
        <p:nvCxnSpPr>
          <p:cNvPr id="29" name="Straight Connector 28">
            <a:extLst>
              <a:ext uri="{C183D7F6-B498-43B3-948B-1728B52AA6E4}">
                <adec:decorative xmlns:adec="http://schemas.microsoft.com/office/drawing/2017/decorative" xmlns="" val="1"/>
              </a:ext>
            </a:extLst>
          </p:cNvPr>
          <p:cNvCxnSpPr/>
          <p:nvPr/>
        </p:nvCxnSpPr>
        <p:spPr>
          <a:xfrm>
            <a:off x="2661650" y="2729511"/>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xmlns="" val="1"/>
              </a:ext>
            </a:extLst>
          </p:cNvPr>
          <p:cNvSpPr/>
          <p:nvPr/>
        </p:nvSpPr>
        <p:spPr>
          <a:xfrm>
            <a:off x="2121650" y="2975319"/>
            <a:ext cx="1080000" cy="1080000"/>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2188063" y="3302754"/>
            <a:ext cx="911332" cy="430887"/>
          </a:xfrm>
          <a:prstGeom prst="rect">
            <a:avLst/>
          </a:prstGeom>
          <a:noFill/>
        </p:spPr>
        <p:txBody>
          <a:bodyPr wrap="square" lIns="0" tIns="0" rIns="0" bIns="0" rtlCol="0">
            <a:spAutoFit/>
          </a:bodyPr>
          <a:lstStyle/>
          <a:p>
            <a:pPr algn="ctr"/>
            <a:r>
              <a:rPr lang="en-US" sz="1400" b="1" dirty="0" smtClean="0">
                <a:solidFill>
                  <a:schemeClr val="bg1"/>
                </a:solidFill>
              </a:rPr>
              <a:t>Beneficiary</a:t>
            </a:r>
          </a:p>
          <a:p>
            <a:pPr algn="ctr"/>
            <a:r>
              <a:rPr lang="en-US" sz="1400" b="1" dirty="0" smtClean="0">
                <a:solidFill>
                  <a:schemeClr val="bg1"/>
                </a:solidFill>
              </a:rPr>
              <a:t>11 MB</a:t>
            </a:r>
            <a:r>
              <a:rPr lang="en-US" sz="1400" b="1" dirty="0" smtClean="0">
                <a:solidFill>
                  <a:schemeClr val="bg1"/>
                </a:solidFill>
              </a:rPr>
              <a:t> </a:t>
            </a:r>
            <a:endParaRPr lang="en-US" sz="1400" b="1" dirty="0">
              <a:solidFill>
                <a:schemeClr val="bg1"/>
              </a:solidFill>
            </a:endParaRPr>
          </a:p>
        </p:txBody>
      </p:sp>
      <p:sp>
        <p:nvSpPr>
          <p:cNvPr id="51" name="TextBox 50"/>
          <p:cNvSpPr txBox="1"/>
          <p:nvPr/>
        </p:nvSpPr>
        <p:spPr>
          <a:xfrm>
            <a:off x="1628493" y="700003"/>
            <a:ext cx="2383280" cy="430887"/>
          </a:xfrm>
          <a:prstGeom prst="rect">
            <a:avLst/>
          </a:prstGeom>
          <a:noFill/>
        </p:spPr>
        <p:txBody>
          <a:bodyPr wrap="none" lIns="0" tIns="0" rIns="0" bIns="0" rtlCol="0">
            <a:spAutoFit/>
          </a:bodyPr>
          <a:lstStyle/>
          <a:p>
            <a:pPr algn="ctr"/>
            <a:r>
              <a:rPr lang="en-CA" sz="1400" b="1" dirty="0">
                <a:solidFill>
                  <a:srgbClr val="30353F"/>
                </a:solidFill>
              </a:rPr>
              <a:t>Beneficiaries are the individuals </a:t>
            </a:r>
            <a:endParaRPr lang="en-CA" sz="1400" b="1" dirty="0" smtClean="0">
              <a:solidFill>
                <a:srgbClr val="30353F"/>
              </a:solidFill>
            </a:endParaRPr>
          </a:p>
          <a:p>
            <a:pPr algn="ctr"/>
            <a:r>
              <a:rPr lang="en-CA" sz="1400" b="1" dirty="0" smtClean="0">
                <a:solidFill>
                  <a:srgbClr val="30353F"/>
                </a:solidFill>
              </a:rPr>
              <a:t>who </a:t>
            </a:r>
            <a:r>
              <a:rPr lang="en-CA" sz="1400" b="1" dirty="0">
                <a:solidFill>
                  <a:srgbClr val="30353F"/>
                </a:solidFill>
              </a:rPr>
              <a:t>are enrolled in Medicare</a:t>
            </a:r>
            <a:endParaRPr lang="en-US" sz="1400" b="1" dirty="0">
              <a:solidFill>
                <a:srgbClr val="30353F"/>
              </a:solidFill>
            </a:endParaRPr>
          </a:p>
        </p:txBody>
      </p:sp>
      <p:cxnSp>
        <p:nvCxnSpPr>
          <p:cNvPr id="66" name="Straight Connector 65">
            <a:extLst>
              <a:ext uri="{C183D7F6-B498-43B3-948B-1728B52AA6E4}">
                <adec:decorative xmlns:adec="http://schemas.microsoft.com/office/drawing/2017/decorative" xmlns="" val="1"/>
              </a:ext>
            </a:extLst>
          </p:cNvPr>
          <p:cNvCxnSpPr/>
          <p:nvPr/>
        </p:nvCxnSpPr>
        <p:spPr>
          <a:xfrm>
            <a:off x="4815460" y="3645880"/>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856374" y="4880672"/>
            <a:ext cx="2151326" cy="430887"/>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sz="1400" dirty="0"/>
              <a:t>Provider ID</a:t>
            </a:r>
          </a:p>
          <a:p>
            <a:pPr marL="285750" indent="-285750" algn="just">
              <a:buFont typeface="Arial" panose="020B0604020202020204" pitchFamily="34" charset="0"/>
              <a:buChar char="•"/>
            </a:pPr>
            <a:r>
              <a:rPr lang="en-US" sz="1400" dirty="0"/>
              <a:t>Fraud Flag</a:t>
            </a:r>
            <a:endParaRPr lang="en-US" sz="1400" dirty="0">
              <a:solidFill>
                <a:srgbClr val="30353F"/>
              </a:solidFill>
            </a:endParaRPr>
          </a:p>
        </p:txBody>
      </p:sp>
      <p:sp>
        <p:nvSpPr>
          <p:cNvPr id="60" name="Oval 59">
            <a:extLst>
              <a:ext uri="{C183D7F6-B498-43B3-948B-1728B52AA6E4}">
                <adec:decorative xmlns:adec="http://schemas.microsoft.com/office/drawing/2017/decorative" xmlns="" val="1"/>
              </a:ext>
            </a:extLst>
          </p:cNvPr>
          <p:cNvSpPr/>
          <p:nvPr/>
        </p:nvSpPr>
        <p:spPr>
          <a:xfrm>
            <a:off x="4310514" y="2975319"/>
            <a:ext cx="1080000" cy="1080000"/>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3856374" y="4382760"/>
            <a:ext cx="2062295" cy="430887"/>
          </a:xfrm>
          <a:prstGeom prst="rect">
            <a:avLst/>
          </a:prstGeom>
          <a:noFill/>
        </p:spPr>
        <p:txBody>
          <a:bodyPr wrap="none" lIns="0" tIns="0" rIns="0" bIns="0" rtlCol="0">
            <a:spAutoFit/>
          </a:bodyPr>
          <a:lstStyle/>
          <a:p>
            <a:pPr algn="ctr"/>
            <a:r>
              <a:rPr lang="en-CA" sz="1400" b="1" dirty="0">
                <a:solidFill>
                  <a:srgbClr val="667181"/>
                </a:solidFill>
              </a:rPr>
              <a:t>provider is the </a:t>
            </a:r>
            <a:r>
              <a:rPr lang="en-CA" sz="1400" b="1" dirty="0" smtClean="0">
                <a:solidFill>
                  <a:srgbClr val="667181"/>
                </a:solidFill>
              </a:rPr>
              <a:t>organization</a:t>
            </a:r>
          </a:p>
          <a:p>
            <a:pPr algn="ctr"/>
            <a:r>
              <a:rPr lang="en-CA" sz="1400" b="1" dirty="0" smtClean="0">
                <a:solidFill>
                  <a:srgbClr val="667181"/>
                </a:solidFill>
              </a:rPr>
              <a:t>who </a:t>
            </a:r>
            <a:r>
              <a:rPr lang="en-CA" sz="1400" b="1" dirty="0">
                <a:solidFill>
                  <a:srgbClr val="667181"/>
                </a:solidFill>
              </a:rPr>
              <a:t>provides the care</a:t>
            </a:r>
            <a:endParaRPr lang="en-US" sz="1400" b="1" dirty="0">
              <a:solidFill>
                <a:srgbClr val="667181"/>
              </a:solidFill>
            </a:endParaRPr>
          </a:p>
        </p:txBody>
      </p:sp>
      <p:sp>
        <p:nvSpPr>
          <p:cNvPr id="64" name="TextBox 63"/>
          <p:cNvSpPr txBox="1"/>
          <p:nvPr/>
        </p:nvSpPr>
        <p:spPr>
          <a:xfrm>
            <a:off x="4531021" y="3297711"/>
            <a:ext cx="624786" cy="430887"/>
          </a:xfrm>
          <a:prstGeom prst="rect">
            <a:avLst/>
          </a:prstGeom>
          <a:noFill/>
        </p:spPr>
        <p:txBody>
          <a:bodyPr wrap="none" lIns="0" tIns="0" rIns="0" bIns="0" rtlCol="0">
            <a:spAutoFit/>
          </a:bodyPr>
          <a:lstStyle/>
          <a:p>
            <a:pPr algn="ctr"/>
            <a:r>
              <a:rPr lang="en-US" sz="1400" b="1" dirty="0" smtClean="0">
                <a:solidFill>
                  <a:schemeClr val="bg1"/>
                </a:solidFill>
              </a:rPr>
              <a:t>Provider</a:t>
            </a:r>
          </a:p>
          <a:p>
            <a:pPr algn="ctr"/>
            <a:r>
              <a:rPr lang="en-US" sz="1400" b="1" dirty="0" smtClean="0">
                <a:solidFill>
                  <a:schemeClr val="bg1"/>
                </a:solidFill>
              </a:rPr>
              <a:t>85 KB</a:t>
            </a:r>
            <a:endParaRPr lang="en-US" sz="1400" b="1" dirty="0">
              <a:solidFill>
                <a:schemeClr val="bg1"/>
              </a:solidFill>
            </a:endParaRPr>
          </a:p>
        </p:txBody>
      </p:sp>
      <p:cxnSp>
        <p:nvCxnSpPr>
          <p:cNvPr id="65" name="Straight Connector 64">
            <a:extLst>
              <a:ext uri="{C183D7F6-B498-43B3-948B-1728B52AA6E4}">
                <adec:decorative xmlns:adec="http://schemas.microsoft.com/office/drawing/2017/decorative" xmlns="" val="1"/>
              </a:ext>
            </a:extLst>
          </p:cNvPr>
          <p:cNvCxnSpPr/>
          <p:nvPr/>
        </p:nvCxnSpPr>
        <p:spPr>
          <a:xfrm>
            <a:off x="6969270" y="2729511"/>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xmlns="" val="1"/>
              </a:ext>
            </a:extLst>
          </p:cNvPr>
          <p:cNvSpPr/>
          <p:nvPr/>
        </p:nvSpPr>
        <p:spPr>
          <a:xfrm>
            <a:off x="6429271" y="2975319"/>
            <a:ext cx="1080000" cy="1080000"/>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5779520" y="1130907"/>
            <a:ext cx="2529661" cy="1508105"/>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CA" sz="1400" dirty="0" smtClean="0">
                <a:solidFill>
                  <a:srgbClr val="30353F"/>
                </a:solidFill>
              </a:rPr>
              <a:t>Beneficiary ID</a:t>
            </a:r>
          </a:p>
          <a:p>
            <a:pPr marL="285750" indent="-285750">
              <a:buFont typeface="Arial" panose="020B0604020202020204" pitchFamily="34" charset="0"/>
              <a:buChar char="•"/>
            </a:pPr>
            <a:r>
              <a:rPr lang="en-CA" sz="1400" dirty="0" smtClean="0">
                <a:solidFill>
                  <a:srgbClr val="30353F"/>
                </a:solidFill>
              </a:rPr>
              <a:t>Claim ID and Claim date</a:t>
            </a:r>
          </a:p>
          <a:p>
            <a:pPr marL="285750" indent="-285750">
              <a:buFont typeface="Arial" panose="020B0604020202020204" pitchFamily="34" charset="0"/>
              <a:buChar char="•"/>
            </a:pPr>
            <a:r>
              <a:rPr lang="en-CA" sz="1400" dirty="0">
                <a:solidFill>
                  <a:srgbClr val="30353F"/>
                </a:solidFill>
              </a:rPr>
              <a:t>Amount </a:t>
            </a:r>
            <a:r>
              <a:rPr lang="en-CA" sz="1400" dirty="0" smtClean="0">
                <a:solidFill>
                  <a:srgbClr val="30353F"/>
                </a:solidFill>
              </a:rPr>
              <a:t>of reimbursement</a:t>
            </a:r>
          </a:p>
          <a:p>
            <a:pPr marL="285750" indent="-285750">
              <a:buFont typeface="Arial" panose="020B0604020202020204" pitchFamily="34" charset="0"/>
              <a:buChar char="•"/>
            </a:pPr>
            <a:r>
              <a:rPr lang="en-CA" sz="1400" dirty="0" smtClean="0">
                <a:solidFill>
                  <a:srgbClr val="30353F"/>
                </a:solidFill>
              </a:rPr>
              <a:t>Days in hospital</a:t>
            </a:r>
          </a:p>
          <a:p>
            <a:pPr marL="285750" indent="-285750">
              <a:buFont typeface="Arial" panose="020B0604020202020204" pitchFamily="34" charset="0"/>
              <a:buChar char="•"/>
            </a:pPr>
            <a:r>
              <a:rPr lang="en-US" sz="1400" dirty="0">
                <a:solidFill>
                  <a:srgbClr val="30353F"/>
                </a:solidFill>
              </a:rPr>
              <a:t>Insurance deductible paid in </a:t>
            </a:r>
            <a:r>
              <a:rPr lang="en-US" sz="1400" dirty="0" smtClean="0">
                <a:solidFill>
                  <a:srgbClr val="30353F"/>
                </a:solidFill>
              </a:rPr>
              <a:t>$</a:t>
            </a:r>
          </a:p>
          <a:p>
            <a:pPr marL="285750" indent="-285750">
              <a:buFont typeface="Arial" panose="020B0604020202020204" pitchFamily="34" charset="0"/>
              <a:buChar char="•"/>
            </a:pPr>
            <a:r>
              <a:rPr lang="en-US" sz="1400" dirty="0" smtClean="0">
                <a:solidFill>
                  <a:srgbClr val="30353F"/>
                </a:solidFill>
              </a:rPr>
              <a:t>Procedure Code</a:t>
            </a:r>
          </a:p>
          <a:p>
            <a:pPr marL="285750" indent="-285750">
              <a:buFont typeface="Arial" panose="020B0604020202020204" pitchFamily="34" charset="0"/>
              <a:buChar char="•"/>
            </a:pPr>
            <a:r>
              <a:rPr lang="en-US" sz="1400" dirty="0" smtClean="0">
                <a:solidFill>
                  <a:srgbClr val="30353F"/>
                </a:solidFill>
              </a:rPr>
              <a:t>ID of physician</a:t>
            </a:r>
            <a:endParaRPr lang="en-US" sz="1400" dirty="0">
              <a:solidFill>
                <a:srgbClr val="30353F"/>
              </a:solidFill>
            </a:endParaRPr>
          </a:p>
        </p:txBody>
      </p:sp>
      <p:sp>
        <p:nvSpPr>
          <p:cNvPr id="62" name="TextBox 61"/>
          <p:cNvSpPr txBox="1"/>
          <p:nvPr/>
        </p:nvSpPr>
        <p:spPr>
          <a:xfrm>
            <a:off x="5475498" y="695119"/>
            <a:ext cx="3376244" cy="430887"/>
          </a:xfrm>
          <a:prstGeom prst="rect">
            <a:avLst/>
          </a:prstGeom>
          <a:noFill/>
        </p:spPr>
        <p:txBody>
          <a:bodyPr wrap="square" lIns="0" tIns="0" rIns="0" bIns="0" rtlCol="0">
            <a:spAutoFit/>
          </a:bodyPr>
          <a:lstStyle/>
          <a:p>
            <a:pPr algn="ctr"/>
            <a:r>
              <a:rPr lang="en-CA" sz="1400" b="1" dirty="0" smtClean="0">
                <a:solidFill>
                  <a:srgbClr val="98A3AD"/>
                </a:solidFill>
              </a:rPr>
              <a:t>Inpatient </a:t>
            </a:r>
            <a:r>
              <a:rPr lang="en-CA" sz="1400" b="1" dirty="0">
                <a:solidFill>
                  <a:srgbClr val="98A3AD"/>
                </a:solidFill>
              </a:rPr>
              <a:t>services where the patient </a:t>
            </a:r>
            <a:r>
              <a:rPr lang="en-CA" sz="1400" b="1" dirty="0" smtClean="0">
                <a:solidFill>
                  <a:srgbClr val="98A3AD"/>
                </a:solidFill>
              </a:rPr>
              <a:t>is </a:t>
            </a:r>
          </a:p>
          <a:p>
            <a:pPr algn="ctr"/>
            <a:r>
              <a:rPr lang="en-CA" sz="1400" b="1" dirty="0" smtClean="0">
                <a:solidFill>
                  <a:srgbClr val="98A3AD"/>
                </a:solidFill>
              </a:rPr>
              <a:t>admitted </a:t>
            </a:r>
            <a:r>
              <a:rPr lang="en-CA" sz="1400" b="1" dirty="0">
                <a:solidFill>
                  <a:srgbClr val="98A3AD"/>
                </a:solidFill>
              </a:rPr>
              <a:t>into the facility (e.g. hospital)</a:t>
            </a:r>
            <a:endParaRPr lang="en-CA" sz="1400" b="1" dirty="0">
              <a:solidFill>
                <a:srgbClr val="98A3AD"/>
              </a:solidFill>
            </a:endParaRPr>
          </a:p>
        </p:txBody>
      </p:sp>
      <p:sp>
        <p:nvSpPr>
          <p:cNvPr id="103" name="Freeform 102">
            <a:extLst>
              <a:ext uri="{C183D7F6-B498-43B3-948B-1728B52AA6E4}">
                <adec:decorative xmlns:adec="http://schemas.microsoft.com/office/drawing/2017/decorative" xmlns="" val="1"/>
              </a:ext>
            </a:extLst>
          </p:cNvPr>
          <p:cNvSpPr/>
          <p:nvPr/>
        </p:nvSpPr>
        <p:spPr>
          <a:xfrm rot="2700000">
            <a:off x="11798883" y="634341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p:cNvSpPr txBox="1"/>
          <p:nvPr/>
        </p:nvSpPr>
        <p:spPr>
          <a:xfrm>
            <a:off x="11917394" y="6491120"/>
            <a:ext cx="277640" cy="307777"/>
          </a:xfrm>
          <a:prstGeom prst="rect">
            <a:avLst/>
          </a:prstGeom>
          <a:noFill/>
        </p:spPr>
        <p:txBody>
          <a:bodyPr wrap="none" rtlCol="0">
            <a:spAutoFit/>
          </a:bodyPr>
          <a:lstStyle/>
          <a:p>
            <a:r>
              <a:rPr lang="en-US" sz="1400" b="1" dirty="0" smtClean="0">
                <a:solidFill>
                  <a:schemeClr val="bg1"/>
                </a:solidFill>
              </a:rPr>
              <a:t>2</a:t>
            </a:r>
            <a:endParaRPr lang="en-US" sz="1400" b="1" dirty="0">
              <a:solidFill>
                <a:schemeClr val="bg1"/>
              </a:solidFill>
            </a:endParaRPr>
          </a:p>
        </p:txBody>
      </p:sp>
      <p:sp>
        <p:nvSpPr>
          <p:cNvPr id="45" name="TextBox 44">
            <a:extLst>
              <a:ext uri="{FF2B5EF4-FFF2-40B4-BE49-F238E27FC236}">
                <a16:creationId xmlns:a16="http://schemas.microsoft.com/office/drawing/2014/main" id="{6972FD61-A278-4E69-85DE-75B38C250625}"/>
              </a:ext>
            </a:extLst>
          </p:cNvPr>
          <p:cNvSpPr txBox="1"/>
          <p:nvPr/>
        </p:nvSpPr>
        <p:spPr>
          <a:xfrm>
            <a:off x="4189028" y="176814"/>
            <a:ext cx="3459281"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Data Introduction</a:t>
            </a:r>
            <a:endParaRPr lang="en-US" sz="3200" b="1" dirty="0">
              <a:solidFill>
                <a:srgbClr val="30353F"/>
              </a:solidFill>
              <a:latin typeface="+mj-lt"/>
            </a:endParaRP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
        <p:nvSpPr>
          <p:cNvPr id="63" name="TextBox 62"/>
          <p:cNvSpPr txBox="1"/>
          <p:nvPr/>
        </p:nvSpPr>
        <p:spPr>
          <a:xfrm>
            <a:off x="6632986" y="3297710"/>
            <a:ext cx="657231" cy="430887"/>
          </a:xfrm>
          <a:prstGeom prst="rect">
            <a:avLst/>
          </a:prstGeom>
          <a:noFill/>
        </p:spPr>
        <p:txBody>
          <a:bodyPr wrap="none" lIns="0" tIns="0" rIns="0" bIns="0" rtlCol="0">
            <a:spAutoFit/>
          </a:bodyPr>
          <a:lstStyle/>
          <a:p>
            <a:pPr algn="ctr"/>
            <a:r>
              <a:rPr lang="en-US" sz="1400" b="1" dirty="0" smtClean="0">
                <a:solidFill>
                  <a:schemeClr val="bg1"/>
                </a:solidFill>
              </a:rPr>
              <a:t>Inpatient</a:t>
            </a:r>
          </a:p>
          <a:p>
            <a:pPr algn="ctr"/>
            <a:r>
              <a:rPr lang="en-US" sz="1400" b="1" dirty="0" smtClean="0">
                <a:solidFill>
                  <a:schemeClr val="bg1"/>
                </a:solidFill>
              </a:rPr>
              <a:t>8 MB</a:t>
            </a:r>
            <a:endParaRPr lang="en-US" sz="1400" b="1" dirty="0">
              <a:solidFill>
                <a:schemeClr val="bg1"/>
              </a:solidFill>
            </a:endParaRPr>
          </a:p>
        </p:txBody>
      </p:sp>
      <p:sp>
        <p:nvSpPr>
          <p:cNvPr id="72" name="TextBox 71"/>
          <p:cNvSpPr txBox="1"/>
          <p:nvPr/>
        </p:nvSpPr>
        <p:spPr>
          <a:xfrm>
            <a:off x="8743884" y="3297710"/>
            <a:ext cx="804707" cy="430887"/>
          </a:xfrm>
          <a:prstGeom prst="rect">
            <a:avLst/>
          </a:prstGeom>
          <a:noFill/>
        </p:spPr>
        <p:txBody>
          <a:bodyPr wrap="none" lIns="0" tIns="0" rIns="0" bIns="0" rtlCol="0">
            <a:spAutoFit/>
          </a:bodyPr>
          <a:lstStyle/>
          <a:p>
            <a:pPr algn="ctr"/>
            <a:r>
              <a:rPr lang="en-US" sz="1400" b="1" dirty="0" smtClean="0">
                <a:solidFill>
                  <a:schemeClr val="bg1"/>
                </a:solidFill>
              </a:rPr>
              <a:t>Outpatient</a:t>
            </a:r>
          </a:p>
          <a:p>
            <a:pPr algn="ctr"/>
            <a:r>
              <a:rPr lang="en-US" sz="1400" b="1" dirty="0" smtClean="0">
                <a:solidFill>
                  <a:schemeClr val="bg1"/>
                </a:solidFill>
              </a:rPr>
              <a:t>73 MB</a:t>
            </a:r>
            <a:endParaRPr lang="en-US" sz="1400" b="1" dirty="0">
              <a:solidFill>
                <a:schemeClr val="bg1"/>
              </a:solidFill>
            </a:endParaRPr>
          </a:p>
        </p:txBody>
      </p:sp>
      <p:sp>
        <p:nvSpPr>
          <p:cNvPr id="3" name="TextBox 2"/>
          <p:cNvSpPr txBox="1"/>
          <p:nvPr/>
        </p:nvSpPr>
        <p:spPr>
          <a:xfrm>
            <a:off x="154665" y="3096855"/>
            <a:ext cx="662378" cy="769441"/>
          </a:xfrm>
          <a:prstGeom prst="rect">
            <a:avLst/>
          </a:prstGeom>
          <a:noFill/>
          <a:ln>
            <a:noFill/>
          </a:ln>
          <a:effectLst/>
        </p:spPr>
        <p:txBody>
          <a:bodyPr wrap="square" rtlCol="0">
            <a:spAutoFit/>
          </a:bodyPr>
          <a:lstStyle/>
          <a:p>
            <a:r>
              <a:rPr lang="en-CA" sz="4400" b="1" dirty="0" smtClean="0">
                <a:solidFill>
                  <a:schemeClr val="bg1"/>
                </a:solidFill>
                <a:effectLst>
                  <a:glow rad="127000">
                    <a:srgbClr val="BABABA"/>
                  </a:glow>
                </a:effectLst>
                <a:latin typeface="Times New Roman" panose="02020603050405020304" pitchFamily="18" charset="0"/>
                <a:cs typeface="Times New Roman" panose="02020603050405020304" pitchFamily="18" charset="0"/>
              </a:rPr>
              <a:t>R</a:t>
            </a:r>
            <a:endParaRPr lang="en-CA" sz="4400" b="1" dirty="0">
              <a:solidFill>
                <a:schemeClr val="bg1"/>
              </a:solidFill>
              <a:effectLst>
                <a:glow rad="127000">
                  <a:srgbClr val="BABABA"/>
                </a:glow>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123972" y="4500609"/>
            <a:ext cx="1997678" cy="523220"/>
          </a:xfrm>
          <a:prstGeom prst="rect">
            <a:avLst/>
          </a:prstGeom>
          <a:noFill/>
        </p:spPr>
        <p:txBody>
          <a:bodyPr wrap="square" rtlCol="0">
            <a:spAutoFit/>
          </a:bodyPr>
          <a:lstStyle/>
          <a:p>
            <a:pPr marL="285750" indent="-285750">
              <a:buFont typeface="Arial" panose="020B0604020202020204" pitchFamily="34" charset="0"/>
              <a:buChar char="•"/>
            </a:pPr>
            <a:r>
              <a:rPr lang="en-CA" sz="1400" b="1" dirty="0" smtClean="0"/>
              <a:t>XG Boost</a:t>
            </a:r>
          </a:p>
          <a:p>
            <a:pPr marL="285750" indent="-285750">
              <a:buFont typeface="Arial" panose="020B0604020202020204" pitchFamily="34" charset="0"/>
              <a:buChar char="•"/>
            </a:pPr>
            <a:r>
              <a:rPr lang="en-CA" sz="1400" b="1" dirty="0" smtClean="0"/>
              <a:t>Logistic  Regression</a:t>
            </a:r>
            <a:endParaRPr lang="en-CA" sz="1400" b="1" dirty="0"/>
          </a:p>
        </p:txBody>
      </p:sp>
      <p:cxnSp>
        <p:nvCxnSpPr>
          <p:cNvPr id="52" name="Straight Connector 51">
            <a:extLst>
              <a:ext uri="{C183D7F6-B498-43B3-948B-1728B52AA6E4}">
                <adec:decorative xmlns:adec="http://schemas.microsoft.com/office/drawing/2017/decorative" xmlns="" val="1"/>
              </a:ext>
            </a:extLst>
          </p:cNvPr>
          <p:cNvCxnSpPr/>
          <p:nvPr/>
        </p:nvCxnSpPr>
        <p:spPr>
          <a:xfrm>
            <a:off x="11276888" y="2745028"/>
            <a:ext cx="0" cy="705734"/>
          </a:xfrm>
          <a:prstGeom prst="line">
            <a:avLst/>
          </a:prstGeom>
          <a:ln w="190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C183D7F6-B498-43B3-948B-1728B52AA6E4}">
                <adec:decorative xmlns:adec="http://schemas.microsoft.com/office/drawing/2017/decorative" xmlns="" val="1"/>
              </a:ext>
            </a:extLst>
          </p:cNvPr>
          <p:cNvSpPr/>
          <p:nvPr/>
        </p:nvSpPr>
        <p:spPr>
          <a:xfrm>
            <a:off x="10736889" y="2990836"/>
            <a:ext cx="1080000" cy="1080000"/>
          </a:xfrm>
          <a:prstGeom prst="ellipse">
            <a:avLst/>
          </a:prstGeom>
          <a:solidFill>
            <a:schemeClr val="bg2">
              <a:lumMod val="2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p:cNvSpPr txBox="1"/>
          <p:nvPr/>
        </p:nvSpPr>
        <p:spPr>
          <a:xfrm>
            <a:off x="10765237" y="3313227"/>
            <a:ext cx="1007968" cy="430887"/>
          </a:xfrm>
          <a:prstGeom prst="rect">
            <a:avLst/>
          </a:prstGeom>
          <a:noFill/>
        </p:spPr>
        <p:txBody>
          <a:bodyPr wrap="none" lIns="0" tIns="0" rIns="0" bIns="0" rtlCol="0">
            <a:spAutoFit/>
          </a:bodyPr>
          <a:lstStyle/>
          <a:p>
            <a:pPr algn="ctr"/>
            <a:r>
              <a:rPr lang="en-US" sz="1400" b="1" dirty="0" smtClean="0">
                <a:solidFill>
                  <a:schemeClr val="bg1"/>
                </a:solidFill>
              </a:rPr>
              <a:t>Additional</a:t>
            </a:r>
          </a:p>
          <a:p>
            <a:pPr algn="ctr"/>
            <a:r>
              <a:rPr lang="en-US" sz="1400" b="1" dirty="0" smtClean="0">
                <a:solidFill>
                  <a:schemeClr val="bg1"/>
                </a:solidFill>
              </a:rPr>
              <a:t>Data/Variable</a:t>
            </a:r>
            <a:endParaRPr lang="en-US" sz="1400" b="1" dirty="0" smtClean="0">
              <a:solidFill>
                <a:schemeClr val="bg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259" y="2896598"/>
            <a:ext cx="1739313" cy="1739313"/>
          </a:xfrm>
          <a:prstGeom prst="rect">
            <a:avLst/>
          </a:prstGeom>
        </p:spPr>
      </p:pic>
      <p:sp>
        <p:nvSpPr>
          <p:cNvPr id="76" name="TextBox 75"/>
          <p:cNvSpPr txBox="1"/>
          <p:nvPr/>
        </p:nvSpPr>
        <p:spPr>
          <a:xfrm>
            <a:off x="9475191" y="1174058"/>
            <a:ext cx="2719843" cy="1292662"/>
          </a:xfrm>
          <a:prstGeom prst="rect">
            <a:avLst/>
          </a:prstGeom>
          <a:noFill/>
        </p:spPr>
        <p:txBody>
          <a:bodyPr wrap="square" lIns="0" tIns="0" rIns="0" bIns="0" rtlCol="0">
            <a:spAutoFit/>
          </a:bodyPr>
          <a:lstStyle/>
          <a:p>
            <a:r>
              <a:rPr lang="en-CA" sz="1400" dirty="0" smtClean="0">
                <a:solidFill>
                  <a:srgbClr val="30353F"/>
                </a:solidFill>
              </a:rPr>
              <a:t>Created variables</a:t>
            </a:r>
          </a:p>
          <a:p>
            <a:pPr marL="285750" indent="-285750">
              <a:buFont typeface="Arial" panose="020B0604020202020204" pitchFamily="34" charset="0"/>
              <a:buChar char="•"/>
            </a:pPr>
            <a:r>
              <a:rPr lang="en-CA" sz="1400" dirty="0" smtClean="0">
                <a:solidFill>
                  <a:srgbClr val="30353F"/>
                </a:solidFill>
              </a:rPr>
              <a:t>Average </a:t>
            </a:r>
            <a:r>
              <a:rPr lang="en-CA" sz="1400" dirty="0">
                <a:solidFill>
                  <a:srgbClr val="30353F"/>
                </a:solidFill>
              </a:rPr>
              <a:t>Amount per </a:t>
            </a:r>
            <a:r>
              <a:rPr lang="en-CA" sz="1400" dirty="0" smtClean="0">
                <a:solidFill>
                  <a:srgbClr val="30353F"/>
                </a:solidFill>
              </a:rPr>
              <a:t>Procedure/Physician/Operation</a:t>
            </a:r>
          </a:p>
          <a:p>
            <a:pPr marL="285750" indent="-285750">
              <a:buFont typeface="Arial" panose="020B0604020202020204" pitchFamily="34" charset="0"/>
              <a:buChar char="•"/>
            </a:pPr>
            <a:r>
              <a:rPr lang="en-CA" sz="1400" dirty="0" smtClean="0">
                <a:solidFill>
                  <a:srgbClr val="30353F"/>
                </a:solidFill>
              </a:rPr>
              <a:t>Deductible Ratio</a:t>
            </a:r>
          </a:p>
          <a:p>
            <a:pPr marL="285750" indent="-285750">
              <a:buFont typeface="Arial" panose="020B0604020202020204" pitchFamily="34" charset="0"/>
              <a:buChar char="•"/>
            </a:pPr>
            <a:r>
              <a:rPr lang="en-CA" sz="1400" dirty="0" smtClean="0">
                <a:solidFill>
                  <a:srgbClr val="30353F"/>
                </a:solidFill>
              </a:rPr>
              <a:t>Cost per day in hospital</a:t>
            </a:r>
          </a:p>
          <a:p>
            <a:r>
              <a:rPr lang="en-US" sz="1400" dirty="0" smtClean="0">
                <a:solidFill>
                  <a:srgbClr val="30353F"/>
                </a:solidFill>
              </a:rPr>
              <a:t>etc.</a:t>
            </a:r>
            <a:endParaRPr lang="en-US" sz="1400" dirty="0">
              <a:solidFill>
                <a:srgbClr val="30353F"/>
              </a:solidFill>
            </a:endParaRPr>
          </a:p>
        </p:txBody>
      </p:sp>
      <p:sp>
        <p:nvSpPr>
          <p:cNvPr id="77" name="TextBox 76"/>
          <p:cNvSpPr txBox="1"/>
          <p:nvPr/>
        </p:nvSpPr>
        <p:spPr>
          <a:xfrm>
            <a:off x="8950715" y="807724"/>
            <a:ext cx="3376244" cy="215444"/>
          </a:xfrm>
          <a:prstGeom prst="rect">
            <a:avLst/>
          </a:prstGeom>
          <a:noFill/>
        </p:spPr>
        <p:txBody>
          <a:bodyPr wrap="square" lIns="0" tIns="0" rIns="0" bIns="0" rtlCol="0">
            <a:spAutoFit/>
          </a:bodyPr>
          <a:lstStyle/>
          <a:p>
            <a:pPr algn="ctr"/>
            <a:r>
              <a:rPr lang="en-CA" sz="1400" b="1" dirty="0" smtClean="0">
                <a:solidFill>
                  <a:schemeClr val="bg2">
                    <a:lumMod val="25000"/>
                  </a:schemeClr>
                </a:solidFill>
              </a:rPr>
              <a:t>Data Cleansing and </a:t>
            </a:r>
            <a:r>
              <a:rPr lang="en-CA" sz="1400" b="1" dirty="0">
                <a:solidFill>
                  <a:schemeClr val="bg2">
                    <a:lumMod val="25000"/>
                  </a:schemeClr>
                </a:solidFill>
              </a:rPr>
              <a:t>Data </a:t>
            </a:r>
            <a:r>
              <a:rPr lang="en-CA" sz="1400" b="1" dirty="0" smtClean="0">
                <a:solidFill>
                  <a:schemeClr val="bg2">
                    <a:lumMod val="25000"/>
                  </a:schemeClr>
                </a:solidFill>
              </a:rPr>
              <a:t>Wrangling</a:t>
            </a:r>
            <a:endParaRPr lang="en-CA" sz="1400" b="1" dirty="0">
              <a:solidFill>
                <a:schemeClr val="bg2">
                  <a:lumMod val="25000"/>
                </a:schemeClr>
              </a:solidFill>
            </a:endParaRPr>
          </a:p>
        </p:txBody>
      </p:sp>
    </p:spTree>
    <p:extLst>
      <p:ext uri="{BB962C8B-B14F-4D97-AF65-F5344CB8AC3E}">
        <p14:creationId xmlns:p14="http://schemas.microsoft.com/office/powerpoint/2010/main" val="2866818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2608" y="165381"/>
            <a:ext cx="10107116" cy="501426"/>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0" name="TextBox 109"/>
          <p:cNvSpPr txBox="1"/>
          <p:nvPr/>
        </p:nvSpPr>
        <p:spPr>
          <a:xfrm>
            <a:off x="4567537" y="165381"/>
            <a:ext cx="3056927"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Data Summary </a:t>
            </a:r>
            <a:endParaRPr lang="en-US" sz="3200" b="1" dirty="0">
              <a:solidFill>
                <a:srgbClr val="30353F"/>
              </a:solidFill>
              <a:latin typeface="+mj-lt"/>
            </a:endParaRPr>
          </a:p>
        </p:txBody>
      </p:sp>
      <p:sp>
        <p:nvSpPr>
          <p:cNvPr id="155" name="Rectangle 154">
            <a:extLst>
              <a:ext uri="{C183D7F6-B498-43B3-948B-1728B52AA6E4}">
                <adec:decorative xmlns:adec="http://schemas.microsoft.com/office/drawing/2017/decorative" xmlns="" val="1"/>
              </a:ext>
            </a:extLst>
          </p:cNvPr>
          <p:cNvSpPr/>
          <p:nvPr/>
        </p:nvSpPr>
        <p:spPr>
          <a:xfrm>
            <a:off x="1052276" y="3705227"/>
            <a:ext cx="10087448" cy="2677399"/>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1" name="Chart 90" descr="This is a chart."/>
          <p:cNvGraphicFramePr/>
          <p:nvPr>
            <p:extLst>
              <p:ext uri="{D42A27DB-BD31-4B8C-83A1-F6EECF244321}">
                <p14:modId xmlns:p14="http://schemas.microsoft.com/office/powerpoint/2010/main" val="2894741914"/>
              </p:ext>
            </p:extLst>
          </p:nvPr>
        </p:nvGraphicFramePr>
        <p:xfrm>
          <a:off x="1156608" y="4240081"/>
          <a:ext cx="9878784" cy="2128517"/>
        </p:xfrm>
        <a:graphic>
          <a:graphicData uri="http://schemas.openxmlformats.org/drawingml/2006/chart">
            <c:chart xmlns:c="http://schemas.openxmlformats.org/drawingml/2006/chart" xmlns:r="http://schemas.openxmlformats.org/officeDocument/2006/relationships" r:id="rId3"/>
          </a:graphicData>
        </a:graphic>
      </p:graphicFrame>
      <p:sp>
        <p:nvSpPr>
          <p:cNvPr id="1029" name="Rectangle 1028">
            <a:extLst>
              <a:ext uri="{C183D7F6-B498-43B3-948B-1728B52AA6E4}">
                <adec:decorative xmlns:adec="http://schemas.microsoft.com/office/drawing/2017/decorative" xmlns="" val="1"/>
              </a:ext>
            </a:extLst>
          </p:cNvPr>
          <p:cNvSpPr/>
          <p:nvPr/>
        </p:nvSpPr>
        <p:spPr>
          <a:xfrm>
            <a:off x="1052276" y="845224"/>
            <a:ext cx="3127944" cy="2747771"/>
          </a:xfrm>
          <a:prstGeom prst="rect">
            <a:avLst/>
          </a:prstGeom>
          <a:solidFill>
            <a:schemeClr val="accent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p:cNvGrpSpPr/>
          <p:nvPr/>
        </p:nvGrpSpPr>
        <p:grpSpPr>
          <a:xfrm>
            <a:off x="2356702" y="2668984"/>
            <a:ext cx="9332059" cy="1961286"/>
            <a:chOff x="3464829" y="777917"/>
            <a:chExt cx="12866114" cy="2676226"/>
          </a:xfrm>
        </p:grpSpPr>
        <p:sp>
          <p:nvSpPr>
            <p:cNvPr id="71"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2" descr="This is an icon of money. "/>
            <p:cNvSpPr>
              <a:spLocks noEditPoints="1"/>
            </p:cNvSpPr>
            <p:nvPr/>
          </p:nvSpPr>
          <p:spPr bwMode="auto">
            <a:xfrm>
              <a:off x="16048349" y="777917"/>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9" name="Rectangle 138">
            <a:extLst>
              <a:ext uri="{C183D7F6-B498-43B3-948B-1728B52AA6E4}">
                <adec:decorative xmlns:adec="http://schemas.microsoft.com/office/drawing/2017/decorative" xmlns="" val="1"/>
              </a:ext>
            </a:extLst>
          </p:cNvPr>
          <p:cNvSpPr/>
          <p:nvPr/>
        </p:nvSpPr>
        <p:spPr>
          <a:xfrm>
            <a:off x="4532028" y="845224"/>
            <a:ext cx="3127944" cy="2747771"/>
          </a:xfrm>
          <a:prstGeom prst="rect">
            <a:avLst/>
          </a:prstGeom>
          <a:solidFill>
            <a:schemeClr val="accent2">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0" name="Chart 49"/>
          <p:cNvGraphicFramePr/>
          <p:nvPr>
            <p:extLst>
              <p:ext uri="{D42A27DB-BD31-4B8C-83A1-F6EECF244321}">
                <p14:modId xmlns:p14="http://schemas.microsoft.com/office/powerpoint/2010/main" val="280890262"/>
              </p:ext>
            </p:extLst>
          </p:nvPr>
        </p:nvGraphicFramePr>
        <p:xfrm>
          <a:off x="4533181" y="1277774"/>
          <a:ext cx="3141285" cy="2280334"/>
        </p:xfrm>
        <a:graphic>
          <a:graphicData uri="http://schemas.openxmlformats.org/drawingml/2006/chart">
            <c:chart xmlns:c="http://schemas.openxmlformats.org/drawingml/2006/chart" xmlns:r="http://schemas.openxmlformats.org/officeDocument/2006/relationships" r:id="rId4"/>
          </a:graphicData>
        </a:graphic>
      </p:graphicFrame>
      <p:grpSp>
        <p:nvGrpSpPr>
          <p:cNvPr id="5" name="Group 4"/>
          <p:cNvGrpSpPr/>
          <p:nvPr/>
        </p:nvGrpSpPr>
        <p:grpSpPr>
          <a:xfrm>
            <a:off x="1052276" y="715795"/>
            <a:ext cx="3209795" cy="2838639"/>
            <a:chOff x="1052276" y="3637899"/>
            <a:chExt cx="3209795" cy="2838639"/>
          </a:xfrm>
        </p:grpSpPr>
        <p:graphicFrame>
          <p:nvGraphicFramePr>
            <p:cNvPr id="49" name="Chart 48">
              <a:extLst>
                <a:ext uri="{C183D7F6-B498-43B3-948B-1728B52AA6E4}">
                  <adec:decorative xmlns:adec="http://schemas.microsoft.com/office/drawing/2017/decorative" xmlns="" val="0"/>
                </a:ext>
              </a:extLst>
            </p:cNvPr>
            <p:cNvGraphicFramePr/>
            <p:nvPr>
              <p:extLst>
                <p:ext uri="{D42A27DB-BD31-4B8C-83A1-F6EECF244321}">
                  <p14:modId xmlns:p14="http://schemas.microsoft.com/office/powerpoint/2010/main" val="3639517058"/>
                </p:ext>
              </p:extLst>
            </p:nvPr>
          </p:nvGraphicFramePr>
          <p:xfrm>
            <a:off x="1052276" y="4195225"/>
            <a:ext cx="3131601" cy="2281313"/>
          </p:xfrm>
          <a:graphic>
            <a:graphicData uri="http://schemas.openxmlformats.org/drawingml/2006/chart">
              <c:chart xmlns:c="http://schemas.openxmlformats.org/drawingml/2006/chart" xmlns:r="http://schemas.openxmlformats.org/officeDocument/2006/relationships" r:id="rId5"/>
            </a:graphicData>
          </a:graphic>
        </p:graphicFrame>
        <p:grpSp>
          <p:nvGrpSpPr>
            <p:cNvPr id="1032" name="Group 1031"/>
            <p:cNvGrpSpPr/>
            <p:nvPr/>
          </p:nvGrpSpPr>
          <p:grpSpPr>
            <a:xfrm>
              <a:off x="3544558" y="3637899"/>
              <a:ext cx="717513" cy="705786"/>
              <a:chOff x="3359521" y="3589837"/>
              <a:chExt cx="769375" cy="769375"/>
            </a:xfrm>
          </p:grpSpPr>
          <p:sp>
            <p:nvSpPr>
              <p:cNvPr id="59" name="Oval 58"/>
              <p:cNvSpPr/>
              <p:nvPr/>
            </p:nvSpPr>
            <p:spPr>
              <a:xfrm>
                <a:off x="3359521" y="3589837"/>
                <a:ext cx="769375" cy="76937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18" descr="This is an icon of a human being. "/>
              <p:cNvSpPr>
                <a:spLocks noEditPoints="1"/>
              </p:cNvSpPr>
              <p:nvPr/>
            </p:nvSpPr>
            <p:spPr bwMode="auto">
              <a:xfrm>
                <a:off x="3613441" y="3765807"/>
                <a:ext cx="251808" cy="331482"/>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40" name="Rectangle 139">
            <a:extLst>
              <a:ext uri="{C183D7F6-B498-43B3-948B-1728B52AA6E4}">
                <adec:decorative xmlns:adec="http://schemas.microsoft.com/office/drawing/2017/decorative" xmlns="" val="1"/>
              </a:ext>
            </a:extLst>
          </p:cNvPr>
          <p:cNvSpPr/>
          <p:nvPr/>
        </p:nvSpPr>
        <p:spPr>
          <a:xfrm>
            <a:off x="8011780" y="845224"/>
            <a:ext cx="3127944" cy="2747771"/>
          </a:xfrm>
          <a:prstGeom prst="rect">
            <a:avLst/>
          </a:prstGeom>
          <a:solidFill>
            <a:schemeClr val="accent3">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C183D7F6-B498-43B3-948B-1728B52AA6E4}">
                <adec:decorative xmlns:adec="http://schemas.microsoft.com/office/drawing/2017/decorative" xmlns="" val="1"/>
              </a:ext>
            </a:extLst>
          </p:cNvPr>
          <p:cNvSpPr/>
          <p:nvPr/>
        </p:nvSpPr>
        <p:spPr>
          <a:xfrm>
            <a:off x="6993032" y="715795"/>
            <a:ext cx="717777" cy="717777"/>
          </a:xfrm>
          <a:prstGeom prst="ellipse">
            <a:avLst/>
          </a:prstGeom>
          <a:solidFill>
            <a:srgbClr val="BABABA"/>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7143652" y="961813"/>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5" name="TextBox 134"/>
          <p:cNvSpPr txBox="1"/>
          <p:nvPr/>
        </p:nvSpPr>
        <p:spPr>
          <a:xfrm>
            <a:off x="8127614" y="934406"/>
            <a:ext cx="2679794" cy="215444"/>
          </a:xfrm>
          <a:prstGeom prst="rect">
            <a:avLst/>
          </a:prstGeom>
          <a:noFill/>
        </p:spPr>
        <p:txBody>
          <a:bodyPr wrap="square" lIns="0" tIns="0" rIns="0" bIns="0" rtlCol="0">
            <a:spAutoFit/>
          </a:bodyPr>
          <a:lstStyle/>
          <a:p>
            <a:pPr algn="ctr"/>
            <a:r>
              <a:rPr lang="en-US" sz="1400" b="1" dirty="0" smtClean="0"/>
              <a:t>Age Group % in Acct</a:t>
            </a:r>
            <a:endParaRPr lang="en-US" sz="1400" b="1" dirty="0"/>
          </a:p>
        </p:txBody>
      </p:sp>
      <p:sp>
        <p:nvSpPr>
          <p:cNvPr id="31" name="TextBox 30">
            <a:extLst>
              <a:ext uri="{FF2B5EF4-FFF2-40B4-BE49-F238E27FC236}">
                <a16:creationId xmlns:a16="http://schemas.microsoft.com/office/drawing/2014/main" id="{F4540AC0-E369-4AD9-BBDB-C2E2E1409CDE}"/>
              </a:ext>
            </a:extLst>
          </p:cNvPr>
          <p:cNvSpPr txBox="1"/>
          <p:nvPr/>
        </p:nvSpPr>
        <p:spPr>
          <a:xfrm>
            <a:off x="4725432" y="934406"/>
            <a:ext cx="2679794" cy="215444"/>
          </a:xfrm>
          <a:prstGeom prst="rect">
            <a:avLst/>
          </a:prstGeom>
          <a:noFill/>
        </p:spPr>
        <p:txBody>
          <a:bodyPr wrap="square" lIns="0" tIns="0" rIns="0" bIns="0" rtlCol="0">
            <a:spAutoFit/>
          </a:bodyPr>
          <a:lstStyle/>
          <a:p>
            <a:pPr algn="ctr"/>
            <a:r>
              <a:rPr lang="en-US" sz="1400" b="1" dirty="0" smtClean="0"/>
              <a:t>Race% in Acct</a:t>
            </a:r>
            <a:endParaRPr lang="en-US" sz="1400" b="1" dirty="0"/>
          </a:p>
        </p:txBody>
      </p:sp>
      <p:sp>
        <p:nvSpPr>
          <p:cNvPr id="32" name="TextBox 31">
            <a:extLst>
              <a:ext uri="{FF2B5EF4-FFF2-40B4-BE49-F238E27FC236}">
                <a16:creationId xmlns:a16="http://schemas.microsoft.com/office/drawing/2014/main" id="{9C2A804C-860C-42CE-B071-DD567E25871D}"/>
              </a:ext>
            </a:extLst>
          </p:cNvPr>
          <p:cNvSpPr txBox="1"/>
          <p:nvPr/>
        </p:nvSpPr>
        <p:spPr>
          <a:xfrm>
            <a:off x="1276351" y="968469"/>
            <a:ext cx="2679794" cy="215444"/>
          </a:xfrm>
          <a:prstGeom prst="rect">
            <a:avLst/>
          </a:prstGeom>
          <a:noFill/>
        </p:spPr>
        <p:txBody>
          <a:bodyPr wrap="square" lIns="0" tIns="0" rIns="0" bIns="0" rtlCol="0">
            <a:spAutoFit/>
          </a:bodyPr>
          <a:lstStyle/>
          <a:p>
            <a:pPr algn="ctr"/>
            <a:r>
              <a:rPr lang="en-US" sz="1400" b="1" dirty="0" smtClean="0"/>
              <a:t>Gender% in Acct</a:t>
            </a:r>
            <a:endParaRPr lang="en-US" sz="1400" b="1" dirty="0"/>
          </a:p>
        </p:txBody>
      </p:sp>
      <p:sp>
        <p:nvSpPr>
          <p:cNvPr id="30"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smtClean="0">
                <a:solidFill>
                  <a:schemeClr val="bg1"/>
                </a:solidFill>
              </a:rPr>
              <a:t>3</a:t>
            </a:r>
            <a:endParaRPr lang="en-US" sz="1400" b="1" dirty="0">
              <a:solidFill>
                <a:schemeClr val="bg1"/>
              </a:solidFill>
            </a:endParaRP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graphicFrame>
        <p:nvGraphicFramePr>
          <p:cNvPr id="51" name="Chart 50">
            <a:extLst>
              <a:ext uri="{C183D7F6-B498-43B3-948B-1728B52AA6E4}">
                <adec:decorative xmlns:adec="http://schemas.microsoft.com/office/drawing/2017/decorative" xmlns="" val="1"/>
              </a:ext>
            </a:extLst>
          </p:cNvPr>
          <p:cNvGraphicFramePr/>
          <p:nvPr>
            <p:extLst>
              <p:ext uri="{D42A27DB-BD31-4B8C-83A1-F6EECF244321}">
                <p14:modId xmlns:p14="http://schemas.microsoft.com/office/powerpoint/2010/main" val="221181573"/>
              </p:ext>
            </p:extLst>
          </p:nvPr>
        </p:nvGraphicFramePr>
        <p:xfrm>
          <a:off x="8008142" y="1213375"/>
          <a:ext cx="3111914" cy="2379620"/>
        </p:xfrm>
        <a:graphic>
          <a:graphicData uri="http://schemas.openxmlformats.org/drawingml/2006/chart">
            <c:chart xmlns:c="http://schemas.openxmlformats.org/drawingml/2006/chart" xmlns:r="http://schemas.openxmlformats.org/officeDocument/2006/relationships" r:id="rId6"/>
          </a:graphicData>
        </a:graphic>
      </p:graphicFrame>
      <p:sp>
        <p:nvSpPr>
          <p:cNvPr id="35" name="TextBox 34">
            <a:extLst>
              <a:ext uri="{FF2B5EF4-FFF2-40B4-BE49-F238E27FC236}">
                <a16:creationId xmlns:a16="http://schemas.microsoft.com/office/drawing/2014/main" id="{9C2A804C-860C-42CE-B071-DD567E25871D}"/>
              </a:ext>
            </a:extLst>
          </p:cNvPr>
          <p:cNvSpPr txBox="1"/>
          <p:nvPr/>
        </p:nvSpPr>
        <p:spPr>
          <a:xfrm>
            <a:off x="4725432" y="3810101"/>
            <a:ext cx="2679794" cy="215444"/>
          </a:xfrm>
          <a:prstGeom prst="rect">
            <a:avLst/>
          </a:prstGeom>
          <a:noFill/>
        </p:spPr>
        <p:txBody>
          <a:bodyPr wrap="square" lIns="0" tIns="0" rIns="0" bIns="0" rtlCol="0">
            <a:spAutoFit/>
          </a:bodyPr>
          <a:lstStyle/>
          <a:p>
            <a:pPr algn="ctr"/>
            <a:r>
              <a:rPr lang="en-US" sz="1400" b="1" dirty="0" smtClean="0"/>
              <a:t>State (%) in Fraud Acct</a:t>
            </a:r>
            <a:endParaRPr lang="en-US" sz="1400" b="1" dirty="0"/>
          </a:p>
        </p:txBody>
      </p:sp>
      <p:grpSp>
        <p:nvGrpSpPr>
          <p:cNvPr id="7" name="Group 6"/>
          <p:cNvGrpSpPr/>
          <p:nvPr/>
        </p:nvGrpSpPr>
        <p:grpSpPr>
          <a:xfrm>
            <a:off x="10473454" y="709799"/>
            <a:ext cx="717777" cy="717777"/>
            <a:chOff x="11255558" y="1875735"/>
            <a:chExt cx="717777" cy="717777"/>
          </a:xfrm>
        </p:grpSpPr>
        <p:sp>
          <p:nvSpPr>
            <p:cNvPr id="39" name="Oval 38">
              <a:extLst>
                <a:ext uri="{C183D7F6-B498-43B3-948B-1728B52AA6E4}">
                  <adec:decorative xmlns:adec="http://schemas.microsoft.com/office/drawing/2017/decorative" xmlns="" val="1"/>
                </a:ext>
              </a:extLst>
            </p:cNvPr>
            <p:cNvSpPr/>
            <p:nvPr/>
          </p:nvSpPr>
          <p:spPr>
            <a:xfrm>
              <a:off x="11255558" y="1875735"/>
              <a:ext cx="717777" cy="717777"/>
            </a:xfrm>
            <a:prstGeom prst="ellipse">
              <a:avLst/>
            </a:prstGeom>
            <a:solidFill>
              <a:schemeClr val="tx1">
                <a:lumMod val="85000"/>
                <a:lumOff val="1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p:cNvPicPr>
              <a:picLocks noChangeAspect="1"/>
            </p:cNvPicPr>
            <p:nvPr/>
          </p:nvPicPr>
          <p:blipFill>
            <a:blip r:embed="rId7"/>
            <a:stretch>
              <a:fillRect/>
            </a:stretch>
          </p:blipFill>
          <p:spPr>
            <a:xfrm>
              <a:off x="11464097" y="2089935"/>
              <a:ext cx="284018" cy="289376"/>
            </a:xfrm>
            <a:prstGeom prst="rect">
              <a:avLst/>
            </a:prstGeom>
          </p:spPr>
        </p:pic>
      </p:grpSp>
    </p:spTree>
    <p:extLst>
      <p:ext uri="{BB962C8B-B14F-4D97-AF65-F5344CB8AC3E}">
        <p14:creationId xmlns:p14="http://schemas.microsoft.com/office/powerpoint/2010/main" val="30413160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55374" y="165381"/>
            <a:ext cx="10694886" cy="51926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TextBox 82">
            <a:extLst>
              <a:ext uri="{FF2B5EF4-FFF2-40B4-BE49-F238E27FC236}">
                <a16:creationId xmlns:a16="http://schemas.microsoft.com/office/drawing/2014/main" id="{DCD843C5-0DBD-4721-ACAD-288CC256EF82}"/>
              </a:ext>
            </a:extLst>
          </p:cNvPr>
          <p:cNvSpPr txBox="1"/>
          <p:nvPr/>
        </p:nvSpPr>
        <p:spPr>
          <a:xfrm>
            <a:off x="4234115" y="165381"/>
            <a:ext cx="3723776" cy="492443"/>
          </a:xfrm>
          <a:prstGeom prst="rect">
            <a:avLst/>
          </a:prstGeom>
          <a:noFill/>
        </p:spPr>
        <p:txBody>
          <a:bodyPr wrap="none" lIns="0" tIns="0" rIns="0" bIns="0" rtlCol="0">
            <a:spAutoFit/>
          </a:bodyPr>
          <a:lstStyle/>
          <a:p>
            <a:pPr algn="ctr">
              <a:tabLst>
                <a:tab pos="347663" algn="l"/>
              </a:tabLst>
            </a:pPr>
            <a:r>
              <a:rPr lang="en-US" altLang="zh-CN" sz="3200" b="1" dirty="0" smtClean="0">
                <a:solidFill>
                  <a:srgbClr val="30353F"/>
                </a:solidFill>
                <a:latin typeface="+mj-lt"/>
              </a:rPr>
              <a:t>Important Features</a:t>
            </a:r>
            <a:endParaRPr lang="en-US" sz="3200" b="1" dirty="0">
              <a:solidFill>
                <a:srgbClr val="30353F"/>
              </a:solidFill>
              <a:latin typeface="+mj-lt"/>
            </a:endParaRP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 y="1455072"/>
            <a:ext cx="6881060" cy="3712794"/>
          </a:xfrm>
          <a:prstGeom prst="rect">
            <a:avLst/>
          </a:prstGeom>
        </p:spPr>
      </p:pic>
      <p:grpSp>
        <p:nvGrpSpPr>
          <p:cNvPr id="93" name="Group 92"/>
          <p:cNvGrpSpPr/>
          <p:nvPr/>
        </p:nvGrpSpPr>
        <p:grpSpPr>
          <a:xfrm>
            <a:off x="6126569" y="1737360"/>
            <a:ext cx="5632519" cy="2897113"/>
            <a:chOff x="139235" y="3748096"/>
            <a:chExt cx="5632519" cy="2332715"/>
          </a:xfrm>
        </p:grpSpPr>
        <p:sp>
          <p:nvSpPr>
            <p:cNvPr id="94" name="Rectangle 93"/>
            <p:cNvSpPr/>
            <p:nvPr/>
          </p:nvSpPr>
          <p:spPr>
            <a:xfrm>
              <a:off x="86791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p:cNvGrpSpPr/>
            <p:nvPr/>
          </p:nvGrpSpPr>
          <p:grpSpPr>
            <a:xfrm>
              <a:off x="139235" y="4414713"/>
              <a:ext cx="4684737" cy="1061744"/>
              <a:chOff x="64265" y="4084812"/>
              <a:chExt cx="4684737" cy="1061744"/>
            </a:xfrm>
          </p:grpSpPr>
          <p:sp>
            <p:nvSpPr>
              <p:cNvPr id="97" name="TextBox 96"/>
              <p:cNvSpPr txBox="1"/>
              <p:nvPr/>
            </p:nvSpPr>
            <p:spPr>
              <a:xfrm>
                <a:off x="3631708" y="4084812"/>
                <a:ext cx="1117294" cy="609718"/>
              </a:xfrm>
              <a:prstGeom prst="rect">
                <a:avLst/>
              </a:prstGeom>
              <a:noFill/>
            </p:spPr>
            <p:txBody>
              <a:bodyPr wrap="none" lIns="0" tIns="0" rIns="0" bIns="0" rtlCol="0">
                <a:spAutoFit/>
              </a:bodyPr>
              <a:lstStyle/>
              <a:p>
                <a:r>
                  <a:rPr lang="en-US" sz="4800" b="1" dirty="0" smtClean="0"/>
                  <a:t>90%</a:t>
                </a:r>
                <a:endParaRPr lang="en-US" sz="4800" b="1" dirty="0"/>
              </a:p>
            </p:txBody>
          </p:sp>
          <p:cxnSp>
            <p:nvCxnSpPr>
              <p:cNvPr id="98" name="Straight Connector 97"/>
              <p:cNvCxnSpPr/>
              <p:nvPr/>
            </p:nvCxnSpPr>
            <p:spPr>
              <a:xfrm>
                <a:off x="3233385" y="4332169"/>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4265" y="4314930"/>
                <a:ext cx="2588306" cy="203239"/>
              </a:xfrm>
              <a:prstGeom prst="rect">
                <a:avLst/>
              </a:prstGeom>
              <a:noFill/>
            </p:spPr>
            <p:txBody>
              <a:bodyPr wrap="square" lIns="0" tIns="0" rIns="0" bIns="0" rtlCol="0">
                <a:spAutoFit/>
              </a:bodyPr>
              <a:lstStyle/>
              <a:p>
                <a:pPr algn="r"/>
                <a:r>
                  <a:rPr lang="en-CA" sz="1600" dirty="0" smtClean="0">
                    <a:solidFill>
                      <a:srgbClr val="30353F"/>
                    </a:solidFill>
                  </a:rPr>
                  <a:t>Accuracy</a:t>
                </a:r>
                <a:endParaRPr lang="en-CA" sz="1600" dirty="0">
                  <a:solidFill>
                    <a:srgbClr val="30353F"/>
                  </a:solidFill>
                </a:endParaRPr>
              </a:p>
            </p:txBody>
          </p:sp>
        </p:grpSp>
        <p:sp>
          <p:nvSpPr>
            <p:cNvPr id="96" name="TextBox 95"/>
            <p:cNvSpPr txBox="1"/>
            <p:nvPr/>
          </p:nvSpPr>
          <p:spPr>
            <a:xfrm>
              <a:off x="2069843" y="3956466"/>
              <a:ext cx="2994409" cy="304859"/>
            </a:xfrm>
            <a:prstGeom prst="rect">
              <a:avLst/>
            </a:prstGeom>
            <a:noFill/>
          </p:spPr>
          <p:txBody>
            <a:bodyPr wrap="none" lIns="0" tIns="0" rIns="0" bIns="0" rtlCol="0">
              <a:spAutoFit/>
            </a:bodyPr>
            <a:lstStyle/>
            <a:p>
              <a:pPr>
                <a:tabLst>
                  <a:tab pos="347663" algn="l"/>
                </a:tabLst>
              </a:pPr>
              <a:r>
                <a:rPr lang="en-US" sz="2400" dirty="0" smtClean="0">
                  <a:solidFill>
                    <a:srgbClr val="30353F"/>
                  </a:solidFill>
                  <a:latin typeface="+mj-lt"/>
                </a:rPr>
                <a:t>Model Performance</a:t>
              </a:r>
              <a:endParaRPr lang="en-US" sz="2400" dirty="0">
                <a:solidFill>
                  <a:srgbClr val="30353F"/>
                </a:solidFill>
                <a:latin typeface="+mj-lt"/>
              </a:endParaRPr>
            </a:p>
          </p:txBody>
        </p:sp>
      </p:grpSp>
      <p:sp>
        <p:nvSpPr>
          <p:cNvPr id="102"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3" name="TextBox 102">
            <a:extLst>
              <a:ext uri="{FF2B5EF4-FFF2-40B4-BE49-F238E27FC236}">
                <a16:creationId xmlns:a16="http://schemas.microsoft.com/office/drawing/2014/main" id="{5C7F3CEE-E6DF-48C0-8B9A-22A03DF4C29B}"/>
              </a:ext>
            </a:extLst>
          </p:cNvPr>
          <p:cNvSpPr txBox="1"/>
          <p:nvPr/>
        </p:nvSpPr>
        <p:spPr>
          <a:xfrm>
            <a:off x="11907454" y="6481180"/>
            <a:ext cx="280846" cy="307777"/>
          </a:xfrm>
          <a:prstGeom prst="rect">
            <a:avLst/>
          </a:prstGeom>
          <a:noFill/>
        </p:spPr>
        <p:txBody>
          <a:bodyPr wrap="none" rtlCol="0">
            <a:spAutoFit/>
          </a:bodyPr>
          <a:lstStyle/>
          <a:p>
            <a:r>
              <a:rPr lang="en-US" sz="1400" b="1" dirty="0" smtClean="0">
                <a:solidFill>
                  <a:schemeClr val="bg1"/>
                </a:solidFill>
              </a:rPr>
              <a:t>4</a:t>
            </a:r>
            <a:endParaRPr lang="en-US" sz="1400" b="1" dirty="0">
              <a:solidFill>
                <a:schemeClr val="bg1"/>
              </a:solidFill>
            </a:endParaRPr>
          </a:p>
        </p:txBody>
      </p:sp>
      <p:sp>
        <p:nvSpPr>
          <p:cNvPr id="104" name="TextBox 103"/>
          <p:cNvSpPr txBox="1"/>
          <p:nvPr/>
        </p:nvSpPr>
        <p:spPr>
          <a:xfrm>
            <a:off x="6456925" y="3652726"/>
            <a:ext cx="2588306" cy="246221"/>
          </a:xfrm>
          <a:prstGeom prst="rect">
            <a:avLst/>
          </a:prstGeom>
          <a:noFill/>
        </p:spPr>
        <p:txBody>
          <a:bodyPr wrap="square" lIns="0" tIns="0" rIns="0" bIns="0" rtlCol="0">
            <a:spAutoFit/>
          </a:bodyPr>
          <a:lstStyle/>
          <a:p>
            <a:pPr algn="r"/>
            <a:r>
              <a:rPr lang="en-CA" sz="1600" dirty="0">
                <a:solidFill>
                  <a:srgbClr val="30353F"/>
                </a:solidFill>
              </a:rPr>
              <a:t>Prediction Power</a:t>
            </a:r>
          </a:p>
        </p:txBody>
      </p:sp>
      <p:sp>
        <p:nvSpPr>
          <p:cNvPr id="105" name="TextBox 104"/>
          <p:cNvSpPr txBox="1"/>
          <p:nvPr/>
        </p:nvSpPr>
        <p:spPr>
          <a:xfrm>
            <a:off x="9694012" y="3414693"/>
            <a:ext cx="1107676" cy="738664"/>
          </a:xfrm>
          <a:prstGeom prst="rect">
            <a:avLst/>
          </a:prstGeom>
          <a:noFill/>
        </p:spPr>
        <p:txBody>
          <a:bodyPr wrap="none" lIns="0" tIns="0" rIns="0" bIns="0" rtlCol="0">
            <a:spAutoFit/>
          </a:bodyPr>
          <a:lstStyle/>
          <a:p>
            <a:r>
              <a:rPr lang="en-US" sz="4800" b="1" dirty="0" smtClean="0"/>
              <a:t>87</a:t>
            </a:r>
            <a:r>
              <a:rPr lang="en-US" sz="4800" b="1" dirty="0" smtClean="0"/>
              <a:t>%</a:t>
            </a:r>
            <a:endParaRPr lang="en-US" sz="4800" b="1" dirty="0"/>
          </a:p>
        </p:txBody>
      </p:sp>
    </p:spTree>
    <p:extLst>
      <p:ext uri="{BB962C8B-B14F-4D97-AF65-F5344CB8AC3E}">
        <p14:creationId xmlns:p14="http://schemas.microsoft.com/office/powerpoint/2010/main" val="1519777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223"/>
          <p:cNvSpPr/>
          <p:nvPr/>
        </p:nvSpPr>
        <p:spPr>
          <a:xfrm>
            <a:off x="755374" y="165381"/>
            <a:ext cx="10694886" cy="51926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0" name="Chart 9" descr="This is a chart."/>
          <p:cNvGraphicFramePr/>
          <p:nvPr>
            <p:extLst>
              <p:ext uri="{D42A27DB-BD31-4B8C-83A1-F6EECF244321}">
                <p14:modId xmlns:p14="http://schemas.microsoft.com/office/powerpoint/2010/main" val="878435671"/>
              </p:ext>
            </p:extLst>
          </p:nvPr>
        </p:nvGraphicFramePr>
        <p:xfrm>
          <a:off x="3399622" y="3071904"/>
          <a:ext cx="5406390" cy="3231715"/>
        </p:xfrm>
        <a:graphic>
          <a:graphicData uri="http://schemas.openxmlformats.org/drawingml/2006/chart">
            <c:chart xmlns:c="http://schemas.openxmlformats.org/drawingml/2006/chart" xmlns:r="http://schemas.openxmlformats.org/officeDocument/2006/relationships" r:id="rId2"/>
          </a:graphicData>
        </a:graphic>
      </p:graphicFrame>
      <p:sp>
        <p:nvSpPr>
          <p:cNvPr id="42" name="Freeform 41">
            <a:extLst>
              <a:ext uri="{C183D7F6-B498-43B3-948B-1728B52AA6E4}">
                <adec:decorative xmlns:adec="http://schemas.microsoft.com/office/drawing/2017/decorative" xmlns="" val="1"/>
              </a:ext>
            </a:extLst>
          </p:cNvPr>
          <p:cNvSpPr/>
          <p:nvPr/>
        </p:nvSpPr>
        <p:spPr>
          <a:xfrm rot="2700000">
            <a:off x="11947745" y="944243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TextBox 42"/>
          <p:cNvSpPr txBox="1"/>
          <p:nvPr/>
        </p:nvSpPr>
        <p:spPr>
          <a:xfrm>
            <a:off x="12066256" y="9590140"/>
            <a:ext cx="290464" cy="307777"/>
          </a:xfrm>
          <a:prstGeom prst="rect">
            <a:avLst/>
          </a:prstGeom>
          <a:noFill/>
        </p:spPr>
        <p:txBody>
          <a:bodyPr wrap="none" rtlCol="0">
            <a:spAutoFit/>
          </a:bodyPr>
          <a:lstStyle/>
          <a:p>
            <a:r>
              <a:rPr lang="en-US" sz="1400" b="1" dirty="0">
                <a:solidFill>
                  <a:schemeClr val="bg1"/>
                </a:solidFill>
              </a:rPr>
              <a:t>8</a:t>
            </a:r>
          </a:p>
        </p:txBody>
      </p:sp>
      <p:sp>
        <p:nvSpPr>
          <p:cNvPr id="215" name="TextBox 214">
            <a:extLst>
              <a:ext uri="{FF2B5EF4-FFF2-40B4-BE49-F238E27FC236}">
                <a16:creationId xmlns:a16="http://schemas.microsoft.com/office/drawing/2014/main" id="{C4CB2807-C74A-41A8-931C-9C6AF92E9AE8}"/>
              </a:ext>
            </a:extLst>
          </p:cNvPr>
          <p:cNvSpPr txBox="1"/>
          <p:nvPr/>
        </p:nvSpPr>
        <p:spPr>
          <a:xfrm>
            <a:off x="3450248" y="165381"/>
            <a:ext cx="5291513"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Scorecard and Traffic Light</a:t>
            </a:r>
            <a:endParaRPr lang="en-US" sz="3200" b="1" dirty="0">
              <a:solidFill>
                <a:srgbClr val="30353F"/>
              </a:solidFill>
              <a:latin typeface="+mj-lt"/>
            </a:endParaRP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pic>
        <p:nvPicPr>
          <p:cNvPr id="2050" name="Picture 2" descr="Intro to Credit Scorecard. Step by Step Guide on How to build a… | by Tina  | Kinden Property | Towards Data Scie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390" y="1035286"/>
            <a:ext cx="3612462" cy="1391701"/>
          </a:xfrm>
          <a:prstGeom prst="rect">
            <a:avLst/>
          </a:prstGeom>
          <a:noFill/>
        </p:spPr>
      </p:pic>
      <p:sp>
        <p:nvSpPr>
          <p:cNvPr id="218" name="Oval 217"/>
          <p:cNvSpPr/>
          <p:nvPr/>
        </p:nvSpPr>
        <p:spPr>
          <a:xfrm>
            <a:off x="10145194" y="1126171"/>
            <a:ext cx="1440000" cy="1440000"/>
          </a:xfrm>
          <a:prstGeom prst="ellipse">
            <a:avLst/>
          </a:prstGeom>
          <a:solidFill>
            <a:srgbClr val="00B050"/>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Oval 218"/>
          <p:cNvSpPr/>
          <p:nvPr/>
        </p:nvSpPr>
        <p:spPr>
          <a:xfrm>
            <a:off x="8423963" y="1126171"/>
            <a:ext cx="1440000" cy="1440000"/>
          </a:xfrm>
          <a:prstGeom prst="ellipse">
            <a:avLst/>
          </a:prstGeom>
          <a:solidFill>
            <a:srgbClr val="FFC000"/>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Oval 222"/>
          <p:cNvSpPr/>
          <p:nvPr/>
        </p:nvSpPr>
        <p:spPr>
          <a:xfrm>
            <a:off x="6702732" y="1126171"/>
            <a:ext cx="1440000" cy="1440000"/>
          </a:xfrm>
          <a:prstGeom prst="ellipse">
            <a:avLst/>
          </a:prstGeom>
          <a:solidFill>
            <a:srgbClr val="FF5050"/>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26" name="TextBox 225">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smtClean="0">
                <a:solidFill>
                  <a:schemeClr val="bg1"/>
                </a:solidFill>
              </a:rPr>
              <a:t>5</a:t>
            </a:r>
            <a:endParaRPr lang="en-US" sz="1400" b="1" dirty="0">
              <a:solidFill>
                <a:schemeClr val="bg1"/>
              </a:solidFill>
            </a:endParaRPr>
          </a:p>
        </p:txBody>
      </p:sp>
      <p:pic>
        <p:nvPicPr>
          <p:cNvPr id="227" name="Picture 226">
            <a:extLst>
              <a:ext uri="{C183D7F6-B498-43B3-948B-1728B52AA6E4}">
                <adec:decorative xmlns:adec="http://schemas.microsoft.com/office/drawing/2017/decorative" xmlns=""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4078" y="2326141"/>
            <a:ext cx="8404623" cy="5170813"/>
          </a:xfrm>
          <a:prstGeom prst="rect">
            <a:avLst/>
          </a:prstGeom>
        </p:spPr>
      </p:pic>
      <p:sp>
        <p:nvSpPr>
          <p:cNvPr id="228" name="TextBox 227"/>
          <p:cNvSpPr txBox="1"/>
          <p:nvPr/>
        </p:nvSpPr>
        <p:spPr>
          <a:xfrm>
            <a:off x="7093283" y="1661505"/>
            <a:ext cx="1049449" cy="369332"/>
          </a:xfrm>
          <a:prstGeom prst="rect">
            <a:avLst/>
          </a:prstGeom>
          <a:noFill/>
        </p:spPr>
        <p:txBody>
          <a:bodyPr wrap="square" rtlCol="0">
            <a:spAutoFit/>
          </a:bodyPr>
          <a:lstStyle/>
          <a:p>
            <a:r>
              <a:rPr lang="en-CA" b="1" dirty="0" smtClean="0">
                <a:solidFill>
                  <a:schemeClr val="bg1"/>
                </a:solidFill>
              </a:rPr>
              <a:t>High</a:t>
            </a:r>
            <a:endParaRPr lang="en-CA" b="1" dirty="0">
              <a:solidFill>
                <a:schemeClr val="bg1"/>
              </a:solidFill>
            </a:endParaRPr>
          </a:p>
        </p:txBody>
      </p:sp>
      <p:sp>
        <p:nvSpPr>
          <p:cNvPr id="231" name="TextBox 230"/>
          <p:cNvSpPr txBox="1"/>
          <p:nvPr/>
        </p:nvSpPr>
        <p:spPr>
          <a:xfrm>
            <a:off x="8651793" y="1640751"/>
            <a:ext cx="1049449" cy="369332"/>
          </a:xfrm>
          <a:prstGeom prst="rect">
            <a:avLst/>
          </a:prstGeom>
          <a:noFill/>
        </p:spPr>
        <p:txBody>
          <a:bodyPr wrap="square" rtlCol="0">
            <a:spAutoFit/>
          </a:bodyPr>
          <a:lstStyle/>
          <a:p>
            <a:r>
              <a:rPr lang="en-CA" b="1" dirty="0" smtClean="0">
                <a:solidFill>
                  <a:schemeClr val="bg1"/>
                </a:solidFill>
              </a:rPr>
              <a:t>Medium</a:t>
            </a:r>
            <a:endParaRPr lang="en-CA" b="1" dirty="0">
              <a:solidFill>
                <a:schemeClr val="bg1"/>
              </a:solidFill>
            </a:endParaRPr>
          </a:p>
        </p:txBody>
      </p:sp>
      <p:sp>
        <p:nvSpPr>
          <p:cNvPr id="232" name="TextBox 231"/>
          <p:cNvSpPr txBox="1"/>
          <p:nvPr/>
        </p:nvSpPr>
        <p:spPr>
          <a:xfrm>
            <a:off x="10588799" y="1661505"/>
            <a:ext cx="1049449" cy="369332"/>
          </a:xfrm>
          <a:prstGeom prst="rect">
            <a:avLst/>
          </a:prstGeom>
          <a:noFill/>
        </p:spPr>
        <p:txBody>
          <a:bodyPr wrap="square" rtlCol="0">
            <a:spAutoFit/>
          </a:bodyPr>
          <a:lstStyle/>
          <a:p>
            <a:r>
              <a:rPr lang="en-CA" b="1" dirty="0" smtClean="0">
                <a:solidFill>
                  <a:schemeClr val="bg1"/>
                </a:solidFill>
              </a:rPr>
              <a:t>Low</a:t>
            </a:r>
            <a:endParaRPr lang="en-CA" b="1" dirty="0">
              <a:solidFill>
                <a:schemeClr val="bg1"/>
              </a:solidFill>
            </a:endParaRPr>
          </a:p>
        </p:txBody>
      </p:sp>
      <p:sp>
        <p:nvSpPr>
          <p:cNvPr id="233" name="Rounded Rectangle 232"/>
          <p:cNvSpPr/>
          <p:nvPr/>
        </p:nvSpPr>
        <p:spPr>
          <a:xfrm>
            <a:off x="6413736" y="762452"/>
            <a:ext cx="5397997" cy="1920836"/>
          </a:xfrm>
          <a:prstGeom prst="round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4" name="TextBox 233"/>
          <p:cNvSpPr txBox="1"/>
          <p:nvPr/>
        </p:nvSpPr>
        <p:spPr>
          <a:xfrm>
            <a:off x="8618934" y="744909"/>
            <a:ext cx="3566160" cy="369332"/>
          </a:xfrm>
          <a:prstGeom prst="rect">
            <a:avLst/>
          </a:prstGeom>
          <a:noFill/>
        </p:spPr>
        <p:txBody>
          <a:bodyPr wrap="square" rtlCol="0">
            <a:spAutoFit/>
          </a:bodyPr>
          <a:lstStyle/>
          <a:p>
            <a:r>
              <a:rPr lang="en-CA" b="1" dirty="0" smtClean="0"/>
              <a:t>Fraud Risk</a:t>
            </a:r>
            <a:endParaRPr lang="en-CA" b="1" dirty="0"/>
          </a:p>
        </p:txBody>
      </p:sp>
    </p:spTree>
    <p:extLst>
      <p:ext uri="{BB962C8B-B14F-4D97-AF65-F5344CB8AC3E}">
        <p14:creationId xmlns:p14="http://schemas.microsoft.com/office/powerpoint/2010/main" val="2009915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Rectangle 223"/>
          <p:cNvSpPr/>
          <p:nvPr/>
        </p:nvSpPr>
        <p:spPr>
          <a:xfrm>
            <a:off x="755374" y="165381"/>
            <a:ext cx="10694886" cy="51926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Freeform 41">
            <a:extLst>
              <a:ext uri="{C183D7F6-B498-43B3-948B-1728B52AA6E4}">
                <adec:decorative xmlns:adec="http://schemas.microsoft.com/office/drawing/2017/decorative" xmlns="" val="1"/>
              </a:ext>
            </a:extLst>
          </p:cNvPr>
          <p:cNvSpPr/>
          <p:nvPr/>
        </p:nvSpPr>
        <p:spPr>
          <a:xfrm rot="2700000">
            <a:off x="11947745" y="944243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3" name="TextBox 42"/>
          <p:cNvSpPr txBox="1"/>
          <p:nvPr/>
        </p:nvSpPr>
        <p:spPr>
          <a:xfrm>
            <a:off x="12066256" y="9590140"/>
            <a:ext cx="290464" cy="307777"/>
          </a:xfrm>
          <a:prstGeom prst="rect">
            <a:avLst/>
          </a:prstGeom>
          <a:noFill/>
        </p:spPr>
        <p:txBody>
          <a:bodyPr wrap="none" rtlCol="0">
            <a:spAutoFit/>
          </a:bodyPr>
          <a:lstStyle/>
          <a:p>
            <a:r>
              <a:rPr lang="en-US" sz="1400" b="1" dirty="0">
                <a:solidFill>
                  <a:schemeClr val="bg1"/>
                </a:solidFill>
              </a:rPr>
              <a:t>8</a:t>
            </a:r>
          </a:p>
        </p:txBody>
      </p:sp>
      <p:sp>
        <p:nvSpPr>
          <p:cNvPr id="215" name="TextBox 214">
            <a:extLst>
              <a:ext uri="{FF2B5EF4-FFF2-40B4-BE49-F238E27FC236}">
                <a16:creationId xmlns:a16="http://schemas.microsoft.com/office/drawing/2014/main" id="{C4CB2807-C74A-41A8-931C-9C6AF92E9AE8}"/>
              </a:ext>
            </a:extLst>
          </p:cNvPr>
          <p:cNvSpPr txBox="1"/>
          <p:nvPr/>
        </p:nvSpPr>
        <p:spPr>
          <a:xfrm>
            <a:off x="2329753" y="165381"/>
            <a:ext cx="7532511" cy="492443"/>
          </a:xfrm>
          <a:prstGeom prst="rect">
            <a:avLst/>
          </a:prstGeom>
          <a:noFill/>
        </p:spPr>
        <p:txBody>
          <a:bodyPr wrap="none" lIns="0" tIns="0" rIns="0" bIns="0" rtlCol="0">
            <a:spAutoFit/>
          </a:bodyPr>
          <a:lstStyle/>
          <a:p>
            <a:pPr algn="ctr">
              <a:tabLst>
                <a:tab pos="347663" algn="l"/>
              </a:tabLst>
            </a:pPr>
            <a:r>
              <a:rPr lang="en-US" sz="3200" b="1" dirty="0" smtClean="0">
                <a:solidFill>
                  <a:srgbClr val="30353F"/>
                </a:solidFill>
                <a:latin typeface="+mj-lt"/>
              </a:rPr>
              <a:t>User Interface – Dashboard (Example)</a:t>
            </a:r>
            <a:endParaRPr lang="en-US" sz="3200" b="1" dirty="0">
              <a:solidFill>
                <a:srgbClr val="30353F"/>
              </a:solidFill>
              <a:latin typeface="+mj-lt"/>
            </a:endParaRPr>
          </a:p>
        </p:txBody>
      </p:sp>
      <p:sp>
        <p:nvSpPr>
          <p:cNvPr id="40" name="Title 39" hidden="1">
            <a:extLst>
              <a:ext uri="{FF2B5EF4-FFF2-40B4-BE49-F238E27FC236}">
                <a16:creationId xmlns:a16="http://schemas.microsoft.com/office/drawing/2014/main" id="{9E3012EF-6114-4C5E-B103-134AD1111079}"/>
              </a:ext>
            </a:extLst>
          </p:cNvPr>
          <p:cNvSpPr>
            <a:spLocks noGrp="1"/>
          </p:cNvSpPr>
          <p:nvPr>
            <p:ph type="title"/>
          </p:nvPr>
        </p:nvSpPr>
        <p:spPr/>
        <p:txBody>
          <a:bodyPr/>
          <a:lstStyle/>
          <a:p>
            <a:r>
              <a:rPr lang="en-US" dirty="0"/>
              <a:t>Slide 8</a:t>
            </a:r>
          </a:p>
        </p:txBody>
      </p:sp>
      <p:sp>
        <p:nvSpPr>
          <p:cNvPr id="225" name="Freeform 19">
            <a:extLst>
              <a:ext uri="{FF2B5EF4-FFF2-40B4-BE49-F238E27FC236}">
                <a16:creationId xmlns:a16="http://schemas.microsoft.com/office/drawing/2014/main" id="{189E3C56-F900-44E7-BF74-7509E4A585C5}"/>
              </a:ex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226" name="TextBox 225">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smtClean="0">
                <a:solidFill>
                  <a:schemeClr val="bg1"/>
                </a:solidFill>
              </a:rPr>
              <a:t>6</a:t>
            </a:r>
            <a:endParaRPr lang="en-US" sz="1400" b="1" dirty="0">
              <a:solidFill>
                <a:schemeClr val="bg1"/>
              </a:solidFill>
            </a:endParaRPr>
          </a:p>
        </p:txBody>
      </p:sp>
      <p:grpSp>
        <p:nvGrpSpPr>
          <p:cNvPr id="3" name="Group 2"/>
          <p:cNvGrpSpPr/>
          <p:nvPr/>
        </p:nvGrpSpPr>
        <p:grpSpPr>
          <a:xfrm>
            <a:off x="1302342" y="956829"/>
            <a:ext cx="9616124" cy="5989967"/>
            <a:chOff x="1240199" y="566759"/>
            <a:chExt cx="9616124" cy="6222198"/>
          </a:xfrm>
        </p:grpSpPr>
        <p:pic>
          <p:nvPicPr>
            <p:cNvPr id="4098" name="Picture 2" descr="User Customized Dashboards | NetSu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199" y="566759"/>
              <a:ext cx="9616124" cy="62221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452914" y="1364343"/>
              <a:ext cx="1262743" cy="15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 name="TextBox 3"/>
          <p:cNvSpPr txBox="1"/>
          <p:nvPr/>
        </p:nvSpPr>
        <p:spPr>
          <a:xfrm>
            <a:off x="10068274" y="2840648"/>
            <a:ext cx="1839180" cy="830997"/>
          </a:xfrm>
          <a:prstGeom prst="rect">
            <a:avLst/>
          </a:prstGeom>
          <a:noFill/>
        </p:spPr>
        <p:txBody>
          <a:bodyPr wrap="square" rtlCol="0">
            <a:spAutoFit/>
          </a:bodyPr>
          <a:lstStyle/>
          <a:p>
            <a:pPr algn="just"/>
            <a:r>
              <a:rPr lang="en-CA" sz="1600" b="1" dirty="0" smtClean="0"/>
              <a:t>The probability of fraud for certain provider y/y</a:t>
            </a:r>
            <a:endParaRPr lang="en-CA" sz="1600" b="1" dirty="0"/>
          </a:p>
        </p:txBody>
      </p:sp>
      <p:sp>
        <p:nvSpPr>
          <p:cNvPr id="5" name="Left Arrow 4"/>
          <p:cNvSpPr/>
          <p:nvPr/>
        </p:nvSpPr>
        <p:spPr>
          <a:xfrm>
            <a:off x="9623393" y="3176248"/>
            <a:ext cx="452762" cy="159798"/>
          </a:xfrm>
          <a:prstGeom prst="leftArrow">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13354" y="3256146"/>
            <a:ext cx="1808408" cy="584775"/>
          </a:xfrm>
          <a:prstGeom prst="rect">
            <a:avLst/>
          </a:prstGeom>
          <a:noFill/>
        </p:spPr>
        <p:txBody>
          <a:bodyPr wrap="square" rtlCol="0">
            <a:spAutoFit/>
          </a:bodyPr>
          <a:lstStyle/>
          <a:p>
            <a:r>
              <a:rPr lang="en-CA" sz="1600" b="1" dirty="0" smtClean="0"/>
              <a:t>Overall correct fraud detection y/y</a:t>
            </a:r>
            <a:endParaRPr lang="en-CA" sz="1600" b="1" dirty="0"/>
          </a:p>
        </p:txBody>
      </p:sp>
      <p:sp>
        <p:nvSpPr>
          <p:cNvPr id="7" name="Right Arrow 6"/>
          <p:cNvSpPr/>
          <p:nvPr/>
        </p:nvSpPr>
        <p:spPr>
          <a:xfrm>
            <a:off x="2121762" y="3460333"/>
            <a:ext cx="608366" cy="211312"/>
          </a:xfrm>
          <a:prstGeom prst="rightArrow">
            <a:avLst/>
          </a:prstGeom>
          <a:solidFill>
            <a:schemeClr val="tx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796079" y="680198"/>
            <a:ext cx="10897558" cy="369332"/>
          </a:xfrm>
          <a:prstGeom prst="rect">
            <a:avLst/>
          </a:prstGeom>
          <a:noFill/>
        </p:spPr>
        <p:txBody>
          <a:bodyPr wrap="square" rtlCol="0">
            <a:spAutoFit/>
          </a:bodyPr>
          <a:lstStyle/>
          <a:p>
            <a:r>
              <a:rPr lang="en-CA" b="1" dirty="0" smtClean="0"/>
              <a:t>Enter Claim information/Provider information, then the system can computer a score and probability of fraud. </a:t>
            </a:r>
            <a:endParaRPr lang="en-CA" b="1" dirty="0"/>
          </a:p>
        </p:txBody>
      </p:sp>
      <p:sp>
        <p:nvSpPr>
          <p:cNvPr id="9" name="TextBox 8"/>
          <p:cNvSpPr txBox="1"/>
          <p:nvPr/>
        </p:nvSpPr>
        <p:spPr>
          <a:xfrm>
            <a:off x="4593006" y="1937728"/>
            <a:ext cx="3303705" cy="338554"/>
          </a:xfrm>
          <a:prstGeom prst="rect">
            <a:avLst/>
          </a:prstGeom>
          <a:noFill/>
        </p:spPr>
        <p:txBody>
          <a:bodyPr wrap="square" rtlCol="0">
            <a:spAutoFit/>
          </a:bodyPr>
          <a:lstStyle/>
          <a:p>
            <a:r>
              <a:rPr lang="en-CA" sz="1600" b="1" dirty="0" smtClean="0"/>
              <a:t>Assorted accounts by color</a:t>
            </a:r>
            <a:endParaRPr lang="en-CA" sz="1600" b="1" dirty="0"/>
          </a:p>
        </p:txBody>
      </p:sp>
      <p:sp>
        <p:nvSpPr>
          <p:cNvPr id="11" name="Down Arrow 10"/>
          <p:cNvSpPr/>
          <p:nvPr/>
        </p:nvSpPr>
        <p:spPr>
          <a:xfrm>
            <a:off x="5699464" y="2208166"/>
            <a:ext cx="133165" cy="232400"/>
          </a:xfrm>
          <a:prstGeom prst="downArrow">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2493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xmlns=""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reeform 1">
            <a:extLst>
              <a:ext uri="{C183D7F6-B498-43B3-948B-1728B52AA6E4}">
                <adec:decorative xmlns:adec="http://schemas.microsoft.com/office/drawing/2017/decorative" xmlns=""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3" name="TextBox 2"/>
          <p:cNvSpPr txBox="1"/>
          <p:nvPr/>
        </p:nvSpPr>
        <p:spPr>
          <a:xfrm>
            <a:off x="11857440" y="6481180"/>
            <a:ext cx="274434" cy="307777"/>
          </a:xfrm>
          <a:prstGeom prst="rect">
            <a:avLst/>
          </a:prstGeom>
          <a:noFill/>
        </p:spPr>
        <p:txBody>
          <a:bodyPr wrap="none" rtlCol="0">
            <a:spAutoFit/>
          </a:bodyPr>
          <a:lstStyle/>
          <a:p>
            <a:r>
              <a:rPr lang="en-US" sz="1400" b="1" dirty="0" smtClean="0">
                <a:solidFill>
                  <a:schemeClr val="bg1"/>
                </a:solidFill>
              </a:rPr>
              <a:t>7</a:t>
            </a:r>
            <a:endParaRPr lang="en-US" sz="1400" b="1" dirty="0">
              <a:solidFill>
                <a:schemeClr val="bg1"/>
              </a:solidFill>
            </a:endParaRPr>
          </a:p>
        </p:txBody>
      </p:sp>
      <p:sp>
        <p:nvSpPr>
          <p:cNvPr id="102" name="TextBox 101"/>
          <p:cNvSpPr txBox="1"/>
          <p:nvPr/>
        </p:nvSpPr>
        <p:spPr>
          <a:xfrm>
            <a:off x="685686" y="2889551"/>
            <a:ext cx="2962403" cy="2215991"/>
          </a:xfrm>
          <a:prstGeom prst="rect">
            <a:avLst/>
          </a:prstGeom>
          <a:noFill/>
        </p:spPr>
        <p:txBody>
          <a:bodyPr wrap="square" lIns="0" tIns="0" rIns="0" bIns="0" rtlCol="0">
            <a:spAutoFit/>
          </a:bodyPr>
          <a:lstStyle/>
          <a:p>
            <a:pPr algn="just"/>
            <a:r>
              <a:rPr lang="en-US" sz="1600" dirty="0" smtClean="0">
                <a:solidFill>
                  <a:schemeClr val="bg1"/>
                </a:solidFill>
              </a:rPr>
              <a:t>The hybrid model system tells us not only what factors are the most important, but also why and how we could use the factors to detect fraud. This can help auditors to defend themselves.  </a:t>
            </a:r>
            <a:r>
              <a:rPr lang="en-US" sz="1600" dirty="0" smtClean="0">
                <a:solidFill>
                  <a:schemeClr val="bg1"/>
                </a:solidFill>
              </a:rPr>
              <a:t>Additionally, the model embedded Dashboard is accurate, cost saving, user friendly and time saving.</a:t>
            </a:r>
            <a:endParaRPr lang="en-US" sz="1600" dirty="0">
              <a:solidFill>
                <a:schemeClr val="bg1"/>
              </a:solidFill>
            </a:endParaRPr>
          </a:p>
        </p:txBody>
      </p:sp>
      <p:sp>
        <p:nvSpPr>
          <p:cNvPr id="103" name="TextBox 102"/>
          <p:cNvSpPr txBox="1"/>
          <p:nvPr/>
        </p:nvSpPr>
        <p:spPr>
          <a:xfrm>
            <a:off x="646421" y="1389021"/>
            <a:ext cx="3001668" cy="492443"/>
          </a:xfrm>
          <a:prstGeom prst="rect">
            <a:avLst/>
          </a:prstGeom>
          <a:noFill/>
        </p:spPr>
        <p:txBody>
          <a:bodyPr wrap="square" lIns="0" tIns="0" rIns="0" bIns="0" rtlCol="0">
            <a:spAutoFit/>
          </a:bodyPr>
          <a:lstStyle/>
          <a:p>
            <a:pPr>
              <a:tabLst>
                <a:tab pos="347663" algn="l"/>
              </a:tabLst>
            </a:pPr>
            <a:r>
              <a:rPr lang="en-US" sz="3200" b="1" dirty="0" smtClean="0">
                <a:solidFill>
                  <a:srgbClr val="FFFFFF"/>
                </a:solidFill>
                <a:latin typeface="+mj-lt"/>
              </a:rPr>
              <a:t>Key Takeaway</a:t>
            </a:r>
            <a:endParaRPr lang="en-US" sz="3200" b="1" dirty="0">
              <a:solidFill>
                <a:srgbClr val="FFFFFF"/>
              </a:solidFill>
              <a:latin typeface="+mj-lt"/>
            </a:endParaRPr>
          </a:p>
        </p:txBody>
      </p:sp>
      <p:cxnSp>
        <p:nvCxnSpPr>
          <p:cNvPr id="105" name="Straight Connector 104">
            <a:extLst>
              <a:ext uri="{C183D7F6-B498-43B3-948B-1728B52AA6E4}">
                <adec:decorative xmlns:adec="http://schemas.microsoft.com/office/drawing/2017/decorative" xmlns=""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xmlns=""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grpSp>
        <p:nvGrpSpPr>
          <p:cNvPr id="62" name="Group 61">
            <a:extLst>
              <a:ext uri="{FF2B5EF4-FFF2-40B4-BE49-F238E27FC236}">
                <a16:creationId xmlns:a16="http://schemas.microsoft.com/office/drawing/2014/main" id="{4494785E-4C9A-4626-816D-B5F5920DA80C}"/>
              </a:ext>
              <a:ext uri="{C183D7F6-B498-43B3-948B-1728B52AA6E4}">
                <adec:decorative xmlns:adec="http://schemas.microsoft.com/office/drawing/2017/decorative" xmlns="" val="1"/>
              </a:ext>
            </a:extLst>
          </p:cNvPr>
          <p:cNvGrpSpPr/>
          <p:nvPr/>
        </p:nvGrpSpPr>
        <p:grpSpPr>
          <a:xfrm>
            <a:off x="6329568" y="1640202"/>
            <a:ext cx="5546016" cy="3758550"/>
            <a:chOff x="821254" y="2055754"/>
            <a:chExt cx="5546016" cy="3758550"/>
          </a:xfrm>
        </p:grpSpPr>
        <p:sp>
          <p:nvSpPr>
            <p:cNvPr id="63" name="TextBox 62"/>
            <p:cNvSpPr txBox="1"/>
            <p:nvPr/>
          </p:nvSpPr>
          <p:spPr>
            <a:xfrm>
              <a:off x="821254" y="2867898"/>
              <a:ext cx="2017681" cy="1077218"/>
            </a:xfrm>
            <a:prstGeom prst="rect">
              <a:avLst/>
            </a:prstGeom>
            <a:noFill/>
          </p:spPr>
          <p:txBody>
            <a:bodyPr wrap="square" lIns="0" tIns="0" rIns="0" bIns="0" rtlCol="0">
              <a:spAutoFit/>
            </a:bodyPr>
            <a:lstStyle/>
            <a:p>
              <a:r>
                <a:rPr lang="en-US" sz="1400" dirty="0" smtClean="0"/>
                <a:t>The model can help reduce costs in 2 ways. First, save $Billions fraud spending; second, save labor costs to review files. </a:t>
              </a:r>
              <a:endParaRPr lang="en-US" sz="1400" dirty="0">
                <a:solidFill>
                  <a:srgbClr val="30353F"/>
                </a:solidFill>
              </a:endParaRPr>
            </a:p>
          </p:txBody>
        </p:sp>
        <p:sp>
          <p:nvSpPr>
            <p:cNvPr id="64" name="Rectangle 63"/>
            <p:cNvSpPr/>
            <p:nvPr/>
          </p:nvSpPr>
          <p:spPr>
            <a:xfrm>
              <a:off x="1174451" y="2068093"/>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p:cNvGrpSpPr/>
            <p:nvPr/>
          </p:nvGrpSpPr>
          <p:grpSpPr>
            <a:xfrm>
              <a:off x="825793" y="2068092"/>
              <a:ext cx="702967" cy="702966"/>
              <a:chOff x="1072535" y="1083142"/>
              <a:chExt cx="788715" cy="788715"/>
            </a:xfrm>
          </p:grpSpPr>
          <p:sp>
            <p:nvSpPr>
              <p:cNvPr id="112" name="Oval 111"/>
              <p:cNvSpPr/>
              <p:nvPr/>
            </p:nvSpPr>
            <p:spPr>
              <a:xfrm>
                <a:off x="1072535" y="1083142"/>
                <a:ext cx="788715" cy="788715"/>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3" name="Group 112"/>
              <p:cNvGrpSpPr/>
              <p:nvPr/>
            </p:nvGrpSpPr>
            <p:grpSpPr>
              <a:xfrm>
                <a:off x="1276150" y="1369137"/>
                <a:ext cx="381491" cy="216726"/>
                <a:chOff x="3283333" y="3275036"/>
                <a:chExt cx="479216" cy="272245"/>
              </a:xfrm>
            </p:grpSpPr>
            <p:sp>
              <p:nvSpPr>
                <p:cNvPr id="114" name="Freeform 11"/>
                <p:cNvSpPr>
                  <a:spLocks noEditPoints="1"/>
                </p:cNvSpPr>
                <p:nvPr/>
              </p:nvSpPr>
              <p:spPr bwMode="auto">
                <a:xfrm>
                  <a:off x="3283333" y="3275036"/>
                  <a:ext cx="479216"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12"/>
                <p:cNvSpPr>
                  <a:spLocks noEditPoints="1"/>
                </p:cNvSpPr>
                <p:nvPr/>
              </p:nvSpPr>
              <p:spPr bwMode="auto">
                <a:xfrm>
                  <a:off x="3381248" y="3337128"/>
                  <a:ext cx="282595"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13"/>
                <p:cNvSpPr>
                  <a:spLocks/>
                </p:cNvSpPr>
                <p:nvPr/>
              </p:nvSpPr>
              <p:spPr bwMode="auto">
                <a:xfrm>
                  <a:off x="3464830" y="3368969"/>
                  <a:ext cx="32637"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4"/>
                <p:cNvSpPr>
                  <a:spLocks noEditPoints="1"/>
                </p:cNvSpPr>
                <p:nvPr/>
              </p:nvSpPr>
              <p:spPr bwMode="auto">
                <a:xfrm>
                  <a:off x="3518960"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11" name="TextBox 110"/>
            <p:cNvSpPr txBox="1"/>
            <p:nvPr/>
          </p:nvSpPr>
          <p:spPr>
            <a:xfrm>
              <a:off x="1598233" y="2235077"/>
              <a:ext cx="1506823" cy="369332"/>
            </a:xfrm>
            <a:prstGeom prst="rect">
              <a:avLst/>
            </a:prstGeom>
            <a:noFill/>
          </p:spPr>
          <p:txBody>
            <a:bodyPr wrap="none" lIns="0" tIns="0" rIns="0" bIns="0" rtlCol="0">
              <a:spAutoFit/>
            </a:bodyPr>
            <a:lstStyle/>
            <a:p>
              <a:r>
                <a:rPr lang="en-US" sz="2400" b="1" dirty="0" smtClean="0">
                  <a:solidFill>
                    <a:schemeClr val="bg1"/>
                  </a:solidFill>
                </a:rPr>
                <a:t>Cost Saving</a:t>
              </a:r>
              <a:endParaRPr lang="en-US" sz="2400" b="1" dirty="0">
                <a:solidFill>
                  <a:schemeClr val="bg1"/>
                </a:solidFill>
              </a:endParaRPr>
            </a:p>
          </p:txBody>
        </p:sp>
        <p:sp>
          <p:nvSpPr>
            <p:cNvPr id="67" name="TextBox 66"/>
            <p:cNvSpPr txBox="1"/>
            <p:nvPr/>
          </p:nvSpPr>
          <p:spPr>
            <a:xfrm>
              <a:off x="900267" y="4737086"/>
              <a:ext cx="2139464" cy="1077218"/>
            </a:xfrm>
            <a:prstGeom prst="rect">
              <a:avLst/>
            </a:prstGeom>
            <a:noFill/>
          </p:spPr>
          <p:txBody>
            <a:bodyPr wrap="square" lIns="0" tIns="0" rIns="0" bIns="0" rtlCol="0">
              <a:spAutoFit/>
            </a:bodyPr>
            <a:lstStyle/>
            <a:p>
              <a:r>
                <a:rPr lang="en-US" sz="1400" dirty="0" smtClean="0"/>
                <a:t>Dashboard provides user friendly, easy interpretation, and straightforward information for auditor to defend themselves.</a:t>
              </a:r>
              <a:endParaRPr lang="en-US" sz="1400" dirty="0">
                <a:solidFill>
                  <a:srgbClr val="30353F"/>
                </a:solidFill>
              </a:endParaRPr>
            </a:p>
          </p:txBody>
        </p:sp>
        <p:sp>
          <p:nvSpPr>
            <p:cNvPr id="68" name="Rectangle 67"/>
            <p:cNvSpPr/>
            <p:nvPr/>
          </p:nvSpPr>
          <p:spPr>
            <a:xfrm>
              <a:off x="1196195" y="3920431"/>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9" name="Group 68"/>
            <p:cNvGrpSpPr/>
            <p:nvPr/>
          </p:nvGrpSpPr>
          <p:grpSpPr>
            <a:xfrm>
              <a:off x="844712" y="3920431"/>
              <a:ext cx="702967" cy="702966"/>
              <a:chOff x="1093763" y="3171060"/>
              <a:chExt cx="788715" cy="788715"/>
            </a:xfrm>
          </p:grpSpPr>
          <p:sp>
            <p:nvSpPr>
              <p:cNvPr id="108" name="Oval 107"/>
              <p:cNvSpPr/>
              <p:nvPr/>
            </p:nvSpPr>
            <p:spPr>
              <a:xfrm>
                <a:off x="1093763" y="3171060"/>
                <a:ext cx="788715" cy="788715"/>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Freeform 34"/>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1595098" y="4065579"/>
              <a:ext cx="1663917" cy="369332"/>
            </a:xfrm>
            <a:prstGeom prst="rect">
              <a:avLst/>
            </a:prstGeom>
            <a:noFill/>
          </p:spPr>
          <p:txBody>
            <a:bodyPr wrap="none" lIns="0" tIns="0" rIns="0" bIns="0" rtlCol="0">
              <a:spAutoFit/>
            </a:bodyPr>
            <a:lstStyle/>
            <a:p>
              <a:r>
                <a:rPr lang="en-US" sz="2400" b="1" dirty="0" smtClean="0">
                  <a:solidFill>
                    <a:srgbClr val="30353F"/>
                  </a:solidFill>
                </a:rPr>
                <a:t>User Friendly</a:t>
              </a:r>
              <a:endParaRPr lang="en-US" sz="2400" b="1" dirty="0">
                <a:solidFill>
                  <a:srgbClr val="30353F"/>
                </a:solidFill>
              </a:endParaRPr>
            </a:p>
          </p:txBody>
        </p:sp>
        <p:sp>
          <p:nvSpPr>
            <p:cNvPr id="71" name="TextBox 70"/>
            <p:cNvSpPr txBox="1"/>
            <p:nvPr/>
          </p:nvSpPr>
          <p:spPr>
            <a:xfrm>
              <a:off x="3752994" y="4737086"/>
              <a:ext cx="2017681" cy="430887"/>
            </a:xfrm>
            <a:prstGeom prst="rect">
              <a:avLst/>
            </a:prstGeom>
            <a:noFill/>
          </p:spPr>
          <p:txBody>
            <a:bodyPr wrap="square" lIns="0" tIns="0" rIns="0" bIns="0" rtlCol="0">
              <a:spAutoFit/>
            </a:bodyPr>
            <a:lstStyle/>
            <a:p>
              <a:r>
                <a:rPr lang="en-US" sz="1400" dirty="0" smtClean="0">
                  <a:solidFill>
                    <a:srgbClr val="30353F"/>
                  </a:solidFill>
                </a:rPr>
                <a:t>From data to final results, there is non-stop.</a:t>
              </a:r>
              <a:endParaRPr lang="en-US" sz="1400" dirty="0">
                <a:solidFill>
                  <a:srgbClr val="30353F"/>
                </a:solidFill>
              </a:endParaRPr>
            </a:p>
          </p:txBody>
        </p:sp>
        <p:sp>
          <p:nvSpPr>
            <p:cNvPr id="72" name="Rectangle 71"/>
            <p:cNvSpPr/>
            <p:nvPr/>
          </p:nvSpPr>
          <p:spPr>
            <a:xfrm>
              <a:off x="4104476" y="3937693"/>
              <a:ext cx="2031968"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p:cNvGrpSpPr/>
            <p:nvPr/>
          </p:nvGrpSpPr>
          <p:grpSpPr>
            <a:xfrm>
              <a:off x="3752994" y="3937693"/>
              <a:ext cx="702967" cy="702967"/>
              <a:chOff x="4356800" y="3209795"/>
              <a:chExt cx="788715" cy="788715"/>
            </a:xfrm>
          </p:grpSpPr>
          <p:sp>
            <p:nvSpPr>
              <p:cNvPr id="95" name="Oval 94"/>
              <p:cNvSpPr/>
              <p:nvPr/>
            </p:nvSpPr>
            <p:spPr>
              <a:xfrm>
                <a:off x="4356800" y="3209795"/>
                <a:ext cx="788715" cy="78871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p:cNvGrpSpPr/>
              <p:nvPr/>
            </p:nvGrpSpPr>
            <p:grpSpPr>
              <a:xfrm>
                <a:off x="4597964" y="3450958"/>
                <a:ext cx="306387" cy="306388"/>
                <a:chOff x="8208963" y="3762375"/>
                <a:chExt cx="306387" cy="306388"/>
              </a:xfrm>
            </p:grpSpPr>
            <p:sp>
              <p:nvSpPr>
                <p:cNvPr id="97"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94" name="TextBox 93"/>
            <p:cNvSpPr txBox="1"/>
            <p:nvPr/>
          </p:nvSpPr>
          <p:spPr>
            <a:xfrm>
              <a:off x="4459657" y="4105659"/>
              <a:ext cx="1644681" cy="369332"/>
            </a:xfrm>
            <a:prstGeom prst="rect">
              <a:avLst/>
            </a:prstGeom>
            <a:noFill/>
          </p:spPr>
          <p:txBody>
            <a:bodyPr wrap="none" lIns="0" tIns="0" rIns="0" bIns="0" rtlCol="0">
              <a:spAutoFit/>
            </a:bodyPr>
            <a:lstStyle/>
            <a:p>
              <a:r>
                <a:rPr lang="en-US" sz="2400" b="1" dirty="0" smtClean="0">
                  <a:solidFill>
                    <a:schemeClr val="bg1"/>
                  </a:solidFill>
                </a:rPr>
                <a:t>Time  Saving</a:t>
              </a:r>
              <a:endParaRPr lang="en-US" sz="2400" b="1" dirty="0">
                <a:solidFill>
                  <a:schemeClr val="bg1"/>
                </a:solidFill>
              </a:endParaRPr>
            </a:p>
          </p:txBody>
        </p:sp>
        <p:sp>
          <p:nvSpPr>
            <p:cNvPr id="78" name="TextBox 77"/>
            <p:cNvSpPr txBox="1"/>
            <p:nvPr/>
          </p:nvSpPr>
          <p:spPr>
            <a:xfrm>
              <a:off x="3752994" y="2876165"/>
              <a:ext cx="2017681" cy="1077218"/>
            </a:xfrm>
            <a:prstGeom prst="rect">
              <a:avLst/>
            </a:prstGeom>
            <a:noFill/>
          </p:spPr>
          <p:txBody>
            <a:bodyPr wrap="square" lIns="0" tIns="0" rIns="0" bIns="0" rtlCol="0">
              <a:spAutoFit/>
            </a:bodyPr>
            <a:lstStyle/>
            <a:p>
              <a:r>
                <a:rPr lang="en-US" sz="1400" dirty="0" smtClean="0"/>
                <a:t>With accuracy of 90% to detec</a:t>
              </a:r>
              <a:r>
                <a:rPr lang="en-US" sz="1400" dirty="0" smtClean="0"/>
                <a:t>t fraud, the model can be calibrated frequently to absorb new information.</a:t>
              </a:r>
              <a:endParaRPr lang="en-US" sz="1400" dirty="0">
                <a:solidFill>
                  <a:srgbClr val="30353F"/>
                </a:solidFill>
              </a:endParaRPr>
            </a:p>
          </p:txBody>
        </p:sp>
        <p:sp>
          <p:nvSpPr>
            <p:cNvPr id="79" name="Rectangle 78"/>
            <p:cNvSpPr/>
            <p:nvPr/>
          </p:nvSpPr>
          <p:spPr>
            <a:xfrm>
              <a:off x="4087496" y="2076584"/>
              <a:ext cx="2048949" cy="702967"/>
            </a:xfrm>
            <a:prstGeom prst="rect">
              <a:avLst/>
            </a:prstGeom>
            <a:gradFill flip="none" rotWithShape="1">
              <a:gsLst>
                <a:gs pos="100000">
                  <a:schemeClr val="bg1"/>
                </a:gs>
                <a:gs pos="53000">
                  <a:srgbClr val="AFB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 name="Group 83"/>
            <p:cNvGrpSpPr/>
            <p:nvPr/>
          </p:nvGrpSpPr>
          <p:grpSpPr>
            <a:xfrm>
              <a:off x="3752994" y="2076676"/>
              <a:ext cx="702967" cy="702967"/>
              <a:chOff x="3752994" y="2076676"/>
              <a:chExt cx="702967" cy="702967"/>
            </a:xfrm>
          </p:grpSpPr>
          <p:sp>
            <p:nvSpPr>
              <p:cNvPr id="88" name="Oval 87"/>
              <p:cNvSpPr/>
              <p:nvPr/>
            </p:nvSpPr>
            <p:spPr>
              <a:xfrm>
                <a:off x="3752994" y="2076676"/>
                <a:ext cx="702967" cy="702967"/>
              </a:xfrm>
              <a:prstGeom prst="ellipse">
                <a:avLst/>
              </a:prstGeom>
              <a:solidFill>
                <a:srgbClr val="8FA0A3"/>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p:cNvGrpSpPr/>
              <p:nvPr/>
            </p:nvGrpSpPr>
            <p:grpSpPr>
              <a:xfrm>
                <a:off x="3919769" y="2340342"/>
                <a:ext cx="369417" cy="175634"/>
                <a:chOff x="4254500" y="2100263"/>
                <a:chExt cx="1906588" cy="906463"/>
              </a:xfrm>
            </p:grpSpPr>
            <p:sp>
              <p:nvSpPr>
                <p:cNvPr id="90"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5" name="Group 84"/>
            <p:cNvGrpSpPr/>
            <p:nvPr/>
          </p:nvGrpSpPr>
          <p:grpSpPr>
            <a:xfrm>
              <a:off x="4512595" y="2055754"/>
              <a:ext cx="1854675" cy="556980"/>
              <a:chOff x="1948156" y="1108153"/>
              <a:chExt cx="2080909" cy="624919"/>
            </a:xfrm>
          </p:grpSpPr>
          <p:sp>
            <p:nvSpPr>
              <p:cNvPr id="86" name="TextBox 85"/>
              <p:cNvSpPr txBox="1"/>
              <p:nvPr/>
            </p:nvSpPr>
            <p:spPr>
              <a:xfrm>
                <a:off x="2081212" y="1108153"/>
                <a:ext cx="73" cy="552511"/>
              </a:xfrm>
              <a:prstGeom prst="rect">
                <a:avLst/>
              </a:prstGeom>
              <a:noFill/>
            </p:spPr>
            <p:txBody>
              <a:bodyPr wrap="none" lIns="0" tIns="0" rIns="0" bIns="0" rtlCol="0">
                <a:spAutoFit/>
              </a:bodyPr>
              <a:lstStyle/>
              <a:p>
                <a:endParaRPr lang="en-US" sz="3200" b="1" dirty="0">
                  <a:solidFill>
                    <a:schemeClr val="bg1"/>
                  </a:solidFill>
                </a:endParaRPr>
              </a:p>
            </p:txBody>
          </p:sp>
          <p:sp>
            <p:nvSpPr>
              <p:cNvPr id="87" name="TextBox 86"/>
              <p:cNvSpPr txBox="1"/>
              <p:nvPr/>
            </p:nvSpPr>
            <p:spPr>
              <a:xfrm>
                <a:off x="1948156" y="1318690"/>
                <a:ext cx="2080909" cy="414382"/>
              </a:xfrm>
              <a:prstGeom prst="rect">
                <a:avLst/>
              </a:prstGeom>
              <a:noFill/>
            </p:spPr>
            <p:txBody>
              <a:bodyPr wrap="none" lIns="0" tIns="0" rIns="0" bIns="0" rtlCol="0">
                <a:spAutoFit/>
              </a:bodyPr>
              <a:lstStyle/>
              <a:p>
                <a:r>
                  <a:rPr lang="en-US" sz="2400" b="1" dirty="0" smtClean="0"/>
                  <a:t>High Accuracy</a:t>
                </a:r>
                <a:endParaRPr lang="en-US" sz="2400" b="1" dirty="0"/>
              </a:p>
            </p:txBody>
          </p:sp>
        </p:grpSp>
      </p:grpSp>
    </p:spTree>
    <p:extLst>
      <p:ext uri="{BB962C8B-B14F-4D97-AF65-F5344CB8AC3E}">
        <p14:creationId xmlns:p14="http://schemas.microsoft.com/office/powerpoint/2010/main" val="1830603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xmlns=""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xmlns=""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xmlns=""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xmlns=""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xmlns=""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283764" y="2991678"/>
            <a:ext cx="3607905" cy="738664"/>
          </a:xfrm>
          <a:prstGeom prst="rect">
            <a:avLst/>
          </a:prstGeom>
          <a:noFill/>
        </p:spPr>
        <p:txBody>
          <a:bodyPr wrap="square" lIns="0" tIns="0" rIns="0" bIns="0" rtlCol="0">
            <a:spAutoFit/>
          </a:bodyPr>
          <a:lstStyle/>
          <a:p>
            <a:pPr algn="ctr">
              <a:tabLst>
                <a:tab pos="347663" algn="l"/>
              </a:tabLst>
            </a:pPr>
            <a:r>
              <a:rPr lang="en-US" altLang="zh-CN" sz="4800" b="1" dirty="0" smtClean="0">
                <a:solidFill>
                  <a:srgbClr val="FFFFFF"/>
                </a:solidFill>
                <a:latin typeface="+mj-lt"/>
              </a:rPr>
              <a:t>Thank You</a:t>
            </a:r>
            <a:endParaRPr lang="en-US" sz="4800" b="1" dirty="0">
              <a:solidFill>
                <a:srgbClr val="FFFFFF"/>
              </a:solidFill>
              <a:latin typeface="+mj-lt"/>
            </a:endParaRP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0</TotalTime>
  <Words>538</Words>
  <Application>Microsoft Office PowerPoint</Application>
  <PresentationFormat>Widescreen</PresentationFormat>
  <Paragraphs>119</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Segoe UI Light</vt:lpstr>
      <vt:lpstr>Times New Roman</vt:lpstr>
      <vt:lpstr>Office Theme</vt:lpstr>
      <vt:lpstr>Slide 1</vt:lpstr>
      <vt:lpstr>Slide 5</vt:lpstr>
      <vt:lpstr>Slide 9</vt:lpstr>
      <vt:lpstr>Slide 2</vt:lpstr>
      <vt:lpstr>Slide 3</vt:lpstr>
      <vt:lpstr>Slide 8</vt:lpstr>
      <vt:lpstr>Slide 8</vt:lpstr>
      <vt:lpstr>Slide 10</vt:lpstr>
      <vt:lpstr>Slide 11</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2021-02-02T18:25:26Z</dcterms:created>
  <dcterms:modified xsi:type="dcterms:W3CDTF">2021-02-03T16:27:03Z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836b4b-58b3-4dd7-84fd-8ebdbeb0a0c5_Enabled">
    <vt:lpwstr>False</vt:lpwstr>
  </property>
  <property fmtid="{D5CDD505-2E9C-101B-9397-08002B2CF9AE}" pid="3" name="MSIP_Label_a8836b4b-58b3-4dd7-84fd-8ebdbeb0a0c5_SiteId">
    <vt:lpwstr>38b7fc89-dbe8-4ed1-a78b-39dfb6a217a8</vt:lpwstr>
  </property>
  <property fmtid="{D5CDD505-2E9C-101B-9397-08002B2CF9AE}" pid="4" name="MSIP_Label_a8836b4b-58b3-4dd7-84fd-8ebdbeb0a0c5_Owner">
    <vt:lpwstr>rlang@cmhc-schl.gc.ca</vt:lpwstr>
  </property>
  <property fmtid="{D5CDD505-2E9C-101B-9397-08002B2CF9AE}" pid="5" name="MSIP_Label_a8836b4b-58b3-4dd7-84fd-8ebdbeb0a0c5_SetDate">
    <vt:lpwstr>2021-02-03T00:16:57.3719612Z</vt:lpwstr>
  </property>
  <property fmtid="{D5CDD505-2E9C-101B-9397-08002B2CF9AE}" pid="6" name="MSIP_Label_a8836b4b-58b3-4dd7-84fd-8ebdbeb0a0c5_Name">
    <vt:lpwstr>Unclassified</vt:lpwstr>
  </property>
  <property fmtid="{D5CDD505-2E9C-101B-9397-08002B2CF9AE}" pid="7" name="MSIP_Label_a8836b4b-58b3-4dd7-84fd-8ebdbeb0a0c5_Application">
    <vt:lpwstr>Microsoft Azure Information Protection</vt:lpwstr>
  </property>
  <property fmtid="{D5CDD505-2E9C-101B-9397-08002B2CF9AE}" pid="8" name="MSIP_Label_a8836b4b-58b3-4dd7-84fd-8ebdbeb0a0c5_ActionId">
    <vt:lpwstr>63633aa6-9b3b-4147-9b86-299e7997f93f</vt:lpwstr>
  </property>
  <property fmtid="{D5CDD505-2E9C-101B-9397-08002B2CF9AE}" pid="9" name="MSIP_Label_a8836b4b-58b3-4dd7-84fd-8ebdbeb0a0c5_Extended_MSFT_Method">
    <vt:lpwstr>Manual</vt:lpwstr>
  </property>
</Properties>
</file>