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7" r:id="rId2"/>
    <p:sldId id="260" r:id="rId3"/>
    <p:sldId id="264" r:id="rId4"/>
    <p:sldId id="265" r:id="rId5"/>
    <p:sldId id="266" r:id="rId6"/>
    <p:sldId id="259" r:id="rId7"/>
    <p:sldId id="258" r:id="rId8"/>
    <p:sldId id="256" r:id="rId9"/>
    <p:sldId id="257" r:id="rId10"/>
    <p:sldId id="262" r:id="rId11"/>
    <p:sldId id="263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89"/>
    <p:restoredTop sz="85086" autoAdjust="0"/>
  </p:normalViewPr>
  <p:slideViewPr>
    <p:cSldViewPr snapToGrid="0">
      <p:cViewPr>
        <p:scale>
          <a:sx n="101" d="100"/>
          <a:sy n="101" d="100"/>
        </p:scale>
        <p:origin x="105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6BDA9-A43C-41B0-8B98-AE9BBEC45597}" type="datetimeFigureOut">
              <a:rPr lang="en-SG" smtClean="0"/>
              <a:t>11/10/2021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78423-CF54-4AC7-89CB-0D6D6F8CEE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575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78423-CF54-4AC7-89CB-0D6D6F8CEECC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2167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78423-CF54-4AC7-89CB-0D6D6F8CEECC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4656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SG" sz="1800" b="0" i="0" u="none" strike="noStrike" baseline="0" dirty="0">
                <a:latin typeface="AdvPSSAB-R"/>
              </a:rPr>
              <a:t>Precision is the ratio of correctly inferred connections over the total number of positive Predictions</a:t>
            </a:r>
          </a:p>
          <a:p>
            <a:pPr algn="l"/>
            <a:endParaRPr lang="en-SG" sz="1800" b="0" i="0" u="none" strike="noStrike" baseline="0" dirty="0">
              <a:latin typeface="AdvPSSAB-R"/>
            </a:endParaRPr>
          </a:p>
          <a:p>
            <a:pPr algn="l"/>
            <a:r>
              <a:rPr lang="en-SG" sz="1800" b="0" i="0" u="none" strike="noStrike" baseline="0" dirty="0">
                <a:latin typeface="AdvPSSAB-R"/>
              </a:rPr>
              <a:t>Recall is the ratio of true predicted connections over the total number of actual connections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78423-CF54-4AC7-89CB-0D6D6F8CEECC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2672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SG" sz="1800" b="0" i="0" u="none" strike="noStrike" baseline="0" dirty="0">
                <a:latin typeface="AdvPSSAB-R"/>
              </a:rPr>
              <a:t>Structural accuracy is the ratio of correct predictions out of all predictions</a:t>
            </a:r>
          </a:p>
          <a:p>
            <a:pPr algn="l"/>
            <a:endParaRPr lang="en-SG" sz="1800" b="0" i="0" u="none" strike="noStrike" baseline="0" dirty="0">
              <a:latin typeface="AdvPSSAB-R"/>
            </a:endParaRPr>
          </a:p>
          <a:p>
            <a:pPr algn="l"/>
            <a:r>
              <a:rPr lang="en-SG" sz="1800" b="0" i="0" u="none" strike="noStrike" baseline="0" dirty="0">
                <a:latin typeface="AdvPSSAB-R"/>
              </a:rPr>
              <a:t>average of gene-wise dynamics consistency over all genes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78423-CF54-4AC7-89CB-0D6D6F8CEECC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0056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DBFC-346E-4EB4-B814-8565DFC70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CFBA5-7B6D-46DC-AF61-8DC674E6E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AA51C-71C2-455B-9ECA-4E9066BF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11/10/2021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B2868-C1A0-4B0B-9438-FE891E22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3225A-1B63-446D-86D0-EB9B1A68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772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D60C3-2AAB-430C-AFC9-D9A5F44A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BC63A-3B3D-41CC-83E5-3994860E5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A3D2D-34BB-4015-B799-6500863DD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11/10/2021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FDEA1-67B7-42E0-B911-C5095BAB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DCA14-B76C-4AB4-B7CE-9AA7BAEF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363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97250-8128-4A06-9518-8DB190129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D66A4-8A38-4EFD-8125-5E549D682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E25FA-5D53-4D7D-B07F-37951B490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11/10/2021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D6B26-DA31-4BE7-8D11-418D97D0A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D98D4-CCD6-48DB-8304-C63AA0E3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605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EA23F-A164-4D7E-82DB-B67DAF98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44C7-BF96-4259-8C71-E975BACF0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3AEAF-7648-4D87-829F-6B8AB6302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11/10/2021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6DF83-0243-4248-B22D-FCD97E097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0EA21-878F-43C2-A06C-9FB62207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010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C9F9-1A1B-4F6A-91E6-291BD12E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60E1B-5C27-4B70-A9DD-0A7FB00CA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04CBD-676F-4485-AA12-4FA1E5DC6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11/10/2021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3A99C-C93B-4568-BB67-C36297B96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EA3FD-2FC1-4949-8504-DBFA41533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8539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6D2C3-0D15-4EE1-B9CE-87322252B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E7ABC-0C37-47E4-998F-5F1639739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73BE5-747A-433C-BB08-2801A253B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A2D40-17F7-46C2-8557-42D11827D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11/10/2021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CBE35-AE5C-4D5D-98A1-874329BF3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346B8-97E0-4A62-900A-D04CA0A4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288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4F254-DF4B-42E5-B0B7-120653C54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909DC-7E9A-42E4-8652-C7FE87535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D0141-6928-4873-A2BC-F1AEA60C5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3D6FE-9A3D-4422-A6C1-197DD76CF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A48EE-C59D-454C-9851-2DDE91A3C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6B9D1-4407-4EEB-9699-6A3BCA9B6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11/10/2021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CBB819-441A-4498-97BF-A7DCC289C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AA9E6F-A8D0-4857-82B7-9090F32F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835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FB053-03D2-4F1C-8F87-8A5A40E1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0B1928-EF68-454B-A656-43E3C8AF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11/10/2021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60ED9-E938-43A2-A33F-D579C17C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5E2A6-E3E4-4C88-A71A-26CCED0D9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96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166DA5-7EE8-43FF-8088-74F9299A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11/10/2021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69886-F7D3-4607-BB68-C52B381B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DD8A8-3A4A-486C-8481-ECCFB0423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389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91DF1-B05D-4E1A-9AE1-56B876549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35C13-0CDC-4FD9-9598-9533B0516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78208-331C-4E7D-96CD-52E4F994E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2B51C-4216-4A0B-BE5A-195BD34F0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11/10/2021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95E39-A2B7-448D-8154-6DA5DECF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86A12-911E-4449-B5F9-570D463B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37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CEEC-CD9F-49F7-AFD0-E38F8D8E7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0195F6-485D-4F59-AF0C-D9E25A72F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81A01-02D9-49A4-B626-5859CE90E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AD63C-570D-4362-A87A-DB5086F0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11/10/2021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66123-57AA-4DD8-A6DF-0A1693EB5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9BC83-9EA6-4170-93AA-885500AE9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013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07D20B-66AE-4EF7-BCEF-555C4186A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BDB07-EEE1-4841-91C8-3B3C5AAC7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7C0F2-863B-4F5E-99B6-0427996CF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0C0BA-8046-41EB-B1C2-56BD65E25AD0}" type="datetimeFigureOut">
              <a:rPr lang="en-SG" smtClean="0"/>
              <a:t>11/10/2021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15826-C8D4-490B-B8F9-0BB91978C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56F58-3C90-466C-8046-409AFE5D5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065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3DC289-3924-473D-AE86-B5FD8D6A1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6301"/>
            <a:ext cx="12192000" cy="24853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18A84C-D468-4A8C-A712-A553C320A6A8}"/>
              </a:ext>
            </a:extLst>
          </p:cNvPr>
          <p:cNvSpPr txBox="1"/>
          <p:nvPr/>
        </p:nvSpPr>
        <p:spPr>
          <a:xfrm>
            <a:off x="457702" y="260971"/>
            <a:ext cx="7024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Implementation to include more time step lag</a:t>
            </a:r>
            <a:endParaRPr lang="en-SG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586AEF-67D3-4BA4-ACA2-BF7338933D3D}"/>
              </a:ext>
            </a:extLst>
          </p:cNvPr>
          <p:cNvSpPr txBox="1"/>
          <p:nvPr/>
        </p:nvSpPr>
        <p:spPr>
          <a:xfrm>
            <a:off x="2802121" y="1001920"/>
            <a:ext cx="60353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ideas:</a:t>
            </a:r>
          </a:p>
          <a:p>
            <a:pPr marL="342900" indent="-342900">
              <a:buAutoNum type="arabicPeriod"/>
            </a:pPr>
            <a:r>
              <a:rPr lang="en-US" dirty="0"/>
              <a:t>Treat different time step lag data as separate feature/input</a:t>
            </a:r>
          </a:p>
          <a:p>
            <a:pPr marL="342900" indent="-342900">
              <a:buAutoNum type="arabicPeriod"/>
            </a:pPr>
            <a:r>
              <a:rPr lang="en-US" dirty="0"/>
              <a:t>Reconsolidate results when constructing Boolean network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DC00FB-70C1-4DB4-93F0-B1E19675F492}"/>
              </a:ext>
            </a:extLst>
          </p:cNvPr>
          <p:cNvSpPr txBox="1"/>
          <p:nvPr/>
        </p:nvSpPr>
        <p:spPr>
          <a:xfrm>
            <a:off x="2802121" y="5027367"/>
            <a:ext cx="7267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Implementations:</a:t>
            </a:r>
          </a:p>
          <a:p>
            <a:pPr marL="342900" indent="-342900">
              <a:buAutoNum type="arabicPeriod"/>
            </a:pPr>
            <a:r>
              <a:rPr lang="en-US" dirty="0"/>
              <a:t>Preprocess data to expand input X while maintain label Y</a:t>
            </a:r>
          </a:p>
          <a:p>
            <a:pPr marL="342900" indent="-342900">
              <a:buAutoNum type="arabicPeriod"/>
            </a:pPr>
            <a:r>
              <a:rPr lang="en-US" dirty="0"/>
              <a:t>Adjust CGP &amp; MLP parameters accordingly</a:t>
            </a:r>
          </a:p>
          <a:p>
            <a:pPr marL="342900" indent="-342900">
              <a:buAutoNum type="arabicPeriod"/>
            </a:pPr>
            <a:r>
              <a:rPr lang="en-US" dirty="0"/>
              <a:t>Combine regulatory genes together when calculating structure accuracy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72796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1AE641-025F-3D4D-ABE7-DEDB848F5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" y="546100"/>
            <a:ext cx="101219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26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44095E-1AB4-1B42-A5D7-DF6D30F7A083}"/>
              </a:ext>
            </a:extLst>
          </p:cNvPr>
          <p:cNvSpPr/>
          <p:nvPr/>
        </p:nvSpPr>
        <p:spPr>
          <a:xfrm>
            <a:off x="6475062" y="1327238"/>
            <a:ext cx="2113808" cy="1888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 string – count</a:t>
            </a:r>
          </a:p>
          <a:p>
            <a:pPr algn="ctr"/>
            <a:r>
              <a:rPr lang="en-US" dirty="0"/>
              <a:t>001 – 1</a:t>
            </a:r>
          </a:p>
          <a:p>
            <a:pPr algn="ctr"/>
            <a:r>
              <a:rPr lang="en-US" dirty="0"/>
              <a:t>100 – 1</a:t>
            </a:r>
          </a:p>
          <a:p>
            <a:pPr algn="ctr"/>
            <a:r>
              <a:rPr lang="en-US" dirty="0"/>
              <a:t>010 - 2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EC9C13-6BB6-A942-81FE-BF075D2F8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6" y="306695"/>
            <a:ext cx="5041723" cy="28719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3660A2-15E8-0C4A-86C6-A7923F528EE8}"/>
              </a:ext>
            </a:extLst>
          </p:cNvPr>
          <p:cNvSpPr txBox="1"/>
          <p:nvPr/>
        </p:nvSpPr>
        <p:spPr>
          <a:xfrm>
            <a:off x="6831549" y="962812"/>
            <a:ext cx="14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 Map 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F2CB6A-4CB6-F64D-B827-D6A5CDD1BBA9}"/>
              </a:ext>
            </a:extLst>
          </p:cNvPr>
          <p:cNvSpPr/>
          <p:nvPr/>
        </p:nvSpPr>
        <p:spPr>
          <a:xfrm>
            <a:off x="9051624" y="1327238"/>
            <a:ext cx="2113808" cy="1888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 string – count</a:t>
            </a:r>
          </a:p>
          <a:p>
            <a:pPr algn="ctr"/>
            <a:r>
              <a:rPr lang="en-US" dirty="0"/>
              <a:t>111 – 1</a:t>
            </a:r>
          </a:p>
          <a:p>
            <a:pPr algn="ctr"/>
            <a:r>
              <a:rPr lang="en-US" dirty="0"/>
              <a:t>100 – 1</a:t>
            </a:r>
          </a:p>
          <a:p>
            <a:pPr algn="ctr"/>
            <a:r>
              <a:rPr lang="en-US" dirty="0"/>
              <a:t>010 - 3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86DA9F-6ED2-C942-8400-B2C62758A27C}"/>
              </a:ext>
            </a:extLst>
          </p:cNvPr>
          <p:cNvSpPr txBox="1"/>
          <p:nvPr/>
        </p:nvSpPr>
        <p:spPr>
          <a:xfrm>
            <a:off x="9408111" y="967718"/>
            <a:ext cx="14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 Map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6E2F3A-79FA-5C41-ACA8-6CD01120B9BC}"/>
              </a:ext>
            </a:extLst>
          </p:cNvPr>
          <p:cNvSpPr txBox="1"/>
          <p:nvPr/>
        </p:nvSpPr>
        <p:spPr>
          <a:xfrm>
            <a:off x="5536780" y="4479902"/>
            <a:ext cx="66552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key in keys(count_map_0)</a:t>
            </a:r>
          </a:p>
          <a:p>
            <a:r>
              <a:rPr lang="en-US" dirty="0"/>
              <a:t>	</a:t>
            </a:r>
            <a:r>
              <a:rPr lang="en-US" dirty="0" err="1"/>
              <a:t>false_count</a:t>
            </a:r>
            <a:r>
              <a:rPr lang="en-US" dirty="0"/>
              <a:t> += min(count_map_0[key], count_map_1[key])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 err="1"/>
              <a:t>gene_wise_consistency</a:t>
            </a:r>
            <a:r>
              <a:rPr lang="en-US" dirty="0"/>
              <a:t> = 1 – </a:t>
            </a:r>
            <a:r>
              <a:rPr lang="en-US" dirty="0" err="1"/>
              <a:t>false_count</a:t>
            </a:r>
            <a:r>
              <a:rPr lang="en-US" dirty="0"/>
              <a:t>/(T – t)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0A4259-367C-1F42-9967-73F4D548C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55" y="4235957"/>
            <a:ext cx="3515096" cy="12998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BC7184-07B0-4D44-97F5-A33366D9EFED}"/>
              </a:ext>
            </a:extLst>
          </p:cNvPr>
          <p:cNvSpPr txBox="1"/>
          <p:nvPr/>
        </p:nvSpPr>
        <p:spPr>
          <a:xfrm>
            <a:off x="5251772" y="349535"/>
            <a:ext cx="5355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Step1: 0/1 count map: (key -&gt; bit string, value -&gt; count)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F1249B-A705-4343-9EF1-0FF073E09EAD}"/>
              </a:ext>
            </a:extLst>
          </p:cNvPr>
          <p:cNvSpPr txBox="1"/>
          <p:nvPr/>
        </p:nvSpPr>
        <p:spPr>
          <a:xfrm>
            <a:off x="5251772" y="3866625"/>
            <a:ext cx="3617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Step2: false count for same bit string</a:t>
            </a:r>
          </a:p>
        </p:txBody>
      </p:sp>
    </p:spTree>
    <p:extLst>
      <p:ext uri="{BB962C8B-B14F-4D97-AF65-F5344CB8AC3E}">
        <p14:creationId xmlns:p14="http://schemas.microsoft.com/office/powerpoint/2010/main" val="3365209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531AC12-1289-4F9E-8EF5-BC0A3FB7A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500881"/>
              </p:ext>
            </p:extLst>
          </p:nvPr>
        </p:nvGraphicFramePr>
        <p:xfrm>
          <a:off x="2097314" y="1834039"/>
          <a:ext cx="677333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6488762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130785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2796549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9839657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82898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CDC-15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CDC-28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Silico-1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Silico-2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236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876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NNBNI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0.7874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0.8194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0.7900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0.8600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42961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91A8306-BAD2-A245-BCA2-E31978FA7FB6}"/>
              </a:ext>
            </a:extLst>
          </p:cNvPr>
          <p:cNvSpPr txBox="1"/>
          <p:nvPr/>
        </p:nvSpPr>
        <p:spPr>
          <a:xfrm>
            <a:off x="1978560" y="1330036"/>
            <a:ext cx="274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Revisited dynamic accuracy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A6B9FE-9D40-7C40-B00A-9DB9AE732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648112"/>
              </p:ext>
            </p:extLst>
          </p:nvPr>
        </p:nvGraphicFramePr>
        <p:xfrm>
          <a:off x="2097313" y="3911442"/>
          <a:ext cx="677333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6488762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130785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2796549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9839657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82898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CDC-15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CDC-28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Silico-1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Silico-2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236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0.7654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0.7600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876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NNBNI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0.7820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0.7654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0.7653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0.8144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42961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71CE5BA-0FD1-6949-9C0A-DAC3BC803373}"/>
              </a:ext>
            </a:extLst>
          </p:cNvPr>
          <p:cNvSpPr txBox="1"/>
          <p:nvPr/>
        </p:nvSpPr>
        <p:spPr>
          <a:xfrm>
            <a:off x="1978560" y="3429000"/>
            <a:ext cx="197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Structural accuracy</a:t>
            </a:r>
          </a:p>
        </p:txBody>
      </p:sp>
    </p:spTree>
    <p:extLst>
      <p:ext uri="{BB962C8B-B14F-4D97-AF65-F5344CB8AC3E}">
        <p14:creationId xmlns:p14="http://schemas.microsoft.com/office/powerpoint/2010/main" val="2420894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A115674-5750-4A91-B02B-0B5FD3BA9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483950"/>
              </p:ext>
            </p:extLst>
          </p:nvPr>
        </p:nvGraphicFramePr>
        <p:xfrm>
          <a:off x="2032000" y="1191614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417692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57394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31437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97718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5960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2.6850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9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46143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D2C2394-895A-4F80-A478-766D41261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270648"/>
              </p:ext>
            </p:extLst>
          </p:nvPr>
        </p:nvGraphicFramePr>
        <p:xfrm>
          <a:off x="2032000" y="362213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417692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57394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31437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97718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5960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SG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SG" sz="1800" b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4.2333</a:t>
                      </a:r>
                      <a:endParaRPr lang="en-SG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2.0471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9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SG" sz="1800" b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1.8034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SG" sz="1800" b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SG" sz="1800" b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46143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3065D0C-617F-48C6-B8D4-80053BA55DB8}"/>
              </a:ext>
            </a:extLst>
          </p:cNvPr>
          <p:cNvSpPr txBox="1"/>
          <p:nvPr/>
        </p:nvSpPr>
        <p:spPr>
          <a:xfrm>
            <a:off x="1760706" y="651753"/>
            <a:ext cx="176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step lag = 1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44840-CC4E-4666-9879-F9CAF7DBF599}"/>
              </a:ext>
            </a:extLst>
          </p:cNvPr>
          <p:cNvSpPr txBox="1"/>
          <p:nvPr/>
        </p:nvSpPr>
        <p:spPr>
          <a:xfrm>
            <a:off x="1760706" y="3098419"/>
            <a:ext cx="188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step lag &lt;= 3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FD988B-F086-439F-B870-11ECA3E6ABC4}"/>
              </a:ext>
            </a:extLst>
          </p:cNvPr>
          <p:cNvSpPr txBox="1"/>
          <p:nvPr/>
        </p:nvSpPr>
        <p:spPr>
          <a:xfrm>
            <a:off x="204959" y="97263"/>
            <a:ext cx="2862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True positive comparison</a:t>
            </a:r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48791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B8EE698-6F08-4B0C-8276-E1F276F8F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005524"/>
              </p:ext>
            </p:extLst>
          </p:nvPr>
        </p:nvGraphicFramePr>
        <p:xfrm>
          <a:off x="2109822" y="3711079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417692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57394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31437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97718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5960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11.6275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9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3.8850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4.8379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46143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034284-6382-4516-8656-53D789735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665941"/>
              </p:ext>
            </p:extLst>
          </p:nvPr>
        </p:nvGraphicFramePr>
        <p:xfrm>
          <a:off x="2109822" y="120604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417692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57394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31437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97718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5960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11.6333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16.1022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9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7.5448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4614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4C8A330-E99B-425E-9B99-5A1063EC6628}"/>
              </a:ext>
            </a:extLst>
          </p:cNvPr>
          <p:cNvSpPr txBox="1"/>
          <p:nvPr/>
        </p:nvSpPr>
        <p:spPr>
          <a:xfrm>
            <a:off x="1760706" y="651753"/>
            <a:ext cx="176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step lag = 1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43896F-F4B7-42E2-AFD8-0B4ED0F59DA1}"/>
              </a:ext>
            </a:extLst>
          </p:cNvPr>
          <p:cNvSpPr txBox="1"/>
          <p:nvPr/>
        </p:nvSpPr>
        <p:spPr>
          <a:xfrm>
            <a:off x="1760706" y="3098419"/>
            <a:ext cx="188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step lag &lt;= 3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B13FD4-BFA3-4C61-9D6A-A5241B7F2737}"/>
              </a:ext>
            </a:extLst>
          </p:cNvPr>
          <p:cNvSpPr txBox="1"/>
          <p:nvPr/>
        </p:nvSpPr>
        <p:spPr>
          <a:xfrm>
            <a:off x="204959" y="97263"/>
            <a:ext cx="2921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False positive comparison</a:t>
            </a:r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313987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C49E44A7-7579-42BE-BF5E-850504708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785152"/>
              </p:ext>
            </p:extLst>
          </p:nvPr>
        </p:nvGraphicFramePr>
        <p:xfrm>
          <a:off x="2139004" y="194564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417692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57394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31437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97718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5960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Structural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0.0027906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9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0.0013531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0.0013946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461433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C1463B14-5816-4566-8A43-D7E0E75F4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507368"/>
              </p:ext>
            </p:extLst>
          </p:nvPr>
        </p:nvGraphicFramePr>
        <p:xfrm>
          <a:off x="2139004" y="455913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417692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57394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31437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97718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5960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Structural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0.0022335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9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0.0010877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0.0012033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4614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5862BBC-0FEF-420F-BDEB-A4AC88C16EC3}"/>
              </a:ext>
            </a:extLst>
          </p:cNvPr>
          <p:cNvSpPr txBox="1"/>
          <p:nvPr/>
        </p:nvSpPr>
        <p:spPr>
          <a:xfrm>
            <a:off x="1780161" y="1471054"/>
            <a:ext cx="176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step lag = 1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603499-8B89-4ED5-9184-3F555E4A055E}"/>
              </a:ext>
            </a:extLst>
          </p:cNvPr>
          <p:cNvSpPr txBox="1"/>
          <p:nvPr/>
        </p:nvSpPr>
        <p:spPr>
          <a:xfrm>
            <a:off x="1780161" y="3917720"/>
            <a:ext cx="188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step lag &lt;= 3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8EA5DF-9D9E-4D30-858B-BC22547C0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133" y="340916"/>
            <a:ext cx="49053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657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3E5D16-E7A3-4664-A7B9-7F84A278A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446039"/>
              </p:ext>
            </p:extLst>
          </p:nvPr>
        </p:nvGraphicFramePr>
        <p:xfrm>
          <a:off x="2032000" y="190296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417692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57394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31437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97718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5960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Dynamic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0.003953712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9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0.000158830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0.000199148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46143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8FCEBD5-055A-4D51-B9C0-DDEE89FF7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332" y="90236"/>
            <a:ext cx="3800475" cy="1181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74A2B7-2F9E-4A02-8106-F13627D79F60}"/>
              </a:ext>
            </a:extLst>
          </p:cNvPr>
          <p:cNvSpPr txBox="1"/>
          <p:nvPr/>
        </p:nvSpPr>
        <p:spPr>
          <a:xfrm>
            <a:off x="1755362" y="1439693"/>
            <a:ext cx="176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step lag = 1</a:t>
            </a:r>
            <a:endParaRPr lang="en-S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22AE3A7-F821-4C5F-AD6E-4F91CE4E9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92138"/>
              </p:ext>
            </p:extLst>
          </p:nvPr>
        </p:nvGraphicFramePr>
        <p:xfrm>
          <a:off x="2032000" y="4421329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417692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57394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31437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97718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5960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Dynamic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0.003991631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9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0.000172762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0.000191007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46143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B1DDE12-992F-4A14-8E8D-0EA5CFE865A9}"/>
              </a:ext>
            </a:extLst>
          </p:cNvPr>
          <p:cNvSpPr txBox="1"/>
          <p:nvPr/>
        </p:nvSpPr>
        <p:spPr>
          <a:xfrm>
            <a:off x="1755362" y="3958057"/>
            <a:ext cx="188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step lag &lt;= 3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20061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A115674-5750-4A91-B02B-0B5FD3BA9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768090"/>
              </p:ext>
            </p:extLst>
          </p:nvPr>
        </p:nvGraphicFramePr>
        <p:xfrm>
          <a:off x="2032000" y="169221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417692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57394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31437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97718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5960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0.014392109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9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0.006120946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0.004200752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46143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D2C2394-895A-4F80-A478-766D41261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430699"/>
              </p:ext>
            </p:extLst>
          </p:nvPr>
        </p:nvGraphicFramePr>
        <p:xfrm>
          <a:off x="2032000" y="445130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417692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57394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31437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97718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5960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0.009290856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9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0.005603945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0.005651672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46143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FA6DA01-416C-4DEB-9723-19A9E417B3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66"/>
          <a:stretch/>
        </p:blipFill>
        <p:spPr>
          <a:xfrm>
            <a:off x="1871913" y="696855"/>
            <a:ext cx="2491874" cy="981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90D309-085B-4F8A-B101-6284947F8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0" y="3441657"/>
            <a:ext cx="21717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5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A115674-5750-4A91-B02B-0B5FD3BA9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463916"/>
              </p:ext>
            </p:extLst>
          </p:nvPr>
        </p:nvGraphicFramePr>
        <p:xfrm>
          <a:off x="2032000" y="176836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417692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57394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31437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97718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5960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Structural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0.0027906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9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0.0013531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0.0013946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46143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D2C2394-895A-4F80-A478-766D41261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244890"/>
              </p:ext>
            </p:extLst>
          </p:nvPr>
        </p:nvGraphicFramePr>
        <p:xfrm>
          <a:off x="2032000" y="450998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417692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57394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31437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97718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5960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Dynamic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0.003953712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9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0.000158830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0.000199148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46143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E6B7C02-7ADB-4112-8C1D-A48B3A6E8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716" y="720138"/>
            <a:ext cx="4905375" cy="838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634244-AA9C-4B9D-9C6F-C9B1F1288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0" y="3251725"/>
            <a:ext cx="38004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97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531AC12-1289-4F9E-8EF5-BC0A3FB7A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020058"/>
              </p:ext>
            </p:extLst>
          </p:nvPr>
        </p:nvGraphicFramePr>
        <p:xfrm>
          <a:off x="2097314" y="1834039"/>
          <a:ext cx="8128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6488762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130785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2796549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9839657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828983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63548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CDC-15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CDC-28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Silico-1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Silico-2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S.cerevisiae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236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0.7654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0.7600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876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NNBNI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0.7820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0.7654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0.7653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0.8144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0.7661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42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GABNI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0.7160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0.7073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0.7373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0.7777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0.7120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66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ARACNE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0.6585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0.5476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0.6633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0.6000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0.6796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599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GENIE3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0.6125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0.5421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0.5533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0.6237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0.6720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04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dynGENIE3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0.6097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0.5609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0.6435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0.6336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0.6666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028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BTNET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0.5802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0.5662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0.6929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91382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5418BA3-0DC3-FF44-BF16-4B0DCEC8818A}"/>
              </a:ext>
            </a:extLst>
          </p:cNvPr>
          <p:cNvSpPr txBox="1"/>
          <p:nvPr/>
        </p:nvSpPr>
        <p:spPr>
          <a:xfrm>
            <a:off x="1767016" y="741405"/>
            <a:ext cx="1996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Structural Accuracy</a:t>
            </a:r>
          </a:p>
        </p:txBody>
      </p:sp>
    </p:spTree>
    <p:extLst>
      <p:ext uri="{BB962C8B-B14F-4D97-AF65-F5344CB8AC3E}">
        <p14:creationId xmlns:p14="http://schemas.microsoft.com/office/powerpoint/2010/main" val="1031829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531AC12-1289-4F9E-8EF5-BC0A3FB7A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754976"/>
              </p:ext>
            </p:extLst>
          </p:nvPr>
        </p:nvGraphicFramePr>
        <p:xfrm>
          <a:off x="2097314" y="1834039"/>
          <a:ext cx="8128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6488762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130785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2796549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9839657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828983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63548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CDC-15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CDC-28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Silico-1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Silico-2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S.cerevisiae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236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876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NNBNI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1.0000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1.0000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1.0000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1.0000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0.9900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42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GABNI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1.0000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1.0000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0.9900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66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ARACNE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0.9200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0.9700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0.9700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599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GENIE3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0.9800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0.9700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0.9600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04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dynGENIE3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0.9700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0.9800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028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BTNET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0.9800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0.9500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0.9800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91382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9F7FFC9-DE22-764B-82DF-B94A0F49CB38}"/>
              </a:ext>
            </a:extLst>
          </p:cNvPr>
          <p:cNvSpPr txBox="1"/>
          <p:nvPr/>
        </p:nvSpPr>
        <p:spPr>
          <a:xfrm>
            <a:off x="1816443" y="766119"/>
            <a:ext cx="18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 accuracy</a:t>
            </a:r>
          </a:p>
        </p:txBody>
      </p:sp>
    </p:spTree>
    <p:extLst>
      <p:ext uri="{BB962C8B-B14F-4D97-AF65-F5344CB8AC3E}">
        <p14:creationId xmlns:p14="http://schemas.microsoft.com/office/powerpoint/2010/main" val="3378488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2510</TotalTime>
  <Words>652</Words>
  <Application>Microsoft Office PowerPoint</Application>
  <PresentationFormat>Widescreen</PresentationFormat>
  <Paragraphs>415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AdvPSSAB-R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Tao</dc:creator>
  <cp:lastModifiedBy>Tao</cp:lastModifiedBy>
  <cp:revision>66</cp:revision>
  <dcterms:created xsi:type="dcterms:W3CDTF">2021-09-03T08:26:09Z</dcterms:created>
  <dcterms:modified xsi:type="dcterms:W3CDTF">2021-10-11T03:50:37Z</dcterms:modified>
</cp:coreProperties>
</file>