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0" r:id="rId4"/>
    <p:sldId id="298" r:id="rId5"/>
    <p:sldId id="308" r:id="rId6"/>
    <p:sldId id="297" r:id="rId7"/>
    <p:sldId id="299" r:id="rId8"/>
    <p:sldId id="300" r:id="rId9"/>
    <p:sldId id="301" r:id="rId10"/>
    <p:sldId id="311" r:id="rId11"/>
    <p:sldId id="302" r:id="rId12"/>
    <p:sldId id="309" r:id="rId13"/>
    <p:sldId id="310" r:id="rId14"/>
    <p:sldId id="312" r:id="rId15"/>
    <p:sldId id="306" r:id="rId16"/>
    <p:sldId id="303" r:id="rId17"/>
    <p:sldId id="304" r:id="rId18"/>
    <p:sldId id="305" r:id="rId19"/>
    <p:sldId id="307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064"/>
    <a:srgbClr val="E78511"/>
    <a:srgbClr val="009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5"/>
    <p:restoredTop sz="86298"/>
  </p:normalViewPr>
  <p:slideViewPr>
    <p:cSldViewPr snapToGrid="0" showGuides="1">
      <p:cViewPr varScale="1">
        <p:scale>
          <a:sx n="87" d="100"/>
          <a:sy n="87" d="100"/>
        </p:scale>
        <p:origin x="512" y="200"/>
      </p:cViewPr>
      <p:guideLst>
        <p:guide orient="horz" pos="3984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EC8D2-413F-4A72-A464-4DE258F93946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39122-48E8-401E-8F95-B80129BD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9122-48E8-401E-8F95-B80129BDEA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0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39122-48E8-401E-8F95-B80129BDEA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31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39122-48E8-401E-8F95-B80129BDEA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5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Convolutional layer – spatial pattern</a:t>
            </a:r>
          </a:p>
          <a:p>
            <a:r>
              <a:rPr lang="en-US" dirty="0" err="1"/>
              <a:t>Avg</a:t>
            </a:r>
            <a:r>
              <a:rPr lang="en-US" dirty="0"/>
              <a:t> pooling – dimensionality reduction. ¼ of the </a:t>
            </a:r>
            <a:r>
              <a:rPr lang="en-US" dirty="0" err="1"/>
              <a:t>prepooling</a:t>
            </a:r>
            <a:r>
              <a:rPr lang="en-US" dirty="0"/>
              <a:t> size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39122-48E8-401E-8F95-B80129BDEA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9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39122-48E8-401E-8F95-B80129BDEA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70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id_rsa_fastai</a:t>
            </a:r>
            <a:r>
              <a:rPr lang="en-US" dirty="0"/>
              <a:t> ubuntu@35.160.235.231</a:t>
            </a:r>
          </a:p>
          <a:p>
            <a:r>
              <a:rPr lang="en-US" dirty="0" err="1"/>
              <a:t>jupyter</a:t>
            </a:r>
            <a:r>
              <a:rPr lang="en-US" dirty="0"/>
              <a:t> notebook --no-browser --port=8889</a:t>
            </a:r>
          </a:p>
          <a:p>
            <a:endParaRPr lang="en-US" dirty="0"/>
          </a:p>
          <a:p>
            <a:r>
              <a:rPr lang="en-US" i="1" dirty="0" err="1"/>
              <a:t>ssh</a:t>
            </a:r>
            <a:r>
              <a:rPr lang="en-US" i="1" dirty="0"/>
              <a:t> -</a:t>
            </a:r>
            <a:r>
              <a:rPr lang="en-US" i="1" dirty="0" err="1"/>
              <a:t>i</a:t>
            </a:r>
            <a:r>
              <a:rPr lang="en-US" i="1" dirty="0"/>
              <a:t> ~/.</a:t>
            </a:r>
            <a:r>
              <a:rPr lang="en-US" i="1" dirty="0" err="1"/>
              <a:t>ssh</a:t>
            </a:r>
            <a:r>
              <a:rPr lang="en-US" i="1" dirty="0"/>
              <a:t>/</a:t>
            </a:r>
            <a:r>
              <a:rPr lang="en-US" i="1" dirty="0" err="1"/>
              <a:t>id_rsa_fastai</a:t>
            </a:r>
            <a:r>
              <a:rPr lang="en-US" i="1" dirty="0"/>
              <a:t> -N -f -L localhost:8890:localhost:8889 ubuntu@</a:t>
            </a:r>
            <a:r>
              <a:rPr lang="en-US" dirty="0"/>
              <a:t>35.160.235.231</a:t>
            </a:r>
          </a:p>
          <a:p>
            <a:r>
              <a:rPr lang="en-US" dirty="0"/>
              <a:t>https://localhost:8890/?token=decf71e541e58f56e93fe977cebfd4e943b126455e559e82&amp;token=decf71e541e58f56e93fe977cebfd4e943b126455e559e82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39122-48E8-401E-8F95-B80129BDEA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2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08CD-0F43-4236-9178-86B74382BDAA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81B-BAB1-4F6E-8E9B-E8F87E231C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68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08CD-0F43-4236-9178-86B74382BDAA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81B-BAB1-4F6E-8E9B-E8F87E231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3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08CD-0F43-4236-9178-86B74382BDAA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81B-BAB1-4F6E-8E9B-E8F87E231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1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08CD-0F43-4236-9178-86B74382BDAA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81B-BAB1-4F6E-8E9B-E8F87E231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08CD-0F43-4236-9178-86B74382BDAA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81B-BAB1-4F6E-8E9B-E8F87E231C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33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08CD-0F43-4236-9178-86B74382BDAA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81B-BAB1-4F6E-8E9B-E8F87E231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7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08CD-0F43-4236-9178-86B74382BDAA}" type="datetimeFigureOut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81B-BAB1-4F6E-8E9B-E8F87E231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08CD-0F43-4236-9178-86B74382BDAA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81B-BAB1-4F6E-8E9B-E8F87E231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1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08CD-0F43-4236-9178-86B74382BDAA}" type="datetimeFigureOut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81B-BAB1-4F6E-8E9B-E8F87E231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7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B208CD-0F43-4236-9178-86B74382BDAA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5D81B-BAB1-4F6E-8E9B-E8F87E231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5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08CD-0F43-4236-9178-86B74382BDAA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81B-BAB1-4F6E-8E9B-E8F87E231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B208CD-0F43-4236-9178-86B74382BDAA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25D81B-BAB1-4F6E-8E9B-E8F87E231C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53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pricing/on-demand/" TargetMode="External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nvidia.com/deep-learning" TargetMode="External"/><Relationship Id="rId3" Type="http://schemas.openxmlformats.org/officeDocument/2006/relationships/hyperlink" Target="https://www.d2l.ai/" TargetMode="External"/><Relationship Id="rId7" Type="http://schemas.openxmlformats.org/officeDocument/2006/relationships/hyperlink" Target="https://keras.io/" TargetMode="External"/><Relationship Id="rId2" Type="http://schemas.openxmlformats.org/officeDocument/2006/relationships/hyperlink" Target="https://mxnet.incubator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iner.org/" TargetMode="External"/><Relationship Id="rId5" Type="http://schemas.openxmlformats.org/officeDocument/2006/relationships/hyperlink" Target="https://pytorch.org/" TargetMode="External"/><Relationship Id="rId4" Type="http://schemas.openxmlformats.org/officeDocument/2006/relationships/hyperlink" Target="https://www.tensorflow.org/" TargetMode="External"/><Relationship Id="rId9" Type="http://schemas.openxmlformats.org/officeDocument/2006/relationships/hyperlink" Target="https://libraries.io/github/intel/mkl-dn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6000" b="1" dirty="0"/>
              <a:t>Introduction to Deep Learning Frameworks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835765"/>
          </a:xfrm>
        </p:spPr>
        <p:txBody>
          <a:bodyPr>
            <a:normAutofit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Omar Orqueda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00" dirty="0"/>
              <a:t>September 30, 2019</a:t>
            </a:r>
          </a:p>
        </p:txBody>
      </p:sp>
    </p:spTree>
    <p:extLst>
      <p:ext uri="{BB962C8B-B14F-4D97-AF65-F5344CB8AC3E}">
        <p14:creationId xmlns:p14="http://schemas.microsoft.com/office/powerpoint/2010/main" val="258947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BD2E-A83A-D447-A574-3A07A074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A407A8-483E-C04C-A6BC-139DECACF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19"/>
          <a:stretch/>
        </p:blipFill>
        <p:spPr>
          <a:xfrm>
            <a:off x="1119981" y="1909106"/>
            <a:ext cx="9875837" cy="4189708"/>
          </a:xfrm>
        </p:spPr>
      </p:pic>
    </p:spTree>
    <p:extLst>
      <p:ext uri="{BB962C8B-B14F-4D97-AF65-F5344CB8AC3E}">
        <p14:creationId xmlns:p14="http://schemas.microsoft.com/office/powerpoint/2010/main" val="311786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741F-F932-0149-AACA-A05D137F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 – Fashion MNIST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21946-C370-8A4B-A06D-7A3AF9D07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081469"/>
            <a:ext cx="9804400" cy="1384318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A4AB4F-4AD7-5442-9C03-226A8806DAD0}"/>
              </a:ext>
            </a:extLst>
          </p:cNvPr>
          <p:cNvSpPr txBox="1">
            <a:spLocks/>
          </p:cNvSpPr>
          <p:nvPr/>
        </p:nvSpPr>
        <p:spPr>
          <a:xfrm>
            <a:off x="1097280" y="3873351"/>
            <a:ext cx="2117408" cy="5110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4F6F4-E49B-1549-B74E-24F6FB060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520912"/>
            <a:ext cx="10054356" cy="152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2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0A06-F137-4141-B7AD-E77876EE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LeNet5: A 5-layer CNN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88357C-094A-6C47-AA7D-B975FF743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661" y="1912163"/>
            <a:ext cx="7106478" cy="22937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D5072C-EA60-8342-947B-DD81CA073832}"/>
              </a:ext>
            </a:extLst>
          </p:cNvPr>
          <p:cNvSpPr txBox="1"/>
          <p:nvPr/>
        </p:nvSpPr>
        <p:spPr>
          <a:xfrm>
            <a:off x="2504661" y="4498710"/>
            <a:ext cx="8271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LeNet5 consists of two parts: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 block of convolutional layers to capture spatial patterns; 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 block of fully-connected layers.</a:t>
            </a:r>
          </a:p>
        </p:txBody>
      </p:sp>
    </p:spTree>
    <p:extLst>
      <p:ext uri="{BB962C8B-B14F-4D97-AF65-F5344CB8AC3E}">
        <p14:creationId xmlns:p14="http://schemas.microsoft.com/office/powerpoint/2010/main" val="238742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F7B7-9005-BE48-8080-8D786289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LeNet5: A 5-layer CNN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8AE4E6C-E22A-0A4E-AEDE-F002D39C3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47" y="1914340"/>
            <a:ext cx="1940133" cy="40227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04495D-F865-8D45-A272-523923062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019" y="2451080"/>
            <a:ext cx="7283496" cy="314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0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2BC1-19BE-D54D-98BA-6651C372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CNNs – Learning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4C89-9568-D34D-A7C6-D80ACC9AD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400" dirty="0" err="1"/>
              <a:t>AlexNet</a:t>
            </a:r>
            <a:endParaRPr lang="en-US" sz="2400" dirty="0"/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400" dirty="0"/>
              <a:t>VGG</a:t>
            </a:r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400" dirty="0" err="1"/>
              <a:t>GoogLeNet</a:t>
            </a:r>
            <a:endParaRPr lang="en-US" sz="2400" dirty="0"/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400" dirty="0" err="1"/>
              <a:t>ResNet</a:t>
            </a:r>
            <a:r>
              <a:rPr lang="en-US" sz="2400" dirty="0"/>
              <a:t> (Residual Networks)</a:t>
            </a:r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400" dirty="0" err="1"/>
              <a:t>DenseNet</a:t>
            </a:r>
            <a:r>
              <a:rPr lang="en-US" sz="2400" dirty="0"/>
              <a:t> (Densely-connected Networks)</a:t>
            </a:r>
          </a:p>
          <a:p>
            <a:pPr marL="274320" indent="-274320">
              <a:buFont typeface="Wingdings" charset="2"/>
              <a:buChar char="ü"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1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908-E5EF-084C-84AA-E4CABDFD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Zoo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28D2F-DACD-E94B-B30F-8F66A071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400" dirty="0"/>
              <a:t>Provide predefined models (trained or not)</a:t>
            </a:r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400" dirty="0"/>
              <a:t>Include pre- and post-processing transforms</a:t>
            </a:r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400" dirty="0"/>
              <a:t>Example: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		</a:t>
            </a:r>
            <a:r>
              <a:rPr lang="en-US" sz="2400" dirty="0"/>
              <a:t>from </a:t>
            </a:r>
            <a:r>
              <a:rPr lang="en-US" sz="2400" dirty="0" err="1"/>
              <a:t>mxnet.gluon.model_zoo</a:t>
            </a:r>
            <a:r>
              <a:rPr lang="en-US" sz="2400" dirty="0"/>
              <a:t> import vision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400" dirty="0"/>
              <a:t>		</a:t>
            </a:r>
            <a:r>
              <a:rPr lang="en-US" sz="2400" dirty="0" err="1"/>
              <a:t>squeezenet</a:t>
            </a:r>
            <a:r>
              <a:rPr lang="en-US" sz="2400" dirty="0"/>
              <a:t> = vision.squeezenet1_0()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400" dirty="0"/>
              <a:t>		resnet18 = vision.resnet18_v1(pretrained=True)</a:t>
            </a:r>
          </a:p>
          <a:p>
            <a:pPr marL="274320" indent="-274320">
              <a:buFont typeface="Wingdings" charset="2"/>
              <a:buChar char="ü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55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177B-9E6F-E24D-B4B1-41DEFB6F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in AWS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D09E5-E0F9-AA47-B796-67DFD9541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22" y="2055862"/>
            <a:ext cx="2807570" cy="15722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2D154-BDAA-C646-A8C5-8C9324D136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6" r="16772"/>
          <a:stretch/>
        </p:blipFill>
        <p:spPr>
          <a:xfrm>
            <a:off x="1816194" y="3897220"/>
            <a:ext cx="2050026" cy="15102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88D862-A538-0944-9CFA-5731146C800C}"/>
              </a:ext>
            </a:extLst>
          </p:cNvPr>
          <p:cNvSpPr txBox="1"/>
          <p:nvPr/>
        </p:nvSpPr>
        <p:spPr>
          <a:xfrm>
            <a:off x="4748999" y="2551469"/>
            <a:ext cx="6293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DLAMI:</a:t>
            </a:r>
            <a:r>
              <a:rPr lang="en-US" sz="2400" dirty="0"/>
              <a:t>  Software configuration for your instance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B19AC-24D8-3C48-A2AD-D406157420B3}"/>
              </a:ext>
            </a:extLst>
          </p:cNvPr>
          <p:cNvSpPr txBox="1"/>
          <p:nvPr/>
        </p:nvSpPr>
        <p:spPr>
          <a:xfrm>
            <a:off x="4748999" y="4421537"/>
            <a:ext cx="5248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SageMaker</a:t>
            </a:r>
            <a:r>
              <a:rPr lang="en-US" sz="2400" b="1" dirty="0"/>
              <a:t>:</a:t>
            </a:r>
            <a:r>
              <a:rPr lang="en-US" sz="2400" dirty="0"/>
              <a:t> Fully managed environment</a:t>
            </a:r>
          </a:p>
        </p:txBody>
      </p:sp>
    </p:spTree>
    <p:extLst>
      <p:ext uri="{BB962C8B-B14F-4D97-AF65-F5344CB8AC3E}">
        <p14:creationId xmlns:p14="http://schemas.microsoft.com/office/powerpoint/2010/main" val="3336320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EA8C-6628-4D48-BE11-77F645B57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DLAMIs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D5EB7-925F-C14C-95B6-9CFF0821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8589"/>
          </a:xfrm>
        </p:spPr>
        <p:txBody>
          <a:bodyPr>
            <a:normAutofit fontScale="92500" lnSpcReduction="10000"/>
          </a:bodyPr>
          <a:lstStyle/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400" dirty="0"/>
              <a:t>Sign-in at </a:t>
            </a:r>
            <a:r>
              <a:rPr lang="en-US" sz="2400" dirty="0">
                <a:hlinkClick r:id="rId2"/>
              </a:rPr>
              <a:t>https://aws.amazon.com</a:t>
            </a:r>
            <a:endParaRPr lang="en-US" sz="2400" dirty="0"/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400" dirty="0"/>
              <a:t>Choose the right region (US West (Oregon))</a:t>
            </a:r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400" dirty="0"/>
              <a:t>Select “EC2” service</a:t>
            </a:r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400" dirty="0"/>
              <a:t>Select ”Launch Instance”</a:t>
            </a:r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400" dirty="0"/>
              <a:t>Pick “Deep Learning Base AMI (Ubuntu)”</a:t>
            </a:r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400" dirty="0"/>
              <a:t>Select “GPU instances”</a:t>
            </a:r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400" dirty="0"/>
              <a:t>Check cost at </a:t>
            </a:r>
            <a:r>
              <a:rPr lang="en-US" sz="2400" dirty="0">
                <a:hlinkClick r:id="rId3"/>
              </a:rPr>
              <a:t>https://aws.amazon.com/ec2/pricing/on-demand/</a:t>
            </a:r>
            <a:endParaRPr lang="en-US" sz="2400" dirty="0"/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400" dirty="0"/>
              <a:t>p3s have latest NVIDIA Volta GPU. Recommended, use p2. </a:t>
            </a:r>
            <a:r>
              <a:rPr lang="en-US" sz="2400" dirty="0" err="1"/>
              <a:t>xlarge</a:t>
            </a:r>
            <a:endParaRPr lang="en-US" sz="2400" dirty="0"/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400" dirty="0"/>
              <a:t>Create/use an SSH key</a:t>
            </a:r>
          </a:p>
        </p:txBody>
      </p:sp>
    </p:spTree>
    <p:extLst>
      <p:ext uri="{BB962C8B-B14F-4D97-AF65-F5344CB8AC3E}">
        <p14:creationId xmlns:p14="http://schemas.microsoft.com/office/powerpoint/2010/main" val="223734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C5EE-FD80-7E4C-8092-4AF7A27E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DLAMIs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C4A68-2886-B74F-B285-59D713FB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200" dirty="0"/>
              <a:t>Go to “EC2”</a:t>
            </a:r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200" dirty="0"/>
              <a:t>Copy “Public IP”</a:t>
            </a:r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200" dirty="0"/>
              <a:t>Login into your EC2 instance: </a:t>
            </a:r>
            <a:r>
              <a:rPr lang="en-US" sz="2200" b="1" i="1" dirty="0" err="1"/>
              <a:t>ssh</a:t>
            </a:r>
            <a:r>
              <a:rPr lang="en-US" sz="2200" b="1" i="1" dirty="0"/>
              <a:t> -</a:t>
            </a:r>
            <a:r>
              <a:rPr lang="en-US" sz="2200" b="1" i="1" dirty="0" err="1"/>
              <a:t>i</a:t>
            </a:r>
            <a:r>
              <a:rPr lang="en-US" sz="2200" b="1" i="1" dirty="0"/>
              <a:t> ~/.</a:t>
            </a:r>
            <a:r>
              <a:rPr lang="en-US" sz="2200" b="1" i="1" dirty="0" err="1"/>
              <a:t>ssh</a:t>
            </a:r>
            <a:r>
              <a:rPr lang="en-US" sz="2200" b="1" i="1" dirty="0"/>
              <a:t>/YOUR_KEY </a:t>
            </a:r>
            <a:r>
              <a:rPr lang="en-US" sz="2200" b="1" i="1" dirty="0" err="1"/>
              <a:t>ubuntu@YOUR_IP</a:t>
            </a:r>
            <a:endParaRPr lang="en-US" sz="2200" b="1" i="1" dirty="0"/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200" dirty="0"/>
              <a:t>Run </a:t>
            </a:r>
            <a:r>
              <a:rPr lang="en-US" sz="2200" dirty="0" err="1"/>
              <a:t>Jupyter</a:t>
            </a:r>
            <a:r>
              <a:rPr lang="en-US" sz="2200" dirty="0"/>
              <a:t> notebook on the EC2 instance: </a:t>
            </a:r>
            <a:r>
              <a:rPr lang="en-US" sz="2200" b="1" i="1" dirty="0" err="1"/>
              <a:t>jupyter</a:t>
            </a:r>
            <a:r>
              <a:rPr lang="en-US" sz="2200" b="1" i="1" dirty="0"/>
              <a:t> notebook --no-browser --port=8889</a:t>
            </a:r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200" dirty="0"/>
              <a:t>Start port forwarding on your laptop: </a:t>
            </a:r>
            <a:r>
              <a:rPr lang="en-US" sz="2200" b="1" i="1" dirty="0" err="1"/>
              <a:t>ssh</a:t>
            </a:r>
            <a:r>
              <a:rPr lang="en-US" sz="2200" b="1" i="1" dirty="0"/>
              <a:t> -</a:t>
            </a:r>
            <a:r>
              <a:rPr lang="en-US" sz="2200" b="1" i="1" dirty="0" err="1"/>
              <a:t>i</a:t>
            </a:r>
            <a:r>
              <a:rPr lang="en-US" sz="2200" b="1" i="1" dirty="0"/>
              <a:t> ~/.</a:t>
            </a:r>
            <a:r>
              <a:rPr lang="en-US" sz="2200" b="1" i="1" dirty="0" err="1"/>
              <a:t>ssh</a:t>
            </a:r>
            <a:r>
              <a:rPr lang="en-US" sz="2200" b="1" i="1" dirty="0"/>
              <a:t>/YOUR_KEY -N -f -L localhost:8890:localhost:8889 ubuntu@ YOUR_IP</a:t>
            </a:r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200" dirty="0"/>
              <a:t>Copy token remote machine</a:t>
            </a:r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200" dirty="0"/>
              <a:t>Login with local browser:</a:t>
            </a:r>
            <a:r>
              <a:rPr lang="en-US" sz="2200" i="1" dirty="0"/>
              <a:t> </a:t>
            </a:r>
            <a:r>
              <a:rPr lang="en-US" sz="2200" b="1" i="1" dirty="0"/>
              <a:t>https://localhost:8890/?token=YOUR_TOKEN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23462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20AD-50A5-8C46-A10C-F15EBB31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CCCC-A576-FF42-B4AD-8D184BF2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800" dirty="0"/>
              <a:t>JIT/Optimization</a:t>
            </a:r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800" dirty="0"/>
              <a:t>Distributed Learning</a:t>
            </a:r>
          </a:p>
          <a:p>
            <a:pPr marL="566928" lvl="1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600" dirty="0"/>
              <a:t>Parameter server</a:t>
            </a:r>
          </a:p>
          <a:p>
            <a:pPr marL="566928" lvl="1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600" dirty="0"/>
              <a:t>All-reduce</a:t>
            </a:r>
            <a:endParaRPr lang="en-US" sz="2800" dirty="0"/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800" dirty="0"/>
              <a:t>Model Server</a:t>
            </a:r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800" dirty="0"/>
              <a:t>Hyperparameter tuning</a:t>
            </a:r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800" dirty="0" err="1"/>
              <a:t>AutoML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5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845734"/>
            <a:ext cx="10058400" cy="4555066"/>
          </a:xfrm>
        </p:spPr>
        <p:txBody>
          <a:bodyPr>
            <a:normAutofit/>
          </a:bodyPr>
          <a:lstStyle/>
          <a:p>
            <a:pPr marL="365760" indent="-365760">
              <a:buFont typeface="Wingdings" panose="05000000000000000000" pitchFamily="2" charset="2"/>
              <a:buChar char="q"/>
            </a:pPr>
            <a:r>
              <a:rPr lang="en-US" sz="2400" dirty="0"/>
              <a:t>DL frameworks</a:t>
            </a:r>
          </a:p>
          <a:p>
            <a:pPr marL="365760" indent="-365760">
              <a:buFont typeface="Wingdings" panose="05000000000000000000" pitchFamily="2" charset="2"/>
              <a:buChar char="q"/>
            </a:pPr>
            <a:r>
              <a:rPr lang="en-US" sz="2400" dirty="0"/>
              <a:t>Motivational example</a:t>
            </a:r>
          </a:p>
          <a:p>
            <a:pPr marL="365760" indent="-365760">
              <a:buFont typeface="Wingdings" panose="05000000000000000000" pitchFamily="2" charset="2"/>
              <a:buChar char="q"/>
            </a:pPr>
            <a:r>
              <a:rPr lang="en-US" sz="2400" dirty="0"/>
              <a:t>DL using AWS</a:t>
            </a:r>
          </a:p>
          <a:p>
            <a:pPr marL="365760" indent="-365760">
              <a:buFont typeface="Wingdings" panose="05000000000000000000" pitchFamily="2" charset="2"/>
              <a:buChar char="q"/>
            </a:pPr>
            <a:r>
              <a:rPr lang="en-US" sz="2400" dirty="0"/>
              <a:t>Model Zoo</a:t>
            </a:r>
          </a:p>
          <a:p>
            <a:pPr marL="365760" indent="-365760">
              <a:buFont typeface="Wingdings" panose="05000000000000000000" pitchFamily="2" charset="2"/>
              <a:buChar char="q"/>
            </a:pPr>
            <a:r>
              <a:rPr lang="en-US" sz="2400" dirty="0"/>
              <a:t>Advanced topics</a:t>
            </a:r>
          </a:p>
          <a:p>
            <a:pPr marL="365760" indent="-365760">
              <a:buFont typeface="Wingdings" panose="05000000000000000000" pitchFamily="2" charset="2"/>
              <a:buChar char="q"/>
            </a:pPr>
            <a:r>
              <a:rPr lang="en-US" sz="24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1776209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en-US" sz="2400" dirty="0">
                <a:hlinkClick r:id="rId2"/>
              </a:rPr>
              <a:t>https://mxnet.incubator.apache.org/</a:t>
            </a:r>
            <a:endParaRPr lang="en-US" sz="2400" dirty="0"/>
          </a:p>
          <a:p>
            <a:pPr marL="457200" indent="-457200">
              <a:buFont typeface="Wingdings" charset="2"/>
              <a:buChar char="v"/>
            </a:pPr>
            <a:r>
              <a:rPr lang="en-US" sz="2400" dirty="0">
                <a:hlinkClick r:id="rId3"/>
              </a:rPr>
              <a:t>https://www.d2l.ai/</a:t>
            </a:r>
            <a:endParaRPr lang="en-US" sz="2400" dirty="0"/>
          </a:p>
          <a:p>
            <a:pPr marL="457200" indent="-457200">
              <a:buFont typeface="Wingdings" charset="2"/>
              <a:buChar char="v"/>
            </a:pPr>
            <a:r>
              <a:rPr lang="en-US" sz="2400" dirty="0">
                <a:hlinkClick r:id="rId4"/>
              </a:rPr>
              <a:t>https://www.tensorflow.org/</a:t>
            </a:r>
            <a:endParaRPr lang="en-US" sz="2400" dirty="0"/>
          </a:p>
          <a:p>
            <a:pPr marL="457200" indent="-457200">
              <a:buFont typeface="Wingdings" charset="2"/>
              <a:buChar char="v"/>
            </a:pPr>
            <a:r>
              <a:rPr lang="en-US" sz="2400" dirty="0">
                <a:hlinkClick r:id="rId5"/>
              </a:rPr>
              <a:t>https://pytorch.org/</a:t>
            </a:r>
            <a:endParaRPr lang="en-US" sz="2400" dirty="0"/>
          </a:p>
          <a:p>
            <a:pPr marL="457200" indent="-457200">
              <a:buFont typeface="Wingdings" charset="2"/>
              <a:buChar char="v"/>
            </a:pPr>
            <a:r>
              <a:rPr lang="en-US" sz="2400" dirty="0">
                <a:hlinkClick r:id="rId6"/>
              </a:rPr>
              <a:t>https://chainer.org/</a:t>
            </a:r>
            <a:endParaRPr lang="en-US" sz="2400" dirty="0"/>
          </a:p>
          <a:p>
            <a:pPr marL="457200" indent="-457200">
              <a:buFont typeface="Wingdings" charset="2"/>
              <a:buChar char="v"/>
            </a:pPr>
            <a:r>
              <a:rPr lang="en-US" sz="2400" dirty="0">
                <a:hlinkClick r:id="rId7"/>
              </a:rPr>
              <a:t>https://keras.io/</a:t>
            </a:r>
            <a:endParaRPr lang="en-US" sz="2400" dirty="0"/>
          </a:p>
          <a:p>
            <a:pPr marL="457200" indent="-457200">
              <a:buFont typeface="Wingdings" charset="2"/>
              <a:buChar char="v"/>
            </a:pPr>
            <a:r>
              <a:rPr lang="en-US" sz="2400" dirty="0">
                <a:hlinkClick r:id="rId8"/>
              </a:rPr>
              <a:t>https://developer.nvidia.com/deep-learning</a:t>
            </a:r>
            <a:endParaRPr lang="en-US" sz="2400" dirty="0">
              <a:hlinkClick r:id="rId9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2400" dirty="0">
                <a:hlinkClick r:id="rId9"/>
              </a:rPr>
              <a:t>https://libraries.io/github/intel/mkl-dnn</a:t>
            </a:r>
            <a:endParaRPr lang="en-US" sz="2400" b="1" dirty="0"/>
          </a:p>
          <a:p>
            <a:pPr marL="457200" indent="-457200">
              <a:buFont typeface="Wingdings" charset="2"/>
              <a:buChar char="v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778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D6C9775-F5D9-4447-B27E-63BE3913E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660" y="2044556"/>
            <a:ext cx="1968500" cy="102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EA7E74-C846-ED4F-B48B-349E0C22C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95" y="4273031"/>
            <a:ext cx="1714500" cy="559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77575-7F35-0147-8295-EE12C9BBC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64" y="4171950"/>
            <a:ext cx="1612900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F4CCEE-9E02-584E-A499-846BAB7B2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42" y="4171950"/>
            <a:ext cx="2641600" cy="76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F38928-606B-6C49-A5A9-AED5D002F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07" y="1695450"/>
            <a:ext cx="2054628" cy="1441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C1DD5D-1EDE-E54D-A1CD-0CDA41E051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392" y="1860406"/>
            <a:ext cx="1562100" cy="129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683462-7A1B-3F4D-B101-FC3950E84F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55" y="2314240"/>
            <a:ext cx="1965523" cy="66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7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3CFD-7213-2044-BF9A-866A6F4C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Requirements for DL Frameworks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9B8C9-8198-8041-A8D2-D30DF02BB0F0}"/>
              </a:ext>
            </a:extLst>
          </p:cNvPr>
          <p:cNvSpPr txBox="1">
            <a:spLocks/>
          </p:cNvSpPr>
          <p:nvPr/>
        </p:nvSpPr>
        <p:spPr>
          <a:xfrm>
            <a:off x="1097280" y="206695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charset="2"/>
              <a:buChar char="v"/>
            </a:pPr>
            <a:r>
              <a:rPr lang="en-US" sz="2800" dirty="0"/>
              <a:t>Automatic differentiability</a:t>
            </a:r>
          </a:p>
          <a:p>
            <a:pPr marL="457200" indent="-457200">
              <a:buFont typeface="Wingdings" charset="2"/>
              <a:buChar char="v"/>
            </a:pPr>
            <a:r>
              <a:rPr lang="en-US" sz="2800" dirty="0"/>
              <a:t>Portability</a:t>
            </a:r>
          </a:p>
          <a:p>
            <a:pPr marL="457200" indent="-457200">
              <a:buFont typeface="Wingdings" charset="2"/>
              <a:buChar char="v"/>
            </a:pPr>
            <a:r>
              <a:rPr lang="en-US" sz="2800" dirty="0"/>
              <a:t>Scalability</a:t>
            </a:r>
          </a:p>
          <a:p>
            <a:pPr marL="457200" indent="-457200">
              <a:buFont typeface="Wingdings" charset="2"/>
              <a:buChar char="v"/>
            </a:pPr>
            <a:r>
              <a:rPr lang="en-US" sz="2800" dirty="0"/>
              <a:t>GPU support</a:t>
            </a:r>
          </a:p>
          <a:p>
            <a:pPr marL="457200" indent="-457200">
              <a:buFont typeface="Wingdings" charset="2"/>
              <a:buChar char="v"/>
            </a:pPr>
            <a:r>
              <a:rPr lang="en-US" sz="2800" dirty="0"/>
              <a:t>Simple APIs</a:t>
            </a:r>
          </a:p>
        </p:txBody>
      </p:sp>
    </p:spTree>
    <p:extLst>
      <p:ext uri="{BB962C8B-B14F-4D97-AF65-F5344CB8AC3E}">
        <p14:creationId xmlns:p14="http://schemas.microsoft.com/office/powerpoint/2010/main" val="178102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3CFD-7213-2044-BF9A-866A6F4C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Requirements for DL Frameworks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9B8C9-8198-8041-A8D2-D30DF02BB0F0}"/>
              </a:ext>
            </a:extLst>
          </p:cNvPr>
          <p:cNvSpPr txBox="1">
            <a:spLocks/>
          </p:cNvSpPr>
          <p:nvPr/>
        </p:nvSpPr>
        <p:spPr>
          <a:xfrm>
            <a:off x="1097280" y="206695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charset="2"/>
              <a:buChar char="v"/>
            </a:pPr>
            <a:r>
              <a:rPr lang="en-US" sz="2800" dirty="0"/>
              <a:t>Asynchronous execution</a:t>
            </a:r>
          </a:p>
          <a:p>
            <a:pPr marL="457200" indent="-457200">
              <a:buFont typeface="Wingdings" charset="2"/>
              <a:buChar char="v"/>
            </a:pPr>
            <a:r>
              <a:rPr lang="en-US" sz="2800" dirty="0"/>
              <a:t>Imperative and symbolic model support</a:t>
            </a:r>
          </a:p>
          <a:p>
            <a:pPr marL="457200" indent="-457200">
              <a:buFont typeface="Wingdings" charset="2"/>
              <a:buChar char="v"/>
            </a:pPr>
            <a:r>
              <a:rPr lang="en-US" sz="2800" dirty="0"/>
              <a:t>Training algorithm/strategy support</a:t>
            </a:r>
          </a:p>
          <a:p>
            <a:pPr marL="457200" indent="-457200">
              <a:buFont typeface="Wingdings" charset="2"/>
              <a:buChar char="v"/>
            </a:pPr>
            <a:r>
              <a:rPr lang="en-US" sz="2800" dirty="0"/>
              <a:t>Model save &amp; load</a:t>
            </a:r>
          </a:p>
        </p:txBody>
      </p:sp>
    </p:spTree>
    <p:extLst>
      <p:ext uri="{BB962C8B-B14F-4D97-AF65-F5344CB8AC3E}">
        <p14:creationId xmlns:p14="http://schemas.microsoft.com/office/powerpoint/2010/main" val="238997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E85-464B-BB4F-AE79-9D3F21F0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MXNet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4C4E31-1C92-874C-8C3B-C4A254B23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72" y="1889125"/>
            <a:ext cx="5826708" cy="44610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105192-1EAB-A443-BC8D-74082512E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83" y="2047875"/>
            <a:ext cx="28321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CCBD44-961A-534A-A169-141019D6B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33" y="3567211"/>
            <a:ext cx="1828800" cy="1104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D73036-DC2C-9645-8F69-D0F92DD070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074" y="4826389"/>
            <a:ext cx="3671119" cy="89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1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4A5D-ADE5-774C-B1CE-A342A18F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a Framework?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90751-03F7-B24E-804D-6229EF83F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84" y="1873045"/>
            <a:ext cx="8408832" cy="4327091"/>
          </a:xfrm>
        </p:spPr>
      </p:pic>
    </p:spTree>
    <p:extLst>
      <p:ext uri="{BB962C8B-B14F-4D97-AF65-F5344CB8AC3E}">
        <p14:creationId xmlns:p14="http://schemas.microsoft.com/office/powerpoint/2010/main" val="165670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FFF4-44F3-3B49-9A42-C0866F7F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5C8166-6F6D-D349-9417-79CA7307C046}"/>
              </a:ext>
            </a:extLst>
          </p:cNvPr>
          <p:cNvSpPr txBox="1">
            <a:spLocks/>
          </p:cNvSpPr>
          <p:nvPr/>
        </p:nvSpPr>
        <p:spPr>
          <a:xfrm>
            <a:off x="1097700" y="1857296"/>
            <a:ext cx="10057979" cy="401179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400" dirty="0"/>
              <a:t>Define Model</a:t>
            </a:r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400" dirty="0"/>
              <a:t>Define Loss Function</a:t>
            </a:r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400" dirty="0"/>
              <a:t>Initialize Model</a:t>
            </a:r>
          </a:p>
          <a:p>
            <a:pPr marL="274320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400" dirty="0"/>
              <a:t>Training Loop</a:t>
            </a:r>
          </a:p>
          <a:p>
            <a:pPr marL="566928" lvl="1" indent="-274320">
              <a:lnSpc>
                <a:spcPct val="100000"/>
              </a:lnSpc>
              <a:buFont typeface="Wingdings" charset="2"/>
              <a:buChar char="ü"/>
            </a:pPr>
            <a:r>
              <a:rPr lang="en-US" sz="2200" dirty="0"/>
              <a:t>Read Input in Batches</a:t>
            </a:r>
          </a:p>
          <a:p>
            <a:pPr marL="566928" lvl="1" indent="-274320">
              <a:buFont typeface="Wingdings" charset="2"/>
              <a:buChar char="ü"/>
            </a:pPr>
            <a:r>
              <a:rPr lang="en-US" sz="2200" dirty="0"/>
              <a:t>Compute Gradient with Respect to Loss Function</a:t>
            </a:r>
          </a:p>
          <a:p>
            <a:pPr marL="566928" lvl="1" indent="-274320">
              <a:buFont typeface="Wingdings" charset="2"/>
              <a:buChar char="ü"/>
            </a:pPr>
            <a:r>
              <a:rPr lang="en-US" sz="2200" dirty="0"/>
              <a:t>Update Parameters</a:t>
            </a:r>
          </a:p>
          <a:p>
            <a:pPr marL="566928" lvl="1" indent="-274320">
              <a:buFont typeface="Wingdings" charset="2"/>
              <a:buChar char="ü"/>
            </a:pPr>
            <a:r>
              <a:rPr lang="en-US" sz="2200" dirty="0"/>
              <a:t>Compute Loss</a:t>
            </a:r>
          </a:p>
          <a:p>
            <a:pPr marL="274320" indent="-274320">
              <a:buFont typeface="Wingdings" charset="2"/>
              <a:buChar char="ü"/>
            </a:pPr>
            <a:r>
              <a:rPr lang="en-US" sz="2400" dirty="0"/>
              <a:t>Evaluate Trained Model</a:t>
            </a:r>
          </a:p>
          <a:p>
            <a:pPr marL="274320" indent="-274320">
              <a:buFont typeface="Wingdings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041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ADF6-062E-074A-9154-BF4528F3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E90C63-A5C6-A642-A2B0-FA16F264D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70" y="1968501"/>
            <a:ext cx="9980235" cy="3989389"/>
          </a:xfrm>
        </p:spPr>
      </p:pic>
    </p:spTree>
    <p:extLst>
      <p:ext uri="{BB962C8B-B14F-4D97-AF65-F5344CB8AC3E}">
        <p14:creationId xmlns:p14="http://schemas.microsoft.com/office/powerpoint/2010/main" val="8237758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2626</TotalTime>
  <Words>543</Words>
  <Application>Microsoft Macintosh PowerPoint</Application>
  <PresentationFormat>Widescreen</PresentationFormat>
  <Paragraphs>108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Retrospect</vt:lpstr>
      <vt:lpstr>Introduction to Deep Learning Frameworks</vt:lpstr>
      <vt:lpstr>Outline</vt:lpstr>
      <vt:lpstr>PowerPoint Presentation</vt:lpstr>
      <vt:lpstr>Key Requirements for DL Frameworks</vt:lpstr>
      <vt:lpstr>Key Requirements for DL Frameworks</vt:lpstr>
      <vt:lpstr>Apache MXNet</vt:lpstr>
      <vt:lpstr>Why do we need a Framework?</vt:lpstr>
      <vt:lpstr>Algorithm</vt:lpstr>
      <vt:lpstr>Linear Model Using Jupyter Notebooks</vt:lpstr>
      <vt:lpstr>Linear Model Using Jupyter Notebooks</vt:lpstr>
      <vt:lpstr>Classification Model – Fashion MNIST</vt:lpstr>
      <vt:lpstr>LeNet5: A 5-layer CNN</vt:lpstr>
      <vt:lpstr>LeNet5: A 5-layer CNN</vt:lpstr>
      <vt:lpstr>Modern CNNs – Learning Feature Engineering</vt:lpstr>
      <vt:lpstr>Model Zoo</vt:lpstr>
      <vt:lpstr>Deep Learning in AWS</vt:lpstr>
      <vt:lpstr>Creating DLAMIs</vt:lpstr>
      <vt:lpstr>Using DLAMIs</vt:lpstr>
      <vt:lpstr>Advanced Topics</vt:lpstr>
      <vt:lpstr>Links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Orqueda</dc:creator>
  <cp:lastModifiedBy>Omar Orqueda</cp:lastModifiedBy>
  <cp:revision>94</cp:revision>
  <dcterms:created xsi:type="dcterms:W3CDTF">2017-05-03T03:16:02Z</dcterms:created>
  <dcterms:modified xsi:type="dcterms:W3CDTF">2019-10-02T14:22:12Z</dcterms:modified>
</cp:coreProperties>
</file>