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notes'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hdr"/>
          </p:nvPr>
        </p:nvSpPr>
        <p:spPr>
          <a:xfrm>
            <a:off x="1554480" y="553212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61DF0F5-FF5F-482F-85AA-3D172666853E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BAC8659-747D-4CD9-9BD2-12367BC6FBD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F0DB1C5-0DEF-4ACE-820C-C32B0453EEA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l-G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l-G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l-G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l-G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l-G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l-G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l-G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l-G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l-G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l-G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l-G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l-G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l-G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l-G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l-G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l-G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l-G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l-G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l-G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l-G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l-G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l-G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l-G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l-G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l-G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l-G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l-G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l-G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l-G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l-G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l-G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l-G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l-G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l-G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Εργασία 3η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523880" y="3602160"/>
            <a:ext cx="9142560" cy="289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Ομάδα 10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Αξελού Ολυμπία 2161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Τσιτσοπούλου Ειρήνη 2203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12920" y="233640"/>
            <a:ext cx="10514160" cy="7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3.1 Παράλληλος υπολογισμός fractals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2329200"/>
            <a:ext cx="4553280" cy="424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. . 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//allocate res, slices, draw_array, init mutex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for(#nofslices){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lock(mtx);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//create thread;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wait(c_args); //wait for it to take its args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unlock(mtx);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. . 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while(1){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//create #nofslices jobs and assign to workers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lock(mtx);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if(jobs_assigned &lt; nofslices){ main_assign_w = 1; wait(c_m_assign); 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jobs_assigned = 0; //init for next computation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unlock(mtx);  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for(#nofslices) signal(c_assign); //notify workers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while(1){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lock(mtx);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if(nofjustfin == 0){ main_draw_w = 1; wait(c_draw); 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for(#nofslices){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if(draw_array[i] == JUST_FIN){                                    //found a just-finished worker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draw_array[i] = !JUST_FIN; w_done++; break; }  }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unlock(mtx);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// printing slice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if(all workers done) for(#nofslices) signal(c_workers_block); break; //-&gt; next job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}//take coordinates (next job)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} . . 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5909400" y="2269800"/>
            <a:ext cx="5442840" cy="41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//retrieve arguments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lock(mtx);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signal(c_args); //notify main that arguments have been retrieved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unlock(mtx);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while(1){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lock(mtx); //wait for main to assign job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jobs_assigned++;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if(jobs_assigned == nofslices){ // it’s the last worker to arrive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if(main_assign_w_){main_assign_w = 0; signal(cond_m_assign);}} //wake up main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wait(c_assign);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unlock(mtx);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perform Mandelbrot computation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lock(mtx);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draw_array[my_no] = JUST_FIN; //notify main to draw my slice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nofjustfin++;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if(main_draw_w){main_draw_w = 0; signal(c_draw); } //wake up main if sleeping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wait(c_workers_block);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unlock(mtx);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559800" y="2433960"/>
            <a:ext cx="4831920" cy="4256280"/>
          </a:xfrm>
          <a:prstGeom prst="roundRect">
            <a:avLst>
              <a:gd name="adj" fmla="val 9787"/>
            </a:avLst>
          </a:prstGeom>
          <a:noFill/>
          <a:ln w="2844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5"/>
          <p:cNvSpPr/>
          <p:nvPr/>
        </p:nvSpPr>
        <p:spPr>
          <a:xfrm>
            <a:off x="5670000" y="2430720"/>
            <a:ext cx="5682240" cy="4259520"/>
          </a:xfrm>
          <a:prstGeom prst="roundRect">
            <a:avLst>
              <a:gd name="adj" fmla="val 9787"/>
            </a:avLst>
          </a:prstGeom>
          <a:noFill/>
          <a:ln w="2844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6"/>
          <p:cNvSpPr/>
          <p:nvPr/>
        </p:nvSpPr>
        <p:spPr>
          <a:xfrm>
            <a:off x="2104920" y="2106000"/>
            <a:ext cx="3357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e75b6"/>
                </a:solidFill>
                <a:latin typeface="Calibri"/>
                <a:ea typeface="DejaVu Sans"/>
              </a:rPr>
              <a:t>MAIN THREAD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7"/>
          <p:cNvSpPr/>
          <p:nvPr/>
        </p:nvSpPr>
        <p:spPr>
          <a:xfrm>
            <a:off x="7455240" y="2106000"/>
            <a:ext cx="3357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e75b6"/>
                </a:solidFill>
                <a:latin typeface="Calibri"/>
                <a:ea typeface="DejaVu Sans"/>
              </a:rPr>
              <a:t>WORKER THREAD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8"/>
          <p:cNvSpPr/>
          <p:nvPr/>
        </p:nvSpPr>
        <p:spPr>
          <a:xfrm>
            <a:off x="715320" y="1154160"/>
            <a:ext cx="6355800" cy="80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volatile int *res, maxIterations, nofslices;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volatile mandel_Pars * slices;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volatile int main_draw_w = 0, main_assign_w = 0, jobs_assigned = 0, nofjustfin = 0;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cond c_args, c_assign, c_m_assign, c_draw, c_workers_block;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mutex mtx;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1" name="CustomShape 9"/>
          <p:cNvSpPr/>
          <p:nvPr/>
        </p:nvSpPr>
        <p:spPr>
          <a:xfrm>
            <a:off x="750240" y="2887920"/>
            <a:ext cx="87480" cy="487440"/>
          </a:xfrm>
          <a:prstGeom prst="leftBracket">
            <a:avLst>
              <a:gd name="adj" fmla="val 8333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0"/>
          <p:cNvSpPr/>
          <p:nvPr/>
        </p:nvSpPr>
        <p:spPr>
          <a:xfrm>
            <a:off x="750240" y="4098600"/>
            <a:ext cx="87480" cy="487440"/>
          </a:xfrm>
          <a:prstGeom prst="leftBracket">
            <a:avLst>
              <a:gd name="adj" fmla="val 8333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1"/>
          <p:cNvSpPr/>
          <p:nvPr/>
        </p:nvSpPr>
        <p:spPr>
          <a:xfrm>
            <a:off x="5814000" y="2754360"/>
            <a:ext cx="95040" cy="415080"/>
          </a:xfrm>
          <a:prstGeom prst="leftBracket">
            <a:avLst>
              <a:gd name="adj" fmla="val 8333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2"/>
          <p:cNvSpPr/>
          <p:nvPr/>
        </p:nvSpPr>
        <p:spPr>
          <a:xfrm>
            <a:off x="750240" y="5195880"/>
            <a:ext cx="87480" cy="785520"/>
          </a:xfrm>
          <a:prstGeom prst="leftBracket">
            <a:avLst>
              <a:gd name="adj" fmla="val 8333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3"/>
          <p:cNvSpPr/>
          <p:nvPr/>
        </p:nvSpPr>
        <p:spPr>
          <a:xfrm>
            <a:off x="5814000" y="3666600"/>
            <a:ext cx="95040" cy="919440"/>
          </a:xfrm>
          <a:prstGeom prst="leftBracket">
            <a:avLst>
              <a:gd name="adj" fmla="val 8333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4"/>
          <p:cNvSpPr/>
          <p:nvPr/>
        </p:nvSpPr>
        <p:spPr>
          <a:xfrm>
            <a:off x="5838120" y="5344920"/>
            <a:ext cx="72720" cy="925920"/>
          </a:xfrm>
          <a:prstGeom prst="leftBracket">
            <a:avLst>
              <a:gd name="adj" fmla="val 8333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10760" y="301320"/>
            <a:ext cx="281988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3.2 Γέφυρα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61600" y="1605600"/>
            <a:ext cx="4831920" cy="50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lock(mtx);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if(carsPassing[my_color] &gt;= 0){ //there is a car from the other color waiting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carsPassing[my_color]++;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//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full bridge or other color (waiting too long || on bridge)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if(onbridge[!my_color] || (onbridge[my_color] &gt;= bridgeCapacity) || carsPassing[my_color] &gt; MAX_PASSING){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waiting[my_color]++;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if(carsPassing[!my_color] == -1){      carsPassing[!my_color] = 0; 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wait(queue[my_color],  mtx);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if(carsPassing[!my_color] &gt;= 0){      carsPassing[!my_color] = -1;}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//awakens the one behind him if there is one and if the bridge is not full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if((waiting[my_color] &gt; 0) &amp;&amp; (onbridge[my_color] &lt; bridgeCapacity)){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waiting[my_color]--; onbridge[my_color]++;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signal(queue[my_color]);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else{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onbridge[my_color]++;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unlock(mtx);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410760" y="1495440"/>
            <a:ext cx="4971960" cy="5163120"/>
          </a:xfrm>
          <a:prstGeom prst="roundRect">
            <a:avLst>
              <a:gd name="adj" fmla="val 9787"/>
            </a:avLst>
          </a:prstGeom>
          <a:noFill/>
          <a:ln w="1908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4"/>
          <p:cNvSpPr/>
          <p:nvPr/>
        </p:nvSpPr>
        <p:spPr>
          <a:xfrm>
            <a:off x="2025000" y="1138320"/>
            <a:ext cx="3357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e75b6"/>
                </a:solidFill>
                <a:latin typeface="Calibri"/>
                <a:ea typeface="DejaVu Sans"/>
              </a:rPr>
              <a:t>bridge_enter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5383080" y="195120"/>
            <a:ext cx="582192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mutex mtx;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cond wait_to_fill,  train_start, wait_to_empty, pas_entering, pas_exiting;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volatile int waiting = onboard = 0;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volatile int  trainCapacity;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volatile int train_w_fill = train_w_empty = 0;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6542280" y="2911320"/>
            <a:ext cx="4980960" cy="278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lock(mtx);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onbridge[my_color]--;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//there is none left on bridge while there are of the other color waiting  if(onbridge[my_color] == 0 &amp;&amp; waiting[!my_color] &gt; 0 ){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waiting[!my_color]--;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onbridge[!my_color]++;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signal(queue[!my_color]);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else if(onbridge[my_color] &gt;= bridgeCapacity - 1 &amp;&amp; waiting[my_color] &gt; 0 ){ //the bridge is not full anymore, allows of same color to pass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waiting[my_color]--;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onbridge[my_color]++;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cond_signal(queue[my_color]);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unlock(mtx);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6466680" y="2911320"/>
            <a:ext cx="5056560" cy="3345840"/>
          </a:xfrm>
          <a:prstGeom prst="roundRect">
            <a:avLst>
              <a:gd name="adj" fmla="val 9787"/>
            </a:avLst>
          </a:prstGeom>
          <a:noFill/>
          <a:ln w="1908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8"/>
          <p:cNvSpPr/>
          <p:nvPr/>
        </p:nvSpPr>
        <p:spPr>
          <a:xfrm>
            <a:off x="8295120" y="2547360"/>
            <a:ext cx="1326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e75b6"/>
                </a:solidFill>
                <a:latin typeface="Calibri"/>
                <a:ea typeface="DejaVu Sans"/>
              </a:rPr>
              <a:t>bridge_exit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5" name="CustomShape 9"/>
          <p:cNvSpPr/>
          <p:nvPr/>
        </p:nvSpPr>
        <p:spPr>
          <a:xfrm>
            <a:off x="6542280" y="1370520"/>
            <a:ext cx="4980960" cy="859320"/>
          </a:xfrm>
          <a:prstGeom prst="roundRect">
            <a:avLst>
              <a:gd name="adj" fmla="val 19830"/>
            </a:avLst>
          </a:prstGeom>
          <a:noFill/>
          <a:ln w="1908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0"/>
          <p:cNvSpPr/>
          <p:nvPr/>
        </p:nvSpPr>
        <p:spPr>
          <a:xfrm>
            <a:off x="6734520" y="1459080"/>
            <a:ext cx="156024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bridge_enter( 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// on ride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bridge_exit( );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" name="CustomShape 11"/>
          <p:cNvSpPr/>
          <p:nvPr/>
        </p:nvSpPr>
        <p:spPr>
          <a:xfrm>
            <a:off x="10356120" y="1374840"/>
            <a:ext cx="1359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e75b6"/>
                </a:solidFill>
                <a:latin typeface="Calibri"/>
                <a:ea typeface="DejaVu Sans"/>
              </a:rPr>
              <a:t>passenger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36680" y="76320"/>
            <a:ext cx="281988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3.3 Τρενάκι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9000" y="856080"/>
            <a:ext cx="4831920" cy="30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lock(mtx);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waiting++;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// enough passengers to notify the train to start taking passengers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if(waiting == trainCapacity &amp;&amp; train_w_fill){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train_w_fill = 0;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signal(wait_to_fill);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wait(pas_entering, mtx,);  //wait train to allow them to get in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waiting--;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onboard++;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if(onboard &lt; trainCapacity){    //unblock 1 passenger behind him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signal(pas_entering);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else if(onboard == trainCapacity &amp;&amp; train_w_start) // train full: start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train_w_start = 0;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signal(train_start); //notify the train to start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unlock(mtx);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6360480" y="2258640"/>
            <a:ext cx="5000760" cy="39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while(1){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lock(mtx);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if(waiting &lt; trainCapacity){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train_w_fill = 1;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wait(wait_to_fill, mtx); //waits until enough passengers have arrived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signal(pas_entering); // notify passengers to enter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 (onboard &lt; trainCapacity){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train_w_start = 1;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wait(train_start, mtx); // waits until last passenger has got in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sleep(RIDE_DURATION);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onboard--;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signal(pas_exiting); // notifies one passenger to exit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 (onboard &gt; 0){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train_w_empty = 1;      //train about to wait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wait(wait_to_empty, mtx); //Waits for the last passenger to exit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unlock(mtx);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398880" y="790560"/>
            <a:ext cx="4971960" cy="3384360"/>
          </a:xfrm>
          <a:prstGeom prst="roundRect">
            <a:avLst>
              <a:gd name="adj" fmla="val 9787"/>
            </a:avLst>
          </a:prstGeom>
          <a:noFill/>
          <a:ln w="1908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5"/>
          <p:cNvSpPr/>
          <p:nvPr/>
        </p:nvSpPr>
        <p:spPr>
          <a:xfrm>
            <a:off x="6269760" y="2080440"/>
            <a:ext cx="4817160" cy="4626720"/>
          </a:xfrm>
          <a:prstGeom prst="roundRect">
            <a:avLst>
              <a:gd name="adj" fmla="val 9787"/>
            </a:avLst>
          </a:prstGeom>
          <a:noFill/>
          <a:ln w="1908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6"/>
          <p:cNvSpPr/>
          <p:nvPr/>
        </p:nvSpPr>
        <p:spPr>
          <a:xfrm>
            <a:off x="2023920" y="411480"/>
            <a:ext cx="3357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e75b6"/>
                </a:solidFill>
                <a:latin typeface="Calibri"/>
                <a:ea typeface="DejaVu Sans"/>
              </a:rPr>
              <a:t>train_enter</a:t>
            </a:r>
            <a:r>
              <a:rPr b="0" lang="en-US" sz="1800" spc="-1" strike="noStrike">
                <a:solidFill>
                  <a:srgbClr val="2e75b6"/>
                </a:solidFill>
                <a:latin typeface="Calibri"/>
                <a:ea typeface="DejaVu Sans"/>
              </a:rPr>
              <a:t>( 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7"/>
          <p:cNvSpPr/>
          <p:nvPr/>
        </p:nvSpPr>
        <p:spPr>
          <a:xfrm>
            <a:off x="9690120" y="2197800"/>
            <a:ext cx="9471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e75b6"/>
                </a:solidFill>
                <a:latin typeface="Calibri"/>
                <a:ea typeface="DejaVu Sans"/>
              </a:rPr>
              <a:t>train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5628960" y="33840"/>
            <a:ext cx="5821920" cy="9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mutex mtx;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cond wait_to_fill,  train_start, wait_to_empty, pas_entering, pas_exiting;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volatile int waiting = onboard = 0;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volatile int  trainCapacity;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volatile int train_w_fill = train_w_empty = 0;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473760" y="4482000"/>
            <a:ext cx="4831920" cy="22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lock(mtx);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wait(pas_exiting, mtx);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if(onboard &gt; 0){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onboard--;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signal(pas_exiting);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else if(onboard == 0 &amp;&amp; train_w_empty){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train_w_empty = 0;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signal(wait_to_empty);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unlock(mtx);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7" name="CustomShape 10"/>
          <p:cNvSpPr/>
          <p:nvPr/>
        </p:nvSpPr>
        <p:spPr>
          <a:xfrm>
            <a:off x="398160" y="4430520"/>
            <a:ext cx="4983480" cy="2293560"/>
          </a:xfrm>
          <a:prstGeom prst="roundRect">
            <a:avLst>
              <a:gd name="adj" fmla="val 9787"/>
            </a:avLst>
          </a:prstGeom>
          <a:noFill/>
          <a:ln w="1908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11"/>
          <p:cNvSpPr/>
          <p:nvPr/>
        </p:nvSpPr>
        <p:spPr>
          <a:xfrm>
            <a:off x="2226600" y="4076640"/>
            <a:ext cx="1326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e75b6"/>
                </a:solidFill>
                <a:latin typeface="Calibri"/>
                <a:ea typeface="DejaVu Sans"/>
              </a:rPr>
              <a:t>train_exit</a:t>
            </a:r>
            <a:r>
              <a:rPr b="0" lang="en-US" sz="1800" spc="-1" strike="noStrike">
                <a:solidFill>
                  <a:srgbClr val="2e75b6"/>
                </a:solidFill>
                <a:latin typeface="Calibri"/>
                <a:ea typeface="DejaVu Sans"/>
              </a:rPr>
              <a:t>( 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12"/>
          <p:cNvSpPr/>
          <p:nvPr/>
        </p:nvSpPr>
        <p:spPr>
          <a:xfrm>
            <a:off x="6360480" y="1098000"/>
            <a:ext cx="4726800" cy="859320"/>
          </a:xfrm>
          <a:prstGeom prst="roundRect">
            <a:avLst>
              <a:gd name="adj" fmla="val 19830"/>
            </a:avLst>
          </a:prstGeom>
          <a:noFill/>
          <a:ln w="1908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13"/>
          <p:cNvSpPr/>
          <p:nvPr/>
        </p:nvSpPr>
        <p:spPr>
          <a:xfrm>
            <a:off x="6361920" y="1163160"/>
            <a:ext cx="156024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train_enter( 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// on ride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train_exit ( );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1" name="CustomShape 14"/>
          <p:cNvSpPr/>
          <p:nvPr/>
        </p:nvSpPr>
        <p:spPr>
          <a:xfrm>
            <a:off x="9680040" y="1133640"/>
            <a:ext cx="1359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e75b6"/>
                </a:solidFill>
                <a:latin typeface="Calibri"/>
                <a:ea typeface="DejaVu Sans"/>
              </a:rPr>
              <a:t>passenger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78360" y="227520"/>
            <a:ext cx="6805800" cy="7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3.4 Condition Critical Region (CCR)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556640" y="4278600"/>
            <a:ext cx="3404520" cy="18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init(mtx_label); init(mtx_q_label);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init(queue_label);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no_q_label = 0; loop_label = -1;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238080" y="1388520"/>
            <a:ext cx="5011560" cy="50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lock(mtx_label); lock(mtx_q_label);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while(!cond){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no_q_label++;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if(loop_label &gt;= 0){ //sb woke him up. Not the first time in while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loop_label++;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if(loop_label == no_q_label){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loop_label = -1; // completed a circle. Give mtx to newcomers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unlock(mtx_label);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}else{ no_q_label--; signal(queue_label); } //wake up next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}else{ unlock(mtx_label); }                                    in queue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wait(queue_label);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body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if(no_q_label &gt; 0){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loop_label = 0; //init loop counter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no_q_label--; signal(queue_label); //wake up 1st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}else{ // no one waiting in queue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loop_label = -1;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unlock(mtx_label);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unlock(mtx_q_label);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364040" y="4100400"/>
            <a:ext cx="3633120" cy="2095560"/>
          </a:xfrm>
          <a:prstGeom prst="roundRect">
            <a:avLst>
              <a:gd name="adj" fmla="val 9787"/>
            </a:avLst>
          </a:prstGeom>
          <a:noFill/>
          <a:ln w="2844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5"/>
          <p:cNvSpPr/>
          <p:nvPr/>
        </p:nvSpPr>
        <p:spPr>
          <a:xfrm>
            <a:off x="6199200" y="1183320"/>
            <a:ext cx="5050080" cy="5294880"/>
          </a:xfrm>
          <a:prstGeom prst="roundRect">
            <a:avLst>
              <a:gd name="adj" fmla="val 9787"/>
            </a:avLst>
          </a:prstGeom>
          <a:noFill/>
          <a:ln w="2844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6"/>
          <p:cNvSpPr/>
          <p:nvPr/>
        </p:nvSpPr>
        <p:spPr>
          <a:xfrm>
            <a:off x="2427120" y="3748320"/>
            <a:ext cx="1507680" cy="25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e75b6"/>
                </a:solidFill>
                <a:latin typeface="Calibri"/>
                <a:ea typeface="DejaVu Sans"/>
              </a:rPr>
              <a:t>CCR_INIT(label)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8" name="CustomShape 7"/>
          <p:cNvSpPr/>
          <p:nvPr/>
        </p:nvSpPr>
        <p:spPr>
          <a:xfrm>
            <a:off x="7493400" y="803880"/>
            <a:ext cx="2865240" cy="3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e75b6"/>
                </a:solidFill>
                <a:latin typeface="Calibri"/>
                <a:ea typeface="DejaVu Sans"/>
              </a:rPr>
              <a:t>CCR_EXEC(label, cond, body)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9" name="CustomShape 8"/>
          <p:cNvSpPr/>
          <p:nvPr/>
        </p:nvSpPr>
        <p:spPr>
          <a:xfrm>
            <a:off x="1364040" y="1587600"/>
            <a:ext cx="3596760" cy="2079360"/>
          </a:xfrm>
          <a:prstGeom prst="roundRect">
            <a:avLst>
              <a:gd name="adj" fmla="val 9787"/>
            </a:avLst>
          </a:prstGeom>
          <a:noFill/>
          <a:ln w="2844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9"/>
          <p:cNvSpPr/>
          <p:nvPr/>
        </p:nvSpPr>
        <p:spPr>
          <a:xfrm>
            <a:off x="2246040" y="1183320"/>
            <a:ext cx="210060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e75b6"/>
                </a:solidFill>
                <a:latin typeface="Calibri"/>
                <a:ea typeface="DejaVu Sans"/>
              </a:rPr>
              <a:t>CCR_DECLARE(label)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1411560" y="1744560"/>
            <a:ext cx="3549240" cy="14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//declare mutexes: mtx_label, mtx_q_label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//declare conditions: queue_label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//declare ints: no_q_label, loop_label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98800" y="118080"/>
            <a:ext cx="10514160" cy="7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3.4.1 Παράλληλος υπολογισμός fractals w/ CCR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51960" y="1124280"/>
            <a:ext cx="4758840" cy="54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. . 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//allocate res, slices, draw_array, init mutex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for(#nofslices){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//create thread;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region X when (args_taken){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args_taken = 0; 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. . .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while(1){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//create #nofslices jobs and assign to workers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region X when (1){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jobs_assigned = nofslices;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unprinted_slices = nofslices;}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while(1){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region X when (nofjustfin &gt; 0){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//for: breaks when it finds a worker which has just finished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for(i = 0; i &lt; nofslices; i++){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if(draw_array[i] == JUST_FINISHED){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draw_array[i] = !JUST_FINISHED;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nofjustfin--;  workersDone++;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break;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// printing slice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if(all workers done){ break; //-&gt; next job}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}//take coordinates (next job)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 . . 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5909400" y="2269800"/>
            <a:ext cx="5442840" cy="414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//retrieve arguments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region X when (1){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args_taken = 1;</a:t>
            </a:r>
            <a:br/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while(1){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// wait for main to assign job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region X when (jobs_assigned &gt; 0){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jobs_assigned--;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perform Mandelbrot computation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region X when(1){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draw_array[my_no] = JUST_FINISHED; //notify main to draw my slice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nofjustfin++;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region X when (unprinted_slices &gt; 0){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unprinted_slices--;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559800" y="1124280"/>
            <a:ext cx="4831920" cy="5565600"/>
          </a:xfrm>
          <a:prstGeom prst="roundRect">
            <a:avLst>
              <a:gd name="adj" fmla="val 9787"/>
            </a:avLst>
          </a:prstGeom>
          <a:noFill/>
          <a:ln w="2844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5"/>
          <p:cNvSpPr/>
          <p:nvPr/>
        </p:nvSpPr>
        <p:spPr>
          <a:xfrm>
            <a:off x="5670000" y="2430720"/>
            <a:ext cx="5682240" cy="4259520"/>
          </a:xfrm>
          <a:prstGeom prst="roundRect">
            <a:avLst>
              <a:gd name="adj" fmla="val 9787"/>
            </a:avLst>
          </a:prstGeom>
          <a:noFill/>
          <a:ln w="2844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6"/>
          <p:cNvSpPr/>
          <p:nvPr/>
        </p:nvSpPr>
        <p:spPr>
          <a:xfrm>
            <a:off x="2012040" y="760320"/>
            <a:ext cx="3357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e75b6"/>
                </a:solidFill>
                <a:latin typeface="Calibri"/>
                <a:ea typeface="DejaVu Sans"/>
              </a:rPr>
              <a:t>MAIN THREAD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7455240" y="2106000"/>
            <a:ext cx="3357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e75b6"/>
                </a:solidFill>
                <a:latin typeface="Calibri"/>
                <a:ea typeface="DejaVu Sans"/>
              </a:rPr>
              <a:t>WORKER THREAD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8"/>
          <p:cNvSpPr/>
          <p:nvPr/>
        </p:nvSpPr>
        <p:spPr>
          <a:xfrm>
            <a:off x="5956200" y="947880"/>
            <a:ext cx="595152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volatile int *res, maxIterations, nofslices, draw_array[];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volatile mandel_Pars * slices;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volatile int args_taken;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volatile int jobs_assigned = 0, unprinted_slices = 0, nofjustfin = 0, workersDone = 0;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mutex mtx;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91920" y="425880"/>
            <a:ext cx="469080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3.4.2 Γέφυρα w/ CCR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7600" y="1833840"/>
            <a:ext cx="5405400" cy="50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region X when (1){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if(waiting[!my_color] &gt; 0){ //there is a car from the other color waiting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if(carsPassing[my_color] == -1){  //1</a:t>
            </a:r>
            <a:r>
              <a:rPr b="0" lang="en-US" sz="12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of my color to pass after color change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carsPassing[my_color] = 0;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carsPassing[my_color] = ++;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waiting[my_color]++;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// enter when bridge has same-colored cars and there is room for me and other colors are not waiting for too long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region X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when(onbridge[!my_color] == 0 &amp;&amp; (onbridge[my_color] &lt; bridgeCapacity) &amp;&amp; carsPassing[my_color] &lt;= MAX_PASSING){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if(carsPassing[!my_color] &gt;= 0){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carsPassing[!my_color] = -1;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onbridge[my_color]++;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waiting[my_color]--;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10760" y="1680840"/>
            <a:ext cx="5599080" cy="4844160"/>
          </a:xfrm>
          <a:prstGeom prst="roundRect">
            <a:avLst>
              <a:gd name="adj" fmla="val 9787"/>
            </a:avLst>
          </a:prstGeom>
          <a:noFill/>
          <a:ln w="1908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4"/>
          <p:cNvSpPr/>
          <p:nvPr/>
        </p:nvSpPr>
        <p:spPr>
          <a:xfrm>
            <a:off x="2336760" y="1279800"/>
            <a:ext cx="3357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e75b6"/>
                </a:solidFill>
                <a:latin typeface="Calibri"/>
                <a:ea typeface="DejaVu Sans"/>
              </a:rPr>
              <a:t>bridge_enter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6713640" y="537120"/>
            <a:ext cx="4923000" cy="259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mutex mtx;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cond wait_to_fill,  train_start, wait_to_empty, pas_entering, pas_exiting;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volatile int waiting = onboard = 0;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volatile int  trainCapacity;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volatile int train_w_fill = train_w_empty = 0;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7996680" y="4235760"/>
            <a:ext cx="2341440" cy="118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region X when (1){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onbridge[my_color]--;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7441560" y="3876840"/>
            <a:ext cx="3078720" cy="1548360"/>
          </a:xfrm>
          <a:prstGeom prst="roundRect">
            <a:avLst>
              <a:gd name="adj" fmla="val 9787"/>
            </a:avLst>
          </a:prstGeom>
          <a:noFill/>
          <a:ln w="1908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8"/>
          <p:cNvSpPr/>
          <p:nvPr/>
        </p:nvSpPr>
        <p:spPr>
          <a:xfrm>
            <a:off x="8387280" y="3510360"/>
            <a:ext cx="1326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e75b6"/>
                </a:solidFill>
                <a:latin typeface="Calibri"/>
                <a:ea typeface="DejaVu Sans"/>
              </a:rPr>
              <a:t>bridge_exit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8" name="CustomShape 9"/>
          <p:cNvSpPr/>
          <p:nvPr/>
        </p:nvSpPr>
        <p:spPr>
          <a:xfrm>
            <a:off x="7441560" y="2439000"/>
            <a:ext cx="3058200" cy="859320"/>
          </a:xfrm>
          <a:prstGeom prst="roundRect">
            <a:avLst>
              <a:gd name="adj" fmla="val 19830"/>
            </a:avLst>
          </a:prstGeom>
          <a:noFill/>
          <a:ln w="1908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0"/>
          <p:cNvSpPr/>
          <p:nvPr/>
        </p:nvSpPr>
        <p:spPr>
          <a:xfrm>
            <a:off x="8366760" y="2502360"/>
            <a:ext cx="156024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bridge_enter( 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// on ride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bridge_exit( );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0" name="CustomShape 11"/>
          <p:cNvSpPr/>
          <p:nvPr/>
        </p:nvSpPr>
        <p:spPr>
          <a:xfrm>
            <a:off x="8467200" y="2144880"/>
            <a:ext cx="1359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e75b6"/>
                </a:solidFill>
                <a:latin typeface="Calibri"/>
                <a:ea typeface="DejaVu Sans"/>
              </a:rPr>
              <a:t>passenger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298800" y="118080"/>
            <a:ext cx="10514160" cy="7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3.4.3 Τρενάκι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w/ CCR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38920" y="1626120"/>
            <a:ext cx="4758840" cy="244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region X when (1){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waiting++;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if(waiting == trainCapacity){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wait_to_fill = 1;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region X when (pas_entering){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onboard++;  waiting--;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if(onboard == trainCapacity){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pas_entering = 0;  train_start = 1;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445320" y="1566000"/>
            <a:ext cx="4831920" cy="2505960"/>
          </a:xfrm>
          <a:prstGeom prst="roundRect">
            <a:avLst>
              <a:gd name="adj" fmla="val 9787"/>
            </a:avLst>
          </a:prstGeom>
          <a:noFill/>
          <a:ln w="2844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4"/>
          <p:cNvSpPr/>
          <p:nvPr/>
        </p:nvSpPr>
        <p:spPr>
          <a:xfrm>
            <a:off x="1940040" y="1171800"/>
            <a:ext cx="33577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e75b6"/>
                </a:solidFill>
                <a:latin typeface="Calibri"/>
                <a:ea typeface="DejaVu Sans"/>
              </a:rPr>
              <a:t>train_enter( 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538920" y="4912920"/>
            <a:ext cx="4758840" cy="160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region X when (pas_exiting){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onboard--;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if(!onboard){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pas_exiting = 0;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wait_to_empty = 1;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465840" y="4811400"/>
            <a:ext cx="4831920" cy="1603440"/>
          </a:xfrm>
          <a:prstGeom prst="roundRect">
            <a:avLst>
              <a:gd name="adj" fmla="val 9787"/>
            </a:avLst>
          </a:prstGeom>
          <a:noFill/>
          <a:ln w="2844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7"/>
          <p:cNvSpPr/>
          <p:nvPr/>
        </p:nvSpPr>
        <p:spPr>
          <a:xfrm>
            <a:off x="2218680" y="4394160"/>
            <a:ext cx="132624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e75b6"/>
                </a:solidFill>
                <a:latin typeface="Calibri"/>
                <a:ea typeface="DejaVu Sans"/>
              </a:rPr>
              <a:t>train_exit</a:t>
            </a:r>
            <a:r>
              <a:rPr b="0" lang="en-US" sz="1800" spc="-1" strike="noStrike">
                <a:solidFill>
                  <a:srgbClr val="2e75b6"/>
                </a:solidFill>
                <a:latin typeface="Calibri"/>
                <a:ea typeface="DejaVu Sans"/>
              </a:rPr>
              <a:t>( 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8"/>
          <p:cNvSpPr/>
          <p:nvPr/>
        </p:nvSpPr>
        <p:spPr>
          <a:xfrm>
            <a:off x="6360480" y="2969280"/>
            <a:ext cx="5000760" cy="39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while(1){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region X when (wait_to_fill){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wait_to_fill = 0; pas_entering = 1;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region X when (train_start){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train_start = 0;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sleep(RIDE_DURATION);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region X when (1){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pas_exiting = 1;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region X when (wait_to_empty){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wait_to_empty = 0;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59" name="CustomShape 9"/>
          <p:cNvSpPr/>
          <p:nvPr/>
        </p:nvSpPr>
        <p:spPr>
          <a:xfrm>
            <a:off x="6269760" y="2781360"/>
            <a:ext cx="4817160" cy="3925440"/>
          </a:xfrm>
          <a:prstGeom prst="roundRect">
            <a:avLst>
              <a:gd name="adj" fmla="val 9787"/>
            </a:avLst>
          </a:prstGeom>
          <a:noFill/>
          <a:ln w="1908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10"/>
          <p:cNvSpPr/>
          <p:nvPr/>
        </p:nvSpPr>
        <p:spPr>
          <a:xfrm>
            <a:off x="10077840" y="3012480"/>
            <a:ext cx="9471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e75b6"/>
                </a:solidFill>
                <a:latin typeface="Calibri"/>
                <a:ea typeface="DejaVu Sans"/>
              </a:rPr>
              <a:t>train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1" name="CustomShape 11"/>
          <p:cNvSpPr/>
          <p:nvPr/>
        </p:nvSpPr>
        <p:spPr>
          <a:xfrm>
            <a:off x="6360480" y="1585800"/>
            <a:ext cx="4726800" cy="859320"/>
          </a:xfrm>
          <a:prstGeom prst="roundRect">
            <a:avLst>
              <a:gd name="adj" fmla="val 19830"/>
            </a:avLst>
          </a:prstGeom>
          <a:noFill/>
          <a:ln w="19080">
            <a:solidFill>
              <a:schemeClr val="accent1">
                <a:lumMod val="75000"/>
              </a:schemeClr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2"/>
          <p:cNvSpPr/>
          <p:nvPr/>
        </p:nvSpPr>
        <p:spPr>
          <a:xfrm>
            <a:off x="6361920" y="1650960"/>
            <a:ext cx="156024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train_enter( 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// on ride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train_exit ( );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3" name="CustomShape 13"/>
          <p:cNvSpPr/>
          <p:nvPr/>
        </p:nvSpPr>
        <p:spPr>
          <a:xfrm>
            <a:off x="9680040" y="1621800"/>
            <a:ext cx="13593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e75b6"/>
                </a:solidFill>
                <a:latin typeface="Calibri"/>
                <a:ea typeface="DejaVu Sans"/>
              </a:rPr>
              <a:t>passenger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4" name="CustomShape 14"/>
          <p:cNvSpPr/>
          <p:nvPr/>
        </p:nvSpPr>
        <p:spPr>
          <a:xfrm>
            <a:off x="6163200" y="321840"/>
            <a:ext cx="539604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volatile int wait_to_fill, wait_to_empty, train_start;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volatile int pas_entering, pas_exiting, waiting, onboard;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volatile int trainCapacity;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</TotalTime>
  <Application>LibreOffice/5.4.2.2$Windows_X86_64 LibreOffice_project/22b09f6418e8c2d508a9eaf86b2399209b0990f4</Application>
  <Words>1646</Words>
  <Paragraphs>362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2017-10-17T11:33:52Z</dcterms:created>
  <dc:creator>atsitsopoulou</dc:creator>
  <dc:description/>
  <dc:language>en-US</dc:language>
  <cp:lastModifiedBy/>
  <dcterms:modified xsi:type="dcterms:W3CDTF">2017-12-01T14:36:35Z</dcterms:modified>
  <cp:revision>242</cp:revision>
  <dc:subject/>
  <dc:title>Παρουσίαση του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Ευρεία οθόνη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