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8" r:id="rId4"/>
    <p:sldId id="263" r:id="rId5"/>
    <p:sldId id="264" r:id="rId6"/>
    <p:sldId id="262" r:id="rId7"/>
    <p:sldId id="265" r:id="rId8"/>
    <p:sldId id="266" r:id="rId9"/>
    <p:sldId id="267" r:id="rId10"/>
    <p:sldId id="261" r:id="rId11"/>
  </p:sldIdLst>
  <p:sldSz cx="12192000" cy="6858000"/>
  <p:notesSz cx="7772400" cy="100584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35" autoAdjust="0"/>
    <p:restoredTop sz="95468" autoAdjust="0"/>
  </p:normalViewPr>
  <p:slideViewPr>
    <p:cSldViewPr snapToGrid="0">
      <p:cViewPr varScale="1">
        <p:scale>
          <a:sx n="92" d="100"/>
          <a:sy n="92" d="100"/>
        </p:scale>
        <p:origin x="1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96A26-03E0-44F5-853F-D142B2F6CBA3}" type="datetimeFigureOut">
              <a:rPr lang="el-GR" smtClean="0"/>
              <a:t>28/11/2017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C005C-F077-49CD-9BB0-AD4B7F11556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41069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5B6BD-C8BE-45B9-A5B3-A39B77AC607C}" type="slidenum">
              <a:rPr lang="el-GR" smtClean="0">
                <a:solidFill>
                  <a:prstClr val="black"/>
                </a:solidFill>
              </a:rPr>
              <a:pPr/>
              <a:t>6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20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5B6BD-C8BE-45B9-A5B3-A39B77AC607C}" type="slidenum">
              <a:rPr lang="el-GR" smtClean="0">
                <a:solidFill>
                  <a:prstClr val="black"/>
                </a:solidFill>
              </a:rPr>
              <a:pPr/>
              <a:t>8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273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Εικόνα 33"/>
          <p:cNvPicPr/>
          <p:nvPr/>
        </p:nvPicPr>
        <p:blipFill>
          <a:blip r:embed="rId2"/>
          <a:stretch/>
        </p:blipFill>
        <p:spPr>
          <a:xfrm>
            <a:off x="360216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Εικόνα 34"/>
          <p:cNvPicPr/>
          <p:nvPr/>
        </p:nvPicPr>
        <p:blipFill>
          <a:blip r:embed="rId2"/>
          <a:stretch/>
        </p:blipFill>
        <p:spPr>
          <a:xfrm>
            <a:off x="360216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Εικόνα 69"/>
          <p:cNvPicPr/>
          <p:nvPr/>
        </p:nvPicPr>
        <p:blipFill>
          <a:blip r:embed="rId2"/>
          <a:stretch/>
        </p:blipFill>
        <p:spPr>
          <a:xfrm>
            <a:off x="360216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Εικόνα 70"/>
          <p:cNvPicPr/>
          <p:nvPr/>
        </p:nvPicPr>
        <p:blipFill>
          <a:blip r:embed="rId2"/>
          <a:stretch/>
        </p:blipFill>
        <p:spPr>
          <a:xfrm>
            <a:off x="360216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Εργ</a:t>
            </a:r>
            <a:r>
              <a:rPr lang="en-US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ασία </a:t>
            </a:r>
            <a:r>
              <a:rPr lang="en-US" sz="6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3η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523880" y="3602160"/>
            <a:ext cx="9142920" cy="289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Ομάδα 10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Αξελού Ολυμπία 2161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Τσιτσοπούλου Ειρήνη 2203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12740" y="233640"/>
            <a:ext cx="10514520" cy="72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3.1 </a:t>
            </a: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Πα</a:t>
            </a:r>
            <a:r>
              <a:rPr lang="en-US" sz="3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ράλληλος</a:t>
            </a: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υπ</a:t>
            </a:r>
            <a:r>
              <a:rPr lang="en-US" sz="3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ολογισμός</a:t>
            </a: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fractals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38080" y="2329140"/>
            <a:ext cx="4553640" cy="42499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. . 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//allocate res, slices, </a:t>
            </a:r>
            <a:r>
              <a:rPr lang="en-US" sz="1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draw_array</a:t>
            </a:r>
            <a:r>
              <a:rPr lang="en-US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en-US" sz="1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init</a:t>
            </a:r>
            <a:r>
              <a:rPr lang="en-US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1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mutex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for(#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nofslices</a:t>
            </a:r>
            <a:r>
              <a:rPr lang="en-US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){</a:t>
            </a:r>
          </a:p>
          <a:p>
            <a:pPr>
              <a:lnSpc>
                <a:spcPct val="100000"/>
              </a:lnSpc>
            </a:pPr>
            <a:r>
              <a:rPr lang="en-US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lock(</a:t>
            </a:r>
            <a:r>
              <a:rPr lang="en-US" sz="1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mtx</a:t>
            </a:r>
            <a:r>
              <a:rPr lang="en-US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);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lang="en-US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//create 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thread;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lang="en-US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wait(</a:t>
            </a:r>
            <a:r>
              <a:rPr lang="en-US" sz="1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c_args</a:t>
            </a:r>
            <a:r>
              <a:rPr lang="en-US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); </a:t>
            </a:r>
            <a:r>
              <a:rPr lang="en-US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wait for it to take its </a:t>
            </a:r>
            <a:r>
              <a:rPr lang="en-US" sz="1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args</a:t>
            </a:r>
            <a:endParaRPr lang="en-US" sz="1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unlock(</a:t>
            </a:r>
            <a:r>
              <a:rPr lang="en-US" sz="1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mtx</a:t>
            </a:r>
            <a:r>
              <a:rPr lang="en-US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);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. . 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while(1){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//create #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nofslices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jobs and assign to </a:t>
            </a:r>
            <a:r>
              <a:rPr lang="en-US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workers</a:t>
            </a:r>
          </a:p>
          <a:p>
            <a:r>
              <a:rPr lang="en-US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lock(</a:t>
            </a:r>
            <a:r>
              <a:rPr lang="en-US" sz="1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mtx</a:t>
            </a:r>
            <a:r>
              <a:rPr lang="en-US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);</a:t>
            </a: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lang="en-US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if(</a:t>
            </a:r>
            <a:r>
              <a:rPr lang="en-US" sz="1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jobs_assigned</a:t>
            </a:r>
            <a:r>
              <a:rPr lang="en-US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 </a:t>
            </a:r>
            <a:r>
              <a:rPr lang="en-US" sz="1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nofslices</a:t>
            </a:r>
            <a:r>
              <a:rPr lang="en-US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){ </a:t>
            </a:r>
            <a:r>
              <a:rPr lang="en-US" sz="1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main_assign_w</a:t>
            </a:r>
            <a:r>
              <a:rPr lang="en-US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1; wait(</a:t>
            </a:r>
            <a:r>
              <a:rPr lang="en-US" sz="1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c_m_assign</a:t>
            </a:r>
            <a:r>
              <a:rPr lang="en-US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); }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lang="en-US" sz="1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jobs_assigned</a:t>
            </a:r>
            <a:r>
              <a:rPr lang="en-US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= 0; //</a:t>
            </a:r>
            <a:r>
              <a:rPr lang="en-US" sz="1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init</a:t>
            </a:r>
            <a:r>
              <a:rPr lang="en-US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for next computation</a:t>
            </a: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un</a:t>
            </a:r>
            <a:r>
              <a:rPr lang="en-US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lock(</a:t>
            </a:r>
            <a:r>
              <a:rPr lang="en-US" sz="1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mtx</a:t>
            </a:r>
            <a:r>
              <a:rPr lang="en-US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);</a:t>
            </a:r>
            <a:r>
              <a:rPr lang="en-US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</a:p>
          <a:p>
            <a:pPr>
              <a:lnSpc>
                <a:spcPct val="100000"/>
              </a:lnSpc>
            </a:pPr>
            <a:r>
              <a:rPr lang="en-US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for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(#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nofslices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 </a:t>
            </a:r>
            <a:r>
              <a:rPr lang="en-US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signal(</a:t>
            </a:r>
            <a:r>
              <a:rPr lang="en-US" sz="1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c_assign</a:t>
            </a:r>
            <a:r>
              <a:rPr lang="en-US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); 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//notify </a:t>
            </a:r>
            <a:r>
              <a:rPr lang="en-US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workers</a:t>
            </a:r>
          </a:p>
          <a:p>
            <a:pPr>
              <a:lnSpc>
                <a:spcPct val="100000"/>
              </a:lnSpc>
            </a:pP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while(1</a:t>
            </a:r>
            <a:r>
              <a:rPr lang="en-US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){</a:t>
            </a:r>
          </a:p>
          <a:p>
            <a:r>
              <a:rPr lang="en-US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lock(</a:t>
            </a:r>
            <a:r>
              <a:rPr lang="en-US" sz="1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mtx</a:t>
            </a:r>
            <a:r>
              <a:rPr lang="en-US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);</a:t>
            </a:r>
            <a:endParaRPr lang="en-US" sz="1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if(</a:t>
            </a:r>
            <a:r>
              <a:rPr lang="en-US" sz="1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nofjustfin</a:t>
            </a:r>
            <a:r>
              <a:rPr lang="en-US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== 0){ </a:t>
            </a:r>
            <a:r>
              <a:rPr lang="en-US" sz="1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main_draw_w</a:t>
            </a:r>
            <a:r>
              <a:rPr lang="en-US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1; wait(</a:t>
            </a:r>
            <a:r>
              <a:rPr lang="en-US" sz="1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c_draw</a:t>
            </a:r>
            <a:r>
              <a:rPr lang="en-US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 }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for(#</a:t>
            </a:r>
            <a:r>
              <a:rPr lang="en-US" sz="1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nofslices</a:t>
            </a:r>
            <a:r>
              <a:rPr lang="en-US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){</a:t>
            </a:r>
            <a:endParaRPr lang="en-US" sz="1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</a:t>
            </a:r>
            <a:r>
              <a:rPr lang="en-US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if(</a:t>
            </a:r>
            <a:r>
              <a:rPr lang="en-US" sz="1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draw_array</a:t>
            </a:r>
            <a:r>
              <a:rPr lang="en-US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[</a:t>
            </a:r>
            <a:r>
              <a:rPr lang="en-US" sz="1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lang="en-US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] == JUST_FIN){                                    </a:t>
            </a:r>
            <a:r>
              <a:rPr lang="en-US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//found a just-finished worker</a:t>
            </a:r>
            <a:endParaRPr lang="en-US" sz="1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lang="en-US" sz="1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draw_array</a:t>
            </a:r>
            <a:r>
              <a:rPr lang="en-US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[</a:t>
            </a:r>
            <a:r>
              <a:rPr lang="en-US" sz="1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lang="en-US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] = !JUST_FIN; </a:t>
            </a:r>
            <a:r>
              <a:rPr lang="en-US" sz="1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w_done</a:t>
            </a:r>
            <a:r>
              <a:rPr lang="en-US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++; break; }  }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lang="en-US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unlock(</a:t>
            </a:r>
            <a:r>
              <a:rPr lang="en-US" sz="1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mtx</a:t>
            </a:r>
            <a:r>
              <a:rPr lang="en-US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);</a:t>
            </a:r>
            <a:endParaRPr lang="en-US" sz="1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lang="en-US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 printing slice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if(all workers done</a:t>
            </a:r>
            <a:r>
              <a:rPr lang="en-US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 for(#</a:t>
            </a:r>
            <a:r>
              <a:rPr lang="en-US" sz="1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nofslices</a:t>
            </a:r>
            <a:r>
              <a:rPr lang="en-US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 signal(</a:t>
            </a:r>
            <a:r>
              <a:rPr lang="en-US" sz="1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c_workers_block</a:t>
            </a:r>
            <a:r>
              <a:rPr lang="en-US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); break; 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//-&gt; next </a:t>
            </a:r>
            <a:r>
              <a:rPr lang="en-US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job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lang="en-US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}//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take coordinates (next job) 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} . . .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5909400" y="2269800"/>
            <a:ext cx="5443200" cy="41453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//retrieve arguments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lock(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mtx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);</a:t>
            </a:r>
            <a:endParaRPr lang="en-US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signal(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c_args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); 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//notify main that arguments have been retrieved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unlock(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mtx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);</a:t>
            </a:r>
            <a:endParaRPr lang="en-US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while(1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lock(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mtx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);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//wait for main to assign job</a:t>
            </a:r>
          </a:p>
          <a:p>
            <a:pPr>
              <a:lnSpc>
                <a:spcPct val="100000"/>
              </a:lnSpc>
            </a:pP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jobs_assigned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++;</a:t>
            </a:r>
            <a:endParaRPr lang="en-US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if(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jobs_assigned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==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nofslices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){ // it’s the last worker to arrive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if(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main_assign_w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_){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main_assign_w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0; signal(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cond_m_assign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);}} //wake up main</a:t>
            </a:r>
          </a:p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wait(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c_assign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unlock(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mtx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);    </a:t>
            </a:r>
          </a:p>
          <a:p>
            <a:pPr>
              <a:lnSpc>
                <a:spcPct val="100000"/>
              </a:lnSpc>
            </a:pPr>
            <a:endParaRPr lang="en-US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perform 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Mandelbrot 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computation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</a:p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lock(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mtx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);</a:t>
            </a:r>
          </a:p>
          <a:p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draw_array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[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my_no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] = JUST_FIN; 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//notify main to draw my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slice</a:t>
            </a:r>
            <a:endParaRPr lang="en-US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nofjustfin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++;</a:t>
            </a:r>
          </a:p>
          <a:p>
            <a:pPr>
              <a:lnSpc>
                <a:spcPct val="100000"/>
              </a:lnSpc>
            </a:pP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if(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main_draw_w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){</a:t>
            </a: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main_draw_w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0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signal(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c_draw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); }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//wake up main if sleeping</a:t>
            </a:r>
            <a:endParaRPr lang="en-US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wait(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c_workers_block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unlock(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mtx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lang="en-US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559800" y="2433780"/>
            <a:ext cx="4832280" cy="4256580"/>
          </a:xfrm>
          <a:prstGeom prst="roundRect">
            <a:avLst>
              <a:gd name="adj" fmla="val 9787"/>
            </a:avLst>
          </a:prstGeom>
          <a:noFill/>
          <a:ln w="28440">
            <a:solidFill>
              <a:schemeClr val="accent1">
                <a:lumMod val="75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5"/>
          <p:cNvSpPr/>
          <p:nvPr/>
        </p:nvSpPr>
        <p:spPr>
          <a:xfrm>
            <a:off x="5670000" y="2430540"/>
            <a:ext cx="5682600" cy="4259820"/>
          </a:xfrm>
          <a:prstGeom prst="roundRect">
            <a:avLst>
              <a:gd name="adj" fmla="val 9787"/>
            </a:avLst>
          </a:prstGeom>
          <a:noFill/>
          <a:ln w="28440">
            <a:solidFill>
              <a:schemeClr val="accent1">
                <a:lumMod val="75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6"/>
          <p:cNvSpPr/>
          <p:nvPr/>
        </p:nvSpPr>
        <p:spPr>
          <a:xfrm>
            <a:off x="2104920" y="2105820"/>
            <a:ext cx="3358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MAIN THREAD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7"/>
          <p:cNvSpPr/>
          <p:nvPr/>
        </p:nvSpPr>
        <p:spPr>
          <a:xfrm>
            <a:off x="7455240" y="2105820"/>
            <a:ext cx="3358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WORKER THREAD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8"/>
          <p:cNvSpPr/>
          <p:nvPr/>
        </p:nvSpPr>
        <p:spPr>
          <a:xfrm>
            <a:off x="715320" y="1154160"/>
            <a:ext cx="6356040" cy="8077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volatile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*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res,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maxIterations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nofslices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volatile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mandel_Pars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* slices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; 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volatile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main_draw_w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= 0,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main_assign_w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= 0,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jobs_assigned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0, </a:t>
            </a: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nofjustfin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0;</a:t>
            </a:r>
            <a:endParaRPr lang="en-US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cond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c_args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c_assign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c_m_assign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c_draw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c_workers_block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;</a:t>
            </a:r>
          </a:p>
          <a:p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mutex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mtx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CustomShape 21"/>
          <p:cNvSpPr/>
          <p:nvPr/>
        </p:nvSpPr>
        <p:spPr>
          <a:xfrm>
            <a:off x="750060" y="2887980"/>
            <a:ext cx="87660" cy="487680"/>
          </a:xfrm>
          <a:prstGeom prst="leftBracket">
            <a:avLst>
              <a:gd name="adj" fmla="val 8333"/>
            </a:avLst>
          </a:pr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21"/>
          <p:cNvSpPr/>
          <p:nvPr/>
        </p:nvSpPr>
        <p:spPr>
          <a:xfrm>
            <a:off x="750060" y="4098630"/>
            <a:ext cx="87660" cy="487680"/>
          </a:xfrm>
          <a:prstGeom prst="leftBracket">
            <a:avLst>
              <a:gd name="adj" fmla="val 8333"/>
            </a:avLst>
          </a:pr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21"/>
          <p:cNvSpPr/>
          <p:nvPr/>
        </p:nvSpPr>
        <p:spPr>
          <a:xfrm>
            <a:off x="5814060" y="2754510"/>
            <a:ext cx="95340" cy="415410"/>
          </a:xfrm>
          <a:prstGeom prst="leftBracket">
            <a:avLst>
              <a:gd name="adj" fmla="val 8333"/>
            </a:avLst>
          </a:pr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21"/>
          <p:cNvSpPr/>
          <p:nvPr/>
        </p:nvSpPr>
        <p:spPr>
          <a:xfrm>
            <a:off x="750060" y="5195910"/>
            <a:ext cx="87660" cy="785790"/>
          </a:xfrm>
          <a:prstGeom prst="leftBracket">
            <a:avLst>
              <a:gd name="adj" fmla="val 8333"/>
            </a:avLst>
          </a:pr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21"/>
          <p:cNvSpPr/>
          <p:nvPr/>
        </p:nvSpPr>
        <p:spPr>
          <a:xfrm>
            <a:off x="5814060" y="3666570"/>
            <a:ext cx="95340" cy="919740"/>
          </a:xfrm>
          <a:prstGeom prst="leftBracket">
            <a:avLst>
              <a:gd name="adj" fmla="val 8333"/>
            </a:avLst>
          </a:pr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CustomShape 21"/>
          <p:cNvSpPr/>
          <p:nvPr/>
        </p:nvSpPr>
        <p:spPr>
          <a:xfrm>
            <a:off x="5838120" y="5344964"/>
            <a:ext cx="73050" cy="926295"/>
          </a:xfrm>
          <a:prstGeom prst="leftBracket">
            <a:avLst>
              <a:gd name="adj" fmla="val 8333"/>
            </a:avLst>
          </a:pr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10844" y="301180"/>
            <a:ext cx="2820318" cy="5341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3.</a:t>
            </a:r>
            <a:r>
              <a:rPr lang="el-GR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2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</a:t>
            </a:r>
            <a:r>
              <a:rPr lang="el-GR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Γέφυρα</a:t>
            </a:r>
            <a:endParaRPr lang="en-US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  <a:ea typeface="DejaVu Sans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61744" y="1605449"/>
            <a:ext cx="4832280" cy="50928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lock(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mtx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);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if(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carsPassing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[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my_color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] &gt;= 0){ //there is a car from the other color waiting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  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carsPassing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[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my_color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]++;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}</a:t>
            </a:r>
          </a:p>
          <a:p>
            <a:endParaRPr lang="en-US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//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full bridge or other color (waiting too long || on bridge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if(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onbridge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[!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my_color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] || (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onbridge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[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my_color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] &gt;=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bridgeCapacity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) ||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carsPassing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[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my_color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] &gt; MAX_PASSING){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   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   waiting[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my_color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]++;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   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   if(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carsPassing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[!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my_color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] == -1){     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carsPassing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[!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my_color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] = 0; 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   wait(queue[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my_color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], 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mtx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);</a:t>
            </a:r>
          </a:p>
          <a:p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  if(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carsPassing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[!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my_color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] &gt;= 0){     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carsPassing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[!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my_color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] = -1;} </a:t>
            </a:r>
          </a:p>
          <a:p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  //awakens the one behind him if there is one and if the bridge is not full</a:t>
            </a:r>
          </a:p>
          <a:p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  if((waiting[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my_color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] &gt; 0) &amp;&amp; (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onbridge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[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my_color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] &lt;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bridgeCapacity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)){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     waiting[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my_color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]--;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onbridge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[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my_color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]++;</a:t>
            </a:r>
          </a:p>
          <a:p>
            <a:endParaRPr lang="en-US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     signal(queue[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my_color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]);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   }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}</a:t>
            </a:r>
          </a:p>
          <a:p>
            <a:endParaRPr lang="en-US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else{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  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onbridge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[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my_color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]++;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}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unlock(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mtx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);</a:t>
            </a:r>
          </a:p>
        </p:txBody>
      </p:sp>
      <p:sp>
        <p:nvSpPr>
          <p:cNvPr id="121" name="CustomShape 4"/>
          <p:cNvSpPr/>
          <p:nvPr/>
        </p:nvSpPr>
        <p:spPr>
          <a:xfrm>
            <a:off x="410844" y="1495423"/>
            <a:ext cx="4972320" cy="5163604"/>
          </a:xfrm>
          <a:prstGeom prst="roundRect">
            <a:avLst>
              <a:gd name="adj" fmla="val 9787"/>
            </a:avLst>
          </a:prstGeom>
          <a:noFill/>
          <a:ln w="19050">
            <a:solidFill>
              <a:schemeClr val="accent1">
                <a:lumMod val="75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6"/>
          <p:cNvSpPr/>
          <p:nvPr/>
        </p:nvSpPr>
        <p:spPr>
          <a:xfrm>
            <a:off x="2025084" y="1138407"/>
            <a:ext cx="3358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600" spc="-1" dirty="0" err="1" smtClean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bridge_enter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5" name="CustomShape 8"/>
          <p:cNvSpPr/>
          <p:nvPr/>
        </p:nvSpPr>
        <p:spPr>
          <a:xfrm>
            <a:off x="5383164" y="195153"/>
            <a:ext cx="5822337" cy="97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mutex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mtx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</a:p>
          <a:p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cond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wait_to_fill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train_start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wait_to_empty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pas_entering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pas_exiting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volatile </a:t>
            </a: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waiting = onboard = 0;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volatile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trainCapacity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volatile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train_w_fill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train_w_empty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0;</a:t>
            </a: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6" name="CustomShape 9"/>
          <p:cNvSpPr/>
          <p:nvPr/>
        </p:nvSpPr>
        <p:spPr>
          <a:xfrm>
            <a:off x="6542366" y="2911263"/>
            <a:ext cx="4981276" cy="27844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lock(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mtx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);</a:t>
            </a:r>
            <a:endParaRPr lang="en-US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onbridge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my_color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]--;</a:t>
            </a:r>
          </a:p>
          <a:p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//there is none left on bridge while there are of the other color waiting  if(</a:t>
            </a: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onbridge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</a:t>
            </a: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my_color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] == 0 &amp;&amp; waiting[!</a:t>
            </a: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my_color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] &gt; 0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){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waiting[!</a:t>
            </a: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my_color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]--;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onbridge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[!</a:t>
            </a: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my_color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]++;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signal(queue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[!</a:t>
            </a: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my_color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]);</a:t>
            </a:r>
            <a:endParaRPr lang="en-US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else 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if(</a:t>
            </a: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onbridge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</a:t>
            </a: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my_color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] &gt;= </a:t>
            </a: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bridgeCapacity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- 1 &amp;&amp; waiting[</a:t>
            </a: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my_color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] &gt; 0 ){ //the bridge is not full anymore, allows of same color to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waiting[</a:t>
            </a: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my_color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]--;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onbridge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</a:t>
            </a: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my_color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]++;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cond_signal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(queue[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my_color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]);</a:t>
            </a:r>
            <a:endParaRPr lang="en-US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unlock(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mtx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);</a:t>
            </a:r>
            <a:endParaRPr lang="en-US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7" name="CustomShape 10"/>
          <p:cNvSpPr/>
          <p:nvPr/>
        </p:nvSpPr>
        <p:spPr>
          <a:xfrm>
            <a:off x="6466585" y="2911263"/>
            <a:ext cx="5057057" cy="3346318"/>
          </a:xfrm>
          <a:prstGeom prst="roundRect">
            <a:avLst>
              <a:gd name="adj" fmla="val 9787"/>
            </a:avLst>
          </a:prstGeom>
          <a:noFill/>
          <a:ln w="19050">
            <a:solidFill>
              <a:schemeClr val="accent1">
                <a:lumMod val="75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11"/>
          <p:cNvSpPr/>
          <p:nvPr/>
        </p:nvSpPr>
        <p:spPr>
          <a:xfrm>
            <a:off x="8295126" y="2547303"/>
            <a:ext cx="13267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600" spc="-1" dirty="0" err="1" smtClean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bridge_exit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42" name="CustomShape 25"/>
          <p:cNvSpPr/>
          <p:nvPr/>
        </p:nvSpPr>
        <p:spPr>
          <a:xfrm>
            <a:off x="6542366" y="1370477"/>
            <a:ext cx="4981276" cy="859680"/>
          </a:xfrm>
          <a:prstGeom prst="roundRect">
            <a:avLst>
              <a:gd name="adj" fmla="val 19830"/>
            </a:avLst>
          </a:prstGeom>
          <a:noFill/>
          <a:ln w="19050">
            <a:solidFill>
              <a:schemeClr val="accent1">
                <a:lumMod val="75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26"/>
          <p:cNvSpPr/>
          <p:nvPr/>
        </p:nvSpPr>
        <p:spPr>
          <a:xfrm>
            <a:off x="6734526" y="1459044"/>
            <a:ext cx="1560600" cy="72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bridge_enter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 );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// on ride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bridge_exit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 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44" name="CustomShape 27"/>
          <p:cNvSpPr/>
          <p:nvPr/>
        </p:nvSpPr>
        <p:spPr>
          <a:xfrm>
            <a:off x="10356082" y="1374794"/>
            <a:ext cx="1359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600" spc="-1" dirty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passenger</a:t>
            </a: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044992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36546" y="76156"/>
            <a:ext cx="2820318" cy="5341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3.3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Τρενάκι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59045" y="855982"/>
            <a:ext cx="4832280" cy="30435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lock(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mtx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); 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waiting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++; </a:t>
            </a:r>
            <a:endParaRPr lang="en-US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// 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enough passengers to notify the train to start taking passengers </a:t>
            </a:r>
            <a:endParaRPr lang="en-US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if(waiting 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== </a:t>
            </a: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trainCapacity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&amp;&amp;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train_w_fill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){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   </a:t>
            </a: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train_w_fill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= 0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;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   signal(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wait_to_fill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);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}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wait(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pas_entering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,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mtx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,);  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//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wait 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train to allow them to get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in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if(onboard 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&lt; </a:t>
            </a: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trainCapacity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){    //unblock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1 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passenger behind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him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   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waiting-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-;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   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onboard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++;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   signal(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pas_entering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);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}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else 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if(onboard ==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trainCapacity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&amp;&amp;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train_w_start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) // train full: start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  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train_w_start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= 0;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   signal(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train_start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); 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//notify the train to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start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unlock(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mtx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);</a:t>
            </a:r>
          </a:p>
        </p:txBody>
      </p:sp>
      <p:sp>
        <p:nvSpPr>
          <p:cNvPr id="120" name="CustomShape 3"/>
          <p:cNvSpPr/>
          <p:nvPr/>
        </p:nvSpPr>
        <p:spPr>
          <a:xfrm>
            <a:off x="6360552" y="2258775"/>
            <a:ext cx="5001295" cy="392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while(1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){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lock(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mtx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);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if(waiting 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 </a:t>
            </a: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trainCapacity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){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train_w_fill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1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wait(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wait_to_fill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mtx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); 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//waits until enough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passengers 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have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arrived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}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onboard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++; waiting-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-;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signal(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pas_entering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); 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// notify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passengers 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enter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(onboard &lt; </a:t>
            </a: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trainCapacity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){</a:t>
            </a:r>
          </a:p>
          <a:p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train_w_start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1;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wait(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train_start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mtx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); 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// waits until last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passenger 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has got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</a:t>
            </a:r>
          </a:p>
          <a:p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}</a:t>
            </a:r>
          </a:p>
          <a:p>
            <a:endParaRPr lang="en-US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sleep(RIDE_DURATION);</a:t>
            </a:r>
          </a:p>
          <a:p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onboard--;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signal(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pas_exiting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); 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// notifies one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passenger 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exit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if 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(onboard &gt; 0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){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train_w_empty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1;     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//train 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about to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wait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wait(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wait_to_empty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mtx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); 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//Waits for the last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passenger 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exit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}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unlock(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mtx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);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398750" y="790619"/>
            <a:ext cx="4972320" cy="3384773"/>
          </a:xfrm>
          <a:prstGeom prst="roundRect">
            <a:avLst>
              <a:gd name="adj" fmla="val 9787"/>
            </a:avLst>
          </a:prstGeom>
          <a:noFill/>
          <a:ln w="19050">
            <a:solidFill>
              <a:schemeClr val="accent1">
                <a:lumMod val="75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5"/>
          <p:cNvSpPr/>
          <p:nvPr/>
        </p:nvSpPr>
        <p:spPr>
          <a:xfrm>
            <a:off x="6269919" y="2080276"/>
            <a:ext cx="4817662" cy="4626943"/>
          </a:xfrm>
          <a:prstGeom prst="roundRect">
            <a:avLst>
              <a:gd name="adj" fmla="val 9787"/>
            </a:avLst>
          </a:prstGeom>
          <a:noFill/>
          <a:ln w="19050">
            <a:solidFill>
              <a:schemeClr val="accent1">
                <a:lumMod val="75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6"/>
          <p:cNvSpPr/>
          <p:nvPr/>
        </p:nvSpPr>
        <p:spPr>
          <a:xfrm>
            <a:off x="2023878" y="411619"/>
            <a:ext cx="3358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600" spc="-1" dirty="0" err="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train_enter</a:t>
            </a:r>
            <a:r>
              <a:rPr lang="en-US" spc="-1" dirty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 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4" name="CustomShape 7"/>
          <p:cNvSpPr/>
          <p:nvPr/>
        </p:nvSpPr>
        <p:spPr>
          <a:xfrm>
            <a:off x="9690229" y="2197636"/>
            <a:ext cx="9475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600" spc="-1" dirty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5" name="CustomShape 8"/>
          <p:cNvSpPr/>
          <p:nvPr/>
        </p:nvSpPr>
        <p:spPr>
          <a:xfrm>
            <a:off x="5628792" y="33678"/>
            <a:ext cx="5822337" cy="97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mutex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mtx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</a:p>
          <a:p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cond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wait_to_fill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train_start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wait_to_empty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pas_entering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pas_exiting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volatile </a:t>
            </a: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waiting = onboard = 0;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volatile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trainCapacity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volatile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train_w_fill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train_w_empty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0;</a:t>
            </a: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6" name="CustomShape 9"/>
          <p:cNvSpPr/>
          <p:nvPr/>
        </p:nvSpPr>
        <p:spPr>
          <a:xfrm>
            <a:off x="473898" y="4481906"/>
            <a:ext cx="4832280" cy="22779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lock(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mtx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);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wait(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pas_exiting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mtx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);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if(onboard 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 0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){</a:t>
            </a:r>
          </a:p>
          <a:p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onboard--;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signal(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pas_exiting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);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else if(onboard == 0 &amp;&amp;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train_w_empty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){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train_w_empty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0;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signal(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wait_to_empty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);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unlock(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mtx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);</a:t>
            </a:r>
          </a:p>
        </p:txBody>
      </p:sp>
      <p:sp>
        <p:nvSpPr>
          <p:cNvPr id="127" name="CustomShape 10"/>
          <p:cNvSpPr/>
          <p:nvPr/>
        </p:nvSpPr>
        <p:spPr>
          <a:xfrm>
            <a:off x="398118" y="4430630"/>
            <a:ext cx="4983840" cy="2293744"/>
          </a:xfrm>
          <a:prstGeom prst="roundRect">
            <a:avLst>
              <a:gd name="adj" fmla="val 9787"/>
            </a:avLst>
          </a:prstGeom>
          <a:noFill/>
          <a:ln w="19050">
            <a:solidFill>
              <a:schemeClr val="accent1">
                <a:lumMod val="75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11"/>
          <p:cNvSpPr/>
          <p:nvPr/>
        </p:nvSpPr>
        <p:spPr>
          <a:xfrm>
            <a:off x="2226658" y="4076578"/>
            <a:ext cx="13267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600" spc="-1" dirty="0" err="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train_exit</a:t>
            </a:r>
            <a:r>
              <a:rPr lang="en-US" spc="-1" dirty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 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42" name="CustomShape 25"/>
          <p:cNvSpPr/>
          <p:nvPr/>
        </p:nvSpPr>
        <p:spPr>
          <a:xfrm>
            <a:off x="6360552" y="1097837"/>
            <a:ext cx="4727030" cy="859680"/>
          </a:xfrm>
          <a:prstGeom prst="roundRect">
            <a:avLst>
              <a:gd name="adj" fmla="val 19830"/>
            </a:avLst>
          </a:prstGeom>
          <a:noFill/>
          <a:ln w="19050">
            <a:solidFill>
              <a:schemeClr val="accent1">
                <a:lumMod val="75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26"/>
          <p:cNvSpPr/>
          <p:nvPr/>
        </p:nvSpPr>
        <p:spPr>
          <a:xfrm>
            <a:off x="6361865" y="1162997"/>
            <a:ext cx="1560600" cy="72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train_enter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 );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// on ride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train_exit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 );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44" name="CustomShape 27"/>
          <p:cNvSpPr/>
          <p:nvPr/>
        </p:nvSpPr>
        <p:spPr>
          <a:xfrm>
            <a:off x="9680008" y="1133808"/>
            <a:ext cx="1359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600" spc="-1" dirty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passenger</a:t>
            </a: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6261030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378360" y="227520"/>
            <a:ext cx="6806211" cy="72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3.4 Condition Critical Region (CCR)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6" name="CustomShape 3"/>
          <p:cNvSpPr/>
          <p:nvPr/>
        </p:nvSpPr>
        <p:spPr>
          <a:xfrm>
            <a:off x="1556540" y="4278726"/>
            <a:ext cx="3404737" cy="18257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init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n-US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mtx_label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); </a:t>
            </a:r>
            <a:r>
              <a:rPr lang="en-US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init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n-US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mtx_q_label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);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init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n-US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queue_label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);</a:t>
            </a:r>
          </a:p>
          <a:p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no_q_label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0; </a:t>
            </a:r>
            <a:r>
              <a:rPr lang="en-US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loop_label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-1;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7" name="CustomShape 4"/>
          <p:cNvSpPr/>
          <p:nvPr/>
        </p:nvSpPr>
        <p:spPr>
          <a:xfrm>
            <a:off x="6238008" y="1388521"/>
            <a:ext cx="5011830" cy="50900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lock(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mtx_label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); lock(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mtx_q_label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while(!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cond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){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no_q_label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++;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if(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loop_label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&gt;= 0){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//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sb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woke him up. Not the first time in while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loop_label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++;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if(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loop_label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==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no_q_label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){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loop_label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= -1; // completed a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circle. Give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mtx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to newcomers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 unlock(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mtx_label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}else{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no_q_label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--; signal(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queue_label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); }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//wake up next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}else{ unlock(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mtx_label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}                                    in queue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wait(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queue_label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body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if(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no_q_label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&gt; 0){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loop_label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= 0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; //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loop counter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no_q_label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--; signal(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queue_label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); //wake up 1st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}else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{ // no one waiting in queue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loop_label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= -1;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unlock(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mtx_label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unlock(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mtx_q_label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</p:txBody>
      </p:sp>
      <p:sp>
        <p:nvSpPr>
          <p:cNvPr id="78" name="CustomShape 5"/>
          <p:cNvSpPr/>
          <p:nvPr/>
        </p:nvSpPr>
        <p:spPr>
          <a:xfrm>
            <a:off x="1364123" y="4100351"/>
            <a:ext cx="3633647" cy="2095962"/>
          </a:xfrm>
          <a:prstGeom prst="roundRect">
            <a:avLst>
              <a:gd name="adj" fmla="val 9787"/>
            </a:avLst>
          </a:prstGeom>
          <a:noFill/>
          <a:ln w="28440">
            <a:solidFill>
              <a:schemeClr val="accent1">
                <a:lumMod val="75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6"/>
          <p:cNvSpPr/>
          <p:nvPr/>
        </p:nvSpPr>
        <p:spPr>
          <a:xfrm>
            <a:off x="6199286" y="1183411"/>
            <a:ext cx="5050551" cy="5295157"/>
          </a:xfrm>
          <a:prstGeom prst="roundRect">
            <a:avLst>
              <a:gd name="adj" fmla="val 9787"/>
            </a:avLst>
          </a:prstGeom>
          <a:noFill/>
          <a:ln w="28440">
            <a:solidFill>
              <a:schemeClr val="accent1">
                <a:lumMod val="75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7"/>
          <p:cNvSpPr/>
          <p:nvPr/>
        </p:nvSpPr>
        <p:spPr>
          <a:xfrm>
            <a:off x="2426941" y="3748327"/>
            <a:ext cx="1508010" cy="26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600" spc="-1" dirty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CCR_INIT(label)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1" name="CustomShape 8"/>
          <p:cNvSpPr/>
          <p:nvPr/>
        </p:nvSpPr>
        <p:spPr>
          <a:xfrm>
            <a:off x="7493487" y="804052"/>
            <a:ext cx="2865541" cy="3793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600" spc="-1" dirty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CCR_EXEC(label, </a:t>
            </a:r>
            <a:r>
              <a:rPr lang="en-US" sz="1600" spc="-1" dirty="0" err="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cond</a:t>
            </a:r>
            <a:r>
              <a:rPr lang="en-US" sz="1600" spc="-1" dirty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body)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2" name="CustomShape 9"/>
          <p:cNvSpPr/>
          <p:nvPr/>
        </p:nvSpPr>
        <p:spPr>
          <a:xfrm>
            <a:off x="1364123" y="1587634"/>
            <a:ext cx="3597154" cy="2079876"/>
          </a:xfrm>
          <a:prstGeom prst="roundRect">
            <a:avLst>
              <a:gd name="adj" fmla="val 9787"/>
            </a:avLst>
          </a:prstGeom>
          <a:noFill/>
          <a:ln w="28440">
            <a:solidFill>
              <a:schemeClr val="accent1">
                <a:lumMod val="75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10"/>
          <p:cNvSpPr/>
          <p:nvPr/>
        </p:nvSpPr>
        <p:spPr>
          <a:xfrm>
            <a:off x="2245985" y="1183411"/>
            <a:ext cx="2100960" cy="296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600" spc="-1" dirty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CCR_DECLARE(label)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4" name="CustomShape 11"/>
          <p:cNvSpPr/>
          <p:nvPr/>
        </p:nvSpPr>
        <p:spPr>
          <a:xfrm>
            <a:off x="1411540" y="1744523"/>
            <a:ext cx="3549737" cy="14176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//declare </a:t>
            </a:r>
            <a:r>
              <a:rPr lang="en-US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mutexes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en-US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mtx_label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mtx_q_label</a:t>
            </a:r>
            <a:endParaRPr lang="en-US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//declare conditions: </a:t>
            </a:r>
            <a:r>
              <a:rPr lang="en-US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queue_label</a:t>
            </a:r>
            <a:endParaRPr lang="en-US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//declare </a:t>
            </a:r>
            <a:r>
              <a:rPr lang="en-US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ints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en-US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no_q_label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loop_label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5035984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298800" y="117915"/>
            <a:ext cx="10514520" cy="72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3.4.1 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Πα</a:t>
            </a:r>
            <a:r>
              <a:rPr lang="en-US" sz="3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ράλληλος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υπ</a:t>
            </a:r>
            <a:r>
              <a:rPr lang="en-US" sz="3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ολογισμός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fractals</a:t>
            </a:r>
            <a:r>
              <a:rPr lang="el-GR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w/</a:t>
            </a:r>
            <a:r>
              <a:rPr lang="el-GR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CCR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652080" y="1124299"/>
            <a:ext cx="4759260" cy="54354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. . 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//allocate res, slices,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draw_array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init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mutex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for(#</a:t>
            </a: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nofslices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){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//create 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region X when (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args_taken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){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</a:t>
            </a: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args_taken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0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 }</a:t>
            </a:r>
            <a:endParaRPr lang="en-US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. . 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while(1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){</a:t>
            </a:r>
          </a:p>
          <a:p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//create #</a:t>
            </a: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nofslices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jobs and assign to workers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region X when (1){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jobs_assigned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</a:t>
            </a: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nofslices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unprinted_slices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</a:t>
            </a: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nofslices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;}</a:t>
            </a:r>
          </a:p>
          <a:p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while(1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){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region X when (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nofjustfin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0){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//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for: breaks when it finds a worker which has just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finished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for(</a:t>
            </a: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0; </a:t>
            </a: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&lt; </a:t>
            </a: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nofslices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 </a:t>
            </a: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++){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if(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draw_array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] == JUST_FINISHED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){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</a:t>
            </a: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draw_array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</a:t>
            </a: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] = !JUST_FINISHED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nofjustfin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--; 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workersDone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++;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break;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}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}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}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//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printing slice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if(all 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workers done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){ break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 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//-&gt; next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job}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}//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take coordinates (next job) 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} . . .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5909400" y="2269800"/>
            <a:ext cx="5443200" cy="41453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//retrieve arguments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region X when (1){</a:t>
            </a:r>
          </a:p>
          <a:p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args_taken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1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b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while(1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// wait for main to assign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job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region X when (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jobs_assigned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0){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jobs_assigned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--;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}</a:t>
            </a:r>
          </a:p>
          <a:p>
            <a:endParaRPr lang="en-US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perform Mandelbrot computation</a:t>
            </a:r>
          </a:p>
          <a:p>
            <a:endParaRPr lang="en-US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region X when(1){</a:t>
            </a:r>
          </a:p>
          <a:p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draw_array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my_no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] = JUST_FINISHED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 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//notify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main to draw my slice</a:t>
            </a:r>
          </a:p>
          <a:p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nofjustfin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++;</a:t>
            </a:r>
          </a:p>
          <a:p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}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region X when (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unprinted_slices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0){</a:t>
            </a:r>
          </a:p>
          <a:p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unprinted_slices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--;</a:t>
            </a:r>
          </a:p>
          <a:p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}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200"/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559800" y="1124299"/>
            <a:ext cx="4832280" cy="5566061"/>
          </a:xfrm>
          <a:prstGeom prst="roundRect">
            <a:avLst>
              <a:gd name="adj" fmla="val 9787"/>
            </a:avLst>
          </a:prstGeom>
          <a:noFill/>
          <a:ln w="28440">
            <a:solidFill>
              <a:schemeClr val="accent1">
                <a:lumMod val="75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5"/>
          <p:cNvSpPr/>
          <p:nvPr/>
        </p:nvSpPr>
        <p:spPr>
          <a:xfrm>
            <a:off x="5670000" y="2430540"/>
            <a:ext cx="5682600" cy="4259820"/>
          </a:xfrm>
          <a:prstGeom prst="roundRect">
            <a:avLst>
              <a:gd name="adj" fmla="val 9787"/>
            </a:avLst>
          </a:prstGeom>
          <a:noFill/>
          <a:ln w="28440">
            <a:solidFill>
              <a:schemeClr val="accent1">
                <a:lumMod val="75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6"/>
          <p:cNvSpPr/>
          <p:nvPr/>
        </p:nvSpPr>
        <p:spPr>
          <a:xfrm>
            <a:off x="2012040" y="760339"/>
            <a:ext cx="3358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pc="-1" dirty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MAIN THREAD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5" name="CustomShape 7"/>
          <p:cNvSpPr/>
          <p:nvPr/>
        </p:nvSpPr>
        <p:spPr>
          <a:xfrm>
            <a:off x="7455240" y="2105820"/>
            <a:ext cx="3358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WORKER THREAD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6" name="CustomShape 8"/>
          <p:cNvSpPr/>
          <p:nvPr/>
        </p:nvSpPr>
        <p:spPr>
          <a:xfrm>
            <a:off x="5956260" y="947937"/>
            <a:ext cx="5951722" cy="8572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volatile </a:t>
            </a: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*res,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maxIterations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nofslices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draw_array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[];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volatile </a:t>
            </a: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mandel_Pars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* slices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 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volatile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args_taken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volatile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jobs_assigned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0, </a:t>
            </a: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unprinted_slices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0, </a:t>
            </a: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nofjustfin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0,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workersDone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0;</a:t>
            </a:r>
            <a:endParaRPr lang="en-US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mutex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mtx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97983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92072" y="425797"/>
            <a:ext cx="4691092" cy="5341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3.4.</a:t>
            </a:r>
            <a:r>
              <a:rPr lang="el-GR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2</a:t>
            </a:r>
            <a:r>
              <a:rPr lang="en-US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</a:t>
            </a:r>
            <a:r>
              <a:rPr lang="el-GR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Γέφυρα</a:t>
            </a:r>
            <a:r>
              <a:rPr lang="en-US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w/ CCR</a:t>
            </a:r>
            <a:endParaRPr lang="en-US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  <a:ea typeface="DejaVu Sans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07765" y="1833932"/>
            <a:ext cx="5405586" cy="50928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region X when (1){</a:t>
            </a:r>
            <a:endParaRPr lang="en-US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      if(waiting[!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my_color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] &gt; 0){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//there is a car from the other color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waiting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             if(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carsPassing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[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my_color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]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== -1){  //1</a:t>
            </a:r>
            <a:r>
              <a:rPr lang="en-US" sz="1200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st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of my color to pass after color change</a:t>
            </a:r>
            <a:endParaRPr lang="en-US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                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carsPassing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[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my_color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] = 0;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             }</a:t>
            </a:r>
          </a:p>
          <a:p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             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 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carsPassing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[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my_color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] =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++; 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      }</a:t>
            </a:r>
          </a:p>
          <a:p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     waiting[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my_color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]++;</a:t>
            </a:r>
            <a:endParaRPr lang="en-US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}</a:t>
            </a:r>
          </a:p>
          <a:p>
            <a:endParaRPr lang="en-US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endParaRPr lang="en-US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// enter when bridge has same-colored cars and there is room for me and other colors are not waiting for too long</a:t>
            </a:r>
          </a:p>
          <a:p>
            <a:endParaRPr lang="en-US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region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X</a:t>
            </a:r>
          </a:p>
          <a:p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      when(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onbridge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[!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my_color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] == 0 &amp;&amp;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(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onbridge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[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my_color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]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&lt;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bridgeCapacity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)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&amp;&amp;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carsPassing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[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my_color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]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&lt;=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MAX_PASSING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){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              if(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carsPassing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[!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my_color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]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&gt;= 0){</a:t>
            </a:r>
          </a:p>
          <a:p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          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    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carsPassing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[!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my_color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] =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-1;</a:t>
            </a:r>
          </a:p>
          <a:p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           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             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onbridge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[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my_color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]++;</a:t>
            </a:r>
          </a:p>
          <a:p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             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waiting[</a:t>
            </a: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my_color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]--; </a:t>
            </a:r>
            <a:endParaRPr lang="en-US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endParaRPr lang="en-US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}</a:t>
            </a:r>
            <a:endParaRPr lang="en-US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410843" y="1680875"/>
            <a:ext cx="5599431" cy="4844616"/>
          </a:xfrm>
          <a:prstGeom prst="roundRect">
            <a:avLst>
              <a:gd name="adj" fmla="val 9787"/>
            </a:avLst>
          </a:prstGeom>
          <a:noFill/>
          <a:ln w="19050">
            <a:solidFill>
              <a:schemeClr val="accent1">
                <a:lumMod val="75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6"/>
          <p:cNvSpPr/>
          <p:nvPr/>
        </p:nvSpPr>
        <p:spPr>
          <a:xfrm>
            <a:off x="2336812" y="1279628"/>
            <a:ext cx="3358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600" spc="-1" dirty="0" err="1" smtClean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bridge_enter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5" name="CustomShape 8"/>
          <p:cNvSpPr/>
          <p:nvPr/>
        </p:nvSpPr>
        <p:spPr>
          <a:xfrm>
            <a:off x="6713652" y="536963"/>
            <a:ext cx="4923521" cy="25939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mutex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mtx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</a:p>
          <a:p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cond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wait_to_fill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train_start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wait_to_empty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pas_entering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pas_exiting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volatile </a:t>
            </a: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waiting = onboard = 0;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volatile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trainCapacity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volatile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train_w_fill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train_w_empty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0;</a:t>
            </a: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6" name="CustomShape 9"/>
          <p:cNvSpPr/>
          <p:nvPr/>
        </p:nvSpPr>
        <p:spPr>
          <a:xfrm>
            <a:off x="7996711" y="4235787"/>
            <a:ext cx="2341861" cy="11899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region X when (1){</a:t>
            </a:r>
          </a:p>
          <a:p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onbridge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my_color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]--;</a:t>
            </a:r>
          </a:p>
          <a:p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lang="en-US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7" name="CustomShape 10"/>
          <p:cNvSpPr/>
          <p:nvPr/>
        </p:nvSpPr>
        <p:spPr>
          <a:xfrm>
            <a:off x="7441538" y="3877001"/>
            <a:ext cx="3079200" cy="1548705"/>
          </a:xfrm>
          <a:prstGeom prst="roundRect">
            <a:avLst>
              <a:gd name="adj" fmla="val 9787"/>
            </a:avLst>
          </a:prstGeom>
          <a:noFill/>
          <a:ln w="19050">
            <a:solidFill>
              <a:schemeClr val="accent1">
                <a:lumMod val="75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11"/>
          <p:cNvSpPr/>
          <p:nvPr/>
        </p:nvSpPr>
        <p:spPr>
          <a:xfrm>
            <a:off x="8387342" y="3510454"/>
            <a:ext cx="13267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600" spc="-1" dirty="0" err="1" smtClean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bridge_exit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42" name="CustomShape 25"/>
          <p:cNvSpPr/>
          <p:nvPr/>
        </p:nvSpPr>
        <p:spPr>
          <a:xfrm>
            <a:off x="7441538" y="2439121"/>
            <a:ext cx="3058597" cy="859680"/>
          </a:xfrm>
          <a:prstGeom prst="roundRect">
            <a:avLst>
              <a:gd name="adj" fmla="val 19830"/>
            </a:avLst>
          </a:prstGeom>
          <a:noFill/>
          <a:ln w="19050">
            <a:solidFill>
              <a:schemeClr val="accent1">
                <a:lumMod val="75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26"/>
          <p:cNvSpPr/>
          <p:nvPr/>
        </p:nvSpPr>
        <p:spPr>
          <a:xfrm>
            <a:off x="8366739" y="2502335"/>
            <a:ext cx="1560600" cy="72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bridge_enter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 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// on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ride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bridge_exit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 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44" name="CustomShape 27"/>
          <p:cNvSpPr/>
          <p:nvPr/>
        </p:nvSpPr>
        <p:spPr>
          <a:xfrm>
            <a:off x="8467179" y="2144987"/>
            <a:ext cx="1359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600" spc="-1" dirty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passenger</a:t>
            </a: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7838078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298800" y="117915"/>
            <a:ext cx="10514520" cy="72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3.4.3 </a:t>
            </a:r>
            <a:r>
              <a:rPr lang="en-US" sz="3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Τρενάκι</a:t>
            </a:r>
            <a:r>
              <a:rPr lang="en-US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w/</a:t>
            </a:r>
            <a:r>
              <a:rPr lang="el-GR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CCR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39025" y="1626072"/>
            <a:ext cx="4759260" cy="24460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region X when (1){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waiting++;</a:t>
            </a:r>
          </a:p>
          <a:p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if(waiting ==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trainCapacity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){</a:t>
            </a:r>
          </a:p>
          <a:p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wait_to_fill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1;</a:t>
            </a:r>
          </a:p>
          <a:p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}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</a:p>
          <a:p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region X when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pas_entering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onboard++;  waiting--;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if(onboard 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== </a:t>
            </a: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trainCapacity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){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pas_entering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0; 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train_start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1;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}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</a:p>
          <a:p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445395" y="1565923"/>
            <a:ext cx="4832280" cy="2506172"/>
          </a:xfrm>
          <a:prstGeom prst="roundRect">
            <a:avLst>
              <a:gd name="adj" fmla="val 9787"/>
            </a:avLst>
          </a:prstGeom>
          <a:noFill/>
          <a:ln w="28440">
            <a:solidFill>
              <a:schemeClr val="accent1">
                <a:lumMod val="75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6"/>
          <p:cNvSpPr/>
          <p:nvPr/>
        </p:nvSpPr>
        <p:spPr>
          <a:xfrm>
            <a:off x="1940205" y="1171889"/>
            <a:ext cx="3358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pc="-1" dirty="0" err="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train_enter</a:t>
            </a:r>
            <a:r>
              <a:rPr lang="en-US" spc="-1" dirty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 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CustomShape 2"/>
          <p:cNvSpPr/>
          <p:nvPr/>
        </p:nvSpPr>
        <p:spPr>
          <a:xfrm>
            <a:off x="539025" y="4912909"/>
            <a:ext cx="4759260" cy="16036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region 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 when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pas_exiting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onboard--; </a:t>
            </a:r>
          </a:p>
          <a:p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if(!onboard){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pas_exiting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0;</a:t>
            </a:r>
          </a:p>
          <a:p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wait_to_empty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1;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}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</a:p>
          <a:p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CustomShape 4"/>
          <p:cNvSpPr/>
          <p:nvPr/>
        </p:nvSpPr>
        <p:spPr>
          <a:xfrm>
            <a:off x="466005" y="4811480"/>
            <a:ext cx="4832280" cy="1603660"/>
          </a:xfrm>
          <a:prstGeom prst="roundRect">
            <a:avLst>
              <a:gd name="adj" fmla="val 9787"/>
            </a:avLst>
          </a:prstGeom>
          <a:noFill/>
          <a:ln w="28440">
            <a:solidFill>
              <a:schemeClr val="accent1">
                <a:lumMod val="75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11"/>
          <p:cNvSpPr/>
          <p:nvPr/>
        </p:nvSpPr>
        <p:spPr>
          <a:xfrm>
            <a:off x="2218765" y="4394185"/>
            <a:ext cx="13267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600" spc="-1" dirty="0" err="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train_exit</a:t>
            </a:r>
            <a:r>
              <a:rPr lang="en-US" spc="-1" dirty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 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7" name="CustomShape 3"/>
          <p:cNvSpPr/>
          <p:nvPr/>
        </p:nvSpPr>
        <p:spPr>
          <a:xfrm>
            <a:off x="6360552" y="2969338"/>
            <a:ext cx="5001295" cy="392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while(1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){</a:t>
            </a:r>
          </a:p>
          <a:p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region 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 when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wait_to_fill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wait_to_fill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0;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pas_entering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1;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}</a:t>
            </a:r>
          </a:p>
          <a:p>
            <a:endParaRPr lang="en-US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region 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 when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train_start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train_start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}</a:t>
            </a:r>
          </a:p>
          <a:p>
            <a:endParaRPr lang="en-US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sleep(RIDE_DURATION);</a:t>
            </a:r>
          </a:p>
          <a:p>
            <a:endParaRPr lang="en-US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lvl="0"/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region 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 when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(1){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0"/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pas_exiting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1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0"/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</a:p>
          <a:p>
            <a:pPr lvl="0"/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0"/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region 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 when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wait_to_empty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0"/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wait_to_empty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0"/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}</a:t>
            </a:r>
            <a:endParaRPr lang="en-US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CustomShape 5"/>
          <p:cNvSpPr/>
          <p:nvPr/>
        </p:nvSpPr>
        <p:spPr>
          <a:xfrm>
            <a:off x="6269919" y="2781300"/>
            <a:ext cx="4817662" cy="3925919"/>
          </a:xfrm>
          <a:prstGeom prst="roundRect">
            <a:avLst>
              <a:gd name="adj" fmla="val 9787"/>
            </a:avLst>
          </a:prstGeom>
          <a:noFill/>
          <a:ln w="19050">
            <a:solidFill>
              <a:schemeClr val="accent1">
                <a:lumMod val="75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" name="CustomShape 7"/>
          <p:cNvSpPr/>
          <p:nvPr/>
        </p:nvSpPr>
        <p:spPr>
          <a:xfrm>
            <a:off x="10077700" y="3012498"/>
            <a:ext cx="9475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600" spc="-1" dirty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0" name="CustomShape 25"/>
          <p:cNvSpPr/>
          <p:nvPr/>
        </p:nvSpPr>
        <p:spPr>
          <a:xfrm>
            <a:off x="6360552" y="1585799"/>
            <a:ext cx="4727030" cy="859680"/>
          </a:xfrm>
          <a:prstGeom prst="roundRect">
            <a:avLst>
              <a:gd name="adj" fmla="val 19830"/>
            </a:avLst>
          </a:prstGeom>
          <a:noFill/>
          <a:ln w="19050">
            <a:solidFill>
              <a:schemeClr val="accent1">
                <a:lumMod val="75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" name="CustomShape 26"/>
          <p:cNvSpPr/>
          <p:nvPr/>
        </p:nvSpPr>
        <p:spPr>
          <a:xfrm>
            <a:off x="6361865" y="1650959"/>
            <a:ext cx="1560600" cy="72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train_enter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 );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// on ride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train_exit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 );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2" name="CustomShape 27"/>
          <p:cNvSpPr/>
          <p:nvPr/>
        </p:nvSpPr>
        <p:spPr>
          <a:xfrm>
            <a:off x="9680008" y="1621770"/>
            <a:ext cx="1359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600" spc="-1" dirty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passenger</a:t>
            </a: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3" name="CustomShape 8"/>
          <p:cNvSpPr/>
          <p:nvPr/>
        </p:nvSpPr>
        <p:spPr>
          <a:xfrm>
            <a:off x="6163029" y="321857"/>
            <a:ext cx="5396340" cy="8572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volatile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wait_to_fill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wait_to_empty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train_start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volatile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pas_entering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pas_exiting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waiting, onboard;</a:t>
            </a:r>
          </a:p>
          <a:p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volatile </a:t>
            </a: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trainCapacity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983483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1251</TotalTime>
  <Words>1646</Words>
  <Application>Microsoft Office PowerPoint</Application>
  <PresentationFormat>Ευρεία οθόνη</PresentationFormat>
  <Paragraphs>362</Paragraphs>
  <Slides>9</Slides>
  <Notes>2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6</vt:i4>
      </vt:variant>
      <vt:variant>
        <vt:lpstr>Θέμα</vt:lpstr>
      </vt:variant>
      <vt:variant>
        <vt:i4>2</vt:i4>
      </vt:variant>
      <vt:variant>
        <vt:lpstr>Τίτλοι διαφανειών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DejaVu Sans</vt:lpstr>
      <vt:lpstr>Symbol</vt:lpstr>
      <vt:lpstr>Wingdings</vt:lpstr>
      <vt:lpstr>Office Theme</vt:lpstr>
      <vt:lpstr>Office Theme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subject/>
  <dc:creator>atsitsopoulou</dc:creator>
  <dc:description/>
  <cp:lastModifiedBy>atsitsopoulou</cp:lastModifiedBy>
  <cp:revision>239</cp:revision>
  <dcterms:created xsi:type="dcterms:W3CDTF">2017-10-17T11:33:52Z</dcterms:created>
  <dcterms:modified xsi:type="dcterms:W3CDTF">2017-11-28T16:05:39Z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Ευρεία οθόνη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