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80" r:id="rId11"/>
    <p:sldId id="281" r:id="rId12"/>
    <p:sldId id="282" r:id="rId13"/>
    <p:sldId id="279" r:id="rId14"/>
    <p:sldId id="27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902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MySQL</a:t>
          </a:r>
        </a:p>
        <a:p>
          <a:pPr>
            <a:lnSpc>
              <a:spcPct val="100000"/>
            </a:lnSpc>
          </a:pPr>
          <a:r>
            <a:rPr lang="en-US" dirty="0"/>
            <a:t>MySQL Workbench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Servlet Container: Apache Tomcat 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JDBC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C247C6-AC31-4EB9-A49D-196949296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Eclipse IDE</a:t>
          </a:r>
          <a:endParaRPr lang="el-GR" dirty="0"/>
        </a:p>
      </dgm:t>
    </dgm:pt>
    <dgm:pt modelId="{A296B7B2-CFC8-4F7C-8C7E-798C2CEBE920}" type="parTrans" cxnId="{B6FD7011-B3E5-4160-85DB-617C23E2DE22}">
      <dgm:prSet/>
      <dgm:spPr/>
      <dgm:t>
        <a:bodyPr/>
        <a:lstStyle/>
        <a:p>
          <a:endParaRPr lang="el-GR"/>
        </a:p>
      </dgm:t>
    </dgm:pt>
    <dgm:pt modelId="{CDC7A854-BD31-42AF-BCA1-E32664111F2A}" type="sibTrans" cxnId="{B6FD7011-B3E5-4160-85DB-617C23E2DE22}">
      <dgm:prSet/>
      <dgm:spPr/>
      <dgm:t>
        <a:bodyPr/>
        <a:lstStyle/>
        <a:p>
          <a:pPr>
            <a:lnSpc>
              <a:spcPct val="100000"/>
            </a:lnSpc>
          </a:pPr>
          <a:endParaRPr lang="el-GR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HTML/CSS, JAVA</a:t>
          </a:r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5" custLinFactY="-32757" custLinFactNeighborX="-13953" custLinFactNeighborY="-100000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F55B2F71-E638-412C-8147-FC7081E08B04}" type="pres">
      <dgm:prSet presAssocID="{66039115-797B-304C-9FC0-EFABB1F21232}" presName="iconRect" presStyleLbl="node1" presStyleIdx="0" presStyleCnt="5" custScaleX="108643" custScaleY="106614" custLinFactNeighborX="-22485" custLinFactNeighborY="-704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5" custLinFactY="-30481" custLinFactNeighborX="-5710" custLinFactNeighborY="-100000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5" custLinFactY="-23344" custLinFactNeighborX="7813" custLinFactNeighborY="-100000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C425A8E1-258A-4D4B-9D55-24376C0AB360}" type="pres">
      <dgm:prSet presAssocID="{E39563C5-C199-4F5B-A899-8CC0710341A0}" presName="iconRect" presStyleLbl="node1" presStyleIdx="1" presStyleCnt="5" custFlipHor="1" custScaleX="125452" custScaleY="84710" custLinFactNeighborX="14051" custLinFactNeighborY="-801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5" custLinFactY="-25661" custLinFactNeighborX="-2495" custLinFactNeighborY="-100000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5" custLinFactNeighborX="-3350" custLinFactNeighborY="-79575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D99F53AC-3AF2-437B-A5AB-1239ADEC0676}" type="pres">
      <dgm:prSet presAssocID="{15B1A768-2666-4AB4-BDA7-F0E3C4160D59}" presName="iconRect" presStyleLbl="node1" presStyleIdx="2" presStyleCnt="5" custLinFactY="-36793" custLinFactNeighborX="-5777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5" custLinFactNeighborX="-6408" custLinFactNeighborY="-76938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D11DA572-D488-471C-9531-55DB2DC110F7}" type="pres">
      <dgm:prSet presAssocID="{3FC247C6-AC31-4EB9-A49D-196949296C7E}" presName="compNode" presStyleCnt="0"/>
      <dgm:spPr/>
    </dgm:pt>
    <dgm:pt modelId="{85CF655D-7663-4AA8-ADC2-3B42046F909A}" type="pres">
      <dgm:prSet presAssocID="{3FC247C6-AC31-4EB9-A49D-196949296C7E}" presName="iconBgRect" presStyleLbl="bgShp" presStyleIdx="3" presStyleCnt="5" custLinFactNeighborX="4665" custLinFactNeighborY="-70167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9DBC55FF-2483-491A-99D6-0559C26658E6}" type="pres">
      <dgm:prSet presAssocID="{3FC247C6-AC31-4EB9-A49D-196949296C7E}" presName="iconRect" presStyleLbl="node1" presStyleIdx="3" presStyleCnt="5" custLinFactY="-18469" custLinFactNeighborX="4088" custLinFactNeighborY="-100000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274914DA-3D92-4A85-BDB3-E280FCCCE87B}" type="pres">
      <dgm:prSet presAssocID="{3FC247C6-AC31-4EB9-A49D-196949296C7E}" presName="spaceRect" presStyleCnt="0"/>
      <dgm:spPr/>
    </dgm:pt>
    <dgm:pt modelId="{403DF683-06B5-48D1-BFAD-DAD51BC44029}" type="pres">
      <dgm:prSet presAssocID="{3FC247C6-AC31-4EB9-A49D-196949296C7E}" presName="textRect" presStyleLbl="revTx" presStyleIdx="3" presStyleCnt="5" custLinFactNeighborX="-4155" custLinFactNeighborY="-69945">
        <dgm:presLayoutVars>
          <dgm:chMax val="1"/>
          <dgm:chPref val="1"/>
        </dgm:presLayoutVars>
      </dgm:prSet>
      <dgm:spPr/>
    </dgm:pt>
    <dgm:pt modelId="{5BA9AD33-BD38-40CE-99E0-34A1F1774591}" type="pres">
      <dgm:prSet presAssocID="{CDC7A854-BD31-42AF-BCA1-E32664111F2A}" presName="sibTrans" presStyleLbl="sibTrans2D1" presStyleIdx="0" presStyleCnt="0"/>
      <dgm:spPr/>
    </dgm:pt>
    <dgm:pt modelId="{DE0DC4E1-C473-4E79-B77E-C565DB718729}" type="pres">
      <dgm:prSet presAssocID="{3AA5586A-C40E-4DDA-98A5-6545F36F46AB}" presName="compNode" presStyleCnt="0"/>
      <dgm:spPr/>
    </dgm:pt>
    <dgm:pt modelId="{3150648F-D14D-4E6F-8AF2-434C55D5E016}" type="pres">
      <dgm:prSet presAssocID="{3AA5586A-C40E-4DDA-98A5-6545F36F46AB}" presName="iconBgRect" presStyleLbl="bgShp" presStyleIdx="4" presStyleCnt="5" custLinFactY="-33954" custLinFactNeighborX="-3557" custLinFactNeighborY="-100000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82BE55E9-7250-4701-92EC-3F5C71348483}" type="pres">
      <dgm:prSet presAssocID="{3AA5586A-C40E-4DDA-98A5-6545F36F46AB}" presName="iconRect" presStyleLbl="node1" presStyleIdx="4" presStyleCnt="5" custLinFactY="-100000" custLinFactNeighborX="-4088" custLinFactNeighborY="-132863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BE510C5C-1519-47DF-A2A8-F5A2BB5C6E9A}" type="pres">
      <dgm:prSet presAssocID="{3AA5586A-C40E-4DDA-98A5-6545F36F46AB}" presName="spaceRect" presStyleCnt="0"/>
      <dgm:spPr/>
    </dgm:pt>
    <dgm:pt modelId="{A97DE1BE-6A89-4BFF-BFE6-439B203FF20C}" type="pres">
      <dgm:prSet presAssocID="{3AA5586A-C40E-4DDA-98A5-6545F36F46AB}" presName="textRect" presStyleLbl="revTx" presStyleIdx="4" presStyleCnt="5" custLinFactY="-34941" custLinFactNeighborX="-7041" custLinFactNeighborY="-100000">
        <dgm:presLayoutVars>
          <dgm:chMax val="1"/>
          <dgm:chPref val="1"/>
        </dgm:presLayoutVars>
      </dgm:prSet>
      <dgm:spPr/>
    </dgm:pt>
  </dgm:ptLst>
  <dgm:cxnLst>
    <dgm:cxn modelId="{B6FD7011-B3E5-4160-85DB-617C23E2DE22}" srcId="{489A589A-46DE-0F49-B460-E7914F3E440D}" destId="{3FC247C6-AC31-4EB9-A49D-196949296C7E}" srcOrd="3" destOrd="0" parTransId="{A296B7B2-CFC8-4F7C-8C7E-798C2CEBE920}" sibTransId="{CDC7A854-BD31-42AF-BCA1-E32664111F2A}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7064DD1C-66A0-41A4-BB95-91C43C6177DD}" type="presOf" srcId="{3FC247C6-AC31-4EB9-A49D-196949296C7E}" destId="{403DF683-06B5-48D1-BFAD-DAD51BC44029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517B356-C3B6-44A7-83DC-17DE4AACDBA2}" type="presOf" srcId="{CDC7A854-BD31-42AF-BCA1-E32664111F2A}" destId="{5BA9AD33-BD38-40CE-99E0-34A1F1774591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651D64B6-DD2B-4C54-9B15-BB254AC43361}" type="presOf" srcId="{3AA5586A-C40E-4DDA-98A5-6545F36F46AB}" destId="{A97DE1BE-6A89-4BFF-BFE6-439B203FF20C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4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3CC68638-5E1B-485F-BAB1-59ECBDFA7F17}" type="presParOf" srcId="{326FDCF2-F375-4C3F-9814-C84BA9388F92}" destId="{D11DA572-D488-471C-9531-55DB2DC110F7}" srcOrd="6" destOrd="0" presId="urn:microsoft.com/office/officeart/2018/2/layout/IconCircleList"/>
    <dgm:cxn modelId="{E073BD25-4D40-4A2B-836C-1394F125C6CE}" type="presParOf" srcId="{D11DA572-D488-471C-9531-55DB2DC110F7}" destId="{85CF655D-7663-4AA8-ADC2-3B42046F909A}" srcOrd="0" destOrd="0" presId="urn:microsoft.com/office/officeart/2018/2/layout/IconCircleList"/>
    <dgm:cxn modelId="{9EF77EEB-9027-411C-A0A9-41A857CC3E67}" type="presParOf" srcId="{D11DA572-D488-471C-9531-55DB2DC110F7}" destId="{9DBC55FF-2483-491A-99D6-0559C26658E6}" srcOrd="1" destOrd="0" presId="urn:microsoft.com/office/officeart/2018/2/layout/IconCircleList"/>
    <dgm:cxn modelId="{3A8C5554-3750-4BED-B037-31A6E924282C}" type="presParOf" srcId="{D11DA572-D488-471C-9531-55DB2DC110F7}" destId="{274914DA-3D92-4A85-BDB3-E280FCCCE87B}" srcOrd="2" destOrd="0" presId="urn:microsoft.com/office/officeart/2018/2/layout/IconCircleList"/>
    <dgm:cxn modelId="{A3D7666F-C375-41E4-A437-7A0BD33AA4AC}" type="presParOf" srcId="{D11DA572-D488-471C-9531-55DB2DC110F7}" destId="{403DF683-06B5-48D1-BFAD-DAD51BC44029}" srcOrd="3" destOrd="0" presId="urn:microsoft.com/office/officeart/2018/2/layout/IconCircleList"/>
    <dgm:cxn modelId="{746698CC-8E15-4C52-B6D1-B759AB55BD58}" type="presParOf" srcId="{326FDCF2-F375-4C3F-9814-C84BA9388F92}" destId="{5BA9AD33-BD38-40CE-99E0-34A1F1774591}" srcOrd="7" destOrd="0" presId="urn:microsoft.com/office/officeart/2018/2/layout/IconCircleList"/>
    <dgm:cxn modelId="{38A77744-E8A0-470A-92B6-35EE60263448}" type="presParOf" srcId="{326FDCF2-F375-4C3F-9814-C84BA9388F92}" destId="{DE0DC4E1-C473-4E79-B77E-C565DB718729}" srcOrd="8" destOrd="0" presId="urn:microsoft.com/office/officeart/2018/2/layout/IconCircleList"/>
    <dgm:cxn modelId="{8DFAC71E-8DD2-4A83-A7E7-73661953CEED}" type="presParOf" srcId="{DE0DC4E1-C473-4E79-B77E-C565DB718729}" destId="{3150648F-D14D-4E6F-8AF2-434C55D5E016}" srcOrd="0" destOrd="0" presId="urn:microsoft.com/office/officeart/2018/2/layout/IconCircleList"/>
    <dgm:cxn modelId="{57DEFF70-E8D8-4BAE-8530-92F7A01B2788}" type="presParOf" srcId="{DE0DC4E1-C473-4E79-B77E-C565DB718729}" destId="{82BE55E9-7250-4701-92EC-3F5C71348483}" srcOrd="1" destOrd="0" presId="urn:microsoft.com/office/officeart/2018/2/layout/IconCircleList"/>
    <dgm:cxn modelId="{340CFA0E-F253-45FA-939C-E2116440D74F}" type="presParOf" srcId="{DE0DC4E1-C473-4E79-B77E-C565DB718729}" destId="{BE510C5C-1519-47DF-A2A8-F5A2BB5C6E9A}" srcOrd="2" destOrd="0" presId="urn:microsoft.com/office/officeart/2018/2/layout/IconCircleList"/>
    <dgm:cxn modelId="{34A14E10-CDB8-446D-B366-14EA10F1507E}" type="presParOf" srcId="{DE0DC4E1-C473-4E79-B77E-C565DB718729}" destId="{A97DE1BE-6A89-4BFF-BFE6-439B203FF2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20608" y="0"/>
          <a:ext cx="779074" cy="779074"/>
        </a:xfrm>
        <a:prstGeom prst="ellipse">
          <a:avLst/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F55B2F71-E638-412C-8147-FC7081E08B04}">
      <dsp:nvSpPr>
        <dsp:cNvPr id="0" name=""/>
        <dsp:cNvSpPr/>
      </dsp:nvSpPr>
      <dsp:spPr>
        <a:xfrm>
          <a:off x="171790" y="185960"/>
          <a:ext cx="490917" cy="481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970474" y="0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MySQL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MySQL Workbench</a:t>
          </a:r>
        </a:p>
      </dsp:txBody>
      <dsp:txXfrm>
        <a:off x="970474" y="0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92569" y="0"/>
          <a:ext cx="779074" cy="779074"/>
        </a:xfrm>
        <a:prstGeom prst="ellipse">
          <a:avLst/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C425A8E1-258A-4D4B-9D55-24376C0AB360}">
      <dsp:nvSpPr>
        <dsp:cNvPr id="0" name=""/>
        <dsp:cNvSpPr/>
      </dsp:nvSpPr>
      <dsp:spPr>
        <a:xfrm flipH="1">
          <a:off x="3401292" y="191428"/>
          <a:ext cx="566871" cy="3827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31901" y="0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Servlet Container: Apache Tomcat </a:t>
          </a:r>
        </a:p>
      </dsp:txBody>
      <dsp:txXfrm>
        <a:off x="4131901" y="0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03214" y="1300014"/>
          <a:ext cx="779074" cy="779074"/>
        </a:xfrm>
        <a:prstGeom prst="ellipse">
          <a:avLst/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D99F53AC-3AF2-437B-A5AB-1239ADEC0676}">
      <dsp:nvSpPr>
        <dsp:cNvPr id="0" name=""/>
        <dsp:cNvSpPr/>
      </dsp:nvSpPr>
      <dsp:spPr>
        <a:xfrm>
          <a:off x="266814" y="146545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957656" y="132055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JDBC</a:t>
          </a:r>
        </a:p>
      </dsp:txBody>
      <dsp:txXfrm>
        <a:off x="957656" y="1320559"/>
        <a:ext cx="1836390" cy="779074"/>
      </dsp:txXfrm>
    </dsp:sp>
    <dsp:sp modelId="{85CF655D-7663-4AA8-ADC2-3B42046F909A}">
      <dsp:nvSpPr>
        <dsp:cNvPr id="0" name=""/>
        <dsp:cNvSpPr/>
      </dsp:nvSpPr>
      <dsp:spPr>
        <a:xfrm>
          <a:off x="3268043" y="1373310"/>
          <a:ext cx="779074" cy="779074"/>
        </a:xfrm>
        <a:prstGeom prst="ellipse">
          <a:avLst/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9DBC55FF-2483-491A-99D6-0559C26658E6}">
      <dsp:nvSpPr>
        <dsp:cNvPr id="0" name=""/>
        <dsp:cNvSpPr/>
      </dsp:nvSpPr>
      <dsp:spPr>
        <a:xfrm>
          <a:off x="3413777" y="1548251"/>
          <a:ext cx="451863" cy="45186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DF683-06B5-48D1-BFAD-DAD51BC44029}">
      <dsp:nvSpPr>
        <dsp:cNvPr id="0" name=""/>
        <dsp:cNvSpPr/>
      </dsp:nvSpPr>
      <dsp:spPr>
        <a:xfrm>
          <a:off x="4101417" y="137503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Eclipse IDE</a:t>
          </a:r>
          <a:endParaRPr lang="el-GR" sz="1800" kern="1200" dirty="0"/>
        </a:p>
      </dsp:txBody>
      <dsp:txXfrm>
        <a:off x="4101417" y="1375039"/>
        <a:ext cx="1836390" cy="779074"/>
      </dsp:txXfrm>
    </dsp:sp>
    <dsp:sp modelId="{3150648F-D14D-4E6F-8AF2-434C55D5E016}">
      <dsp:nvSpPr>
        <dsp:cNvPr id="0" name=""/>
        <dsp:cNvSpPr/>
      </dsp:nvSpPr>
      <dsp:spPr>
        <a:xfrm>
          <a:off x="101601" y="2440666"/>
          <a:ext cx="779074" cy="779074"/>
        </a:xfrm>
        <a:prstGeom prst="ellipse">
          <a:avLst/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82BE55E9-7250-4701-92EC-3F5C71348483}">
      <dsp:nvSpPr>
        <dsp:cNvPr id="0" name=""/>
        <dsp:cNvSpPr/>
      </dsp:nvSpPr>
      <dsp:spPr>
        <a:xfrm>
          <a:off x="274446" y="2595651"/>
          <a:ext cx="451863" cy="451863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DE1BE-6A89-4BFF-BFE6-439B203FF20C}">
      <dsp:nvSpPr>
        <dsp:cNvPr id="0" name=""/>
        <dsp:cNvSpPr/>
      </dsp:nvSpPr>
      <dsp:spPr>
        <a:xfrm>
          <a:off x="946032" y="2432977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HTML/CSS, JAVA</a:t>
          </a:r>
        </a:p>
      </dsp:txBody>
      <dsp:txXfrm>
        <a:off x="946032" y="2432977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nf-871288.vm.okeanos.grnet.gr:8080/eSho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1034473"/>
            <a:ext cx="9229725" cy="3941808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73" y="4976282"/>
            <a:ext cx="9312852" cy="1405468"/>
          </a:xfrm>
        </p:spPr>
        <p:txBody>
          <a:bodyPr>
            <a:normAutofit/>
          </a:bodyPr>
          <a:lstStyle/>
          <a:p>
            <a:pPr algn="ctr"/>
            <a:r>
              <a:rPr lang="el-G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Αξελου</a:t>
            </a:r>
            <a:r>
              <a:rPr lang="el-G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l-G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ολυμπια</a:t>
            </a:r>
            <a:r>
              <a:rPr lang="el-G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– ΒΕΡΩΝΗ ΕΛΕΝΗ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14C9-A206-4B76-A53C-8819DDA6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BD464-D9A8-4BA5-AF4D-7E94771789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14" y="1845973"/>
            <a:ext cx="4763659" cy="462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F5C09-4D20-42B2-A960-5BA0A3C141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87" y="1845973"/>
            <a:ext cx="2617239" cy="145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5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E52-BDC6-434B-8943-68F09CE7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C5D0-FA22-43B2-A110-1F6A9B0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u="sng" dirty="0">
                <a:hlinkClick r:id="rId2"/>
              </a:rPr>
              <a:t>http://snf-871288.vm.okeanos.grnet.gr:8080/eShop/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813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35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998" y="463358"/>
            <a:ext cx="7426037" cy="2834023"/>
          </a:xfrm>
        </p:spPr>
        <p:txBody>
          <a:bodyPr>
            <a:normAutofit/>
          </a:bodyPr>
          <a:lstStyle/>
          <a:p>
            <a:r>
              <a:rPr lang="el-GR" dirty="0"/>
              <a:t>ΕΥΧΑΡΙΣΤΟΥΜΕ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l-GR" dirty="0"/>
              <a:t>ΕΡΓΑΛΕΙΑ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637031"/>
              </p:ext>
            </p:extLst>
          </p:nvPr>
        </p:nvGraphicFramePr>
        <p:xfrm>
          <a:off x="685801" y="2142067"/>
          <a:ext cx="6143423" cy="4619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l-GR" dirty="0" err="1"/>
              <a:t>Δυνατοτητεσ</a:t>
            </a:r>
            <a:r>
              <a:rPr lang="el-GR" dirty="0"/>
              <a:t> ΧΡΗΣΤΗ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C27DA-9065-4127-8C75-E9BEC403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en-US" dirty="0"/>
              <a:t>LOGIN/REGISTER</a:t>
            </a:r>
          </a:p>
          <a:p>
            <a:r>
              <a:rPr lang="el-GR" dirty="0"/>
              <a:t>ΕΜΦΑΝΙΣΗ ΠΡΟΙΟΝΤΩΝ</a:t>
            </a:r>
          </a:p>
          <a:p>
            <a:r>
              <a:rPr lang="el-GR" dirty="0"/>
              <a:t>ΠΡΟΣΘΗΚΗ ΣΤΟ ΚΑΛΑΘΙ / ΔΙΑΓΡΑΦΗ ΚΑΛΑΘΙΟΥ/ ΑΓΟΡΑ ΠΡΟΙΟΝΤΩΝ </a:t>
            </a:r>
          </a:p>
          <a:p>
            <a:r>
              <a:rPr lang="el-GR" dirty="0"/>
              <a:t>ΕΜΦΑΝΙΣΗ ΣΤΟΙΧΕΙΩΝ ΧΡΗΣΤΗ</a:t>
            </a:r>
            <a:r>
              <a:rPr lang="en-US" dirty="0"/>
              <a:t> </a:t>
            </a:r>
            <a:r>
              <a:rPr lang="el-GR" dirty="0"/>
              <a:t>/</a:t>
            </a:r>
            <a:r>
              <a:rPr lang="en-US" dirty="0"/>
              <a:t>LOGOUT/ DELETE ACCOUNT</a:t>
            </a:r>
          </a:p>
          <a:p>
            <a:r>
              <a:rPr lang="el-GR" dirty="0"/>
              <a:t>ΙΣΤΟΡΙΚΟ ΠΑΡΑΓΓΕΛΙΩΝ</a:t>
            </a:r>
          </a:p>
          <a:p>
            <a:r>
              <a:rPr lang="en-US" dirty="0"/>
              <a:t>ABOUT US 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7CFF-3BC0-41DF-99A8-96B94F19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6930C0-4451-4240-99CE-A17E65FD1F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37" y="487218"/>
            <a:ext cx="9365672" cy="5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5BEE-9D30-4A1D-AEBE-E22A0597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Επεξηγηση</a:t>
            </a:r>
            <a:r>
              <a:rPr lang="el-GR" dirty="0"/>
              <a:t> </a:t>
            </a:r>
            <a:r>
              <a:rPr lang="en-US" dirty="0"/>
              <a:t>ER DIAGRAM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76E5-6F25-4A22-B7B0-7447E86A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4106332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ΠΙΝΑΚΕΣ</a:t>
            </a:r>
            <a:r>
              <a:rPr lang="el-GR" dirty="0"/>
              <a:t> </a:t>
            </a:r>
            <a:endParaRPr lang="en-US" dirty="0"/>
          </a:p>
          <a:p>
            <a:r>
              <a:rPr lang="en-US" b="1" dirty="0"/>
              <a:t>USER</a:t>
            </a:r>
            <a:r>
              <a:rPr lang="en-US" dirty="0"/>
              <a:t>: </a:t>
            </a:r>
            <a:r>
              <a:rPr lang="el-GR" dirty="0"/>
              <a:t>στοιχεία του χρήστη </a:t>
            </a:r>
            <a:endParaRPr lang="en-US" dirty="0"/>
          </a:p>
          <a:p>
            <a:pPr lvl="1"/>
            <a:r>
              <a:rPr lang="en-US" dirty="0"/>
              <a:t>PRIMARY KEY</a:t>
            </a:r>
            <a:r>
              <a:rPr lang="el-GR" dirty="0"/>
              <a:t> </a:t>
            </a:r>
            <a:r>
              <a:rPr lang="en-US" u="sng" dirty="0"/>
              <a:t>username</a:t>
            </a:r>
            <a:r>
              <a:rPr lang="el-GR" u="sng" dirty="0"/>
              <a:t>.</a:t>
            </a:r>
            <a:endParaRPr lang="en-US" u="sng" dirty="0"/>
          </a:p>
          <a:p>
            <a:r>
              <a:rPr lang="en-US" b="1" dirty="0"/>
              <a:t>PRODUCT</a:t>
            </a:r>
            <a:r>
              <a:rPr lang="en-US" dirty="0"/>
              <a:t>: </a:t>
            </a:r>
            <a:r>
              <a:rPr lang="el-GR" dirty="0"/>
              <a:t>πληροφορίες για τα προϊόντα </a:t>
            </a:r>
            <a:endParaRPr lang="en-US" dirty="0"/>
          </a:p>
          <a:p>
            <a:pPr lvl="1"/>
            <a:r>
              <a:rPr lang="el-GR" dirty="0"/>
              <a:t> </a:t>
            </a:r>
            <a:r>
              <a:rPr lang="en-US" dirty="0"/>
              <a:t>PRIMARY K</a:t>
            </a:r>
            <a:r>
              <a:rPr lang="el-GR" dirty="0"/>
              <a:t>ΕΥ </a:t>
            </a:r>
            <a:r>
              <a:rPr lang="en-US" u="sng" dirty="0"/>
              <a:t>idproduct</a:t>
            </a:r>
            <a:r>
              <a:rPr lang="el-GR" u="sng" dirty="0"/>
              <a:t>.</a:t>
            </a:r>
            <a:endParaRPr lang="en-US" dirty="0"/>
          </a:p>
          <a:p>
            <a:r>
              <a:rPr lang="en-US" b="1" dirty="0"/>
              <a:t>CATEGORY</a:t>
            </a:r>
            <a:r>
              <a:rPr lang="en-US" dirty="0"/>
              <a:t>: </a:t>
            </a:r>
            <a:r>
              <a:rPr lang="el-GR" dirty="0"/>
              <a:t>μοναδικό πεδίο το όνομα της κατηγορίας (</a:t>
            </a:r>
            <a:r>
              <a:rPr lang="en-US" dirty="0"/>
              <a:t>Shirts, Shoes, Trousers) </a:t>
            </a:r>
          </a:p>
          <a:p>
            <a:pPr lvl="1"/>
            <a:r>
              <a:rPr lang="el-GR" dirty="0"/>
              <a:t> </a:t>
            </a:r>
            <a:r>
              <a:rPr lang="en-US" dirty="0"/>
              <a:t>PRIMARY KEY </a:t>
            </a:r>
            <a:r>
              <a:rPr lang="en-US" u="sng" dirty="0" err="1"/>
              <a:t>category_name</a:t>
            </a:r>
            <a:endParaRPr lang="el-GR" dirty="0"/>
          </a:p>
          <a:p>
            <a:pPr marL="914400" lvl="2" indent="0">
              <a:buNone/>
            </a:pPr>
            <a:r>
              <a:rPr lang="el-GR" sz="18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4FB9A-D0E5-4125-A635-CB6D3F5E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0" y="708603"/>
            <a:ext cx="1650999" cy="2509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8ECD2-5FF1-4CD8-AC36-C7108DDA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11" b="-1"/>
          <a:stretch/>
        </p:blipFill>
        <p:spPr>
          <a:xfrm>
            <a:off x="9844895" y="3639565"/>
            <a:ext cx="1661304" cy="1851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BEA6A-A285-4DA2-A647-E83F28C3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654" y="5756933"/>
            <a:ext cx="167654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E752-68C6-4909-BABB-15A1754E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Επεξηγηση</a:t>
            </a:r>
            <a:r>
              <a:rPr lang="el-GR" dirty="0"/>
              <a:t> </a:t>
            </a:r>
            <a:r>
              <a:rPr lang="en-US" dirty="0"/>
              <a:t>ER DIAGRAM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321F-DC8E-49E1-B8FF-A6755B84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28800"/>
            <a:ext cx="8010524" cy="4229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b="1" dirty="0"/>
              <a:t>ΠΙΝΑΚΕΣ</a:t>
            </a:r>
            <a:r>
              <a:rPr lang="el-GR" dirty="0"/>
              <a:t> </a:t>
            </a:r>
            <a:endParaRPr lang="en-US" dirty="0"/>
          </a:p>
          <a:p>
            <a:r>
              <a:rPr lang="en-US" b="1" dirty="0"/>
              <a:t>ORDER</a:t>
            </a:r>
            <a:r>
              <a:rPr lang="el-GR" dirty="0"/>
              <a:t>: αποθήκευση στοιχείων παραγγελίας. </a:t>
            </a:r>
            <a:endParaRPr lang="en-US" dirty="0"/>
          </a:p>
          <a:p>
            <a:pPr lvl="1"/>
            <a:r>
              <a:rPr lang="en-US" dirty="0"/>
              <a:t>Primary Key: (</a:t>
            </a:r>
            <a:r>
              <a:rPr lang="en-US" u="sng" dirty="0" err="1"/>
              <a:t>order_id_FK</a:t>
            </a:r>
            <a:r>
              <a:rPr lang="en-US" u="sng" dirty="0"/>
              <a:t>, </a:t>
            </a:r>
            <a:r>
              <a:rPr lang="en-US" u="sng" dirty="0" err="1"/>
              <a:t>idproduct_oder_FK</a:t>
            </a:r>
            <a:r>
              <a:rPr lang="en-US" dirty="0"/>
              <a:t>)</a:t>
            </a:r>
            <a:endParaRPr lang="el-GR" dirty="0"/>
          </a:p>
          <a:p>
            <a:r>
              <a:rPr lang="en-US" b="1" dirty="0"/>
              <a:t>HISTORY</a:t>
            </a:r>
            <a:r>
              <a:rPr lang="en-US" dirty="0"/>
              <a:t>: </a:t>
            </a:r>
            <a:r>
              <a:rPr lang="el-GR" dirty="0"/>
              <a:t>ιστορικό παραγγελιών για κάθε χρήστη.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Primary Key: (</a:t>
            </a:r>
            <a:r>
              <a:rPr lang="en-US" u="sng" dirty="0" err="1"/>
              <a:t>order_id</a:t>
            </a:r>
            <a:r>
              <a:rPr lang="en-US" u="sng" dirty="0"/>
              <a:t>, </a:t>
            </a:r>
            <a:r>
              <a:rPr lang="en-US" u="sng" dirty="0" err="1"/>
              <a:t>username_history_FK</a:t>
            </a:r>
            <a:r>
              <a:rPr lang="en-US" dirty="0"/>
              <a:t>)</a:t>
            </a:r>
          </a:p>
          <a:p>
            <a:r>
              <a:rPr lang="en-US" b="1" dirty="0"/>
              <a:t>CART</a:t>
            </a:r>
            <a:r>
              <a:rPr lang="en-US" dirty="0"/>
              <a:t>:</a:t>
            </a:r>
            <a:r>
              <a:rPr lang="el-GR" dirty="0"/>
              <a:t> καλάθι του κάθε χρήστη.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Primary Key: (</a:t>
            </a:r>
            <a:r>
              <a:rPr lang="en-US" u="sng" dirty="0" err="1"/>
              <a:t>username_FK</a:t>
            </a:r>
            <a:r>
              <a:rPr lang="en-US" u="sng" dirty="0"/>
              <a:t>, </a:t>
            </a:r>
            <a:r>
              <a:rPr lang="en-US" u="sng" dirty="0" err="1"/>
              <a:t>idproduct_cart_FK</a:t>
            </a:r>
            <a:r>
              <a:rPr lang="en-US" dirty="0"/>
              <a:t>)</a:t>
            </a:r>
          </a:p>
          <a:p>
            <a:r>
              <a:rPr lang="en-US" b="1" dirty="0"/>
              <a:t>BELONGSTO</a:t>
            </a:r>
            <a:r>
              <a:rPr lang="en-US" dirty="0"/>
              <a:t>:</a:t>
            </a:r>
            <a:r>
              <a:rPr lang="el-GR" dirty="0"/>
              <a:t> αντιστοίχιση του κάθε προιοντος στην κατηγορία που ανήκει.</a:t>
            </a:r>
            <a:endParaRPr lang="en-US" dirty="0"/>
          </a:p>
          <a:p>
            <a:pPr lvl="1"/>
            <a:r>
              <a:rPr lang="en-US" dirty="0"/>
              <a:t>Primary Key: (</a:t>
            </a:r>
            <a:r>
              <a:rPr lang="en-US" u="sng" dirty="0" err="1"/>
              <a:t>idproduct_belongsto_FK</a:t>
            </a:r>
            <a:r>
              <a:rPr lang="en-US" u="sng" dirty="0"/>
              <a:t>, </a:t>
            </a:r>
            <a:r>
              <a:rPr lang="en-US" u="sng" dirty="0" err="1"/>
              <a:t>category_name_FK</a:t>
            </a:r>
            <a:r>
              <a:rPr lang="en-US" dirty="0"/>
              <a:t>)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BFD4-C98B-4A6A-8FC7-B0569E56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72" y="715986"/>
            <a:ext cx="1965035" cy="1139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C52DF-522F-4376-80EB-0266ED657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80" y="2290984"/>
            <a:ext cx="2118132" cy="1139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1D48A-826D-4138-92CA-35C81687B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5"/>
          <a:stretch/>
        </p:blipFill>
        <p:spPr>
          <a:xfrm>
            <a:off x="9542196" y="3860829"/>
            <a:ext cx="1871711" cy="1045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00D2F-3035-4862-80FF-6F3D74469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558" y="5337309"/>
            <a:ext cx="2372044" cy="99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CA7C30-787C-47A5-AE9C-F7D6A2BB8788}"/>
              </a:ext>
            </a:extLst>
          </p:cNvPr>
          <p:cNvSpPr/>
          <p:nvPr/>
        </p:nvSpPr>
        <p:spPr>
          <a:xfrm>
            <a:off x="10980420" y="5749299"/>
            <a:ext cx="263467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881E1-3DBC-4B4E-B1E6-FEEE4BDE4B79}"/>
              </a:ext>
            </a:extLst>
          </p:cNvPr>
          <p:cNvSpPr/>
          <p:nvPr/>
        </p:nvSpPr>
        <p:spPr>
          <a:xfrm>
            <a:off x="10952643" y="5821685"/>
            <a:ext cx="246401" cy="102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36EC8-4C88-4B0F-B695-C925C8A94BA7}"/>
              </a:ext>
            </a:extLst>
          </p:cNvPr>
          <p:cNvSpPr/>
          <p:nvPr/>
        </p:nvSpPr>
        <p:spPr>
          <a:xfrm>
            <a:off x="10513695" y="4714879"/>
            <a:ext cx="331470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008E6-8C84-49CC-94BD-0F92E33EA492}"/>
              </a:ext>
            </a:extLst>
          </p:cNvPr>
          <p:cNvSpPr/>
          <p:nvPr/>
        </p:nvSpPr>
        <p:spPr>
          <a:xfrm>
            <a:off x="10980420" y="4444369"/>
            <a:ext cx="246401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F6CC0-959B-464C-938B-A18B28A9613E}"/>
              </a:ext>
            </a:extLst>
          </p:cNvPr>
          <p:cNvSpPr/>
          <p:nvPr/>
        </p:nvSpPr>
        <p:spPr>
          <a:xfrm rot="596217">
            <a:off x="10133913" y="2666845"/>
            <a:ext cx="246401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A24AD-9EEB-4BE6-91C7-81176A32B422}"/>
              </a:ext>
            </a:extLst>
          </p:cNvPr>
          <p:cNvSpPr/>
          <p:nvPr/>
        </p:nvSpPr>
        <p:spPr>
          <a:xfrm>
            <a:off x="10478051" y="1661489"/>
            <a:ext cx="269959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2B6FA4-C403-47FC-8D27-7DCB40EB748A}"/>
              </a:ext>
            </a:extLst>
          </p:cNvPr>
          <p:cNvSpPr/>
          <p:nvPr/>
        </p:nvSpPr>
        <p:spPr>
          <a:xfrm>
            <a:off x="10561871" y="1101062"/>
            <a:ext cx="269959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31EC1-C688-4EDE-BE21-7EE5840C84E0}"/>
              </a:ext>
            </a:extLst>
          </p:cNvPr>
          <p:cNvSpPr/>
          <p:nvPr/>
        </p:nvSpPr>
        <p:spPr>
          <a:xfrm>
            <a:off x="11022881" y="1368118"/>
            <a:ext cx="269959" cy="213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689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E752-68C6-4909-BABB-15A1754E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Επεξηγηση</a:t>
            </a:r>
            <a:r>
              <a:rPr lang="el-GR" dirty="0"/>
              <a:t> </a:t>
            </a:r>
            <a:r>
              <a:rPr lang="en-US" dirty="0"/>
              <a:t>ER DIAGRAM – </a:t>
            </a:r>
            <a:r>
              <a:rPr lang="el-GR" dirty="0" err="1"/>
              <a:t>Πινακασ</a:t>
            </a:r>
            <a:r>
              <a:rPr lang="el-GR" dirty="0"/>
              <a:t> </a:t>
            </a:r>
            <a:r>
              <a:rPr lang="en-US" b="1" dirty="0"/>
              <a:t>cart</a:t>
            </a:r>
            <a:endParaRPr lang="el-G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1D48A-826D-4138-92CA-35C81687B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5"/>
          <a:stretch/>
        </p:blipFill>
        <p:spPr>
          <a:xfrm>
            <a:off x="5020929" y="4108017"/>
            <a:ext cx="1871711" cy="1045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90673-922D-4FC3-ABE1-BB74B848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76" y="3591481"/>
            <a:ext cx="1650999" cy="2509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18FD4-5A5A-45C2-9F52-1122479B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111" b="-1"/>
          <a:stretch/>
        </p:blipFill>
        <p:spPr>
          <a:xfrm>
            <a:off x="8776294" y="3591481"/>
            <a:ext cx="2040931" cy="25098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CFF9F6-0A07-4236-8CF8-6EDD4FCD9FDE}"/>
              </a:ext>
            </a:extLst>
          </p:cNvPr>
          <p:cNvCxnSpPr/>
          <p:nvPr/>
        </p:nvCxnSpPr>
        <p:spPr>
          <a:xfrm flipH="1" flipV="1">
            <a:off x="3173102" y="3998194"/>
            <a:ext cx="1811999" cy="48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97B3D-CD0A-4FAD-B50D-615A2B481F1C}"/>
              </a:ext>
            </a:extLst>
          </p:cNvPr>
          <p:cNvSpPr/>
          <p:nvPr/>
        </p:nvSpPr>
        <p:spPr>
          <a:xfrm>
            <a:off x="3620727" y="4028595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FAAB2F-EC62-462C-978E-C78FC66B5A69}"/>
              </a:ext>
            </a:extLst>
          </p:cNvPr>
          <p:cNvCxnSpPr>
            <a:cxnSpLocks/>
          </p:cNvCxnSpPr>
          <p:nvPr/>
        </p:nvCxnSpPr>
        <p:spPr>
          <a:xfrm flipV="1">
            <a:off x="6928468" y="4242033"/>
            <a:ext cx="1787182" cy="5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8AA788-B1A0-4DBB-9E0C-8A1314A98C47}"/>
              </a:ext>
            </a:extLst>
          </p:cNvPr>
          <p:cNvSpPr/>
          <p:nvPr/>
        </p:nvSpPr>
        <p:spPr>
          <a:xfrm>
            <a:off x="7293897" y="4272435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918889-B034-48A1-8A98-CCC1CEC4FBE8}"/>
              </a:ext>
            </a:extLst>
          </p:cNvPr>
          <p:cNvSpPr/>
          <p:nvPr/>
        </p:nvSpPr>
        <p:spPr>
          <a:xfrm>
            <a:off x="4924039" y="2283654"/>
            <a:ext cx="2369858" cy="4268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delete/update → Cascade </a:t>
            </a:r>
            <a:endParaRPr lang="el-GR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4EF74D-0902-42B8-AACA-81A1DC173281}"/>
              </a:ext>
            </a:extLst>
          </p:cNvPr>
          <p:cNvCxnSpPr>
            <a:cxnSpLocks/>
          </p:cNvCxnSpPr>
          <p:nvPr/>
        </p:nvCxnSpPr>
        <p:spPr>
          <a:xfrm>
            <a:off x="1677162" y="4062885"/>
            <a:ext cx="5417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DCB483-BB29-4D16-A3A6-AE40F960DE7A}"/>
              </a:ext>
            </a:extLst>
          </p:cNvPr>
          <p:cNvCxnSpPr>
            <a:cxnSpLocks/>
          </p:cNvCxnSpPr>
          <p:nvPr/>
        </p:nvCxnSpPr>
        <p:spPr>
          <a:xfrm>
            <a:off x="5080000" y="4645815"/>
            <a:ext cx="7965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E9718D-22CC-44C7-B234-104EC686CC6B}"/>
              </a:ext>
            </a:extLst>
          </p:cNvPr>
          <p:cNvCxnSpPr>
            <a:cxnSpLocks/>
          </p:cNvCxnSpPr>
          <p:nvPr/>
        </p:nvCxnSpPr>
        <p:spPr>
          <a:xfrm>
            <a:off x="5080000" y="4916325"/>
            <a:ext cx="1051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E19D3F-6FBD-40C3-9DE8-A60A06DBF404}"/>
              </a:ext>
            </a:extLst>
          </p:cNvPr>
          <p:cNvCxnSpPr>
            <a:cxnSpLocks/>
          </p:cNvCxnSpPr>
          <p:nvPr/>
        </p:nvCxnSpPr>
        <p:spPr>
          <a:xfrm>
            <a:off x="8925560" y="4382925"/>
            <a:ext cx="64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EE61C6-BD87-4757-A621-8E5AAEBB775B}"/>
              </a:ext>
            </a:extLst>
          </p:cNvPr>
          <p:cNvSpPr/>
          <p:nvPr/>
        </p:nvSpPr>
        <p:spPr>
          <a:xfrm>
            <a:off x="6004560" y="4967359"/>
            <a:ext cx="267868" cy="17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F15E1F-37C2-422C-9E75-81B003690927}"/>
              </a:ext>
            </a:extLst>
          </p:cNvPr>
          <p:cNvSpPr/>
          <p:nvPr/>
        </p:nvSpPr>
        <p:spPr>
          <a:xfrm>
            <a:off x="9796758" y="4145284"/>
            <a:ext cx="246401" cy="175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E9E0C-1871-44B6-A0BB-5F622CF30681}"/>
              </a:ext>
            </a:extLst>
          </p:cNvPr>
          <p:cNvSpPr/>
          <p:nvPr/>
        </p:nvSpPr>
        <p:spPr>
          <a:xfrm>
            <a:off x="6463360" y="4729344"/>
            <a:ext cx="282564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8E2E27-3B39-426E-BF25-A989DC16E9DE}"/>
              </a:ext>
            </a:extLst>
          </p:cNvPr>
          <p:cNvSpPr/>
          <p:nvPr/>
        </p:nvSpPr>
        <p:spPr>
          <a:xfrm>
            <a:off x="9565640" y="4967359"/>
            <a:ext cx="291975" cy="192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47DFDC-0DA7-4184-89E1-D94DE5A471AE}"/>
              </a:ext>
            </a:extLst>
          </p:cNvPr>
          <p:cNvSpPr/>
          <p:nvPr/>
        </p:nvSpPr>
        <p:spPr>
          <a:xfrm>
            <a:off x="9550357" y="5039569"/>
            <a:ext cx="246401" cy="74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477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E752-68C6-4909-BABB-15A1754E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28744" cy="1456267"/>
          </a:xfrm>
        </p:spPr>
        <p:txBody>
          <a:bodyPr/>
          <a:lstStyle/>
          <a:p>
            <a:r>
              <a:rPr lang="el-GR" dirty="0" err="1"/>
              <a:t>Επεξηγηση</a:t>
            </a:r>
            <a:r>
              <a:rPr lang="el-GR" dirty="0"/>
              <a:t> </a:t>
            </a:r>
            <a:r>
              <a:rPr lang="en-US" dirty="0"/>
              <a:t>ER DIAGRAM – </a:t>
            </a:r>
            <a:r>
              <a:rPr lang="el-GR" dirty="0" err="1"/>
              <a:t>Πινακ</a:t>
            </a:r>
            <a:r>
              <a:rPr lang="en-US" dirty="0"/>
              <a:t>e</a:t>
            </a:r>
            <a:r>
              <a:rPr lang="el-GR" dirty="0"/>
              <a:t>σ </a:t>
            </a:r>
            <a:r>
              <a:rPr lang="en-US" b="1" dirty="0"/>
              <a:t>history &amp; order</a:t>
            </a:r>
            <a:endParaRPr lang="el-GR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90673-922D-4FC3-ABE1-BB74B848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0" y="3537218"/>
            <a:ext cx="1650999" cy="2509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18FD4-5A5A-45C2-9F52-1122479BC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11" b="-1"/>
          <a:stretch/>
        </p:blipFill>
        <p:spPr>
          <a:xfrm>
            <a:off x="9796759" y="3591481"/>
            <a:ext cx="2040931" cy="250983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918889-B034-48A1-8A98-CCC1CEC4FBE8}"/>
              </a:ext>
            </a:extLst>
          </p:cNvPr>
          <p:cNvSpPr/>
          <p:nvPr/>
        </p:nvSpPr>
        <p:spPr>
          <a:xfrm>
            <a:off x="4924039" y="2283654"/>
            <a:ext cx="2369858" cy="4268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delete/update → Cascade </a:t>
            </a:r>
            <a:endParaRPr lang="el-GR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56EE3B-CAF2-46BF-80F8-E7319C42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18" y="4886697"/>
            <a:ext cx="1965035" cy="1139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DA3B17-90DD-4646-B8BA-0C6F3B005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46" y="3747394"/>
            <a:ext cx="2118132" cy="11393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FAAB2F-EC62-462C-978E-C78FC66B5A69}"/>
              </a:ext>
            </a:extLst>
          </p:cNvPr>
          <p:cNvCxnSpPr>
            <a:cxnSpLocks/>
          </p:cNvCxnSpPr>
          <p:nvPr/>
        </p:nvCxnSpPr>
        <p:spPr>
          <a:xfrm flipV="1">
            <a:off x="8896518" y="4242034"/>
            <a:ext cx="967918" cy="1411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8AA788-B1A0-4DBB-9E0C-8A1314A98C47}"/>
              </a:ext>
            </a:extLst>
          </p:cNvPr>
          <p:cNvSpPr/>
          <p:nvPr/>
        </p:nvSpPr>
        <p:spPr>
          <a:xfrm>
            <a:off x="8487168" y="4258618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CFF9F6-0A07-4236-8CF8-6EDD4FCD9FDE}"/>
              </a:ext>
            </a:extLst>
          </p:cNvPr>
          <p:cNvCxnSpPr>
            <a:cxnSpLocks/>
          </p:cNvCxnSpPr>
          <p:nvPr/>
        </p:nvCxnSpPr>
        <p:spPr>
          <a:xfrm flipH="1" flipV="1">
            <a:off x="2110913" y="3916144"/>
            <a:ext cx="1635620" cy="5092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97B3D-CD0A-4FAD-B50D-615A2B481F1C}"/>
              </a:ext>
            </a:extLst>
          </p:cNvPr>
          <p:cNvSpPr/>
          <p:nvPr/>
        </p:nvSpPr>
        <p:spPr>
          <a:xfrm>
            <a:off x="2449150" y="3957340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0FF8B2-6E86-4FBA-B4C0-89B6AF14FA31}"/>
              </a:ext>
            </a:extLst>
          </p:cNvPr>
          <p:cNvCxnSpPr>
            <a:cxnSpLocks/>
          </p:cNvCxnSpPr>
          <p:nvPr/>
        </p:nvCxnSpPr>
        <p:spPr>
          <a:xfrm flipH="1" flipV="1">
            <a:off x="5794410" y="4206358"/>
            <a:ext cx="1116520" cy="1147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383A54-629C-4D89-A4FC-0B18FA018614}"/>
              </a:ext>
            </a:extLst>
          </p:cNvPr>
          <p:cNvSpPr/>
          <p:nvPr/>
        </p:nvSpPr>
        <p:spPr>
          <a:xfrm>
            <a:off x="6132396" y="4384217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878BCC-A208-4F78-9FF7-0511C17F41A0}"/>
              </a:ext>
            </a:extLst>
          </p:cNvPr>
          <p:cNvCxnSpPr>
            <a:cxnSpLocks/>
          </p:cNvCxnSpPr>
          <p:nvPr/>
        </p:nvCxnSpPr>
        <p:spPr>
          <a:xfrm>
            <a:off x="3963972" y="4601829"/>
            <a:ext cx="10896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6A2E96-2B03-409B-9DA7-4F7464047EC2}"/>
              </a:ext>
            </a:extLst>
          </p:cNvPr>
          <p:cNvCxnSpPr>
            <a:cxnSpLocks/>
          </p:cNvCxnSpPr>
          <p:nvPr/>
        </p:nvCxnSpPr>
        <p:spPr>
          <a:xfrm>
            <a:off x="3963972" y="4346450"/>
            <a:ext cx="4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D0B6B1-54D5-412C-AE9A-851C5505877C}"/>
              </a:ext>
            </a:extLst>
          </p:cNvPr>
          <p:cNvCxnSpPr>
            <a:cxnSpLocks/>
          </p:cNvCxnSpPr>
          <p:nvPr/>
        </p:nvCxnSpPr>
        <p:spPr>
          <a:xfrm>
            <a:off x="762000" y="4025205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D0B270C-7004-43A5-8E83-9E44196436D9}"/>
              </a:ext>
            </a:extLst>
          </p:cNvPr>
          <p:cNvSpPr/>
          <p:nvPr/>
        </p:nvSpPr>
        <p:spPr>
          <a:xfrm>
            <a:off x="4624448" y="4088864"/>
            <a:ext cx="216158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CDEB2-4661-41F4-BC5A-27FADFDD6B8C}"/>
              </a:ext>
            </a:extLst>
          </p:cNvPr>
          <p:cNvSpPr txBox="1"/>
          <p:nvPr/>
        </p:nvSpPr>
        <p:spPr>
          <a:xfrm>
            <a:off x="4590234" y="4083248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AUTO_INCREMENT</a:t>
            </a:r>
            <a:endParaRPr lang="el-GR" sz="1000" b="1" dirty="0">
              <a:solidFill>
                <a:srgbClr val="7030A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CD05A8-3571-47DA-8BBB-1082A8175C62}"/>
              </a:ext>
            </a:extLst>
          </p:cNvPr>
          <p:cNvCxnSpPr>
            <a:cxnSpLocks/>
          </p:cNvCxnSpPr>
          <p:nvPr/>
        </p:nvCxnSpPr>
        <p:spPr>
          <a:xfrm>
            <a:off x="7034492" y="5778402"/>
            <a:ext cx="11829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0F73C1-5E22-4FA2-ABD0-BF310BAF6262}"/>
              </a:ext>
            </a:extLst>
          </p:cNvPr>
          <p:cNvCxnSpPr>
            <a:cxnSpLocks/>
          </p:cNvCxnSpPr>
          <p:nvPr/>
        </p:nvCxnSpPr>
        <p:spPr>
          <a:xfrm>
            <a:off x="7034492" y="5503733"/>
            <a:ext cx="7074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2A4295-EC94-4089-B10F-F7AFB5B0B7C6}"/>
              </a:ext>
            </a:extLst>
          </p:cNvPr>
          <p:cNvCxnSpPr>
            <a:cxnSpLocks/>
          </p:cNvCxnSpPr>
          <p:nvPr/>
        </p:nvCxnSpPr>
        <p:spPr>
          <a:xfrm>
            <a:off x="10050780" y="4372027"/>
            <a:ext cx="556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4B37B-7437-472A-84C3-A0FAAFB23D76}"/>
              </a:ext>
            </a:extLst>
          </p:cNvPr>
          <p:cNvSpPr/>
          <p:nvPr/>
        </p:nvSpPr>
        <p:spPr>
          <a:xfrm>
            <a:off x="8039100" y="5242873"/>
            <a:ext cx="299219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D5E47D-E01B-4C9C-9EAB-D5EF9A90909D}"/>
              </a:ext>
            </a:extLst>
          </p:cNvPr>
          <p:cNvSpPr/>
          <p:nvPr/>
        </p:nvSpPr>
        <p:spPr>
          <a:xfrm>
            <a:off x="10828708" y="4169922"/>
            <a:ext cx="216158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F49E5A-439D-4D55-B914-ED69D506D0F6}"/>
              </a:ext>
            </a:extLst>
          </p:cNvPr>
          <p:cNvSpPr/>
          <p:nvPr/>
        </p:nvSpPr>
        <p:spPr>
          <a:xfrm>
            <a:off x="10802876" y="4230154"/>
            <a:ext cx="216158" cy="527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01EF64-6177-4AC8-AEF4-CE85235D7C63}"/>
              </a:ext>
            </a:extLst>
          </p:cNvPr>
          <p:cNvSpPr/>
          <p:nvPr/>
        </p:nvSpPr>
        <p:spPr>
          <a:xfrm>
            <a:off x="7972550" y="5819582"/>
            <a:ext cx="278005" cy="192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26AC21-8CBD-4933-A111-6D35107CF930}"/>
              </a:ext>
            </a:extLst>
          </p:cNvPr>
          <p:cNvSpPr/>
          <p:nvPr/>
        </p:nvSpPr>
        <p:spPr>
          <a:xfrm>
            <a:off x="7958204" y="5916339"/>
            <a:ext cx="230505" cy="632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188C5E-A743-47B3-BD0D-EEB943A0719B}"/>
              </a:ext>
            </a:extLst>
          </p:cNvPr>
          <p:cNvSpPr/>
          <p:nvPr/>
        </p:nvSpPr>
        <p:spPr>
          <a:xfrm>
            <a:off x="10581186" y="4947774"/>
            <a:ext cx="278005" cy="192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09F66F-4ED3-4FAB-BCC4-487DAE4C3A55}"/>
              </a:ext>
            </a:extLst>
          </p:cNvPr>
          <p:cNvSpPr/>
          <p:nvPr/>
        </p:nvSpPr>
        <p:spPr>
          <a:xfrm>
            <a:off x="10564252" y="5045712"/>
            <a:ext cx="216158" cy="527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5422CC-A1C7-47D6-AC71-E6CE90065C58}"/>
              </a:ext>
            </a:extLst>
          </p:cNvPr>
          <p:cNvSpPr/>
          <p:nvPr/>
        </p:nvSpPr>
        <p:spPr>
          <a:xfrm>
            <a:off x="8527158" y="5570224"/>
            <a:ext cx="278005" cy="207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635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E752-68C6-4909-BABB-15A1754E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Επεξηγηση</a:t>
            </a:r>
            <a:r>
              <a:rPr lang="el-GR" dirty="0"/>
              <a:t> </a:t>
            </a:r>
            <a:r>
              <a:rPr lang="en-US" dirty="0"/>
              <a:t>ER DIAGRAM – </a:t>
            </a:r>
            <a:r>
              <a:rPr lang="el-GR" dirty="0" err="1"/>
              <a:t>Πινακασ</a:t>
            </a:r>
            <a:r>
              <a:rPr lang="el-GR" dirty="0"/>
              <a:t> </a:t>
            </a:r>
            <a:r>
              <a:rPr lang="en-US" b="1" dirty="0" err="1"/>
              <a:t>belongsto</a:t>
            </a:r>
            <a:endParaRPr lang="el-GR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18FD4-5A5A-45C2-9F52-1122479BC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111" b="-1"/>
          <a:stretch/>
        </p:blipFill>
        <p:spPr>
          <a:xfrm>
            <a:off x="1193021" y="3258388"/>
            <a:ext cx="2040931" cy="250983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918889-B034-48A1-8A98-CCC1CEC4FBE8}"/>
              </a:ext>
            </a:extLst>
          </p:cNvPr>
          <p:cNvSpPr/>
          <p:nvPr/>
        </p:nvSpPr>
        <p:spPr>
          <a:xfrm>
            <a:off x="4924039" y="2283654"/>
            <a:ext cx="2369858" cy="4268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delete/update → Cascade </a:t>
            </a:r>
            <a:endParaRPr lang="el-GR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E8532-5C72-425B-BC24-A2EFFACC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132904"/>
            <a:ext cx="2117792" cy="89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0CE83-BA0D-4062-935D-48EA7AA98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650" y="3704131"/>
            <a:ext cx="2427706" cy="11366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CFF9F6-0A07-4236-8CF8-6EDD4FCD9FDE}"/>
              </a:ext>
            </a:extLst>
          </p:cNvPr>
          <p:cNvCxnSpPr/>
          <p:nvPr/>
        </p:nvCxnSpPr>
        <p:spPr>
          <a:xfrm flipH="1" flipV="1">
            <a:off x="2998677" y="3998194"/>
            <a:ext cx="1811999" cy="4876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97B3D-CD0A-4FAD-B50D-615A2B481F1C}"/>
              </a:ext>
            </a:extLst>
          </p:cNvPr>
          <p:cNvSpPr/>
          <p:nvPr/>
        </p:nvSpPr>
        <p:spPr>
          <a:xfrm>
            <a:off x="3494152" y="4028595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FAAB2F-EC62-462C-978E-C78FC66B5A69}"/>
              </a:ext>
            </a:extLst>
          </p:cNvPr>
          <p:cNvCxnSpPr>
            <a:cxnSpLocks/>
          </p:cNvCxnSpPr>
          <p:nvPr/>
        </p:nvCxnSpPr>
        <p:spPr>
          <a:xfrm flipV="1">
            <a:off x="6928468" y="4184201"/>
            <a:ext cx="1787182" cy="6565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8AA788-B1A0-4DBB-9E0C-8A1314A98C47}"/>
              </a:ext>
            </a:extLst>
          </p:cNvPr>
          <p:cNvSpPr/>
          <p:nvPr/>
        </p:nvSpPr>
        <p:spPr>
          <a:xfrm>
            <a:off x="7320567" y="4285066"/>
            <a:ext cx="1056323" cy="426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Foreign Key</a:t>
            </a:r>
            <a:br>
              <a:rPr lang="en-US" sz="1200" dirty="0"/>
            </a:br>
            <a:r>
              <a:rPr lang="en-US" sz="1200" dirty="0"/>
              <a:t>references to</a:t>
            </a:r>
            <a:endParaRPr lang="el-GR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05D07F-96E3-4E05-AB16-9F407FAFAAAE}"/>
              </a:ext>
            </a:extLst>
          </p:cNvPr>
          <p:cNvCxnSpPr>
            <a:cxnSpLocks/>
          </p:cNvCxnSpPr>
          <p:nvPr/>
        </p:nvCxnSpPr>
        <p:spPr>
          <a:xfrm>
            <a:off x="1353820" y="4028595"/>
            <a:ext cx="619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03B530-DDFE-416E-89A0-A049AB7D38E7}"/>
              </a:ext>
            </a:extLst>
          </p:cNvPr>
          <p:cNvCxnSpPr>
            <a:cxnSpLocks/>
          </p:cNvCxnSpPr>
          <p:nvPr/>
        </p:nvCxnSpPr>
        <p:spPr>
          <a:xfrm>
            <a:off x="4864100" y="4711248"/>
            <a:ext cx="1384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A1863-168F-483B-9490-833F8642B0AF}"/>
              </a:ext>
            </a:extLst>
          </p:cNvPr>
          <p:cNvCxnSpPr>
            <a:cxnSpLocks/>
          </p:cNvCxnSpPr>
          <p:nvPr/>
        </p:nvCxnSpPr>
        <p:spPr>
          <a:xfrm>
            <a:off x="4864100" y="4963735"/>
            <a:ext cx="11328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8C8BE1-EC0B-46FF-985A-6BE56F5C7F8A}"/>
              </a:ext>
            </a:extLst>
          </p:cNvPr>
          <p:cNvCxnSpPr>
            <a:cxnSpLocks/>
          </p:cNvCxnSpPr>
          <p:nvPr/>
        </p:nvCxnSpPr>
        <p:spPr>
          <a:xfrm>
            <a:off x="8938260" y="4369950"/>
            <a:ext cx="1051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3E1BC-E21B-4805-875E-6D4F71776C16}"/>
              </a:ext>
            </a:extLst>
          </p:cNvPr>
          <p:cNvSpPr/>
          <p:nvPr/>
        </p:nvSpPr>
        <p:spPr>
          <a:xfrm>
            <a:off x="6542930" y="4472703"/>
            <a:ext cx="266302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282D36-450B-4FED-8DD9-3BC0B25CFE08}"/>
              </a:ext>
            </a:extLst>
          </p:cNvPr>
          <p:cNvSpPr/>
          <p:nvPr/>
        </p:nvSpPr>
        <p:spPr>
          <a:xfrm>
            <a:off x="2204260" y="3818321"/>
            <a:ext cx="301195" cy="212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8BE37B-9976-4A36-84A4-11DA390D5E90}"/>
              </a:ext>
            </a:extLst>
          </p:cNvPr>
          <p:cNvSpPr/>
          <p:nvPr/>
        </p:nvSpPr>
        <p:spPr>
          <a:xfrm>
            <a:off x="1973580" y="4634806"/>
            <a:ext cx="278005" cy="192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865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296</Words>
  <Application>Microsoft Office PowerPoint</Application>
  <PresentationFormat>Widescreen</PresentationFormat>
  <Paragraphs>57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E-SHOP</vt:lpstr>
      <vt:lpstr>ΕΡΓΑΛΕΙΑ</vt:lpstr>
      <vt:lpstr>Δυνατοτητεσ ΧΡΗΣΤΗ</vt:lpstr>
      <vt:lpstr>PowerPoint Presentation</vt:lpstr>
      <vt:lpstr>Επεξηγηση ER DIAGRAM </vt:lpstr>
      <vt:lpstr>Επεξηγηση ER DIAGRAM </vt:lpstr>
      <vt:lpstr>Επεξηγηση ER DIAGRAM – Πινακασ cart</vt:lpstr>
      <vt:lpstr>Επεξηγηση ER DIAGRAM – Πινακeσ history &amp; order</vt:lpstr>
      <vt:lpstr>Επεξηγηση ER DIAGRAM – Πινακασ belongsto</vt:lpstr>
      <vt:lpstr>LAYOUT</vt:lpstr>
      <vt:lpstr>DEMO</vt:lpstr>
      <vt:lpstr>ΕΥΧΑΡΙΣΤΟΥΜΕ!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2019-12-06T15:01:39Z</dcterms:created>
  <dcterms:modified xsi:type="dcterms:W3CDTF">2019-12-07T14:38:57Z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