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3"/>
  </p:notesMasterIdLst>
  <p:sldIdLst>
    <p:sldId id="256" r:id="rId2"/>
    <p:sldId id="266" r:id="rId3"/>
    <p:sldId id="261" r:id="rId4"/>
    <p:sldId id="257" r:id="rId5"/>
    <p:sldId id="258" r:id="rId6"/>
    <p:sldId id="259" r:id="rId7"/>
    <p:sldId id="260" r:id="rId8"/>
    <p:sldId id="267" r:id="rId9"/>
    <p:sldId id="262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5000" autoAdjust="0"/>
  </p:normalViewPr>
  <p:slideViewPr>
    <p:cSldViewPr snapToGrid="0">
      <p:cViewPr varScale="1">
        <p:scale>
          <a:sx n="86" d="100"/>
          <a:sy n="86" d="100"/>
        </p:scale>
        <p:origin x="15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D336A-2A6F-494C-85F8-8680195F0DE0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D571A-16BD-4785-9BA6-E972704C7D4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196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 smtClean="0"/>
              <a:t>The</a:t>
            </a:r>
            <a:r>
              <a:rPr lang="es-MX" dirty="0" smtClean="0"/>
              <a:t> Biocybernetic</a:t>
            </a:r>
            <a:r>
              <a:rPr lang="es-MX" baseline="0" dirty="0" smtClean="0"/>
              <a:t> </a:t>
            </a:r>
            <a:r>
              <a:rPr lang="es-MX" baseline="0" dirty="0" err="1" smtClean="0"/>
              <a:t>Loop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Engine</a:t>
            </a:r>
            <a:r>
              <a:rPr lang="es-MX" baseline="0" dirty="0" smtClean="0"/>
              <a:t> (BL </a:t>
            </a:r>
            <a:r>
              <a:rPr lang="es-MX" baseline="0" dirty="0" err="1" smtClean="0"/>
              <a:t>Engine</a:t>
            </a:r>
            <a:r>
              <a:rPr lang="es-MX" baseline="0" dirty="0" smtClean="0"/>
              <a:t>) </a:t>
            </a:r>
            <a:r>
              <a:rPr lang="es-MX" baseline="0" dirty="0" err="1" smtClean="0"/>
              <a:t>is</a:t>
            </a:r>
            <a:r>
              <a:rPr lang="es-MX" baseline="0" dirty="0" smtClean="0"/>
              <a:t> a software </a:t>
            </a:r>
            <a:r>
              <a:rPr lang="es-MX" baseline="0" dirty="0" err="1" smtClean="0"/>
              <a:t>tool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that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aids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integration</a:t>
            </a:r>
            <a:r>
              <a:rPr lang="es-MX" baseline="0" dirty="0" smtClean="0"/>
              <a:t> of </a:t>
            </a:r>
            <a:r>
              <a:rPr lang="es-MX" baseline="0" dirty="0" err="1" smtClean="0"/>
              <a:t>physiological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intelligence</a:t>
            </a:r>
            <a:r>
              <a:rPr lang="es-MX" baseline="0" dirty="0" smtClean="0"/>
              <a:t> in </a:t>
            </a:r>
            <a:r>
              <a:rPr lang="es-MX" baseline="0" dirty="0" err="1" smtClean="0"/>
              <a:t>games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interactive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applications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BL </a:t>
            </a:r>
            <a:r>
              <a:rPr lang="es-MX" baseline="0" dirty="0" err="1" smtClean="0"/>
              <a:t>Engine</a:t>
            </a:r>
            <a:r>
              <a:rPr lang="es-MX" baseline="0" dirty="0" smtClean="0"/>
              <a:t> has a </a:t>
            </a:r>
            <a:r>
              <a:rPr lang="es-MX" baseline="0" dirty="0" err="1" smtClean="0"/>
              <a:t>native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support</a:t>
            </a:r>
            <a:r>
              <a:rPr lang="es-MX" baseline="0" dirty="0" smtClean="0"/>
              <a:t> to </a:t>
            </a:r>
            <a:r>
              <a:rPr lang="es-MX" baseline="0" dirty="0" err="1" smtClean="0"/>
              <a:t>collect</a:t>
            </a:r>
            <a:r>
              <a:rPr lang="es-MX" baseline="0" dirty="0" smtClean="0"/>
              <a:t> </a:t>
            </a:r>
            <a:r>
              <a:rPr lang="es-MX" baseline="0" dirty="0" err="1" smtClean="0"/>
              <a:t>cardiac</a:t>
            </a:r>
            <a:r>
              <a:rPr lang="es-MX" baseline="0" dirty="0" smtClean="0"/>
              <a:t> </a:t>
            </a:r>
            <a:r>
              <a:rPr lang="es-MX" baseline="0" dirty="0" err="1" smtClean="0"/>
              <a:t>related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signals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from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several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devices</a:t>
            </a:r>
            <a:r>
              <a:rPr lang="es-MX" baseline="0" dirty="0" smtClean="0"/>
              <a:t>. </a:t>
            </a:r>
            <a:r>
              <a:rPr lang="es-MX" baseline="0" dirty="0" err="1" smtClean="0"/>
              <a:t>Moreover</a:t>
            </a:r>
            <a:r>
              <a:rPr lang="es-MX" baseline="0" dirty="0" smtClean="0"/>
              <a:t>,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Emocam</a:t>
            </a:r>
            <a:r>
              <a:rPr lang="es-MX" baseline="0" dirty="0" smtClean="0"/>
              <a:t> Panel and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Reh@Panel</a:t>
            </a:r>
            <a:r>
              <a:rPr lang="es-MX" baseline="0" dirty="0" smtClean="0"/>
              <a:t> </a:t>
            </a:r>
            <a:r>
              <a:rPr lang="es-MX" baseline="0" dirty="0" err="1" smtClean="0"/>
              <a:t>have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been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integrated</a:t>
            </a:r>
            <a:r>
              <a:rPr lang="es-MX" baseline="0" dirty="0" smtClean="0"/>
              <a:t> to </a:t>
            </a:r>
            <a:r>
              <a:rPr lang="es-MX" baseline="0" dirty="0" err="1" smtClean="0"/>
              <a:t>include</a:t>
            </a:r>
            <a:r>
              <a:rPr lang="es-MX" baseline="0" dirty="0" smtClean="0"/>
              <a:t> </a:t>
            </a:r>
            <a:r>
              <a:rPr lang="es-MX" baseline="0" dirty="0" err="1" smtClean="0"/>
              <a:t>the</a:t>
            </a:r>
            <a:r>
              <a:rPr lang="es-MX" baseline="0" dirty="0" smtClean="0"/>
              <a:t> use of facial </a:t>
            </a:r>
            <a:r>
              <a:rPr lang="es-MX" baseline="0" dirty="0" err="1" smtClean="0"/>
              <a:t>emotions</a:t>
            </a:r>
            <a:r>
              <a:rPr lang="es-MX" baseline="0" dirty="0" smtClean="0"/>
              <a:t> and </a:t>
            </a:r>
            <a:r>
              <a:rPr lang="es-MX" baseline="0" dirty="0" err="1" smtClean="0"/>
              <a:t>brain</a:t>
            </a:r>
            <a:r>
              <a:rPr lang="es-MX" baseline="0" dirty="0" smtClean="0"/>
              <a:t> </a:t>
            </a:r>
            <a:r>
              <a:rPr lang="es-MX" baseline="0" dirty="0" err="1" smtClean="0"/>
              <a:t>signals</a:t>
            </a:r>
            <a:r>
              <a:rPr lang="es-MX" baseline="0" dirty="0" smtClean="0"/>
              <a:t> </a:t>
            </a:r>
            <a:r>
              <a:rPr lang="es-MX" baseline="0" dirty="0" err="1" smtClean="0"/>
              <a:t>from</a:t>
            </a:r>
            <a:r>
              <a:rPr lang="es-MX" baseline="0" dirty="0" smtClean="0"/>
              <a:t> comercial-grade BCI </a:t>
            </a:r>
            <a:r>
              <a:rPr lang="es-MX" baseline="0" dirty="0" err="1" smtClean="0"/>
              <a:t>devices</a:t>
            </a:r>
            <a:r>
              <a:rPr lang="es-MX" baseline="0" dirty="0" smtClean="0"/>
              <a:t>.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D571A-16BD-4785-9BA6-E972704C7D41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52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D571A-16BD-4785-9BA6-E972704C7D41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541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4198-A746-4828-945B-28A273BF247F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3FA7-AE18-43A2-AFF3-0256E4B5E45C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384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4198-A746-4828-945B-28A273BF247F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3FA7-AE18-43A2-AFF3-0256E4B5E4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691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4198-A746-4828-945B-28A273BF247F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3FA7-AE18-43A2-AFF3-0256E4B5E4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062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4198-A746-4828-945B-28A273BF247F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3FA7-AE18-43A2-AFF3-0256E4B5E4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22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4198-A746-4828-945B-28A273BF247F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3FA7-AE18-43A2-AFF3-0256E4B5E45C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09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4198-A746-4828-945B-28A273BF247F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3FA7-AE18-43A2-AFF3-0256E4B5E4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586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4198-A746-4828-945B-28A273BF247F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3FA7-AE18-43A2-AFF3-0256E4B5E4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212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4198-A746-4828-945B-28A273BF247F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3FA7-AE18-43A2-AFF3-0256E4B5E4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878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4198-A746-4828-945B-28A273BF247F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3FA7-AE18-43A2-AFF3-0256E4B5E4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185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ADF4198-A746-4828-945B-28A273BF247F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233FA7-AE18-43A2-AFF3-0256E4B5E4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5801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4198-A746-4828-945B-28A273BF247F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33FA7-AE18-43A2-AFF3-0256E4B5E45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626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ADF4198-A746-4828-945B-28A273BF247F}" type="datetimeFigureOut">
              <a:rPr lang="es-MX" smtClean="0"/>
              <a:t>24/01/2018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233FA7-AE18-43A2-AFF3-0256E4B5E45C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0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eurorehabilitation.m-iti.org/tools/rehabnetc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neurorehabilitation.m-iti.org/tools/downloads/plux/bioplux_client.ex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drive.google.com/drive/folders/0B1suf6CopEwmdGlEZG51NFFQZFE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587829"/>
            <a:ext cx="10058400" cy="1058091"/>
          </a:xfrm>
        </p:spPr>
        <p:txBody>
          <a:bodyPr>
            <a:noAutofit/>
          </a:bodyPr>
          <a:lstStyle/>
          <a:p>
            <a:pPr algn="ctr"/>
            <a:r>
              <a:rPr lang="es-MX" sz="5000" b="1" dirty="0" smtClean="0"/>
              <a:t>BIOCYBERNETIC LOOP ENGINE</a:t>
            </a:r>
            <a:endParaRPr lang="es-MX" sz="5000" b="1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2" b="5260"/>
          <a:stretch/>
        </p:blipFill>
        <p:spPr>
          <a:xfrm>
            <a:off x="8492571" y="2118605"/>
            <a:ext cx="2138435" cy="3038829"/>
          </a:xfrm>
          <a:prstGeom prst="rect">
            <a:avLst/>
          </a:prstGeom>
        </p:spPr>
      </p:pic>
      <p:pic>
        <p:nvPicPr>
          <p:cNvPr id="5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638551"/>
            <a:ext cx="3625190" cy="2255347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201092" y="5569626"/>
            <a:ext cx="78507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 smtClean="0"/>
              <a:t> Manual to integrate videogames developed in Unity3D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281112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69323" y="0"/>
            <a:ext cx="7067008" cy="770709"/>
          </a:xfrm>
        </p:spPr>
        <p:txBody>
          <a:bodyPr>
            <a:noAutofit/>
          </a:bodyPr>
          <a:lstStyle/>
          <a:p>
            <a:r>
              <a:rPr lang="es-MX" sz="4000" b="1" dirty="0" smtClean="0"/>
              <a:t>ADDITIONAL INFORMATION</a:t>
            </a:r>
            <a:endParaRPr lang="es-MX" sz="40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6302827" y="759392"/>
            <a:ext cx="55467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 err="1" smtClean="0"/>
              <a:t>EmoCam</a:t>
            </a:r>
            <a:r>
              <a:rPr lang="en-US" sz="2500" u="sng" dirty="0" smtClean="0"/>
              <a:t> Panel</a:t>
            </a:r>
          </a:p>
          <a:p>
            <a:r>
              <a:rPr lang="en-US" sz="2000" dirty="0" smtClean="0"/>
              <a:t>To receive the affective data from this panel, use the </a:t>
            </a:r>
            <a:r>
              <a:rPr lang="en-US" sz="2000" b="1" dirty="0" smtClean="0"/>
              <a:t>Generic UDP Receiver </a:t>
            </a:r>
            <a:r>
              <a:rPr lang="en-US" sz="2000" dirty="0" smtClean="0"/>
              <a:t>block of the </a:t>
            </a:r>
            <a:r>
              <a:rPr lang="en-US" sz="2000" b="1" dirty="0" smtClean="0"/>
              <a:t>Biocybernetic Console</a:t>
            </a:r>
            <a:r>
              <a:rPr lang="en-US" sz="2000" dirty="0" smtClean="0"/>
              <a:t> and receive data from the 1206 port.</a:t>
            </a:r>
            <a:endParaRPr lang="en-US" sz="2000" b="1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289632" y="4352051"/>
            <a:ext cx="3759854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err="1" smtClean="0"/>
              <a:t>WebCams</a:t>
            </a:r>
            <a:endParaRPr lang="en-US" sz="2300" b="1" dirty="0" smtClean="0"/>
          </a:p>
          <a:p>
            <a:r>
              <a:rPr lang="en-US" sz="2000" dirty="0" smtClean="0"/>
              <a:t>The Panel uses only webcams to register the emotions. Choose your webcam (device option) to start the visualization.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145106" y="4355966"/>
            <a:ext cx="3611096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Emotions and Expressions</a:t>
            </a:r>
          </a:p>
          <a:p>
            <a:r>
              <a:rPr lang="en-US" sz="2100" dirty="0" smtClean="0"/>
              <a:t>Choose between emotions and expressions to start the acquisition. You will see the tracked points in your face.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8313375" y="4380296"/>
            <a:ext cx="38786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Data Logging</a:t>
            </a:r>
          </a:p>
          <a:p>
            <a:r>
              <a:rPr lang="en-US" sz="2100" dirty="0" smtClean="0"/>
              <a:t>Check this option to record all the data (emotions and expressions) in a .CSV file.</a:t>
            </a:r>
            <a:endParaRPr lang="en-US" sz="2500" b="1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t="2472" b="6710"/>
          <a:stretch/>
        </p:blipFill>
        <p:spPr>
          <a:xfrm>
            <a:off x="6302827" y="2612571"/>
            <a:ext cx="1618155" cy="161979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t="3367"/>
          <a:stretch/>
        </p:blipFill>
        <p:spPr>
          <a:xfrm>
            <a:off x="289632" y="744583"/>
            <a:ext cx="5415479" cy="3422468"/>
          </a:xfrm>
          <a:prstGeom prst="rect">
            <a:avLst/>
          </a:prstGeom>
        </p:spPr>
      </p:pic>
      <p:cxnSp>
        <p:nvCxnSpPr>
          <p:cNvPr id="12" name="Conector recto de flecha 11"/>
          <p:cNvCxnSpPr/>
          <p:nvPr/>
        </p:nvCxnSpPr>
        <p:spPr>
          <a:xfrm flipH="1">
            <a:off x="4872446" y="2396202"/>
            <a:ext cx="1567544" cy="10640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6675120" y="2381412"/>
            <a:ext cx="362586" cy="546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2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69323" y="0"/>
            <a:ext cx="7067008" cy="770709"/>
          </a:xfrm>
        </p:spPr>
        <p:txBody>
          <a:bodyPr>
            <a:noAutofit/>
          </a:bodyPr>
          <a:lstStyle/>
          <a:p>
            <a:r>
              <a:rPr lang="es-MX" sz="4000" b="1" dirty="0" smtClean="0"/>
              <a:t>ADDITIONAL INFORMATION</a:t>
            </a:r>
            <a:endParaRPr lang="es-MX" sz="40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78319" y="643213"/>
            <a:ext cx="888730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 err="1" smtClean="0"/>
              <a:t>Reh@Panel</a:t>
            </a:r>
            <a:endParaRPr lang="en-US" sz="2500" u="sng" dirty="0" smtClean="0"/>
          </a:p>
          <a:p>
            <a:r>
              <a:rPr lang="en-US" sz="2000" dirty="0" smtClean="0"/>
              <a:t>Choose your sensor					         Choose the data you want to use				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61478" y="4556152"/>
            <a:ext cx="36110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Multiple sensors</a:t>
            </a:r>
          </a:p>
          <a:p>
            <a:r>
              <a:rPr lang="en-US" sz="2100" dirty="0" smtClean="0"/>
              <a:t>The </a:t>
            </a:r>
            <a:r>
              <a:rPr lang="en-US" sz="2100" dirty="0" err="1" smtClean="0"/>
              <a:t>Reh@Panel</a:t>
            </a:r>
            <a:r>
              <a:rPr lang="en-US" sz="2100" dirty="0" smtClean="0"/>
              <a:t> includes Kinematic, Electrophysiological and Eye Tracking sensors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4460465" y="4534781"/>
            <a:ext cx="47467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Endless options</a:t>
            </a:r>
          </a:p>
          <a:p>
            <a:r>
              <a:rPr lang="en-US" sz="2100" dirty="0" smtClean="0"/>
              <a:t>Every sensor is able to stream different variables that will enrich your physiologically adaptive game</a:t>
            </a:r>
            <a:endParaRPr lang="en-US" sz="2500" b="1" dirty="0" smtClean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78" y="1428962"/>
            <a:ext cx="4080172" cy="282287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465" y="1430144"/>
            <a:ext cx="4908305" cy="25148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7514" y="1769532"/>
            <a:ext cx="1528887" cy="1836061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>
          <a:xfrm>
            <a:off x="9540826" y="797101"/>
            <a:ext cx="2642262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500" dirty="0"/>
              <a:t>Receive </a:t>
            </a:r>
            <a:r>
              <a:rPr lang="en-US" sz="1500" dirty="0" smtClean="0"/>
              <a:t>the data using </a:t>
            </a:r>
          </a:p>
          <a:p>
            <a:pPr algn="ctr"/>
            <a:r>
              <a:rPr lang="en-US" sz="1500" dirty="0" smtClean="0"/>
              <a:t>the Generic UDP Data Receiver </a:t>
            </a:r>
          </a:p>
          <a:p>
            <a:pPr algn="ctr"/>
            <a:r>
              <a:rPr lang="en-US" sz="1500" dirty="0" smtClean="0"/>
              <a:t>in the Biocybernetic Console</a:t>
            </a:r>
            <a:endParaRPr lang="en-US" sz="1500" dirty="0"/>
          </a:p>
        </p:txBody>
      </p:sp>
      <p:cxnSp>
        <p:nvCxnSpPr>
          <p:cNvPr id="15" name="Conector recto de flecha 14"/>
          <p:cNvCxnSpPr/>
          <p:nvPr/>
        </p:nvCxnSpPr>
        <p:spPr>
          <a:xfrm flipV="1">
            <a:off x="8901953" y="2241366"/>
            <a:ext cx="1960004" cy="9842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3789415" y="3062363"/>
            <a:ext cx="28315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es-MX" dirty="0"/>
          </a:p>
        </p:txBody>
      </p:sp>
      <p:sp>
        <p:nvSpPr>
          <p:cNvPr id="19" name="CuadroTexto 18"/>
          <p:cNvSpPr txBox="1"/>
          <p:nvPr/>
        </p:nvSpPr>
        <p:spPr>
          <a:xfrm>
            <a:off x="11770286" y="3236261"/>
            <a:ext cx="28315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8924043" y="3266764"/>
            <a:ext cx="28315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es-MX" dirty="0"/>
          </a:p>
        </p:txBody>
      </p:sp>
      <p:sp>
        <p:nvSpPr>
          <p:cNvPr id="21" name="CuadroTexto 20"/>
          <p:cNvSpPr txBox="1"/>
          <p:nvPr/>
        </p:nvSpPr>
        <p:spPr>
          <a:xfrm>
            <a:off x="9271175" y="4534781"/>
            <a:ext cx="27822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Many Receivers</a:t>
            </a:r>
          </a:p>
          <a:p>
            <a:r>
              <a:rPr lang="en-US" sz="2100" dirty="0" smtClean="0"/>
              <a:t>Use as many Receivers as you desire (One to Many relations)</a:t>
            </a:r>
            <a:endParaRPr lang="en-US" sz="2500" b="1" dirty="0" smtClean="0"/>
          </a:p>
        </p:txBody>
      </p:sp>
    </p:spTree>
    <p:extLst>
      <p:ext uri="{BB962C8B-B14F-4D97-AF65-F5344CB8AC3E}">
        <p14:creationId xmlns:p14="http://schemas.microsoft.com/office/powerpoint/2010/main" val="266387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46" y="1281668"/>
            <a:ext cx="4385725" cy="2742025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1547354" y="-69054"/>
            <a:ext cx="10098777" cy="1043246"/>
          </a:xfrm>
        </p:spPr>
        <p:txBody>
          <a:bodyPr>
            <a:noAutofit/>
          </a:bodyPr>
          <a:lstStyle/>
          <a:p>
            <a:r>
              <a:rPr lang="es-MX" sz="4000" b="1" dirty="0" smtClean="0"/>
              <a:t>BIOCYBERNETIC LOOP ENGINE COMPONENTS</a:t>
            </a:r>
            <a:endParaRPr lang="es-MX" sz="40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523960" y="4436362"/>
            <a:ext cx="34913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200" b="1" dirty="0" smtClean="0"/>
              <a:t>Main Menu</a:t>
            </a:r>
          </a:p>
          <a:p>
            <a:r>
              <a:rPr lang="en-US" sz="2200" dirty="0" smtClean="0"/>
              <a:t>Select the signal(s) for the acquisition. </a:t>
            </a:r>
            <a:r>
              <a:rPr lang="en-US" sz="2200" dirty="0" err="1" smtClean="0"/>
              <a:t>Configurate</a:t>
            </a:r>
            <a:r>
              <a:rPr lang="en-US" sz="2200" dirty="0" smtClean="0"/>
              <a:t> UDP client/server</a:t>
            </a:r>
            <a:endParaRPr lang="en-US" sz="2200" dirty="0"/>
          </a:p>
        </p:txBody>
      </p:sp>
      <p:sp>
        <p:nvSpPr>
          <p:cNvPr id="21" name="CuadroTexto 20"/>
          <p:cNvSpPr txBox="1"/>
          <p:nvPr/>
        </p:nvSpPr>
        <p:spPr>
          <a:xfrm>
            <a:off x="5115497" y="4417102"/>
            <a:ext cx="37541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2.   Biocybernetic Console</a:t>
            </a:r>
          </a:p>
          <a:p>
            <a:r>
              <a:rPr lang="en-US" sz="2200" dirty="0" smtClean="0"/>
              <a:t>Create the adaptive rule based on a visual programming language</a:t>
            </a:r>
            <a:endParaRPr lang="en-US" sz="22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9251511" y="4417102"/>
            <a:ext cx="27865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3</a:t>
            </a:r>
            <a:r>
              <a:rPr lang="en-US" sz="2200" b="1" dirty="0" smtClean="0"/>
              <a:t>.   Game Scripts</a:t>
            </a:r>
          </a:p>
          <a:p>
            <a:r>
              <a:rPr lang="en-US" sz="2200" dirty="0" smtClean="0"/>
              <a:t>C# scripts to add in the Unity game to send/receive variables</a:t>
            </a:r>
            <a:endParaRPr lang="en-US" sz="2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086" y="1281668"/>
            <a:ext cx="4372829" cy="27420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52" y="2747129"/>
            <a:ext cx="2711053" cy="97358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5"/>
          <a:srcRect t="10965" b="21571"/>
          <a:stretch/>
        </p:blipFill>
        <p:spPr>
          <a:xfrm>
            <a:off x="9326963" y="1479943"/>
            <a:ext cx="2653070" cy="761435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9251511" y="1289983"/>
            <a:ext cx="2844693" cy="273371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2217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578" y="1089300"/>
            <a:ext cx="4604864" cy="2879034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ctrTitle"/>
          </p:nvPr>
        </p:nvSpPr>
        <p:spPr>
          <a:xfrm>
            <a:off x="724394" y="0"/>
            <a:ext cx="11313622" cy="1043246"/>
          </a:xfrm>
        </p:spPr>
        <p:txBody>
          <a:bodyPr>
            <a:noAutofit/>
          </a:bodyPr>
          <a:lstStyle/>
          <a:p>
            <a:r>
              <a:rPr lang="es-MX" sz="5000" b="1" dirty="0" smtClean="0"/>
              <a:t>STEP 1: </a:t>
            </a:r>
            <a:r>
              <a:rPr lang="es-MX" sz="4000" b="1" dirty="0" smtClean="0"/>
              <a:t>SELECT A SIGNAL AND CONFIGURE THE UDP</a:t>
            </a:r>
            <a:endParaRPr lang="es-MX" sz="4000" b="1" dirty="0"/>
          </a:p>
        </p:txBody>
      </p:sp>
      <p:sp>
        <p:nvSpPr>
          <p:cNvPr id="8" name="CuadroTexto 7"/>
          <p:cNvSpPr txBox="1"/>
          <p:nvPr/>
        </p:nvSpPr>
        <p:spPr>
          <a:xfrm>
            <a:off x="381788" y="4529444"/>
            <a:ext cx="294330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200" b="1" dirty="0" smtClean="0"/>
              <a:t>Cardiac Panel:</a:t>
            </a:r>
          </a:p>
          <a:p>
            <a:r>
              <a:rPr lang="en-US" sz="2200" dirty="0" smtClean="0"/>
              <a:t>Includes ECG, PPG and computed Heart rate data from several devices</a:t>
            </a:r>
            <a:endParaRPr lang="en-US" sz="2200" dirty="0"/>
          </a:p>
        </p:txBody>
      </p:sp>
      <p:cxnSp>
        <p:nvCxnSpPr>
          <p:cNvPr id="16" name="Conector angular 15"/>
          <p:cNvCxnSpPr/>
          <p:nvPr/>
        </p:nvCxnSpPr>
        <p:spPr>
          <a:xfrm rot="5400000">
            <a:off x="2470662" y="2539538"/>
            <a:ext cx="2030680" cy="1772987"/>
          </a:xfrm>
          <a:prstGeom prst="bentConnector3">
            <a:avLst>
              <a:gd name="adj1" fmla="val -198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/>
          <p:cNvSpPr txBox="1"/>
          <p:nvPr/>
        </p:nvSpPr>
        <p:spPr>
          <a:xfrm>
            <a:off x="4015305" y="4572388"/>
            <a:ext cx="41360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2.   </a:t>
            </a:r>
            <a:r>
              <a:rPr lang="en-US" sz="2200" b="1" dirty="0" err="1" smtClean="0"/>
              <a:t>EmoCam</a:t>
            </a:r>
            <a:r>
              <a:rPr lang="en-US" sz="2200" b="1" dirty="0" smtClean="0"/>
              <a:t> Panel:</a:t>
            </a:r>
          </a:p>
          <a:p>
            <a:r>
              <a:rPr lang="en-US" sz="2200" dirty="0" smtClean="0"/>
              <a:t>Includes the </a:t>
            </a:r>
            <a:r>
              <a:rPr lang="en-US" sz="2200" dirty="0" err="1" smtClean="0"/>
              <a:t>Affectiva</a:t>
            </a:r>
            <a:r>
              <a:rPr lang="en-US" sz="2200" dirty="0" smtClean="0"/>
              <a:t> SDK to recognize Emotions from webcams</a:t>
            </a:r>
            <a:endParaRPr lang="en-US" sz="2200" dirty="0"/>
          </a:p>
        </p:txBody>
      </p:sp>
      <p:cxnSp>
        <p:nvCxnSpPr>
          <p:cNvPr id="22" name="Conector angular 21"/>
          <p:cNvCxnSpPr/>
          <p:nvPr/>
        </p:nvCxnSpPr>
        <p:spPr>
          <a:xfrm rot="16200000" flipH="1">
            <a:off x="5189693" y="3186326"/>
            <a:ext cx="1953492" cy="950859"/>
          </a:xfrm>
          <a:prstGeom prst="bentConnector3">
            <a:avLst>
              <a:gd name="adj1" fmla="val 7255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8317573" y="4529444"/>
            <a:ext cx="3720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3</a:t>
            </a:r>
            <a:r>
              <a:rPr lang="en-US" sz="2200" b="1" dirty="0" smtClean="0"/>
              <a:t>.   REH@PANEL (</a:t>
            </a:r>
            <a:r>
              <a:rPr lang="en-US" sz="2200" b="1" dirty="0" smtClean="0">
                <a:hlinkClick r:id="rId4"/>
              </a:rPr>
              <a:t>Link</a:t>
            </a:r>
            <a:r>
              <a:rPr lang="en-US" sz="2200" b="1" dirty="0" smtClean="0"/>
              <a:t>)</a:t>
            </a:r>
          </a:p>
          <a:p>
            <a:r>
              <a:rPr lang="en-US" sz="2200" dirty="0" smtClean="0"/>
              <a:t>Includes an external application that streams data from many sensors</a:t>
            </a:r>
            <a:endParaRPr lang="en-US" sz="2200" dirty="0"/>
          </a:p>
        </p:txBody>
      </p:sp>
      <p:cxnSp>
        <p:nvCxnSpPr>
          <p:cNvPr id="18" name="Conector angular 17"/>
          <p:cNvCxnSpPr/>
          <p:nvPr/>
        </p:nvCxnSpPr>
        <p:spPr>
          <a:xfrm rot="16200000" flipH="1">
            <a:off x="6847491" y="2519926"/>
            <a:ext cx="1853731" cy="1516124"/>
          </a:xfrm>
          <a:prstGeom prst="bentConnector3">
            <a:avLst>
              <a:gd name="adj1" fmla="val -157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6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 txBox="1">
            <a:spLocks/>
          </p:cNvSpPr>
          <p:nvPr/>
        </p:nvSpPr>
        <p:spPr>
          <a:xfrm>
            <a:off x="8852953" y="3848548"/>
            <a:ext cx="2776552" cy="3860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err="1" smtClean="0">
                <a:solidFill>
                  <a:schemeClr val="bg1"/>
                </a:solidFill>
              </a:rPr>
              <a:t>Reh@Panel</a:t>
            </a:r>
            <a:r>
              <a:rPr lang="es-MX" sz="1600" dirty="0" smtClean="0">
                <a:solidFill>
                  <a:schemeClr val="bg1"/>
                </a:solidFill>
              </a:rPr>
              <a:t> (More </a:t>
            </a:r>
            <a:r>
              <a:rPr lang="es-MX" sz="1600" dirty="0" err="1" smtClean="0">
                <a:solidFill>
                  <a:schemeClr val="bg1"/>
                </a:solidFill>
              </a:rPr>
              <a:t>sensors</a:t>
            </a:r>
            <a:r>
              <a:rPr lang="es-MX" sz="1600" dirty="0" smtClean="0">
                <a:solidFill>
                  <a:schemeClr val="bg1"/>
                </a:solidFill>
              </a:rPr>
              <a:t>)</a:t>
            </a:r>
            <a:endParaRPr lang="es-MX" sz="1600" dirty="0">
              <a:solidFill>
                <a:schemeClr val="bg1"/>
              </a:solidFill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4922755" y="3871232"/>
            <a:ext cx="3203576" cy="3860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600" dirty="0" err="1">
                <a:solidFill>
                  <a:schemeClr val="bg1"/>
                </a:solidFill>
              </a:rPr>
              <a:t>EmoCam</a:t>
            </a:r>
            <a:r>
              <a:rPr lang="es-MX" sz="1600" dirty="0">
                <a:solidFill>
                  <a:schemeClr val="bg1"/>
                </a:solidFill>
              </a:rPr>
              <a:t> (</a:t>
            </a:r>
            <a:r>
              <a:rPr lang="es-MX" sz="1600" dirty="0" err="1">
                <a:solidFill>
                  <a:schemeClr val="bg1"/>
                </a:solidFill>
              </a:rPr>
              <a:t>Emotions</a:t>
            </a:r>
            <a:r>
              <a:rPr lang="es-MX" sz="1600" dirty="0">
                <a:solidFill>
                  <a:schemeClr val="bg1"/>
                </a:solidFill>
              </a:rPr>
              <a:t> &amp; </a:t>
            </a:r>
            <a:r>
              <a:rPr lang="es-MX" sz="1600" dirty="0" err="1">
                <a:solidFill>
                  <a:schemeClr val="bg1"/>
                </a:solidFill>
              </a:rPr>
              <a:t>Expressions</a:t>
            </a:r>
            <a:r>
              <a:rPr lang="es-MX" sz="16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4394" y="0"/>
            <a:ext cx="11313622" cy="1043246"/>
          </a:xfrm>
        </p:spPr>
        <p:txBody>
          <a:bodyPr>
            <a:noAutofit/>
          </a:bodyPr>
          <a:lstStyle/>
          <a:p>
            <a:r>
              <a:rPr lang="es-MX" sz="5000" b="1" dirty="0" smtClean="0"/>
              <a:t>STEP 1: </a:t>
            </a:r>
            <a:r>
              <a:rPr lang="es-MX" sz="4000" b="1" dirty="0" smtClean="0"/>
              <a:t>SELECT A SIGNAL AND CONFIGURE THE UDP</a:t>
            </a:r>
            <a:endParaRPr lang="es-MX" sz="40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6" y="1450208"/>
            <a:ext cx="3927105" cy="2302806"/>
          </a:xfrm>
          <a:prstGeom prst="rect">
            <a:avLst/>
          </a:prstGeom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957464" y="3898763"/>
            <a:ext cx="2575446" cy="3860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300" dirty="0" err="1" smtClean="0">
                <a:solidFill>
                  <a:schemeClr val="bg1"/>
                </a:solidFill>
              </a:rPr>
              <a:t>Cardiac</a:t>
            </a:r>
            <a:r>
              <a:rPr lang="es-MX" sz="2300" dirty="0" smtClean="0">
                <a:solidFill>
                  <a:schemeClr val="bg1"/>
                </a:solidFill>
              </a:rPr>
              <a:t> (</a:t>
            </a:r>
            <a:r>
              <a:rPr lang="es-MX" sz="2300" dirty="0" err="1" smtClean="0">
                <a:solidFill>
                  <a:schemeClr val="bg1"/>
                </a:solidFill>
              </a:rPr>
              <a:t>Heart</a:t>
            </a:r>
            <a:r>
              <a:rPr lang="es-MX" sz="2300" dirty="0" smtClean="0">
                <a:solidFill>
                  <a:schemeClr val="bg1"/>
                </a:solidFill>
              </a:rPr>
              <a:t> </a:t>
            </a:r>
            <a:r>
              <a:rPr lang="es-MX" sz="2300" dirty="0" err="1" smtClean="0">
                <a:solidFill>
                  <a:schemeClr val="bg1"/>
                </a:solidFill>
              </a:rPr>
              <a:t>Rate</a:t>
            </a:r>
            <a:r>
              <a:rPr lang="es-MX" sz="2300" dirty="0" smtClean="0">
                <a:solidFill>
                  <a:schemeClr val="bg1"/>
                </a:solidFill>
              </a:rPr>
              <a:t>)</a:t>
            </a:r>
            <a:endParaRPr lang="es-MX" sz="2300" dirty="0">
              <a:solidFill>
                <a:schemeClr val="bg1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29177" t="31544" r="48811" b="45539"/>
          <a:stretch/>
        </p:blipFill>
        <p:spPr>
          <a:xfrm>
            <a:off x="129506" y="3779457"/>
            <a:ext cx="867374" cy="57476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50954" t="31544" r="27034" b="45539"/>
          <a:stretch/>
        </p:blipFill>
        <p:spPr>
          <a:xfrm>
            <a:off x="4196133" y="3784865"/>
            <a:ext cx="867374" cy="574766"/>
          </a:xfrm>
          <a:prstGeom prst="rect">
            <a:avLst/>
          </a:prstGeom>
        </p:spPr>
      </p:pic>
      <p:cxnSp>
        <p:nvCxnSpPr>
          <p:cNvPr id="5" name="Conector recto de flecha 4"/>
          <p:cNvCxnSpPr/>
          <p:nvPr/>
        </p:nvCxnSpPr>
        <p:spPr>
          <a:xfrm>
            <a:off x="324023" y="4920148"/>
            <a:ext cx="3433457" cy="3168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324023" y="5119871"/>
            <a:ext cx="3629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Processed HR data (BPM)</a:t>
            </a:r>
          </a:p>
          <a:p>
            <a:r>
              <a:rPr lang="en-US" sz="1500" dirty="0" smtClean="0"/>
              <a:t>(Heart Rate)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4610471" y="4951828"/>
            <a:ext cx="3145303" cy="7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4526063" y="5135711"/>
            <a:ext cx="34125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Emotion Probability (%)</a:t>
            </a:r>
          </a:p>
          <a:p>
            <a:r>
              <a:rPr lang="en-US" sz="1500" dirty="0" smtClean="0"/>
              <a:t>(Anger, Contempt, Disgust, Engagement, Fear, Joy, Sadness, Surprise)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r="3395"/>
          <a:stretch/>
        </p:blipFill>
        <p:spPr>
          <a:xfrm>
            <a:off x="4196133" y="1450208"/>
            <a:ext cx="3930198" cy="230280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2624" y="1446371"/>
            <a:ext cx="3296881" cy="2280957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2624" y="3779457"/>
            <a:ext cx="728249" cy="527239"/>
          </a:xfrm>
          <a:prstGeom prst="rect">
            <a:avLst/>
          </a:prstGeom>
        </p:spPr>
      </p:pic>
      <p:cxnSp>
        <p:nvCxnSpPr>
          <p:cNvPr id="22" name="Conector recto de flecha 21"/>
          <p:cNvCxnSpPr/>
          <p:nvPr/>
        </p:nvCxnSpPr>
        <p:spPr>
          <a:xfrm>
            <a:off x="8417032" y="4912228"/>
            <a:ext cx="3145303" cy="7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8332624" y="5096111"/>
            <a:ext cx="34125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Other sensor data</a:t>
            </a:r>
          </a:p>
          <a:p>
            <a:r>
              <a:rPr lang="en-US" sz="1500" dirty="0" smtClean="0"/>
              <a:t>(Kinematics, Brain Computer Interface, EMG, Eye Tracking)</a:t>
            </a:r>
          </a:p>
        </p:txBody>
      </p:sp>
    </p:spTree>
    <p:extLst>
      <p:ext uri="{BB962C8B-B14F-4D97-AF65-F5344CB8AC3E}">
        <p14:creationId xmlns:p14="http://schemas.microsoft.com/office/powerpoint/2010/main" val="112590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7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0573" y="457200"/>
            <a:ext cx="11313622" cy="1043246"/>
          </a:xfrm>
        </p:spPr>
        <p:txBody>
          <a:bodyPr>
            <a:noAutofit/>
          </a:bodyPr>
          <a:lstStyle/>
          <a:p>
            <a:r>
              <a:rPr lang="es-MX" sz="5000" b="1" dirty="0" smtClean="0"/>
              <a:t>STEP 2: </a:t>
            </a:r>
            <a:r>
              <a:rPr lang="es-MX" sz="4000" b="1" dirty="0" smtClean="0"/>
              <a:t>INCLUDE THE DATA SENDER/RECEIVER SCRIPTS IN YOUR GAME (</a:t>
            </a:r>
            <a:r>
              <a:rPr lang="es-MX" sz="4000" b="1" dirty="0" err="1" smtClean="0"/>
              <a:t>Unity</a:t>
            </a:r>
            <a:r>
              <a:rPr lang="es-MX" sz="4000" b="1" dirty="0" smtClean="0"/>
              <a:t> </a:t>
            </a:r>
            <a:r>
              <a:rPr lang="es-MX" sz="4000" b="1" dirty="0" err="1" smtClean="0"/>
              <a:t>Package</a:t>
            </a:r>
            <a:r>
              <a:rPr lang="es-MX" sz="4000" b="1" dirty="0" smtClean="0"/>
              <a:t>)</a:t>
            </a:r>
            <a:endParaRPr lang="es-MX" sz="40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295" y="1721840"/>
            <a:ext cx="3207929" cy="115201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t="10965" b="21571"/>
          <a:stretch/>
        </p:blipFill>
        <p:spPr>
          <a:xfrm>
            <a:off x="2666458" y="1698759"/>
            <a:ext cx="3207858" cy="9206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727955" y="4708204"/>
            <a:ext cx="112637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Send the game variables that you want to modify following this protocol:</a:t>
            </a:r>
          </a:p>
          <a:p>
            <a:r>
              <a:rPr lang="en-US" sz="2500" b="1" i="1" dirty="0" err="1" smtClean="0"/>
              <a:t>GameVariable_VariableName</a:t>
            </a:r>
            <a:r>
              <a:rPr lang="en-US" sz="2500" b="1" i="1" dirty="0" smtClean="0"/>
              <a:t>, </a:t>
            </a:r>
            <a:r>
              <a:rPr lang="en-US" sz="2500" b="1" i="1" dirty="0" err="1" smtClean="0"/>
              <a:t>VariableType</a:t>
            </a:r>
            <a:r>
              <a:rPr lang="en-US" sz="2500" b="1" i="1" dirty="0" smtClean="0"/>
              <a:t>, </a:t>
            </a:r>
            <a:r>
              <a:rPr lang="en-US" sz="2500" b="1" i="1" dirty="0" err="1" smtClean="0"/>
              <a:t>CurrentValue,MinValue</a:t>
            </a:r>
            <a:r>
              <a:rPr lang="en-US" sz="2500" b="1" i="1" dirty="0" smtClean="0"/>
              <a:t>, </a:t>
            </a:r>
            <a:r>
              <a:rPr lang="en-US" sz="2500" b="1" i="1" dirty="0" err="1" smtClean="0"/>
              <a:t>MaxValue</a:t>
            </a:r>
            <a:endParaRPr lang="en-US" sz="2500" b="1" i="1" dirty="0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9380175" y="1837520"/>
            <a:ext cx="2811825" cy="7818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dirty="0" err="1" smtClean="0"/>
              <a:t>Used</a:t>
            </a:r>
            <a:r>
              <a:rPr lang="es-MX" sz="1800" dirty="0" smtClean="0"/>
              <a:t> to </a:t>
            </a:r>
            <a:r>
              <a:rPr lang="es-MX" sz="1800" dirty="0" err="1" smtClean="0"/>
              <a:t>receive</a:t>
            </a:r>
            <a:r>
              <a:rPr lang="es-MX" sz="1800" dirty="0" smtClean="0"/>
              <a:t> in </a:t>
            </a:r>
            <a:r>
              <a:rPr lang="es-MX" sz="1800" dirty="0" err="1" smtClean="0"/>
              <a:t>the</a:t>
            </a:r>
            <a:r>
              <a:rPr lang="es-MX" sz="1800" dirty="0" smtClean="0"/>
              <a:t> BL </a:t>
            </a:r>
            <a:r>
              <a:rPr lang="es-MX" sz="1800" dirty="0" err="1" smtClean="0"/>
              <a:t>Engine</a:t>
            </a:r>
            <a:r>
              <a:rPr lang="es-MX" sz="1800" dirty="0" smtClean="0"/>
              <a:t> </a:t>
            </a:r>
            <a:r>
              <a:rPr lang="es-MX" sz="1800" dirty="0" err="1" smtClean="0"/>
              <a:t>the</a:t>
            </a:r>
            <a:r>
              <a:rPr lang="es-MX" sz="1800" dirty="0" smtClean="0"/>
              <a:t> </a:t>
            </a:r>
            <a:r>
              <a:rPr lang="es-MX" sz="1800" dirty="0" err="1" smtClean="0"/>
              <a:t>Game</a:t>
            </a:r>
            <a:r>
              <a:rPr lang="es-MX" sz="1800" dirty="0" smtClean="0"/>
              <a:t> Variables </a:t>
            </a:r>
            <a:r>
              <a:rPr lang="es-MX" sz="1800" dirty="0" err="1" smtClean="0"/>
              <a:t>from</a:t>
            </a:r>
            <a:r>
              <a:rPr lang="es-MX" sz="1800" dirty="0" smtClean="0"/>
              <a:t> </a:t>
            </a:r>
            <a:r>
              <a:rPr lang="es-MX" sz="1800" dirty="0" err="1" smtClean="0"/>
              <a:t>the</a:t>
            </a:r>
            <a:r>
              <a:rPr lang="es-MX" sz="1800" dirty="0" smtClean="0"/>
              <a:t> </a:t>
            </a:r>
            <a:r>
              <a:rPr lang="es-MX" sz="1800" dirty="0" err="1" smtClean="0"/>
              <a:t>Videogame</a:t>
            </a:r>
            <a:r>
              <a:rPr lang="es-MX" sz="1800" dirty="0" smtClean="0"/>
              <a:t>. </a:t>
            </a:r>
            <a:endParaRPr lang="es-MX" sz="1800" dirty="0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77287" y="1768139"/>
            <a:ext cx="2860236" cy="7818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dirty="0" err="1" smtClean="0"/>
              <a:t>Used</a:t>
            </a:r>
            <a:r>
              <a:rPr lang="es-MX" sz="1800" dirty="0" smtClean="0"/>
              <a:t> to </a:t>
            </a:r>
            <a:r>
              <a:rPr lang="es-MX" sz="1800" dirty="0" err="1" smtClean="0"/>
              <a:t>send</a:t>
            </a:r>
            <a:r>
              <a:rPr lang="es-MX" sz="1800" dirty="0" smtClean="0"/>
              <a:t> </a:t>
            </a:r>
            <a:r>
              <a:rPr lang="es-MX" sz="1800" dirty="0" err="1" smtClean="0"/>
              <a:t>the</a:t>
            </a:r>
            <a:r>
              <a:rPr lang="es-MX" sz="1800" dirty="0" smtClean="0"/>
              <a:t> </a:t>
            </a:r>
            <a:r>
              <a:rPr lang="es-MX" sz="1800" dirty="0" err="1" smtClean="0"/>
              <a:t>Game</a:t>
            </a:r>
            <a:r>
              <a:rPr lang="es-MX" sz="1800" dirty="0" smtClean="0"/>
              <a:t> Variables </a:t>
            </a:r>
            <a:r>
              <a:rPr lang="es-MX" sz="1800" dirty="0" err="1" smtClean="0"/>
              <a:t>from</a:t>
            </a:r>
            <a:r>
              <a:rPr lang="es-MX" sz="1800" dirty="0" smtClean="0"/>
              <a:t> </a:t>
            </a:r>
            <a:r>
              <a:rPr lang="es-MX" sz="1800" dirty="0" err="1" smtClean="0"/>
              <a:t>the</a:t>
            </a:r>
            <a:r>
              <a:rPr lang="es-MX" sz="1800" dirty="0" smtClean="0"/>
              <a:t> </a:t>
            </a:r>
            <a:r>
              <a:rPr lang="es-MX" sz="1800" dirty="0" err="1" smtClean="0"/>
              <a:t>Videogame</a:t>
            </a:r>
            <a:r>
              <a:rPr lang="es-MX" sz="1800" dirty="0" smtClean="0"/>
              <a:t> to </a:t>
            </a:r>
            <a:r>
              <a:rPr lang="es-MX" sz="1800" dirty="0" err="1" smtClean="0"/>
              <a:t>the</a:t>
            </a:r>
            <a:r>
              <a:rPr lang="es-MX" sz="1800" dirty="0" smtClean="0"/>
              <a:t> BL </a:t>
            </a:r>
            <a:r>
              <a:rPr lang="es-MX" sz="1800" dirty="0" err="1" smtClean="0"/>
              <a:t>Engine</a:t>
            </a:r>
            <a:endParaRPr lang="es-MX" sz="1800" dirty="0"/>
          </a:p>
        </p:txBody>
      </p:sp>
      <p:sp>
        <p:nvSpPr>
          <p:cNvPr id="10" name="Rectángulo 9"/>
          <p:cNvSpPr/>
          <p:nvPr/>
        </p:nvSpPr>
        <p:spPr>
          <a:xfrm>
            <a:off x="88200" y="1500446"/>
            <a:ext cx="5698646" cy="121040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/>
          <p:cNvSpPr/>
          <p:nvPr/>
        </p:nvSpPr>
        <p:spPr>
          <a:xfrm>
            <a:off x="6063736" y="1500446"/>
            <a:ext cx="6042831" cy="121040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4"/>
          <a:srcRect t="26623" r="56775"/>
          <a:stretch/>
        </p:blipFill>
        <p:spPr>
          <a:xfrm>
            <a:off x="7662347" y="2774288"/>
            <a:ext cx="2991291" cy="1549011"/>
          </a:xfrm>
          <a:prstGeom prst="rect">
            <a:avLst/>
          </a:prstGeom>
        </p:spPr>
      </p:pic>
      <p:cxnSp>
        <p:nvCxnSpPr>
          <p:cNvPr id="15" name="Conector recto de flecha 14"/>
          <p:cNvCxnSpPr/>
          <p:nvPr/>
        </p:nvCxnSpPr>
        <p:spPr>
          <a:xfrm>
            <a:off x="2666458" y="2710855"/>
            <a:ext cx="0" cy="46341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angular 19"/>
          <p:cNvCxnSpPr/>
          <p:nvPr/>
        </p:nvCxnSpPr>
        <p:spPr>
          <a:xfrm>
            <a:off x="6962503" y="2774288"/>
            <a:ext cx="699844" cy="399986"/>
          </a:xfrm>
          <a:prstGeom prst="bentConnector3">
            <a:avLst>
              <a:gd name="adj1" fmla="val -2263"/>
            </a:avLst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Imagen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78" y="3173020"/>
            <a:ext cx="6962775" cy="609600"/>
          </a:xfrm>
          <a:prstGeom prst="rect">
            <a:avLst/>
          </a:prstGeom>
        </p:spPr>
      </p:pic>
      <p:sp>
        <p:nvSpPr>
          <p:cNvPr id="16" name="Título 1"/>
          <p:cNvSpPr txBox="1">
            <a:spLocks/>
          </p:cNvSpPr>
          <p:nvPr/>
        </p:nvSpPr>
        <p:spPr>
          <a:xfrm>
            <a:off x="528977" y="3727875"/>
            <a:ext cx="5345339" cy="8632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800" b="1" dirty="0" err="1" smtClean="0">
                <a:solidFill>
                  <a:srgbClr val="C00000"/>
                </a:solidFill>
              </a:rPr>
              <a:t>Invoke</a:t>
            </a:r>
            <a:r>
              <a:rPr lang="es-MX" sz="1800" b="1" dirty="0" smtClean="0">
                <a:solidFill>
                  <a:srgbClr val="C00000"/>
                </a:solidFill>
              </a:rPr>
              <a:t> </a:t>
            </a:r>
            <a:r>
              <a:rPr lang="es-MX" sz="1800" b="1" dirty="0" err="1" smtClean="0">
                <a:solidFill>
                  <a:srgbClr val="C00000"/>
                </a:solidFill>
              </a:rPr>
              <a:t>this</a:t>
            </a:r>
            <a:r>
              <a:rPr lang="es-MX" sz="1800" b="1" dirty="0" smtClean="0">
                <a:solidFill>
                  <a:srgbClr val="C00000"/>
                </a:solidFill>
              </a:rPr>
              <a:t> in </a:t>
            </a:r>
            <a:r>
              <a:rPr lang="es-MX" sz="1800" b="1" dirty="0" err="1" smtClean="0">
                <a:solidFill>
                  <a:srgbClr val="C00000"/>
                </a:solidFill>
              </a:rPr>
              <a:t>your</a:t>
            </a:r>
            <a:r>
              <a:rPr lang="es-MX" sz="1800" b="1" dirty="0" smtClean="0">
                <a:solidFill>
                  <a:srgbClr val="C00000"/>
                </a:solidFill>
              </a:rPr>
              <a:t> </a:t>
            </a:r>
            <a:r>
              <a:rPr lang="es-MX" sz="1800" b="1" dirty="0" err="1" smtClean="0">
                <a:solidFill>
                  <a:srgbClr val="C00000"/>
                </a:solidFill>
              </a:rPr>
              <a:t>game_difficulty</a:t>
            </a:r>
            <a:r>
              <a:rPr lang="es-MX" sz="1800" b="1" dirty="0" smtClean="0">
                <a:solidFill>
                  <a:srgbClr val="C00000"/>
                </a:solidFill>
              </a:rPr>
              <a:t> script!</a:t>
            </a:r>
          </a:p>
          <a:p>
            <a:r>
              <a:rPr lang="es-MX" sz="1800" b="1" dirty="0" err="1" smtClean="0">
                <a:solidFill>
                  <a:srgbClr val="C00000"/>
                </a:solidFill>
              </a:rPr>
              <a:t>Identify</a:t>
            </a:r>
            <a:r>
              <a:rPr lang="es-MX" sz="1800" b="1" dirty="0" smtClean="0">
                <a:solidFill>
                  <a:srgbClr val="C00000"/>
                </a:solidFill>
              </a:rPr>
              <a:t> </a:t>
            </a:r>
            <a:r>
              <a:rPr lang="es-MX" sz="1800" b="1" dirty="0" err="1" smtClean="0">
                <a:solidFill>
                  <a:srgbClr val="C00000"/>
                </a:solidFill>
              </a:rPr>
              <a:t>previously</a:t>
            </a:r>
            <a:r>
              <a:rPr lang="es-MX" sz="1800" b="1" dirty="0" smtClean="0">
                <a:solidFill>
                  <a:srgbClr val="C00000"/>
                </a:solidFill>
              </a:rPr>
              <a:t> </a:t>
            </a:r>
            <a:r>
              <a:rPr lang="es-MX" sz="1800" b="1" dirty="0" err="1" smtClean="0">
                <a:solidFill>
                  <a:srgbClr val="C00000"/>
                </a:solidFill>
              </a:rPr>
              <a:t>your</a:t>
            </a:r>
            <a:r>
              <a:rPr lang="es-MX" sz="1800" b="1" dirty="0" smtClean="0">
                <a:solidFill>
                  <a:srgbClr val="C00000"/>
                </a:solidFill>
              </a:rPr>
              <a:t> </a:t>
            </a:r>
            <a:r>
              <a:rPr lang="es-MX" sz="1800" b="1" dirty="0" err="1" smtClean="0">
                <a:solidFill>
                  <a:srgbClr val="C00000"/>
                </a:solidFill>
              </a:rPr>
              <a:t>GameVariable</a:t>
            </a:r>
            <a:r>
              <a:rPr lang="es-MX" sz="1800" b="1" dirty="0" smtClean="0">
                <a:solidFill>
                  <a:srgbClr val="C00000"/>
                </a:solidFill>
              </a:rPr>
              <a:t>(s)</a:t>
            </a:r>
          </a:p>
          <a:p>
            <a:endParaRPr lang="es-MX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4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40573" y="457200"/>
            <a:ext cx="11313622" cy="1043246"/>
          </a:xfrm>
        </p:spPr>
        <p:txBody>
          <a:bodyPr>
            <a:noAutofit/>
          </a:bodyPr>
          <a:lstStyle/>
          <a:p>
            <a:r>
              <a:rPr lang="es-MX" sz="5000" b="1" dirty="0" smtClean="0"/>
              <a:t>STEP 3: </a:t>
            </a:r>
            <a:r>
              <a:rPr lang="es-MX" sz="4000" b="1" dirty="0" smtClean="0"/>
              <a:t>MAKE VISIBLE THE GAME VARIABLES IN THE BIOCYBERNETIC CONSOLE</a:t>
            </a:r>
            <a:endParaRPr lang="es-MX" sz="40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19304" t="472" r="1319" b="12613"/>
          <a:stretch/>
        </p:blipFill>
        <p:spPr>
          <a:xfrm>
            <a:off x="6309361" y="1358154"/>
            <a:ext cx="4101736" cy="284893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015337" y="1980076"/>
            <a:ext cx="4464531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Once you have a </a:t>
            </a:r>
            <a:r>
              <a:rPr lang="en-US" sz="2500" b="1" dirty="0" smtClean="0"/>
              <a:t>Build</a:t>
            </a:r>
            <a:r>
              <a:rPr lang="en-US" sz="2500" dirty="0" smtClean="0"/>
              <a:t> of the game with the Scripts described before, you will see the game variables in the BL Console (</a:t>
            </a:r>
            <a:r>
              <a:rPr lang="en-US" sz="2500" b="1" dirty="0" smtClean="0"/>
              <a:t>Game Output</a:t>
            </a:r>
            <a:r>
              <a:rPr lang="en-US" sz="2500" dirty="0" smtClean="0"/>
              <a:t> Block)</a:t>
            </a:r>
            <a:endParaRPr lang="en-US" sz="2500" dirty="0"/>
          </a:p>
        </p:txBody>
      </p:sp>
      <p:cxnSp>
        <p:nvCxnSpPr>
          <p:cNvPr id="7" name="Conector angular 6"/>
          <p:cNvCxnSpPr/>
          <p:nvPr/>
        </p:nvCxnSpPr>
        <p:spPr>
          <a:xfrm flipV="1">
            <a:off x="4049486" y="3226526"/>
            <a:ext cx="2991394" cy="50945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2870263" y="4686718"/>
            <a:ext cx="587314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Use the </a:t>
            </a:r>
            <a:r>
              <a:rPr lang="en-US" sz="2500" b="1" dirty="0" smtClean="0"/>
              <a:t>Game Output Block </a:t>
            </a:r>
            <a:r>
              <a:rPr lang="en-US" sz="2500" dirty="0" smtClean="0"/>
              <a:t>to make the modifications of each of the game variables following the predefined rules.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3718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65758" y="0"/>
            <a:ext cx="11313622" cy="1043246"/>
          </a:xfrm>
        </p:spPr>
        <p:txBody>
          <a:bodyPr>
            <a:noAutofit/>
          </a:bodyPr>
          <a:lstStyle/>
          <a:p>
            <a:r>
              <a:rPr lang="es-MX" sz="5000" b="1" dirty="0" smtClean="0"/>
              <a:t>STEP 4: </a:t>
            </a:r>
            <a:r>
              <a:rPr lang="es-MX" sz="4000" b="1" dirty="0" smtClean="0"/>
              <a:t>CREATE THE ADAPTIVE RULE AND ITERATE</a:t>
            </a:r>
            <a:endParaRPr lang="es-MX" sz="40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1119654" y="4374937"/>
            <a:ext cx="44108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 smtClean="0"/>
              <a:t>Create your decision rule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Connect it to the Game Output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Establish a sending period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Choose the game variable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Choose the math operation (+,-,*,/)</a:t>
            </a:r>
          </a:p>
          <a:p>
            <a:pPr marL="457200" indent="-457200">
              <a:buAutoNum type="arabicPeriod"/>
            </a:pPr>
            <a:r>
              <a:rPr lang="en-US" sz="2000" dirty="0" smtClean="0"/>
              <a:t>Choose the variance number</a:t>
            </a:r>
            <a:endParaRPr lang="en-US" sz="2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610388" y="1859156"/>
            <a:ext cx="417061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Example of Adaptive Rule: here we modify the </a:t>
            </a:r>
            <a:r>
              <a:rPr lang="en-US" sz="2500" b="1" dirty="0" smtClean="0"/>
              <a:t>Variable A </a:t>
            </a:r>
            <a:r>
              <a:rPr lang="en-US" sz="2500" dirty="0" smtClean="0"/>
              <a:t>by increasing in one (1) unit </a:t>
            </a:r>
            <a:r>
              <a:rPr lang="en-US" sz="2500" b="1" dirty="0" smtClean="0"/>
              <a:t> </a:t>
            </a:r>
            <a:endParaRPr lang="en-US" sz="2500" b="1" dirty="0"/>
          </a:p>
        </p:txBody>
      </p:sp>
      <p:grpSp>
        <p:nvGrpSpPr>
          <p:cNvPr id="12" name="Grupo 11"/>
          <p:cNvGrpSpPr/>
          <p:nvPr/>
        </p:nvGrpSpPr>
        <p:grpSpPr>
          <a:xfrm>
            <a:off x="4991614" y="1219352"/>
            <a:ext cx="5602363" cy="2979479"/>
            <a:chOff x="5096117" y="1113533"/>
            <a:chExt cx="5602363" cy="2979479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6117" y="1113533"/>
              <a:ext cx="5602363" cy="2979479"/>
            </a:xfrm>
            <a:prstGeom prst="rect">
              <a:avLst/>
            </a:prstGeom>
          </p:spPr>
        </p:pic>
        <p:sp>
          <p:nvSpPr>
            <p:cNvPr id="6" name="CuadroTexto 5"/>
            <p:cNvSpPr txBox="1"/>
            <p:nvPr/>
          </p:nvSpPr>
          <p:spPr>
            <a:xfrm>
              <a:off x="5096117" y="3014728"/>
              <a:ext cx="13011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Receives HR data</a:t>
              </a:r>
            </a:p>
            <a:p>
              <a:r>
                <a:rPr lang="en-US" sz="1000" dirty="0" smtClean="0"/>
                <a:t>(From Cardiac Panel)</a:t>
              </a:r>
              <a:endParaRPr lang="en-US" sz="1000" dirty="0"/>
            </a:p>
          </p:txBody>
        </p:sp>
        <p:sp>
          <p:nvSpPr>
            <p:cNvPr id="7" name="CuadroTexto 6"/>
            <p:cNvSpPr txBox="1"/>
            <p:nvPr/>
          </p:nvSpPr>
          <p:spPr>
            <a:xfrm>
              <a:off x="6114010" y="1709069"/>
              <a:ext cx="8876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Makes arrays</a:t>
              </a:r>
              <a:endParaRPr lang="en-US" sz="1000" b="1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6324993" y="3265714"/>
              <a:ext cx="128669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Make computations with the arrays (e.g. mean, SD)</a:t>
              </a:r>
              <a:endParaRPr lang="en-US" sz="1000" b="1" dirty="0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7611684" y="1225359"/>
              <a:ext cx="13886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Constant value (e.g. Target HR in this case)</a:t>
              </a:r>
              <a:endParaRPr lang="en-US" sz="1000" b="1" dirty="0"/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7897298" y="1736082"/>
              <a:ext cx="13886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If True, Add one (1) to the </a:t>
              </a:r>
              <a:r>
                <a:rPr lang="en-US" sz="1000" b="1" dirty="0" smtClean="0"/>
                <a:t>Variable A</a:t>
              </a:r>
              <a:r>
                <a:rPr lang="en-US" sz="1000" dirty="0" smtClean="0"/>
                <a:t> each 30 second</a:t>
              </a:r>
              <a:endParaRPr lang="en-US" sz="1000" b="1" dirty="0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9000309" y="3539014"/>
              <a:ext cx="138862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If False, Subtract one (1) to the </a:t>
              </a:r>
              <a:r>
                <a:rPr lang="en-US" sz="1000" b="1" dirty="0" smtClean="0"/>
                <a:t>Variable A</a:t>
              </a:r>
              <a:r>
                <a:rPr lang="en-US" sz="1000" dirty="0" smtClean="0"/>
                <a:t> each 30 second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0991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warning scien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3"/>
          <a:stretch/>
        </p:blipFill>
        <p:spPr bwMode="auto">
          <a:xfrm>
            <a:off x="3202776" y="1959429"/>
            <a:ext cx="4756858" cy="4378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1436915" y="718457"/>
            <a:ext cx="10215154" cy="770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500" b="1" dirty="0" smtClean="0"/>
              <a:t>REMEMBER: STILL UNDER DEVELOPMENT</a:t>
            </a:r>
            <a:endParaRPr lang="es-MX" sz="4500" b="1" dirty="0"/>
          </a:p>
        </p:txBody>
      </p:sp>
    </p:spTree>
    <p:extLst>
      <p:ext uri="{BB962C8B-B14F-4D97-AF65-F5344CB8AC3E}">
        <p14:creationId xmlns:p14="http://schemas.microsoft.com/office/powerpoint/2010/main" val="79206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769323" y="0"/>
            <a:ext cx="7067008" cy="770709"/>
          </a:xfrm>
        </p:spPr>
        <p:txBody>
          <a:bodyPr>
            <a:noAutofit/>
          </a:bodyPr>
          <a:lstStyle/>
          <a:p>
            <a:r>
              <a:rPr lang="es-MX" sz="4000" b="1" dirty="0" smtClean="0"/>
              <a:t>ADDITIONAL INFORMATION</a:t>
            </a:r>
            <a:endParaRPr lang="es-MX" sz="4000" b="1" dirty="0"/>
          </a:p>
        </p:txBody>
      </p:sp>
      <p:sp>
        <p:nvSpPr>
          <p:cNvPr id="3" name="CuadroTexto 2"/>
          <p:cNvSpPr txBox="1"/>
          <p:nvPr/>
        </p:nvSpPr>
        <p:spPr>
          <a:xfrm>
            <a:off x="333226" y="943466"/>
            <a:ext cx="402976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u="sng" dirty="0" smtClean="0"/>
              <a:t>Cardiac Panel</a:t>
            </a:r>
          </a:p>
          <a:p>
            <a:r>
              <a:rPr lang="en-US" sz="2000" dirty="0" smtClean="0"/>
              <a:t>Read heart rate information from different sensors and receive it using the </a:t>
            </a:r>
            <a:r>
              <a:rPr lang="en-US" sz="2000" b="1" dirty="0" smtClean="0"/>
              <a:t>Receive from BL Acquisition </a:t>
            </a:r>
            <a:r>
              <a:rPr lang="en-US" sz="2000" dirty="0" smtClean="0"/>
              <a:t>block in the </a:t>
            </a:r>
            <a:r>
              <a:rPr lang="en-US" sz="2000" b="1" dirty="0" smtClean="0"/>
              <a:t>Biocybernetic Console.</a:t>
            </a:r>
          </a:p>
          <a:p>
            <a:r>
              <a:rPr lang="en-US" sz="2000" dirty="0" smtClean="0"/>
              <a:t>Remember configure first the UDP!.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90876" y="4459774"/>
            <a:ext cx="3018909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/>
              <a:t>CardioBan</a:t>
            </a:r>
            <a:r>
              <a:rPr lang="en-US" sz="2500" b="1" dirty="0" smtClean="0"/>
              <a:t> &amp; </a:t>
            </a:r>
            <a:r>
              <a:rPr lang="en-US" sz="2500" b="1" dirty="0" err="1" smtClean="0"/>
              <a:t>Bioplux</a:t>
            </a:r>
            <a:endParaRPr lang="en-US" sz="2500" b="1" dirty="0" smtClean="0"/>
          </a:p>
          <a:p>
            <a:r>
              <a:rPr lang="en-US" sz="2100" dirty="0" smtClean="0"/>
              <a:t>Both connected through Bluetooth, use an UDP client (</a:t>
            </a:r>
            <a:r>
              <a:rPr lang="en-US" sz="2100" dirty="0" smtClean="0">
                <a:hlinkClick r:id="rId2"/>
              </a:rPr>
              <a:t>link</a:t>
            </a:r>
            <a:r>
              <a:rPr lang="en-US" sz="2100" dirty="0" smtClean="0"/>
              <a:t>) to send the raw ECG data. (</a:t>
            </a:r>
            <a:r>
              <a:rPr lang="en-US" sz="2100" u="sng" dirty="0" smtClean="0"/>
              <a:t>Port 1204</a:t>
            </a:r>
            <a:r>
              <a:rPr lang="en-US" sz="2100" dirty="0" smtClean="0"/>
              <a:t>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468973" y="4459774"/>
            <a:ext cx="3336773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/>
              <a:t>Bitalino</a:t>
            </a:r>
            <a:r>
              <a:rPr lang="en-US" sz="2500" b="1" dirty="0" smtClean="0"/>
              <a:t> (ECG or PPG) </a:t>
            </a:r>
          </a:p>
          <a:p>
            <a:r>
              <a:rPr lang="en-US" sz="2100" dirty="0" smtClean="0"/>
              <a:t>Since it is connected through Bluetooth, it uses a COM which should be defined to get the raw signal. 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493" y="955074"/>
            <a:ext cx="5360838" cy="3238681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9940836" y="4300152"/>
            <a:ext cx="212924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/>
              <a:t>Real Sense (Camera)</a:t>
            </a:r>
          </a:p>
          <a:p>
            <a:r>
              <a:rPr lang="en-US" sz="2100" dirty="0" smtClean="0"/>
              <a:t>Allows getting HR data directly from the camera.</a:t>
            </a:r>
            <a:endParaRPr lang="en-US" sz="2500" b="1" dirty="0" smtClean="0"/>
          </a:p>
        </p:txBody>
      </p:sp>
      <p:sp>
        <p:nvSpPr>
          <p:cNvPr id="9" name="CuadroTexto 8"/>
          <p:cNvSpPr txBox="1"/>
          <p:nvPr/>
        </p:nvSpPr>
        <p:spPr>
          <a:xfrm>
            <a:off x="6884123" y="4418947"/>
            <a:ext cx="3043647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 smtClean="0"/>
              <a:t>PhysioVR</a:t>
            </a:r>
            <a:r>
              <a:rPr lang="en-US" sz="2500" b="1" dirty="0" smtClean="0"/>
              <a:t> </a:t>
            </a:r>
          </a:p>
          <a:p>
            <a:r>
              <a:rPr lang="en-US" sz="2100" dirty="0" smtClean="0"/>
              <a:t>Allows getting HR data from: a) android smartwatches and b) the PolarH7 sensor. (</a:t>
            </a:r>
            <a:r>
              <a:rPr lang="en-US" sz="2100" dirty="0" smtClean="0">
                <a:hlinkClick r:id="rId4"/>
              </a:rPr>
              <a:t>Link</a:t>
            </a:r>
            <a:r>
              <a:rPr lang="en-US" sz="2100" dirty="0" smtClean="0"/>
              <a:t> APK)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6295" y="955074"/>
            <a:ext cx="1838325" cy="122872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037" y="3063202"/>
            <a:ext cx="2927690" cy="124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2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2616</TotalTime>
  <Words>796</Words>
  <Application>Microsoft Office PowerPoint</Application>
  <PresentationFormat>Panorámica</PresentationFormat>
  <Paragraphs>91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Retrospección</vt:lpstr>
      <vt:lpstr>BIOCYBERNETIC LOOP ENGINE</vt:lpstr>
      <vt:lpstr>BIOCYBERNETIC LOOP ENGINE COMPONENTS</vt:lpstr>
      <vt:lpstr>STEP 1: SELECT A SIGNAL AND CONFIGURE THE UDP</vt:lpstr>
      <vt:lpstr>STEP 1: SELECT A SIGNAL AND CONFIGURE THE UDP</vt:lpstr>
      <vt:lpstr>STEP 2: INCLUDE THE DATA SENDER/RECEIVER SCRIPTS IN YOUR GAME (Unity Package)</vt:lpstr>
      <vt:lpstr>STEP 3: MAKE VISIBLE THE GAME VARIABLES IN THE BIOCYBERNETIC CONSOLE</vt:lpstr>
      <vt:lpstr>STEP 4: CREATE THE ADAPTIVE RULE AND ITERATE</vt:lpstr>
      <vt:lpstr>Presentación de PowerPoint</vt:lpstr>
      <vt:lpstr>ADDITIONAL INFORMATION</vt:lpstr>
      <vt:lpstr>ADDITIONAL INFORMATION</vt:lpstr>
      <vt:lpstr>ADDITIONAL INFORMATION</vt:lpstr>
    </vt:vector>
  </TitlesOfParts>
  <Company>M-iti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FOR INTEGRATING THE BL ENGINE WITH YOUR GAME</dc:title>
  <dc:creator>John HCI</dc:creator>
  <cp:lastModifiedBy>John HCI</cp:lastModifiedBy>
  <cp:revision>84</cp:revision>
  <dcterms:created xsi:type="dcterms:W3CDTF">2017-07-25T08:58:51Z</dcterms:created>
  <dcterms:modified xsi:type="dcterms:W3CDTF">2018-01-24T10:36:26Z</dcterms:modified>
</cp:coreProperties>
</file>