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2" r:id="rId3"/>
    <p:sldId id="259" r:id="rId4"/>
    <p:sldId id="303" r:id="rId5"/>
    <p:sldId id="322" r:id="rId6"/>
    <p:sldId id="324" r:id="rId7"/>
    <p:sldId id="330" r:id="rId8"/>
    <p:sldId id="325" r:id="rId9"/>
    <p:sldId id="326" r:id="rId10"/>
    <p:sldId id="328" r:id="rId11"/>
    <p:sldId id="329" r:id="rId12"/>
    <p:sldId id="327"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21" r:id="rId26"/>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0488" y="744538"/>
            <a:ext cx="66167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 xmlns:a16="http://schemas.microsoft.com/office/drawing/2014/main"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 xmlns:a16="http://schemas.microsoft.com/office/drawing/2014/main"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 xmlns:a16="http://schemas.microsoft.com/office/drawing/2014/main"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 xmlns:a16="http://schemas.microsoft.com/office/drawing/2014/main"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 xmlns:a16="http://schemas.microsoft.com/office/drawing/2014/main"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 xmlns:a16="http://schemas.microsoft.com/office/drawing/2014/main"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3750190" y="4158873"/>
            <a:ext cx="1529886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pPr algn="ctr"/>
            <a:r>
              <a:rPr lang="fr-FR" sz="8800" dirty="0" smtClean="0">
                <a:solidFill>
                  <a:schemeClr val="tx1"/>
                </a:solidFill>
              </a:rPr>
              <a:t>Projet Fly Me</a:t>
            </a:r>
            <a:endParaRPr sz="8800"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51596" y="122134"/>
              <a:ext cx="4917200" cy="3645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CONCEPTION D’UN CHATBOT POUR LA RESERVATION DE VOYAGE</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20381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Utilisation du SDK Bot Framework de Microsoft :</a:t>
            </a:r>
          </a:p>
          <a:p>
            <a:pPr marL="457200" lvl="0" indent="-457200">
              <a:spcBef>
                <a:spcPts val="1200"/>
              </a:spcBef>
              <a:buFont typeface="Arial" panose="020B0604020202020204" pitchFamily="34" charset="0"/>
              <a:buChar char="•"/>
            </a:pPr>
            <a:r>
              <a:rPr lang="fr-FR" sz="2800" dirty="0" smtClean="0"/>
              <a:t>Framework dédié permettant </a:t>
            </a:r>
            <a:r>
              <a:rPr lang="fr-FR" sz="2800" b="1" dirty="0" smtClean="0"/>
              <a:t>le développement de </a:t>
            </a:r>
            <a:r>
              <a:rPr lang="fr-FR" sz="2800" b="1" dirty="0" err="1" smtClean="0"/>
              <a:t>chatbots</a:t>
            </a:r>
            <a:endParaRPr lang="fr-FR" sz="2800" b="1" dirty="0" smtClean="0"/>
          </a:p>
          <a:p>
            <a:pPr marL="457200" lvl="0" indent="-457200">
              <a:spcBef>
                <a:spcPts val="1200"/>
              </a:spcBef>
              <a:buFont typeface="Arial" panose="020B0604020202020204" pitchFamily="34" charset="0"/>
              <a:buChar char="•"/>
            </a:pPr>
            <a:r>
              <a:rPr lang="fr-FR" sz="2800" dirty="0" smtClean="0"/>
              <a:t>Contient des </a:t>
            </a:r>
            <a:r>
              <a:rPr lang="fr-FR" sz="2800" b="1" dirty="0" smtClean="0"/>
              <a:t>fonctions </a:t>
            </a:r>
            <a:r>
              <a:rPr lang="fr-FR" sz="2800" dirty="0" smtClean="0"/>
              <a:t>et </a:t>
            </a:r>
            <a:r>
              <a:rPr lang="fr-FR" sz="2800" b="1" dirty="0" smtClean="0"/>
              <a:t>classes</a:t>
            </a:r>
            <a:r>
              <a:rPr lang="fr-FR" sz="2800" dirty="0" smtClean="0"/>
              <a:t> facilitant le développement de </a:t>
            </a:r>
            <a:r>
              <a:rPr lang="fr-FR" sz="2800" dirty="0" err="1" smtClean="0"/>
              <a:t>chatbots</a:t>
            </a:r>
            <a:endParaRPr lang="fr-FR" sz="2800" dirty="0" smtClean="0"/>
          </a:p>
          <a:p>
            <a:pPr marL="457200" lvl="0" indent="-457200">
              <a:spcBef>
                <a:spcPts val="1200"/>
              </a:spcBef>
              <a:buFont typeface="Arial" panose="020B0604020202020204" pitchFamily="34" charset="0"/>
              <a:buChar char="•"/>
            </a:pPr>
            <a:r>
              <a:rPr lang="fr-FR" sz="2800" dirty="0" smtClean="0"/>
              <a:t>Version </a:t>
            </a:r>
            <a:r>
              <a:rPr lang="fr-FR" sz="2800" b="1" dirty="0" smtClean="0"/>
              <a:t>Python</a:t>
            </a:r>
          </a:p>
          <a:p>
            <a:pPr marL="457200" lvl="0" indent="-457200">
              <a:buFont typeface="Arial" panose="020B0604020202020204" pitchFamily="34" charset="0"/>
              <a:buChar char="•"/>
            </a:pPr>
            <a:endParaRPr lang="fr-FR" sz="2800" dirty="0"/>
          </a:p>
          <a:p>
            <a:pPr lvl="0"/>
            <a:endParaRPr lang="fr-FR" sz="2800" dirty="0"/>
          </a:p>
          <a:p>
            <a:pPr lvl="0"/>
            <a:endParaRPr lang="fr-FR" sz="2800" b="1" dirty="0" smtClean="0"/>
          </a:p>
          <a:p>
            <a:pPr lvl="0"/>
            <a:endParaRPr lang="fr-FR" sz="2800" b="1" dirty="0"/>
          </a:p>
          <a:p>
            <a:pPr lvl="0"/>
            <a:endParaRPr lang="fr-FR" sz="2800" b="1" dirty="0" smtClean="0"/>
          </a:p>
          <a:p>
            <a:pPr lvl="0"/>
            <a:endParaRPr lang="fr-FR" sz="2800" b="1" dirty="0" smtClean="0"/>
          </a:p>
          <a:p>
            <a:pPr lvl="0"/>
            <a:endParaRPr lang="fr-FR" sz="2800" b="1" dirty="0" smtClean="0"/>
          </a:p>
          <a:p>
            <a:pPr lvl="0"/>
            <a:r>
              <a:rPr lang="fr-FR" sz="2800" dirty="0" smtClean="0"/>
              <a:t>Caractéristiques du </a:t>
            </a:r>
            <a:r>
              <a:rPr lang="fr-FR" sz="2800" dirty="0" err="1" smtClean="0"/>
              <a:t>chatbot</a:t>
            </a:r>
            <a:r>
              <a:rPr lang="fr-FR" sz="2800" dirty="0" smtClean="0"/>
              <a:t> mis en place :</a:t>
            </a:r>
            <a:endParaRPr lang="fr-FR" sz="2800" dirty="0"/>
          </a:p>
          <a:p>
            <a:pPr marL="457200" lvl="0" indent="-457200">
              <a:spcBef>
                <a:spcPts val="1200"/>
              </a:spcBef>
              <a:buFont typeface="Arial" panose="020B0604020202020204" pitchFamily="34" charset="0"/>
              <a:buChar char="•"/>
            </a:pPr>
            <a:r>
              <a:rPr lang="fr-FR" sz="2800" dirty="0" smtClean="0"/>
              <a:t>Utilisation de l’application LUIS précédemment créée</a:t>
            </a:r>
          </a:p>
          <a:p>
            <a:pPr marL="457200" lvl="0" indent="-457200">
              <a:spcBef>
                <a:spcPts val="1200"/>
              </a:spcBef>
              <a:buFont typeface="Arial" panose="020B0604020202020204" pitchFamily="34" charset="0"/>
              <a:buChar char="•"/>
            </a:pPr>
            <a:r>
              <a:rPr lang="fr-FR" sz="2800" dirty="0" smtClean="0"/>
              <a:t>Implémente la possibilité d’un </a:t>
            </a:r>
            <a:r>
              <a:rPr lang="fr-FR" sz="2800" b="1" dirty="0" smtClean="0"/>
              <a:t>échange conversationnel entre l’utilisateur et le </a:t>
            </a:r>
            <a:r>
              <a:rPr lang="fr-FR" sz="2800" b="1" dirty="0" err="1" smtClean="0"/>
              <a:t>chatbot</a:t>
            </a:r>
            <a:endParaRPr lang="fr-FR" sz="2800" b="1" dirty="0" smtClean="0"/>
          </a:p>
          <a:p>
            <a:pPr marL="457200" lvl="0" indent="-457200">
              <a:spcBef>
                <a:spcPts val="1200"/>
              </a:spcBef>
              <a:buFont typeface="Arial" panose="020B0604020202020204" pitchFamily="34" charset="0"/>
              <a:buChar char="•"/>
            </a:pPr>
            <a:r>
              <a:rPr lang="fr-FR" sz="2800" dirty="0" smtClean="0"/>
              <a:t>Demande les </a:t>
            </a:r>
            <a:r>
              <a:rPr lang="fr-FR" sz="2800" b="1" dirty="0" smtClean="0"/>
              <a:t>informations manquantes </a:t>
            </a:r>
            <a:r>
              <a:rPr lang="fr-FR" sz="2800" dirty="0" smtClean="0"/>
              <a:t>si nécessaire</a:t>
            </a:r>
          </a:p>
          <a:p>
            <a:pPr marL="457200" lvl="0" indent="-457200">
              <a:spcBef>
                <a:spcPts val="1200"/>
              </a:spcBef>
              <a:buFont typeface="Arial" panose="020B0604020202020204" pitchFamily="34" charset="0"/>
              <a:buChar char="•"/>
            </a:pPr>
            <a:r>
              <a:rPr lang="fr-FR" sz="2800" dirty="0" smtClean="0"/>
              <a:t>Utilisation du service Application Insights pour </a:t>
            </a:r>
            <a:r>
              <a:rPr lang="fr-FR" sz="2800" b="1" dirty="0" smtClean="0"/>
              <a:t>le suivi des performances</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5721975" y="5385119"/>
            <a:ext cx="12719416" cy="1997814"/>
          </a:xfrm>
          <a:prstGeom prst="rect">
            <a:avLst/>
          </a:prstGeom>
        </p:spPr>
      </p:pic>
    </p:spTree>
    <p:extLst>
      <p:ext uri="{BB962C8B-B14F-4D97-AF65-F5344CB8AC3E}">
        <p14:creationId xmlns:p14="http://schemas.microsoft.com/office/powerpoint/2010/main" val="3083793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01354"/>
            <a:ext cx="22513734"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Fonctionnement :</a:t>
            </a:r>
          </a:p>
          <a:p>
            <a:pPr lvl="0"/>
            <a:r>
              <a:rPr lang="fr-FR" sz="2800" dirty="0" smtClean="0"/>
              <a:t>1 – Interactions :</a:t>
            </a:r>
          </a:p>
          <a:p>
            <a:pPr marL="457200" lvl="0" indent="-457200">
              <a:buFont typeface="Arial" panose="020B0604020202020204" pitchFamily="34" charset="0"/>
              <a:buChar char="•"/>
            </a:pPr>
            <a:r>
              <a:rPr lang="fr-FR" sz="2800" dirty="0"/>
              <a:t>L’utilisateur </a:t>
            </a:r>
            <a:r>
              <a:rPr lang="fr-FR" sz="2800" dirty="0"/>
              <a:t>peut </a:t>
            </a:r>
            <a:r>
              <a:rPr lang="fr-FR" sz="2800" b="1" dirty="0"/>
              <a:t>interagir</a:t>
            </a:r>
            <a:r>
              <a:rPr lang="fr-FR" sz="2800" dirty="0"/>
              <a:t> avec le </a:t>
            </a:r>
            <a:r>
              <a:rPr lang="fr-FR" sz="2800" dirty="0" err="1"/>
              <a:t>chatbot</a:t>
            </a:r>
            <a:r>
              <a:rPr lang="fr-FR" sz="2800" dirty="0"/>
              <a:t> en </a:t>
            </a:r>
            <a:r>
              <a:rPr lang="fr-FR" sz="2800" b="1" dirty="0"/>
              <a:t>anglais </a:t>
            </a:r>
            <a:endParaRPr lang="fr-FR" sz="2800" b="1" dirty="0" smtClean="0"/>
          </a:p>
          <a:p>
            <a:pPr marL="457200" lvl="0" indent="-457200">
              <a:buFont typeface="Arial" panose="020B0604020202020204" pitchFamily="34" charset="0"/>
              <a:buChar char="•"/>
            </a:pPr>
            <a:r>
              <a:rPr lang="fr-FR" sz="2800" dirty="0" smtClean="0"/>
              <a:t>Depuis </a:t>
            </a:r>
            <a:r>
              <a:rPr lang="fr-FR" sz="2800" dirty="0"/>
              <a:t>une interface composée d’une zone de saisie de texte et d’une zone de réponse et d’historique de la </a:t>
            </a:r>
            <a:r>
              <a:rPr lang="fr-FR" sz="2800" dirty="0" smtClean="0"/>
              <a:t>conversation</a:t>
            </a:r>
            <a:endParaRPr lang="fr-FR" sz="2800" dirty="0"/>
          </a:p>
          <a:p>
            <a:pPr lvl="0"/>
            <a:endParaRPr lang="fr-FR" sz="2800" dirty="0" smtClean="0"/>
          </a:p>
          <a:p>
            <a:r>
              <a:rPr lang="fr-FR" sz="2800" dirty="0"/>
              <a:t>2</a:t>
            </a:r>
            <a:r>
              <a:rPr lang="fr-FR" sz="2800" dirty="0" smtClean="0"/>
              <a:t> </a:t>
            </a:r>
            <a:r>
              <a:rPr lang="fr-FR" sz="2800" dirty="0"/>
              <a:t>–</a:t>
            </a:r>
            <a:r>
              <a:rPr lang="fr-FR" sz="2800" dirty="0" smtClean="0"/>
              <a:t> Grâce au modèle LUIS, le </a:t>
            </a:r>
            <a:r>
              <a:rPr lang="fr-FR" sz="2800" dirty="0" err="1" smtClean="0"/>
              <a:t>chatbot</a:t>
            </a:r>
            <a:r>
              <a:rPr lang="fr-FR" sz="2800" dirty="0" smtClean="0"/>
              <a:t> reconnait </a:t>
            </a:r>
            <a:r>
              <a:rPr lang="fr-FR" sz="2800" dirty="0"/>
              <a:t>l’intention et les informations demandées par </a:t>
            </a:r>
            <a:r>
              <a:rPr lang="fr-FR" sz="2800" dirty="0" smtClean="0"/>
              <a:t>l’utilisateur :</a:t>
            </a:r>
          </a:p>
          <a:p>
            <a:pPr marL="457200" indent="-457200">
              <a:buFont typeface="Arial" panose="020B0604020202020204" pitchFamily="34" charset="0"/>
              <a:buChar char="•"/>
            </a:pPr>
            <a:r>
              <a:rPr lang="fr-FR" sz="2800" dirty="0" smtClean="0"/>
              <a:t>Si l’</a:t>
            </a:r>
            <a:r>
              <a:rPr lang="fr-FR" sz="2800" dirty="0"/>
              <a:t>i</a:t>
            </a:r>
            <a:r>
              <a:rPr lang="fr-FR" sz="2800" dirty="0" smtClean="0"/>
              <a:t>ntention de l’utilisateur est la </a:t>
            </a:r>
            <a:r>
              <a:rPr lang="fr-FR" sz="2800" b="1" dirty="0" smtClean="0"/>
              <a:t>salutation</a:t>
            </a:r>
            <a:r>
              <a:rPr lang="fr-FR" sz="2800" dirty="0" smtClean="0"/>
              <a:t> (</a:t>
            </a:r>
            <a:r>
              <a:rPr lang="fr-FR" sz="2800" dirty="0" err="1" smtClean="0"/>
              <a:t>Greetings</a:t>
            </a:r>
            <a:r>
              <a:rPr lang="fr-FR" sz="2800" dirty="0" smtClean="0"/>
              <a:t>), celui-ci répond par une salutation et demande à l’utilisateur quelle est sa requête </a:t>
            </a:r>
          </a:p>
          <a:p>
            <a:pPr marL="457200" indent="-457200">
              <a:buFont typeface="Arial" panose="020B0604020202020204" pitchFamily="34" charset="0"/>
              <a:buChar char="•"/>
            </a:pPr>
            <a:r>
              <a:rPr lang="fr-FR" sz="2800" dirty="0" smtClean="0"/>
              <a:t>Si la requête n’est </a:t>
            </a:r>
            <a:r>
              <a:rPr lang="fr-FR" sz="2800" b="1" dirty="0" smtClean="0"/>
              <a:t>n’est pas prise en charge par le chabot </a:t>
            </a:r>
            <a:r>
              <a:rPr lang="fr-FR" sz="2800" dirty="0" smtClean="0"/>
              <a:t>(intention None), celui-ci demande à l‘utilisateur de la renouveler</a:t>
            </a:r>
          </a:p>
          <a:p>
            <a:pPr marL="457200" indent="-457200">
              <a:buFont typeface="Arial" panose="020B0604020202020204" pitchFamily="34" charset="0"/>
              <a:buChar char="•"/>
            </a:pPr>
            <a:r>
              <a:rPr lang="fr-FR" sz="2800" dirty="0" smtClean="0"/>
              <a:t>Si la requête correspond à une </a:t>
            </a:r>
            <a:r>
              <a:rPr lang="fr-FR" sz="2800" b="1" dirty="0" smtClean="0"/>
              <a:t>demander de réservation de voyage </a:t>
            </a:r>
            <a:r>
              <a:rPr lang="fr-FR" sz="2800" dirty="0" smtClean="0"/>
              <a:t>(intention </a:t>
            </a:r>
            <a:r>
              <a:rPr lang="fr-FR" sz="2800" dirty="0" err="1" smtClean="0"/>
              <a:t>BookingTravel</a:t>
            </a:r>
            <a:r>
              <a:rPr lang="fr-FR" sz="2800" dirty="0" smtClean="0"/>
              <a:t>), le chabot commence la conversation permettant la réservation (</a:t>
            </a:r>
            <a:r>
              <a:rPr lang="fr-FR" sz="2800" dirty="0" err="1" smtClean="0"/>
              <a:t>BookingDialog</a:t>
            </a:r>
            <a:r>
              <a:rPr lang="fr-FR" sz="2800" dirty="0" smtClean="0"/>
              <a:t>)</a:t>
            </a:r>
            <a:endParaRPr lang="fr-FR" sz="2800" dirty="0"/>
          </a:p>
          <a:p>
            <a:pPr marL="457200" lvl="0" indent="-457200">
              <a:buFont typeface="Arial" panose="020B0604020202020204" pitchFamily="34" charset="0"/>
              <a:buChar char="•"/>
            </a:pPr>
            <a:endParaRPr lang="fr-FR" sz="2800" dirty="0" smtClean="0"/>
          </a:p>
          <a:p>
            <a:pPr lvl="0"/>
            <a:r>
              <a:rPr lang="fr-FR" sz="2800" dirty="0" smtClean="0"/>
              <a:t>2 – Au cours de ce dialogue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demande à l’utilisateur les </a:t>
            </a:r>
            <a:r>
              <a:rPr lang="fr-FR" sz="2800" b="1" dirty="0" smtClean="0"/>
              <a:t>informations manquantes </a:t>
            </a:r>
            <a:r>
              <a:rPr lang="fr-FR" sz="2800" dirty="0" smtClean="0"/>
              <a:t>nécessaires à la réservation</a:t>
            </a:r>
          </a:p>
          <a:p>
            <a:pPr marL="457200" lvl="0" indent="-457200">
              <a:buFont typeface="Arial" panose="020B0604020202020204" pitchFamily="34" charset="0"/>
              <a:buChar char="•"/>
            </a:pPr>
            <a:r>
              <a:rPr lang="fr-FR" sz="2800" dirty="0" smtClean="0"/>
              <a:t>Pour les dates, une fonction a été développée afin de s’assurer du </a:t>
            </a:r>
            <a:r>
              <a:rPr lang="fr-FR" sz="2800" b="1" dirty="0" smtClean="0"/>
              <a:t>bon format</a:t>
            </a:r>
            <a:endParaRPr lang="fr-FR" sz="2800" b="1" dirty="0"/>
          </a:p>
          <a:p>
            <a:pPr lvl="0"/>
            <a:endParaRPr lang="fr-FR" sz="2800" dirty="0" smtClean="0"/>
          </a:p>
          <a:p>
            <a:pPr lvl="0"/>
            <a:r>
              <a:rPr lang="fr-FR" sz="2800" dirty="0" smtClean="0"/>
              <a:t>3 – Pour terminer :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a:t>
            </a:r>
            <a:r>
              <a:rPr lang="fr-FR" sz="2800" b="1" dirty="0" smtClean="0"/>
              <a:t>récapitule</a:t>
            </a:r>
            <a:r>
              <a:rPr lang="fr-FR" sz="2800" dirty="0" smtClean="0"/>
              <a:t> les informations du voyage fournies par l’utilisateur</a:t>
            </a:r>
          </a:p>
          <a:p>
            <a:pPr marL="457200" lvl="0" indent="-457200">
              <a:buFont typeface="Arial" panose="020B0604020202020204" pitchFamily="34" charset="0"/>
              <a:buChar char="•"/>
            </a:pPr>
            <a:r>
              <a:rPr lang="fr-FR" sz="2800" dirty="0" smtClean="0"/>
              <a:t>Puis il demande à l’utilisateur de </a:t>
            </a:r>
            <a:r>
              <a:rPr lang="fr-FR" sz="2800" b="1" dirty="0" smtClean="0"/>
              <a:t>valider</a:t>
            </a:r>
            <a:r>
              <a:rPr lang="fr-FR" sz="2800" dirty="0" smtClean="0"/>
              <a:t> ces informations</a:t>
            </a:r>
          </a:p>
          <a:p>
            <a:pPr marL="457200" lvl="0" indent="-457200">
              <a:buFont typeface="Arial" panose="020B0604020202020204" pitchFamily="34" charset="0"/>
              <a:buChar char="•"/>
            </a:pPr>
            <a:r>
              <a:rPr lang="fr-FR" sz="2800" dirty="0" smtClean="0"/>
              <a:t>Si les informations sont correctes le </a:t>
            </a:r>
            <a:r>
              <a:rPr lang="fr-FR" sz="2800" dirty="0" err="1" smtClean="0"/>
              <a:t>chatbot</a:t>
            </a:r>
            <a:r>
              <a:rPr lang="fr-FR" sz="2800" dirty="0" smtClean="0"/>
              <a:t> pourra dans une prochaine version plus avancée effectuer la réservation</a:t>
            </a:r>
          </a:p>
          <a:p>
            <a:pPr lvl="0"/>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3216292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14780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Réalisation de tests unitaires :</a:t>
            </a:r>
          </a:p>
          <a:p>
            <a:pPr marL="457200" lvl="0" indent="-457200">
              <a:buFont typeface="Arial" panose="020B0604020202020204" pitchFamily="34" charset="0"/>
              <a:buChar char="•"/>
            </a:pPr>
            <a:r>
              <a:rPr lang="fr-FR" sz="2800" dirty="0"/>
              <a:t>Mise en place </a:t>
            </a:r>
            <a:r>
              <a:rPr lang="fr-FR" sz="2800" b="1" dirty="0"/>
              <a:t>de </a:t>
            </a:r>
            <a:r>
              <a:rPr lang="fr-FR" sz="2800" b="1" dirty="0" smtClean="0"/>
              <a:t>tests unitaires </a:t>
            </a:r>
          </a:p>
          <a:p>
            <a:pPr lvl="0"/>
            <a:r>
              <a:rPr lang="fr-FR" sz="2800" b="1" dirty="0" smtClean="0"/>
              <a:t>	</a:t>
            </a:r>
            <a:r>
              <a:rPr lang="fr-FR" sz="2800" dirty="0" smtClean="0"/>
              <a:t>permettant </a:t>
            </a:r>
            <a:r>
              <a:rPr lang="fr-FR" sz="2800" b="1" dirty="0" smtClean="0"/>
              <a:t>de tester le bon fonctionnement du </a:t>
            </a:r>
            <a:r>
              <a:rPr lang="fr-FR" sz="2800" b="1" dirty="0" err="1" smtClean="0"/>
              <a:t>chatbot</a:t>
            </a:r>
            <a:endParaRPr lang="fr-FR" sz="2800" b="1" dirty="0" smtClean="0"/>
          </a:p>
          <a:p>
            <a:pPr marL="457200" lvl="0" indent="-457200">
              <a:buFont typeface="Arial" panose="020B0604020202020204" pitchFamily="34" charset="0"/>
              <a:buChar char="•"/>
            </a:pPr>
            <a:r>
              <a:rPr lang="fr-FR" sz="2800" dirty="0" smtClean="0"/>
              <a:t>Utilisation de la librairie </a:t>
            </a:r>
            <a:r>
              <a:rPr lang="fr-FR" sz="2800" b="1" dirty="0" err="1" smtClean="0"/>
              <a:t>Pytest</a:t>
            </a:r>
            <a:endParaRPr lang="fr-FR" sz="2800" b="1" dirty="0" smtClean="0"/>
          </a:p>
          <a:p>
            <a:pPr marL="457200" lvl="0" indent="-457200">
              <a:buFont typeface="Arial" panose="020B0604020202020204" pitchFamily="34" charset="0"/>
              <a:buChar char="•"/>
            </a:pPr>
            <a:r>
              <a:rPr lang="fr-FR" sz="2800" b="1" dirty="0" smtClean="0"/>
              <a:t>3 tests </a:t>
            </a:r>
            <a:r>
              <a:rPr lang="fr-FR" sz="2800" dirty="0" smtClean="0"/>
              <a:t>pour les </a:t>
            </a:r>
            <a:r>
              <a:rPr lang="fr-FR" sz="2800" b="1" dirty="0" smtClean="0"/>
              <a:t>intentions</a:t>
            </a:r>
          </a:p>
          <a:p>
            <a:pPr marL="457200" lvl="0" indent="-457200">
              <a:buFont typeface="Arial" panose="020B0604020202020204" pitchFamily="34" charset="0"/>
              <a:buChar char="•"/>
            </a:pPr>
            <a:r>
              <a:rPr lang="fr-FR" sz="2800" b="1" dirty="0" smtClean="0"/>
              <a:t>4 tests </a:t>
            </a:r>
            <a:r>
              <a:rPr lang="fr-FR" sz="2800" dirty="0" smtClean="0"/>
              <a:t>pour les </a:t>
            </a:r>
            <a:r>
              <a:rPr lang="fr-FR" sz="2800" b="1" dirty="0" smtClean="0"/>
              <a:t>entités</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pPr lvl="0"/>
            <a:endParaRPr lang="fr-FR" sz="2800" dirty="0" smtClean="0"/>
          </a:p>
          <a:p>
            <a:pPr lvl="0"/>
            <a:r>
              <a:rPr lang="fr-FR" sz="2800" dirty="0" smtClean="0"/>
              <a:t>Gestion du code :</a:t>
            </a:r>
          </a:p>
          <a:p>
            <a:pPr marL="457200" lvl="0" indent="-457200">
              <a:buFont typeface="Arial" panose="020B0604020202020204" pitchFamily="34" charset="0"/>
              <a:buChar char="•"/>
            </a:pPr>
            <a:r>
              <a:rPr lang="fr-FR" sz="2800" dirty="0" smtClean="0"/>
              <a:t>Le code est stocké dans un </a:t>
            </a:r>
            <a:r>
              <a:rPr lang="fr-FR" sz="2800" b="1" dirty="0" err="1" smtClean="0"/>
              <a:t>repository</a:t>
            </a:r>
            <a:r>
              <a:rPr lang="fr-FR" sz="2800" b="1" dirty="0" smtClean="0"/>
              <a:t> </a:t>
            </a:r>
            <a:r>
              <a:rPr lang="fr-FR" sz="2800" b="1" dirty="0" err="1" smtClean="0"/>
              <a:t>GitHub</a:t>
            </a:r>
            <a:endParaRPr lang="fr-FR" sz="2800" b="1" dirty="0" smtClean="0"/>
          </a:p>
          <a:p>
            <a:pPr marL="457200" lvl="0" indent="-457200">
              <a:buFont typeface="Arial" panose="020B0604020202020204" pitchFamily="34" charset="0"/>
              <a:buChar char="•"/>
            </a:pPr>
            <a:r>
              <a:rPr lang="fr-FR" sz="2800" dirty="0" smtClean="0"/>
              <a:t>Les scripts ont été déposé dans le repo</a:t>
            </a:r>
          </a:p>
          <a:p>
            <a:pPr marL="457200" lvl="0" indent="-457200">
              <a:buFont typeface="Arial" panose="020B0604020202020204" pitchFamily="34" charset="0"/>
              <a:buChar char="•"/>
            </a:pPr>
            <a:r>
              <a:rPr lang="fr-FR" sz="2800" dirty="0" smtClean="0"/>
              <a:t>Plusieurs </a:t>
            </a:r>
            <a:r>
              <a:rPr lang="fr-FR" sz="2800" b="1" dirty="0" smtClean="0"/>
              <a:t>modifications de code </a:t>
            </a:r>
            <a:r>
              <a:rPr lang="fr-FR" sz="2800" dirty="0" smtClean="0"/>
              <a:t>ont été effectués </a:t>
            </a:r>
          </a:p>
          <a:p>
            <a:pPr lvl="0"/>
            <a:r>
              <a:rPr lang="fr-FR" sz="2800" dirty="0"/>
              <a:t>	</a:t>
            </a:r>
            <a:r>
              <a:rPr lang="fr-FR" sz="2800" dirty="0" smtClean="0"/>
              <a:t>sur ce repo (</a:t>
            </a:r>
            <a:r>
              <a:rPr lang="fr-FR" sz="2800" i="1" dirty="0" smtClean="0"/>
              <a:t>commit</a:t>
            </a:r>
            <a:r>
              <a:rPr lang="fr-FR" sz="2800" dirty="0" smtClean="0"/>
              <a:t>)</a:t>
            </a:r>
          </a:p>
          <a:p>
            <a:pPr marL="457200" lvl="0" indent="-457200">
              <a:buFont typeface="Arial" panose="020B0604020202020204" pitchFamily="34" charset="0"/>
              <a:buChar char="•"/>
            </a:pPr>
            <a:r>
              <a:rPr lang="fr-FR" sz="2800" dirty="0" smtClean="0"/>
              <a:t>Permet de faciliter la </a:t>
            </a:r>
            <a:r>
              <a:rPr lang="fr-FR" sz="2800" b="1" dirty="0" smtClean="0"/>
              <a:t>gestion des versions du code</a:t>
            </a:r>
          </a:p>
          <a:p>
            <a:pPr marL="457200" lvl="0" indent="-457200">
              <a:buFont typeface="Arial" panose="020B0604020202020204" pitchFamily="34" charset="0"/>
              <a:buChar char="•"/>
            </a:pPr>
            <a:r>
              <a:rPr lang="fr-FR" sz="2800" dirty="0" smtClean="0"/>
              <a:t>Facilite le </a:t>
            </a:r>
            <a:r>
              <a:rPr lang="fr-FR" sz="2800" b="1" dirty="0" smtClean="0"/>
              <a:t>déploiement en continu</a:t>
            </a:r>
            <a:endParaRPr lang="fr-FR" sz="2800" b="1" dirty="0"/>
          </a:p>
          <a:p>
            <a:pPr lvl="0"/>
            <a:endParaRPr lang="fr-FR" sz="2800" dirty="0" smtClean="0"/>
          </a:p>
          <a:p>
            <a:pPr lvl="0"/>
            <a:endParaRPr lang="fr-FR" sz="2800" dirty="0" smtClean="0"/>
          </a:p>
          <a:p>
            <a:pPr lvl="0"/>
            <a:endParaRPr lang="fr-FR" sz="2800" dirty="0" smtClean="0"/>
          </a:p>
          <a:p>
            <a:pPr marL="457200" lvl="0" indent="-457200">
              <a:buFont typeface="Wingdings" panose="05000000000000000000" pitchFamily="2" charset="2"/>
              <a:buChar char="Ø"/>
            </a:pPr>
            <a:r>
              <a:rPr lang="fr-FR" sz="2800" dirty="0" smtClean="0"/>
              <a:t> </a:t>
            </a:r>
            <a:r>
              <a:rPr lang="fr-FR" sz="2800" b="1" dirty="0" smtClean="0"/>
              <a:t>Permet l’intégration dans </a:t>
            </a:r>
            <a:r>
              <a:rPr lang="fr-FR" sz="2800" b="1" dirty="0"/>
              <a:t>une chaîne de traitement </a:t>
            </a:r>
            <a:r>
              <a:rPr lang="fr-FR" sz="2800" b="1" dirty="0" smtClean="0"/>
              <a:t>IA</a:t>
            </a:r>
            <a:r>
              <a:rPr lang="fr-FR" sz="2800" b="1" dirty="0"/>
              <a:t>	 </a:t>
            </a:r>
            <a:r>
              <a:rPr lang="fr-FR" sz="2800" b="1" dirty="0" smtClean="0"/>
              <a:t>dans </a:t>
            </a:r>
            <a:r>
              <a:rPr lang="fr-FR" sz="2800" b="1" dirty="0"/>
              <a:t>un outil informatique via </a:t>
            </a:r>
            <a:r>
              <a:rPr lang="fr-FR" sz="2800" b="1" dirty="0" smtClean="0"/>
              <a:t>Git et </a:t>
            </a:r>
            <a:r>
              <a:rPr lang="fr-FR" sz="2800" b="1" dirty="0" err="1" smtClean="0"/>
              <a:t>GitHub</a:t>
            </a:r>
            <a:endParaRPr lang="fr-FR" sz="2800" b="1"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0218661" y="6553530"/>
            <a:ext cx="11015739" cy="5277752"/>
          </a:xfrm>
          <a:prstGeom prst="rect">
            <a:avLst/>
          </a:prstGeom>
        </p:spPr>
      </p:pic>
      <p:pic>
        <p:nvPicPr>
          <p:cNvPr id="4" name="Picture 3"/>
          <p:cNvPicPr>
            <a:picLocks noChangeAspect="1"/>
          </p:cNvPicPr>
          <p:nvPr/>
        </p:nvPicPr>
        <p:blipFill>
          <a:blip r:embed="rId3"/>
          <a:stretch>
            <a:fillRect/>
          </a:stretch>
        </p:blipFill>
        <p:spPr>
          <a:xfrm>
            <a:off x="11611603" y="2969576"/>
            <a:ext cx="10671420" cy="2702296"/>
          </a:xfrm>
          <a:prstGeom prst="rect">
            <a:avLst/>
          </a:prstGeom>
        </p:spPr>
      </p:pic>
    </p:spTree>
    <p:extLst>
      <p:ext uri="{BB962C8B-B14F-4D97-AF65-F5344CB8AC3E}">
        <p14:creationId xmlns:p14="http://schemas.microsoft.com/office/powerpoint/2010/main" val="42828515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6615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Déploiement :</a:t>
            </a:r>
          </a:p>
          <a:p>
            <a:pPr lvl="0"/>
            <a:r>
              <a:rPr lang="fr-FR" sz="2800" dirty="0" smtClean="0"/>
              <a:t>1 </a:t>
            </a:r>
            <a:r>
              <a:rPr lang="fr-FR" sz="2800" dirty="0"/>
              <a:t>–</a:t>
            </a:r>
            <a:r>
              <a:rPr lang="fr-FR" sz="2800" dirty="0" smtClean="0"/>
              <a:t> Dans </a:t>
            </a:r>
            <a:r>
              <a:rPr lang="fr-FR" sz="2800" b="1" dirty="0" smtClean="0"/>
              <a:t>Azure</a:t>
            </a:r>
            <a:r>
              <a:rPr lang="fr-FR" sz="2800" dirty="0" smtClean="0"/>
              <a:t> :</a:t>
            </a:r>
          </a:p>
          <a:p>
            <a:pPr marL="457200" lvl="0" indent="-457200">
              <a:buFont typeface="Arial" panose="020B0604020202020204" pitchFamily="34" charset="0"/>
              <a:buChar char="•"/>
            </a:pPr>
            <a:r>
              <a:rPr lang="fr-FR" sz="2800" dirty="0" smtClean="0"/>
              <a:t>Création d’un service de type </a:t>
            </a:r>
            <a:r>
              <a:rPr lang="fr-FR" sz="2800" b="1" dirty="0" smtClean="0"/>
              <a:t>Web Application </a:t>
            </a:r>
            <a:r>
              <a:rPr lang="fr-FR" sz="2800" dirty="0" smtClean="0"/>
              <a:t>et d’un service de type </a:t>
            </a:r>
            <a:r>
              <a:rPr lang="fr-FR" sz="2800" b="1" dirty="0" smtClean="0"/>
              <a:t>Azure Bot</a:t>
            </a:r>
          </a:p>
          <a:p>
            <a:pPr lvl="0">
              <a:spcBef>
                <a:spcPts val="600"/>
              </a:spcBef>
            </a:pPr>
            <a:r>
              <a:rPr lang="fr-FR" sz="2800" dirty="0" smtClean="0"/>
              <a:t>2 </a:t>
            </a:r>
            <a:r>
              <a:rPr lang="fr-FR" sz="2800" dirty="0"/>
              <a:t>–</a:t>
            </a:r>
            <a:r>
              <a:rPr lang="fr-FR" sz="2800" dirty="0" smtClean="0"/>
              <a:t> Dans </a:t>
            </a:r>
            <a:r>
              <a:rPr lang="fr-FR" sz="2800" b="1" dirty="0" err="1" smtClean="0"/>
              <a:t>GitHub</a:t>
            </a:r>
            <a:r>
              <a:rPr lang="fr-FR" sz="2800" dirty="0" smtClean="0"/>
              <a:t> :</a:t>
            </a:r>
          </a:p>
          <a:p>
            <a:pPr marL="457200" lvl="0" indent="-457200">
              <a:buFont typeface="Arial" panose="020B0604020202020204" pitchFamily="34" charset="0"/>
              <a:buChar char="•"/>
            </a:pPr>
            <a:r>
              <a:rPr lang="fr-FR" sz="2800" dirty="0" smtClean="0"/>
              <a:t>Le code est </a:t>
            </a:r>
            <a:r>
              <a:rPr lang="fr-FR" sz="2800" b="1" dirty="0" smtClean="0"/>
              <a:t>prêt à être </a:t>
            </a:r>
            <a:r>
              <a:rPr lang="fr-FR" sz="2800" b="1" dirty="0" err="1" smtClean="0"/>
              <a:t>deployé</a:t>
            </a:r>
            <a:r>
              <a:rPr lang="fr-FR" sz="2800" b="1" dirty="0" smtClean="0"/>
              <a:t> </a:t>
            </a:r>
            <a:r>
              <a:rPr lang="fr-FR" sz="2800" dirty="0" smtClean="0"/>
              <a:t>(fichier </a:t>
            </a:r>
            <a:r>
              <a:rPr lang="fr-FR" sz="2800" b="1" dirty="0" smtClean="0"/>
              <a:t>requirement.txt</a:t>
            </a:r>
            <a:r>
              <a:rPr lang="fr-FR" sz="2800" dirty="0" smtClean="0"/>
              <a:t>)</a:t>
            </a:r>
          </a:p>
          <a:p>
            <a:pPr lvl="0">
              <a:spcBef>
                <a:spcPts val="600"/>
              </a:spcBef>
            </a:pPr>
            <a:r>
              <a:rPr lang="fr-FR" sz="2800" dirty="0" smtClean="0"/>
              <a:t>3 – Déploiement grâce à </a:t>
            </a:r>
            <a:r>
              <a:rPr lang="fr-FR" sz="2800" b="1" dirty="0" smtClean="0"/>
              <a:t>l’interaction entre Azure et </a:t>
            </a:r>
            <a:r>
              <a:rPr lang="fr-FR" sz="2800" b="1" dirty="0" err="1" smtClean="0"/>
              <a:t>GitHub</a:t>
            </a:r>
            <a:r>
              <a:rPr lang="fr-FR" sz="2800" b="1" dirty="0" smtClean="0"/>
              <a:t> </a:t>
            </a:r>
            <a:r>
              <a:rPr lang="fr-FR" sz="2800" dirty="0" smtClean="0"/>
              <a:t>:</a:t>
            </a:r>
          </a:p>
          <a:p>
            <a:pPr marL="457200" lvl="0" indent="-457200">
              <a:buFont typeface="Arial" panose="020B0604020202020204" pitchFamily="34" charset="0"/>
              <a:buChar char="•"/>
            </a:pPr>
            <a:r>
              <a:rPr lang="fr-FR" sz="2800" dirty="0" smtClean="0"/>
              <a:t>Azure dépose un fichier dans le repo </a:t>
            </a:r>
            <a:r>
              <a:rPr lang="fr-FR" sz="2800" dirty="0" err="1" smtClean="0"/>
              <a:t>GitHub</a:t>
            </a:r>
            <a:r>
              <a:rPr lang="fr-FR" sz="2800" dirty="0" smtClean="0"/>
              <a:t> contenant les éléments nécessaires au déploiement (fichier YAML)</a:t>
            </a:r>
          </a:p>
          <a:p>
            <a:pPr marL="457200" lvl="0" indent="-457200">
              <a:buFont typeface="Arial" panose="020B0604020202020204" pitchFamily="34" charset="0"/>
              <a:buChar char="•"/>
            </a:pPr>
            <a:r>
              <a:rPr lang="fr-FR" sz="2800" dirty="0" err="1" smtClean="0"/>
              <a:t>GitHub</a:t>
            </a:r>
            <a:r>
              <a:rPr lang="fr-FR" sz="2800" dirty="0" smtClean="0"/>
              <a:t> Action réalise le déploiement </a:t>
            </a:r>
          </a:p>
          <a:p>
            <a:pPr marL="457200" lvl="0" indent="-457200">
              <a:spcBef>
                <a:spcPts val="1200"/>
              </a:spcBef>
              <a:buFont typeface="Wingdings" panose="05000000000000000000" pitchFamily="2" charset="2"/>
              <a:buChar char="Ø"/>
            </a:pPr>
            <a:r>
              <a:rPr lang="fr-FR" sz="2800" b="1" dirty="0" smtClean="0"/>
              <a:t>Permet un déploiement automatisé et continu à chaque modification du code</a:t>
            </a:r>
          </a:p>
          <a:p>
            <a:pPr lvl="0"/>
            <a:r>
              <a:rPr lang="fr-FR" sz="2800" dirty="0" smtClean="0"/>
              <a:t> </a:t>
            </a:r>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11299612" y="7609417"/>
            <a:ext cx="11111655" cy="5700183"/>
          </a:xfrm>
          <a:prstGeom prst="rect">
            <a:avLst/>
          </a:prstGeom>
        </p:spPr>
      </p:pic>
      <p:pic>
        <p:nvPicPr>
          <p:cNvPr id="6" name="Picture 5"/>
          <p:cNvPicPr>
            <a:picLocks noChangeAspect="1"/>
          </p:cNvPicPr>
          <p:nvPr/>
        </p:nvPicPr>
        <p:blipFill>
          <a:blip r:embed="rId3"/>
          <a:stretch>
            <a:fillRect/>
          </a:stretch>
        </p:blipFill>
        <p:spPr>
          <a:xfrm>
            <a:off x="1450535" y="7609417"/>
            <a:ext cx="8150665" cy="5543022"/>
          </a:xfrm>
          <a:prstGeom prst="rect">
            <a:avLst/>
          </a:prstGeom>
        </p:spPr>
      </p:pic>
    </p:spTree>
    <p:extLst>
      <p:ext uri="{BB962C8B-B14F-4D97-AF65-F5344CB8AC3E}">
        <p14:creationId xmlns:p14="http://schemas.microsoft.com/office/powerpoint/2010/main" val="29587502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7880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Le suivi de la </a:t>
            </a:r>
            <a:r>
              <a:rPr lang="fr-FR" sz="2800" dirty="0"/>
              <a:t>performance du </a:t>
            </a:r>
            <a:r>
              <a:rPr lang="fr-FR" sz="2800" dirty="0" err="1"/>
              <a:t>chatbot</a:t>
            </a:r>
            <a:r>
              <a:rPr lang="fr-FR" sz="2800" dirty="0"/>
              <a:t> </a:t>
            </a:r>
            <a:r>
              <a:rPr lang="fr-FR" sz="2800" dirty="0" smtClean="0"/>
              <a:t>s’articule autour de 3 axes :</a:t>
            </a:r>
          </a:p>
          <a:p>
            <a:pPr lvl="0">
              <a:spcBef>
                <a:spcPts val="1200"/>
              </a:spcBef>
            </a:pPr>
            <a:r>
              <a:rPr lang="fr-FR" sz="2800" dirty="0" smtClean="0"/>
              <a:t>1 </a:t>
            </a:r>
            <a:r>
              <a:rPr lang="fr-FR" sz="2800" dirty="0"/>
              <a:t>– Évaluation de la performance du modèle sous-jacent hors </a:t>
            </a:r>
            <a:r>
              <a:rPr lang="fr-FR" sz="2800" dirty="0" smtClean="0"/>
              <a:t>ligne</a:t>
            </a:r>
          </a:p>
          <a:p>
            <a:pPr marL="457200" lvl="0" indent="-457200">
              <a:buFont typeface="Arial" panose="020B0604020202020204" pitchFamily="34" charset="0"/>
              <a:buChar char="•"/>
            </a:pPr>
            <a:r>
              <a:rPr lang="fr-FR" sz="2800" dirty="0" smtClean="0"/>
              <a:t>Présenté précédemment après la modélisation</a:t>
            </a:r>
            <a:endParaRPr lang="fr-FR" sz="2800" b="1" dirty="0" smtClean="0"/>
          </a:p>
          <a:p>
            <a:pPr lvl="0">
              <a:spcBef>
                <a:spcPts val="1200"/>
              </a:spcBef>
            </a:pPr>
            <a:r>
              <a:rPr lang="fr-FR" sz="2800" dirty="0" smtClean="0"/>
              <a:t>2 </a:t>
            </a:r>
            <a:r>
              <a:rPr lang="fr-FR" sz="2800" dirty="0"/>
              <a:t>– P</a:t>
            </a:r>
            <a:r>
              <a:rPr lang="fr-FR" sz="2800" dirty="0" smtClean="0"/>
              <a:t>ilotage </a:t>
            </a:r>
            <a:r>
              <a:rPr lang="fr-FR" sz="2800" dirty="0"/>
              <a:t>de la performance du modèle en </a:t>
            </a:r>
            <a:r>
              <a:rPr lang="fr-FR" sz="2800" dirty="0" smtClean="0"/>
              <a:t>production</a:t>
            </a:r>
          </a:p>
          <a:p>
            <a:pPr marL="457200" lvl="0" indent="-457200">
              <a:spcBef>
                <a:spcPts val="600"/>
              </a:spcBef>
              <a:buFont typeface="Arial" panose="020B0604020202020204" pitchFamily="34" charset="0"/>
              <a:buChar char="•"/>
            </a:pPr>
            <a:r>
              <a:rPr lang="fr-FR" sz="2800" dirty="0" smtClean="0"/>
              <a:t>Méthodologie mis en place</a:t>
            </a:r>
          </a:p>
          <a:p>
            <a:pPr lvl="0">
              <a:spcBef>
                <a:spcPts val="1200"/>
              </a:spcBef>
            </a:pPr>
            <a:r>
              <a:rPr lang="fr-FR" sz="2800" dirty="0" smtClean="0"/>
              <a:t>3 </a:t>
            </a:r>
            <a:r>
              <a:rPr lang="fr-FR" sz="2800" dirty="0"/>
              <a:t>– </a:t>
            </a:r>
            <a:r>
              <a:rPr lang="fr-FR" sz="2800" dirty="0" smtClean="0"/>
              <a:t>Mise </a:t>
            </a:r>
            <a:r>
              <a:rPr lang="fr-FR" sz="2800" dirty="0"/>
              <a:t>à jour du modèle en production </a:t>
            </a:r>
            <a:endParaRPr lang="fr-FR" sz="2800" dirty="0" smtClean="0"/>
          </a:p>
          <a:p>
            <a:pPr marL="457200" lvl="0" indent="-457200">
              <a:buFont typeface="Arial" panose="020B0604020202020204" pitchFamily="34" charset="0"/>
              <a:buChar char="•"/>
            </a:pPr>
            <a:r>
              <a:rPr lang="fr-FR" sz="2800" dirty="0" smtClean="0"/>
              <a:t>Méthodologie </a:t>
            </a:r>
            <a:r>
              <a:rPr lang="fr-FR" sz="2800" dirty="0"/>
              <a:t>mis en place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lvl="0" indent="-457200">
              <a:buFont typeface="Wingdings" panose="05000000000000000000" pitchFamily="2" charset="2"/>
              <a:buChar char="ü"/>
            </a:pPr>
            <a:r>
              <a:rPr lang="fr-FR" sz="2800" dirty="0" smtClean="0"/>
              <a:t>Un document de synthèse a été rédigé :</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422342" y="6564064"/>
            <a:ext cx="9063986" cy="5763403"/>
          </a:xfrm>
          <a:prstGeom prst="rect">
            <a:avLst/>
          </a:prstGeom>
        </p:spPr>
      </p:pic>
    </p:spTree>
    <p:extLst>
      <p:ext uri="{BB962C8B-B14F-4D97-AF65-F5344CB8AC3E}">
        <p14:creationId xmlns:p14="http://schemas.microsoft.com/office/powerpoint/2010/main" val="421989964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726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smtClean="0"/>
              <a:t>Méthodologie de pilotage </a:t>
            </a:r>
            <a:r>
              <a:rPr lang="fr-FR" sz="2800" b="1" u="sng" dirty="0"/>
              <a:t>de la performance du modèle en </a:t>
            </a:r>
            <a:r>
              <a:rPr lang="fr-FR" sz="2800" b="1" u="sng" dirty="0" smtClean="0"/>
              <a:t>production :</a:t>
            </a:r>
          </a:p>
          <a:p>
            <a:pPr marL="457200" lvl="0" indent="-457200">
              <a:spcBef>
                <a:spcPts val="600"/>
              </a:spcBef>
              <a:buFont typeface="Arial" panose="020B0604020202020204" pitchFamily="34" charset="0"/>
              <a:buChar char="•"/>
            </a:pPr>
            <a:r>
              <a:rPr lang="fr-FR" sz="2800" dirty="0" smtClean="0"/>
              <a:t>Utilisation du </a:t>
            </a:r>
            <a:r>
              <a:rPr lang="fr-FR" sz="2800" dirty="0"/>
              <a:t>service dédié de Microsoft Azure : </a:t>
            </a:r>
            <a:r>
              <a:rPr lang="fr-FR" sz="2800" b="1" dirty="0"/>
              <a:t>Applications </a:t>
            </a:r>
            <a:r>
              <a:rPr lang="fr-FR" sz="2800" b="1" dirty="0" smtClean="0"/>
              <a:t>Insights</a:t>
            </a:r>
          </a:p>
          <a:p>
            <a:pPr marL="457200" lvl="0" indent="-457200">
              <a:spcBef>
                <a:spcPts val="600"/>
              </a:spcBef>
              <a:buFont typeface="Arial" panose="020B0604020202020204" pitchFamily="34" charset="0"/>
              <a:buChar char="•"/>
            </a:pPr>
            <a:r>
              <a:rPr lang="fr-FR" sz="2800" dirty="0" smtClean="0"/>
              <a:t>Mise en place en 2 étapes :</a:t>
            </a:r>
          </a:p>
          <a:p>
            <a:pPr lvl="0">
              <a:spcBef>
                <a:spcPts val="600"/>
              </a:spcBef>
            </a:pPr>
            <a:r>
              <a:rPr lang="fr-FR" sz="2800" dirty="0"/>
              <a:t>	</a:t>
            </a:r>
            <a:r>
              <a:rPr lang="fr-FR" sz="2800" dirty="0" smtClean="0"/>
              <a:t>	- Création du </a:t>
            </a:r>
            <a:r>
              <a:rPr lang="fr-FR" sz="2800" dirty="0"/>
              <a:t>service Applications Insights dans </a:t>
            </a:r>
            <a:r>
              <a:rPr lang="fr-FR" sz="2800" dirty="0" smtClean="0"/>
              <a:t>Azure</a:t>
            </a:r>
          </a:p>
          <a:p>
            <a:pPr lvl="0">
              <a:spcBef>
                <a:spcPts val="600"/>
              </a:spcBef>
            </a:pPr>
            <a:r>
              <a:rPr lang="fr-FR" sz="2800" dirty="0"/>
              <a:t>		- A</a:t>
            </a:r>
            <a:r>
              <a:rPr lang="fr-FR" sz="2800" dirty="0" smtClean="0"/>
              <a:t>jout </a:t>
            </a:r>
            <a:r>
              <a:rPr lang="fr-FR" sz="2800" dirty="0"/>
              <a:t>dans le code Python </a:t>
            </a:r>
            <a:r>
              <a:rPr lang="fr-FR" sz="2800" dirty="0" smtClean="0"/>
              <a:t>des </a:t>
            </a:r>
            <a:r>
              <a:rPr lang="fr-FR" sz="2800" dirty="0"/>
              <a:t>éléments nécessaires permettant d'envoyer les informations au service Applications Insights</a:t>
            </a:r>
            <a:endParaRPr lang="fr-FR" sz="3500" dirty="0" smtClean="0"/>
          </a:p>
          <a:p>
            <a:pPr marL="457200" lvl="0" indent="-457200">
              <a:spcBef>
                <a:spcPts val="600"/>
              </a:spcBef>
              <a:buFont typeface="Arial" panose="020B0604020202020204" pitchFamily="34" charset="0"/>
              <a:buChar char="•"/>
            </a:pPr>
            <a:endParaRPr lang="fr-FR" sz="2800" dirty="0"/>
          </a:p>
          <a:p>
            <a:pPr lvl="0"/>
            <a:r>
              <a:rPr lang="fr-FR" sz="2800" dirty="0"/>
              <a:t>Applications Insights permet d'avoir accès aux services de suivi de la performance </a:t>
            </a:r>
            <a:r>
              <a:rPr lang="fr-FR" sz="2800" dirty="0" smtClean="0"/>
              <a:t>suivants :</a:t>
            </a:r>
          </a:p>
          <a:p>
            <a:pPr marL="457200" lvl="0" indent="-457200">
              <a:buFont typeface="Arial" panose="020B0604020202020204" pitchFamily="34" charset="0"/>
              <a:buChar char="•"/>
            </a:pPr>
            <a:r>
              <a:rPr lang="fr-FR" sz="2800" b="1" dirty="0" smtClean="0"/>
              <a:t>Dashboard </a:t>
            </a:r>
            <a:r>
              <a:rPr lang="fr-FR" sz="2800" dirty="0" smtClean="0"/>
              <a:t>: tableau de suivi récapitulatif personnalisable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4052" y="7495026"/>
            <a:ext cx="10161281" cy="4855493"/>
          </a:xfrm>
          <a:prstGeom prst="rect">
            <a:avLst/>
          </a:prstGeom>
          <a:noFill/>
          <a:ln>
            <a:noFill/>
          </a:ln>
        </p:spPr>
      </p:pic>
    </p:spTree>
    <p:extLst>
      <p:ext uri="{BB962C8B-B14F-4D97-AF65-F5344CB8AC3E}">
        <p14:creationId xmlns:p14="http://schemas.microsoft.com/office/powerpoint/2010/main" val="36183274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3029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Applications </a:t>
            </a:r>
            <a:r>
              <a:rPr lang="fr-FR" sz="2800" dirty="0"/>
              <a:t>Insights permet d'avoir accès aux services de suivi de la performance </a:t>
            </a:r>
            <a:r>
              <a:rPr lang="fr-FR" sz="2800" dirty="0" smtClean="0"/>
              <a:t>suivants :</a:t>
            </a:r>
          </a:p>
          <a:p>
            <a:pPr marL="457200" lvl="0" indent="-457200">
              <a:buFont typeface="Arial" panose="020B0604020202020204" pitchFamily="34" charset="0"/>
              <a:buChar char="•"/>
            </a:pPr>
            <a:r>
              <a:rPr lang="fr-FR" sz="2800" b="1" dirty="0" err="1" smtClean="0"/>
              <a:t>Metrics</a:t>
            </a:r>
            <a:r>
              <a:rPr lang="fr-FR" sz="2800" dirty="0" smtClean="0"/>
              <a:t> </a:t>
            </a:r>
            <a:r>
              <a:rPr lang="fr-FR" sz="2800" dirty="0"/>
              <a:t>: métriques de suivi de la performance </a:t>
            </a:r>
          </a:p>
          <a:p>
            <a:pPr lvl="0"/>
            <a:endParaRPr lang="fr-FR" sz="2800" dirty="0" smtClean="0"/>
          </a:p>
          <a:p>
            <a:pPr lvl="0"/>
            <a:endParaRPr lang="fr-FR" sz="2800" dirty="0"/>
          </a:p>
          <a:p>
            <a:pPr lvl="0"/>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indent="-457200">
              <a:buFont typeface="Arial" panose="020B0604020202020204" pitchFamily="34" charset="0"/>
              <a:buChar char="•"/>
            </a:pPr>
            <a:r>
              <a:rPr lang="fr-FR" sz="2800" b="1" dirty="0"/>
              <a:t>Usage</a:t>
            </a:r>
            <a:r>
              <a:rPr lang="fr-FR" sz="2800" dirty="0"/>
              <a:t> : métriques de suivi de l’utilisation du </a:t>
            </a:r>
            <a:r>
              <a:rPr lang="fr-FR" sz="2800" dirty="0" err="1"/>
              <a:t>chatbot</a:t>
            </a:r>
            <a:endParaRPr lang="fr-FR" sz="2800" dirty="0"/>
          </a:p>
          <a:p>
            <a:endParaRPr lang="fr-FR" sz="2800" dirty="0"/>
          </a:p>
          <a:p>
            <a:pPr marL="457200" indent="-457200">
              <a:buFont typeface="Arial" panose="020B0604020202020204" pitchFamily="34" charset="0"/>
              <a:buChar char="•"/>
            </a:pPr>
            <a:r>
              <a:rPr lang="fr-FR" sz="2800" b="1" dirty="0"/>
              <a:t>Transaction </a:t>
            </a:r>
            <a:r>
              <a:rPr lang="fr-FR" sz="2800" b="1" dirty="0" err="1"/>
              <a:t>Search</a:t>
            </a:r>
            <a:r>
              <a:rPr lang="fr-FR" sz="2800" b="1" dirty="0"/>
              <a:t> </a:t>
            </a:r>
            <a:r>
              <a:rPr lang="fr-FR" sz="2800" dirty="0"/>
              <a:t>: permet de suivre les événements majeurs qui se sont produits (Exceptions, Traces et étapes des échanges entre l’utilisateur et le </a:t>
            </a:r>
            <a:r>
              <a:rPr lang="fr-FR" sz="2800" dirty="0" err="1"/>
              <a:t>chatbot</a:t>
            </a:r>
            <a:r>
              <a:rPr lang="fr-FR" sz="2800" dirty="0"/>
              <a:t> notamment les labellisations effectuées par LUIS</a:t>
            </a:r>
            <a:r>
              <a:rPr lang="fr-FR" sz="2800" dirty="0" smtClean="0"/>
              <a:t>)</a:t>
            </a:r>
          </a:p>
          <a:p>
            <a:r>
              <a:rPr lang="fr-FR" sz="2800" dirty="0"/>
              <a:t> </a:t>
            </a:r>
          </a:p>
          <a:p>
            <a:pPr marL="457200" indent="-457200">
              <a:buFont typeface="Arial" panose="020B0604020202020204" pitchFamily="34" charset="0"/>
              <a:buChar char="•"/>
            </a:pPr>
            <a:r>
              <a:rPr lang="fr-FR" sz="2800" b="1" dirty="0" err="1"/>
              <a:t>Availability</a:t>
            </a:r>
            <a:r>
              <a:rPr lang="fr-FR" sz="2800" dirty="0"/>
              <a:t> : permet de suivre la disponibilité de l’application</a:t>
            </a:r>
          </a:p>
          <a:p>
            <a:r>
              <a:rPr lang="fr-FR" sz="2800" dirty="0"/>
              <a:t> </a:t>
            </a:r>
          </a:p>
          <a:p>
            <a:pPr marL="457200" indent="-457200">
              <a:buFont typeface="Arial" panose="020B0604020202020204" pitchFamily="34" charset="0"/>
              <a:buChar char="•"/>
            </a:pPr>
            <a:r>
              <a:rPr lang="fr-FR" sz="2800" b="1" dirty="0"/>
              <a:t>Alertes</a:t>
            </a:r>
            <a:r>
              <a:rPr lang="fr-FR" sz="2800" dirty="0"/>
              <a:t> : permet la mise en place d'alertes en cas de dégradation de la performance </a:t>
            </a:r>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670" y="3708713"/>
            <a:ext cx="8448464" cy="3792753"/>
          </a:xfrm>
          <a:prstGeom prst="rect">
            <a:avLst/>
          </a:prstGeom>
          <a:noFill/>
          <a:ln>
            <a:noFill/>
          </a:ln>
        </p:spPr>
      </p:pic>
    </p:spTree>
    <p:extLst>
      <p:ext uri="{BB962C8B-B14F-4D97-AF65-F5344CB8AC3E}">
        <p14:creationId xmlns:p14="http://schemas.microsoft.com/office/powerpoint/2010/main" val="169311919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527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a:t>C</a:t>
            </a:r>
            <a:r>
              <a:rPr lang="fr-FR" sz="2800" dirty="0" smtClean="0"/>
              <a:t>ritères </a:t>
            </a:r>
            <a:r>
              <a:rPr lang="fr-FR" sz="2800" dirty="0"/>
              <a:t>de pilotage de la performance retenus </a:t>
            </a:r>
            <a:r>
              <a:rPr lang="fr-FR" sz="2800" dirty="0" smtClean="0"/>
              <a:t>:</a:t>
            </a:r>
          </a:p>
          <a:p>
            <a:pPr marL="457200" lvl="0" indent="-457200">
              <a:buFont typeface="Arial" panose="020B0604020202020204" pitchFamily="34" charset="0"/>
              <a:buChar char="•"/>
            </a:pPr>
            <a:r>
              <a:rPr lang="fr-FR" sz="2800" dirty="0" smtClean="0"/>
              <a:t>Nombre </a:t>
            </a:r>
            <a:r>
              <a:rPr lang="fr-FR" sz="2800" dirty="0"/>
              <a:t>d'utilisateurs sur l'application</a:t>
            </a:r>
          </a:p>
          <a:p>
            <a:pPr marL="457200" lvl="0" indent="-457200">
              <a:buFont typeface="Arial" panose="020B0604020202020204" pitchFamily="34" charset="0"/>
              <a:buChar char="•"/>
            </a:pPr>
            <a:r>
              <a:rPr lang="fr-FR" sz="2800" dirty="0"/>
              <a:t>Nombre de sessions</a:t>
            </a:r>
          </a:p>
          <a:p>
            <a:pPr marL="457200" lvl="0" indent="-457200">
              <a:buFont typeface="Arial" panose="020B0604020202020204" pitchFamily="34" charset="0"/>
              <a:buChar char="•"/>
            </a:pPr>
            <a:r>
              <a:rPr lang="fr-FR" sz="2800" dirty="0"/>
              <a:t>Disponibilité : mise en place d’un test de disponibilité</a:t>
            </a:r>
          </a:p>
          <a:p>
            <a:pPr marL="457200" lvl="0" indent="-457200">
              <a:buFont typeface="Arial" panose="020B0604020202020204" pitchFamily="34" charset="0"/>
              <a:buChar char="•"/>
            </a:pPr>
            <a:r>
              <a:rPr lang="fr-FR" sz="2800" dirty="0"/>
              <a:t>Temps de </a:t>
            </a:r>
            <a:r>
              <a:rPr lang="fr-FR" sz="2800" dirty="0" smtClean="0"/>
              <a:t>réponse</a:t>
            </a:r>
          </a:p>
          <a:p>
            <a:pPr marL="457200" lvl="0" indent="-457200">
              <a:buFont typeface="Arial" panose="020B0604020202020204" pitchFamily="34" charset="0"/>
              <a:buChar char="•"/>
            </a:pPr>
            <a:r>
              <a:rPr lang="fr-FR" sz="2800" dirty="0" smtClean="0"/>
              <a:t>Dégradation </a:t>
            </a:r>
            <a:r>
              <a:rPr lang="fr-FR" sz="2800" dirty="0"/>
              <a:t>de la performance : alerte si le </a:t>
            </a:r>
            <a:r>
              <a:rPr lang="fr-FR" sz="2800" dirty="0" err="1"/>
              <a:t>chatbot</a:t>
            </a:r>
            <a:r>
              <a:rPr lang="fr-FR" sz="2800" dirty="0"/>
              <a:t> fait 3 erreurs ou plus sur une période de 1 heure</a:t>
            </a:r>
          </a:p>
          <a:p>
            <a:pPr lvl="0"/>
            <a:endParaRPr lang="fr-FR" sz="2800" dirty="0" smtClean="0"/>
          </a:p>
          <a:p>
            <a:pPr lvl="0"/>
            <a:endParaRPr lang="fr-FR" sz="2800" dirty="0" smtClean="0"/>
          </a:p>
          <a:p>
            <a:pPr marL="457200" indent="-457200">
              <a:buFont typeface="Wingdings" panose="05000000000000000000" pitchFamily="2" charset="2"/>
              <a:buChar char="ü"/>
            </a:pPr>
            <a:r>
              <a:rPr lang="fr-FR" sz="2800" b="1" dirty="0" smtClean="0"/>
              <a:t>Nombre </a:t>
            </a:r>
            <a:r>
              <a:rPr lang="fr-FR" sz="2800" b="1" dirty="0"/>
              <a:t>d’utilisateurs et le nombre de sessions </a:t>
            </a:r>
            <a:r>
              <a:rPr lang="fr-FR" sz="2800" dirty="0" smtClean="0"/>
              <a:t>: </a:t>
            </a:r>
            <a:r>
              <a:rPr lang="fr-FR" sz="2800" dirty="0"/>
              <a:t>calculés en continu par Azure et visibles dans l’onglet </a:t>
            </a:r>
            <a:r>
              <a:rPr lang="fr-FR" sz="2800" b="1" dirty="0" smtClean="0"/>
              <a:t>Usage</a:t>
            </a:r>
            <a:endParaRPr lang="fr-FR" sz="2800" dirty="0"/>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865" y="7198859"/>
            <a:ext cx="10203202" cy="5094741"/>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289" y="7198859"/>
            <a:ext cx="10540578" cy="5094741"/>
          </a:xfrm>
          <a:prstGeom prst="rect">
            <a:avLst/>
          </a:prstGeom>
          <a:noFill/>
          <a:ln>
            <a:noFill/>
          </a:ln>
        </p:spPr>
      </p:pic>
    </p:spTree>
    <p:extLst>
      <p:ext uri="{BB962C8B-B14F-4D97-AF65-F5344CB8AC3E}">
        <p14:creationId xmlns:p14="http://schemas.microsoft.com/office/powerpoint/2010/main" val="186217829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722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a:t>S</a:t>
            </a:r>
            <a:r>
              <a:rPr lang="fr-FR" sz="2800" b="1" dirty="0" smtClean="0"/>
              <a:t>uivi </a:t>
            </a:r>
            <a:r>
              <a:rPr lang="fr-FR" sz="2800" b="1" dirty="0"/>
              <a:t>de la </a:t>
            </a:r>
            <a:r>
              <a:rPr lang="fr-FR" sz="2800" b="1" dirty="0" smtClean="0"/>
              <a:t>disponibilité </a:t>
            </a:r>
            <a:r>
              <a:rPr lang="fr-FR" sz="2800" dirty="0" smtClean="0"/>
              <a:t>: </a:t>
            </a:r>
            <a:r>
              <a:rPr lang="fr-FR" sz="2800" dirty="0"/>
              <a:t>mis en place d’un test de </a:t>
            </a:r>
            <a:r>
              <a:rPr lang="fr-FR" sz="2800" dirty="0" smtClean="0"/>
              <a:t>disponibilité </a:t>
            </a:r>
            <a:r>
              <a:rPr lang="fr-FR" sz="2800" dirty="0"/>
              <a:t>basé sur la réponse de l’application à un </a:t>
            </a:r>
            <a:r>
              <a:rPr lang="fr-FR" sz="2800" dirty="0" err="1"/>
              <a:t>ping</a:t>
            </a:r>
            <a:r>
              <a:rPr lang="fr-FR" sz="2800" dirty="0" smtClean="0"/>
              <a:t>.</a:t>
            </a:r>
          </a:p>
          <a:p>
            <a:endParaRPr lang="fr-FR" sz="2800" dirty="0"/>
          </a:p>
          <a:p>
            <a:endParaRPr lang="fr-FR" sz="2800" dirty="0"/>
          </a:p>
          <a:p>
            <a:endParaRPr lang="fr-FR" sz="2800" dirty="0" smtClean="0"/>
          </a:p>
          <a:p>
            <a:r>
              <a:rPr lang="fr-FR" sz="2800" i="1" dirty="0" smtClean="0"/>
              <a:t>                 </a:t>
            </a:r>
            <a:r>
              <a:rPr lang="fr-FR" sz="2800" i="1" u="sng" dirty="0" smtClean="0"/>
              <a:t>Mise </a:t>
            </a:r>
            <a:r>
              <a:rPr lang="fr-FR" sz="2800" i="1" u="sng" dirty="0"/>
              <a:t>en place du test de disponibilité </a:t>
            </a:r>
            <a:r>
              <a:rPr lang="fr-FR" sz="2800" i="1" u="sng" dirty="0" smtClean="0"/>
              <a:t>:</a:t>
            </a:r>
            <a:r>
              <a:rPr lang="fr-FR" sz="2800" i="1" dirty="0" smtClean="0"/>
              <a:t>                                                        </a:t>
            </a:r>
            <a:r>
              <a:rPr lang="fr-FR" sz="2800" i="1" u="sng" dirty="0" smtClean="0"/>
              <a:t>Résultat </a:t>
            </a:r>
            <a:r>
              <a:rPr lang="fr-FR" sz="2800" i="1" u="sng" dirty="0"/>
              <a:t>du test de disponibilité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565" y="5528311"/>
            <a:ext cx="10985932" cy="5732356"/>
          </a:xfrm>
          <a:prstGeom prst="rect">
            <a:avLst/>
          </a:prstGeom>
          <a:noFill/>
          <a:ln>
            <a:noFill/>
          </a:ln>
        </p:spPr>
      </p:pic>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58164" y="5528311"/>
            <a:ext cx="10660635" cy="5732356"/>
          </a:xfrm>
          <a:prstGeom prst="rect">
            <a:avLst/>
          </a:prstGeom>
          <a:noFill/>
          <a:ln>
            <a:noFill/>
          </a:ln>
        </p:spPr>
      </p:pic>
    </p:spTree>
    <p:extLst>
      <p:ext uri="{BB962C8B-B14F-4D97-AF65-F5344CB8AC3E}">
        <p14:creationId xmlns:p14="http://schemas.microsoft.com/office/powerpoint/2010/main" val="10892897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Critère </a:t>
            </a:r>
            <a:r>
              <a:rPr lang="fr-FR" sz="2800" b="1" dirty="0"/>
              <a:t>de dégradation de la performance </a:t>
            </a:r>
            <a:r>
              <a:rPr lang="fr-FR" sz="2800" b="1" dirty="0" smtClean="0"/>
              <a:t>: </a:t>
            </a:r>
            <a:r>
              <a:rPr lang="fr-FR" sz="2800" dirty="0" smtClean="0"/>
              <a:t>mise </a:t>
            </a:r>
            <a:r>
              <a:rPr lang="fr-FR" sz="2800" dirty="0"/>
              <a:t>en place </a:t>
            </a:r>
            <a:r>
              <a:rPr lang="fr-FR" sz="2800" dirty="0" smtClean="0"/>
              <a:t>d’une </a:t>
            </a:r>
            <a:r>
              <a:rPr lang="fr-FR" sz="2800" dirty="0"/>
              <a:t>alerte envoyant automatiquement un mail d'alerte si le </a:t>
            </a:r>
            <a:r>
              <a:rPr lang="fr-FR" sz="2800" dirty="0" err="1"/>
              <a:t>chatbot</a:t>
            </a:r>
            <a:r>
              <a:rPr lang="fr-FR" sz="2800" dirty="0"/>
              <a:t> fait 3 erreurs ou plus sur une période de 1 </a:t>
            </a:r>
            <a:r>
              <a:rPr lang="fr-FR" sz="2800" dirty="0" smtClean="0"/>
              <a:t>heure</a:t>
            </a:r>
          </a:p>
          <a:p>
            <a:endParaRPr lang="fr-FR" sz="2800" dirty="0"/>
          </a:p>
          <a:p>
            <a:r>
              <a:rPr lang="fr-FR" sz="2800" dirty="0" smtClean="0"/>
              <a:t>Deux étapes :</a:t>
            </a:r>
          </a:p>
          <a:p>
            <a:r>
              <a:rPr lang="fr-FR" sz="2800" dirty="0" smtClean="0"/>
              <a:t>1 - Dans </a:t>
            </a:r>
            <a:r>
              <a:rPr lang="fr-FR" sz="2800" b="1" dirty="0"/>
              <a:t>le code du </a:t>
            </a:r>
            <a:r>
              <a:rPr lang="fr-FR" sz="2800" b="1" dirty="0" err="1"/>
              <a:t>chatbot</a:t>
            </a:r>
            <a:r>
              <a:rPr lang="fr-FR" sz="2800" dirty="0"/>
              <a:t> : </a:t>
            </a:r>
            <a:endParaRPr lang="fr-FR" sz="2800" dirty="0" smtClean="0"/>
          </a:p>
          <a:p>
            <a:pPr marL="457200" indent="-457200">
              <a:buFont typeface="Arial" panose="020B0604020202020204" pitchFamily="34" charset="0"/>
              <a:buChar char="•"/>
            </a:pPr>
            <a:r>
              <a:rPr lang="fr-FR" sz="2800" dirty="0"/>
              <a:t>U</a:t>
            </a:r>
            <a:r>
              <a:rPr lang="fr-FR" sz="2800" dirty="0" smtClean="0"/>
              <a:t>tilisation </a:t>
            </a:r>
            <a:r>
              <a:rPr lang="fr-FR" sz="2800" dirty="0"/>
              <a:t>de la méthode </a:t>
            </a:r>
            <a:r>
              <a:rPr lang="fr-FR" sz="2800" b="1" i="1" dirty="0" err="1"/>
              <a:t>track_trace</a:t>
            </a:r>
            <a:r>
              <a:rPr lang="fr-FR" sz="2800" b="1" i="1" dirty="0"/>
              <a:t>()</a:t>
            </a:r>
            <a:r>
              <a:rPr lang="fr-FR" sz="2800" dirty="0"/>
              <a:t> permettant d’envoyer à Applications Insights le résultat des échanges avec l’utilisateur :</a:t>
            </a:r>
          </a:p>
          <a:p>
            <a:r>
              <a:rPr lang="fr-FR" sz="2800" dirty="0" smtClean="0"/>
              <a:t>		- Si </a:t>
            </a:r>
            <a:r>
              <a:rPr lang="fr-FR" sz="2800" dirty="0"/>
              <a:t>l’utilisateur a validé la bonne compréhension de sa demande par le </a:t>
            </a:r>
            <a:r>
              <a:rPr lang="fr-FR" sz="2800" dirty="0" err="1"/>
              <a:t>chatbot</a:t>
            </a:r>
            <a:r>
              <a:rPr lang="fr-FR" sz="2800" dirty="0"/>
              <a:t> : envoie d’une information de type </a:t>
            </a:r>
            <a:r>
              <a:rPr lang="fr-FR" sz="2800" b="1" dirty="0"/>
              <a:t>INFO</a:t>
            </a:r>
            <a:r>
              <a:rPr lang="fr-FR" sz="2800" dirty="0"/>
              <a:t> </a:t>
            </a:r>
            <a:endParaRPr lang="fr-FR" sz="2800" dirty="0" smtClean="0"/>
          </a:p>
          <a:p>
            <a:r>
              <a:rPr lang="fr-FR" sz="2800" dirty="0"/>
              <a:t>	</a:t>
            </a:r>
            <a:r>
              <a:rPr lang="fr-FR" sz="2800" dirty="0" smtClean="0"/>
              <a:t>	  indiquant </a:t>
            </a:r>
            <a:r>
              <a:rPr lang="fr-FR" sz="2800" dirty="0"/>
              <a:t>que </a:t>
            </a:r>
            <a:r>
              <a:rPr lang="fr-FR" sz="2800" b="1" dirty="0"/>
              <a:t>l’utilisateur a validé la transaction </a:t>
            </a:r>
            <a:r>
              <a:rPr lang="fr-FR" sz="2800" dirty="0"/>
              <a:t>(ainsi que la labellisation des messages par </a:t>
            </a:r>
            <a:r>
              <a:rPr lang="fr-FR" sz="2800" dirty="0" smtClean="0"/>
              <a:t>LUIS)</a:t>
            </a:r>
          </a:p>
          <a:p>
            <a:r>
              <a:rPr lang="fr-FR" sz="2800" dirty="0"/>
              <a:t>	</a:t>
            </a:r>
            <a:r>
              <a:rPr lang="fr-FR" sz="2800" dirty="0" smtClean="0"/>
              <a:t>	- Si </a:t>
            </a:r>
            <a:r>
              <a:rPr lang="fr-FR" sz="2800" dirty="0"/>
              <a:t>l’utilisateur n’a pas validé la bonne compréhension de sa demande par le </a:t>
            </a:r>
            <a:r>
              <a:rPr lang="fr-FR" sz="2800" dirty="0" err="1"/>
              <a:t>chatbot</a:t>
            </a:r>
            <a:r>
              <a:rPr lang="fr-FR" sz="2800" dirty="0"/>
              <a:t> : envoie d’une information de </a:t>
            </a:r>
            <a:r>
              <a:rPr lang="fr-FR" sz="2800" dirty="0" smtClean="0"/>
              <a:t>type</a:t>
            </a:r>
          </a:p>
          <a:p>
            <a:r>
              <a:rPr lang="fr-FR" sz="2800" dirty="0"/>
              <a:t> </a:t>
            </a:r>
            <a:r>
              <a:rPr lang="fr-FR" sz="2800" dirty="0" smtClean="0"/>
              <a:t>          </a:t>
            </a:r>
            <a:r>
              <a:rPr lang="fr-FR" sz="2800" b="1" dirty="0"/>
              <a:t>ERROR</a:t>
            </a:r>
            <a:r>
              <a:rPr lang="fr-FR" sz="2800" dirty="0"/>
              <a:t> indiquant que </a:t>
            </a:r>
            <a:r>
              <a:rPr lang="fr-FR" sz="2800" b="1" dirty="0"/>
              <a:t>l’utilisateur n’a pas validé la transaction </a:t>
            </a:r>
            <a:r>
              <a:rPr lang="fr-FR" sz="2800" dirty="0"/>
              <a:t>(ainsi que la labellisation des messages par LUIS)</a:t>
            </a:r>
          </a:p>
          <a:p>
            <a:endParaRPr lang="fr-FR" sz="2800" dirty="0"/>
          </a:p>
          <a:p>
            <a:endParaRPr lang="fr-FR" sz="2800" dirty="0" smtClean="0"/>
          </a:p>
          <a:p>
            <a:endParaRPr lang="fr-FR" sz="2800" dirty="0"/>
          </a:p>
          <a:p>
            <a:endParaRPr lang="fr-FR" sz="2800" dirty="0" smtClean="0"/>
          </a:p>
          <a:p>
            <a:endParaRPr lang="fr-FR" sz="2800" dirty="0"/>
          </a:p>
          <a:p>
            <a:r>
              <a:rPr lang="fr-FR" sz="2800" dirty="0" smtClean="0"/>
              <a:t>	</a:t>
            </a:r>
          </a:p>
          <a:p>
            <a:r>
              <a:rPr lang="fr-FR" sz="2800" dirty="0" smtClean="0"/>
              <a:t>2 </a:t>
            </a:r>
            <a:r>
              <a:rPr lang="fr-FR" sz="2800" dirty="0"/>
              <a:t>- Dans </a:t>
            </a:r>
            <a:r>
              <a:rPr lang="fr-FR" sz="2800" b="1" dirty="0"/>
              <a:t>Applications Insights </a:t>
            </a:r>
            <a:r>
              <a:rPr lang="fr-FR" sz="2800" dirty="0" smtClean="0"/>
              <a:t>: </a:t>
            </a:r>
          </a:p>
          <a:p>
            <a:pPr marL="457200" indent="-457200">
              <a:buFont typeface="Arial" panose="020B0604020202020204" pitchFamily="34" charset="0"/>
              <a:buChar char="•"/>
            </a:pPr>
            <a:r>
              <a:rPr lang="fr-FR" sz="2800" dirty="0" smtClean="0"/>
              <a:t>Mise </a:t>
            </a:r>
            <a:r>
              <a:rPr lang="fr-FR" sz="2800" dirty="0"/>
              <a:t>en place d'une règle avec les caractéristiques suivantes </a:t>
            </a:r>
            <a:r>
              <a:rPr lang="fr-FR" sz="2800" dirty="0" smtClean="0"/>
              <a:t>:</a:t>
            </a:r>
          </a:p>
          <a:p>
            <a:r>
              <a:rPr lang="fr-FR" sz="2800" dirty="0" smtClean="0"/>
              <a:t>		- Calcul </a:t>
            </a:r>
            <a:r>
              <a:rPr lang="fr-FR" sz="2800" dirty="0"/>
              <a:t>du nombre de fois où le </a:t>
            </a:r>
            <a:r>
              <a:rPr lang="fr-FR" sz="2800" dirty="0" err="1"/>
              <a:t>chatbot</a:t>
            </a:r>
            <a:r>
              <a:rPr lang="fr-FR" sz="2800" dirty="0"/>
              <a:t> a fait une erreur (c’est-à-dire que l’utilisateur n’a pas validé la </a:t>
            </a:r>
            <a:r>
              <a:rPr lang="fr-FR" sz="2800" dirty="0" smtClean="0"/>
              <a:t>transaction)</a:t>
            </a:r>
          </a:p>
          <a:p>
            <a:r>
              <a:rPr lang="fr-FR" sz="2800" dirty="0" smtClean="0"/>
              <a:t>		- Si le nombre d’erreurs est supérieur ou égal à 3 sur une période de 1 heure, alors il y a un envoi automatique </a:t>
            </a:r>
          </a:p>
          <a:p>
            <a:r>
              <a:rPr lang="fr-FR" sz="2800" dirty="0"/>
              <a:t>	</a:t>
            </a:r>
            <a:r>
              <a:rPr lang="fr-FR" sz="2800" dirty="0" smtClean="0"/>
              <a:t>	  d’un message par email décrivant l’erreur</a:t>
            </a:r>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943849" y="7858335"/>
            <a:ext cx="7482417" cy="1590465"/>
          </a:xfrm>
          <a:prstGeom prst="rect">
            <a:avLst/>
          </a:prstGeom>
          <a:noFill/>
          <a:ln>
            <a:noFill/>
          </a:ln>
        </p:spPr>
      </p:pic>
    </p:spTree>
    <p:extLst>
      <p:ext uri="{BB962C8B-B14F-4D97-AF65-F5344CB8AC3E}">
        <p14:creationId xmlns:p14="http://schemas.microsoft.com/office/powerpoint/2010/main" val="262389191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1" y="2537278"/>
            <a:ext cx="7899633" cy="1467749"/>
            <a:chOff x="12828804" y="4537276"/>
            <a:chExt cx="7899633" cy="1467749"/>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4" y="4868304"/>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Analyse et préparation des données</a:t>
              </a:r>
              <a:r>
                <a:rPr lang="fr-FR" dirty="0"/>
                <a:t/>
              </a:r>
              <a:br>
                <a:rPr lang="fr-FR" dirty="0"/>
              </a:br>
              <a:endParaRPr dirty="0">
                <a:solidFill>
                  <a:schemeClr val="accent6">
                    <a:lumMod val="50000"/>
                  </a:schemeClr>
                </a:solidFill>
              </a:endParaRPr>
            </a:p>
          </p:txBody>
        </p:sp>
        <p:sp>
          <p:nvSpPr>
            <p:cNvPr id="214" name="Freeform 513"/>
            <p:cNvSpPr/>
            <p:nvPr/>
          </p:nvSpPr>
          <p:spPr>
            <a:xfrm>
              <a:off x="13051197" y="4948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1" y="4325287"/>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245479"/>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Modélisation et évaluation</a:t>
              </a:r>
              <a:endParaRPr lang="fr-FR" dirty="0"/>
            </a:p>
          </p:txBody>
        </p:sp>
        <p:sp>
          <p:nvSpPr>
            <p:cNvPr id="220" name="Freeform 513"/>
            <p:cNvSpPr/>
            <p:nvPr/>
          </p:nvSpPr>
          <p:spPr>
            <a:xfrm>
              <a:off x="13044967" y="7362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1" y="8151417"/>
            <a:ext cx="7899633" cy="1410569"/>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539024"/>
              <a:ext cx="6433640" cy="6413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Tests et déploiement</a:t>
              </a:r>
              <a:endParaRPr lang="fr-FR" dirty="0"/>
            </a:p>
          </p:txBody>
        </p:sp>
        <p:sp>
          <p:nvSpPr>
            <p:cNvPr id="226"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 name="Group 3"/>
          <p:cNvGrpSpPr/>
          <p:nvPr/>
        </p:nvGrpSpPr>
        <p:grpSpPr>
          <a:xfrm>
            <a:off x="12828801" y="575733"/>
            <a:ext cx="7899633" cy="1598282"/>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4" y="2681085"/>
                <a:ext cx="6230440" cy="59060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Présentation du </a:t>
                </a:r>
                <a:r>
                  <a:rPr lang="fr-FR" dirty="0" smtClean="0">
                    <a:solidFill>
                      <a:schemeClr val="accent6">
                        <a:lumMod val="50000"/>
                      </a:schemeClr>
                    </a:solidFill>
                  </a:rPr>
                  <a:t>projet et </a:t>
                </a:r>
                <a:r>
                  <a:rPr lang="fr-FR" dirty="0" smtClean="0">
                    <a:solidFill>
                      <a:schemeClr val="accent6">
                        <a:lumMod val="50000"/>
                      </a:schemeClr>
                    </a:solidFill>
                  </a:rPr>
                  <a:t>des objectifs</a:t>
                </a:r>
                <a:endParaRPr lang="fr-FR" dirty="0" smtClean="0">
                  <a:solidFill>
                    <a:schemeClr val="accent6">
                      <a:lumMod val="50000"/>
                    </a:schemeClr>
                  </a:solidFill>
                </a:endParaRPr>
              </a:p>
            </p:txBody>
          </p:sp>
        </p:grpSp>
        <p:sp>
          <p:nvSpPr>
            <p:cNvPr id="23" name="Freeform 513"/>
            <p:cNvSpPr/>
            <p:nvPr/>
          </p:nvSpPr>
          <p:spPr>
            <a:xfrm>
              <a:off x="13044966" y="1895191"/>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28801" y="9964102"/>
            <a:ext cx="7899633" cy="1376634"/>
            <a:chOff x="12828804" y="10089351"/>
            <a:chExt cx="7899633" cy="1376634"/>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465370"/>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Suivi des performances</a:t>
              </a:r>
              <a:endParaRPr dirty="0">
                <a:solidFill>
                  <a:schemeClr val="accent6">
                    <a:lumMod val="50000"/>
                  </a:schemeClr>
                </a:solidFill>
              </a:endParaRPr>
            </a:p>
          </p:txBody>
        </p:sp>
        <p:sp>
          <p:nvSpPr>
            <p:cNvPr id="35" name="Freeform 513"/>
            <p:cNvSpPr/>
            <p:nvPr/>
          </p:nvSpPr>
          <p:spPr>
            <a:xfrm>
              <a:off x="13044967" y="1055025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1" y="11769715"/>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 et pistes d’améliorations</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477370"/>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7" name="Picture 6"/>
          <p:cNvPicPr>
            <a:picLocks noChangeAspect="1"/>
          </p:cNvPicPr>
          <p:nvPr/>
        </p:nvPicPr>
        <p:blipFill>
          <a:blip r:embed="rId2"/>
          <a:stretch>
            <a:fillRect/>
          </a:stretch>
        </p:blipFill>
        <p:spPr>
          <a:xfrm>
            <a:off x="4257111" y="6388593"/>
            <a:ext cx="5429250" cy="3429000"/>
          </a:xfrm>
          <a:prstGeom prst="rect">
            <a:avLst/>
          </a:prstGeom>
        </p:spPr>
      </p:pic>
      <p:grpSp>
        <p:nvGrpSpPr>
          <p:cNvPr id="31" name="Group 30"/>
          <p:cNvGrpSpPr/>
          <p:nvPr/>
        </p:nvGrpSpPr>
        <p:grpSpPr>
          <a:xfrm>
            <a:off x="12828801" y="6352829"/>
            <a:ext cx="7899633" cy="1410569"/>
            <a:chOff x="12828804" y="9171365"/>
            <a:chExt cx="7899633" cy="1581302"/>
          </a:xfrm>
        </p:grpSpPr>
        <p:sp>
          <p:nvSpPr>
            <p:cNvPr id="3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Tristique senectus et netus"/>
            <p:cNvSpPr/>
            <p:nvPr/>
          </p:nvSpPr>
          <p:spPr>
            <a:xfrm>
              <a:off x="14116765" y="9539024"/>
              <a:ext cx="6433640" cy="69465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Développement du </a:t>
              </a:r>
              <a:r>
                <a:rPr lang="fr-FR" dirty="0" err="1" smtClean="0"/>
                <a:t>chatbot</a:t>
              </a:r>
              <a:endParaRPr lang="fr-FR" dirty="0"/>
            </a:p>
          </p:txBody>
        </p:sp>
        <p:sp>
          <p:nvSpPr>
            <p:cNvPr id="41"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341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i="1" u="sng" dirty="0" smtClean="0"/>
          </a:p>
          <a:p>
            <a:endParaRPr lang="fr-FR" sz="2800" i="1" u="sng" dirty="0"/>
          </a:p>
          <a:p>
            <a:endParaRPr lang="fr-FR" sz="2800" i="1" u="sng" dirty="0" smtClean="0"/>
          </a:p>
          <a:p>
            <a:r>
              <a:rPr lang="fr-FR" sz="2800" i="1" u="sng" dirty="0" smtClean="0"/>
              <a:t>Alerte </a:t>
            </a:r>
            <a:r>
              <a:rPr lang="fr-FR" sz="2800" i="1" u="sng" dirty="0"/>
              <a:t>mise en place dans Azure </a:t>
            </a:r>
            <a:r>
              <a:rPr lang="fr-FR" sz="2800" i="1" u="sng" dirty="0" smtClean="0"/>
              <a:t>:</a:t>
            </a:r>
          </a:p>
          <a:p>
            <a:endParaRPr lang="fr-FR" sz="2800" i="1" u="sng" dirty="0"/>
          </a:p>
          <a:p>
            <a:endParaRPr lang="fr-FR" sz="2800" i="1" u="sng" dirty="0" smtClean="0"/>
          </a:p>
          <a:p>
            <a:endParaRPr lang="fr-FR" sz="2800" dirty="0"/>
          </a:p>
          <a:p>
            <a:endParaRPr lang="fr-FR" sz="2800" dirty="0" smtClean="0"/>
          </a:p>
          <a:p>
            <a:endParaRPr lang="fr-FR" sz="2800" dirty="0"/>
          </a:p>
          <a:p>
            <a:endParaRPr lang="fr-FR" sz="2800" dirty="0" smtClean="0"/>
          </a:p>
          <a:p>
            <a:r>
              <a:rPr lang="fr-FR" sz="2800" i="1" dirty="0"/>
              <a:t> </a:t>
            </a:r>
            <a:r>
              <a:rPr lang="fr-FR" sz="2800" i="1" dirty="0" smtClean="0"/>
              <a:t>                          </a:t>
            </a:r>
            <a:r>
              <a:rPr lang="fr-FR" sz="2800" i="1" u="sng" dirty="0" smtClean="0"/>
              <a:t>Mail </a:t>
            </a:r>
            <a:r>
              <a:rPr lang="fr-FR" sz="2800" i="1" u="sng" dirty="0"/>
              <a:t>reçu en cas d’alerte </a:t>
            </a:r>
            <a:r>
              <a:rPr lang="fr-FR" sz="2800" i="1" u="sng" dirty="0" smtClean="0"/>
              <a:t>:</a:t>
            </a:r>
            <a:r>
              <a:rPr lang="fr-FR" sz="2800" i="1" dirty="0" smtClean="0"/>
              <a:t>                                                                   </a:t>
            </a:r>
            <a:r>
              <a:rPr lang="fr-FR" sz="2800" i="1" u="sng" dirty="0" smtClean="0"/>
              <a:t>Alerte </a:t>
            </a:r>
            <a:r>
              <a:rPr lang="fr-FR" sz="2800" i="1" u="sng" dirty="0"/>
              <a:t>visible dans Azure :</a:t>
            </a:r>
            <a:endParaRPr lang="fr-FR" sz="2800" dirty="0"/>
          </a:p>
          <a:p>
            <a:r>
              <a:rPr lang="fr-FR" sz="2800" i="1" dirty="0" smtClean="0"/>
              <a:t>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661" y="2371006"/>
            <a:ext cx="9519206" cy="419912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209866" y="8130663"/>
            <a:ext cx="7426134" cy="44677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8482" y="8130663"/>
            <a:ext cx="10708851" cy="4467737"/>
          </a:xfrm>
          <a:prstGeom prst="rect">
            <a:avLst/>
          </a:prstGeom>
          <a:noFill/>
          <a:ln>
            <a:noFill/>
          </a:ln>
        </p:spPr>
      </p:pic>
    </p:spTree>
    <p:extLst>
      <p:ext uri="{BB962C8B-B14F-4D97-AF65-F5344CB8AC3E}">
        <p14:creationId xmlns:p14="http://schemas.microsoft.com/office/powerpoint/2010/main" val="24768469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9563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En plus de ces critères, le service </a:t>
            </a:r>
            <a:r>
              <a:rPr lang="fr-FR" sz="2800" b="1" dirty="0"/>
              <a:t>Transaction </a:t>
            </a:r>
            <a:r>
              <a:rPr lang="fr-FR" sz="2800" b="1" dirty="0" err="1"/>
              <a:t>Search</a:t>
            </a:r>
            <a:r>
              <a:rPr lang="fr-FR" sz="2800" b="1" dirty="0"/>
              <a:t> </a:t>
            </a:r>
            <a:r>
              <a:rPr lang="fr-FR" sz="2800" dirty="0"/>
              <a:t>permet de suivre les principaux événements liés à la vie du </a:t>
            </a:r>
            <a:r>
              <a:rPr lang="fr-FR" sz="2800" dirty="0" err="1"/>
              <a:t>chatbot</a:t>
            </a:r>
            <a:r>
              <a:rPr lang="fr-FR" sz="2800" dirty="0"/>
              <a:t> :</a:t>
            </a:r>
          </a:p>
          <a:p>
            <a:pPr marL="457200" indent="-457200">
              <a:spcBef>
                <a:spcPts val="600"/>
              </a:spcBef>
              <a:buFont typeface="Arial" panose="020B0604020202020204" pitchFamily="34" charset="0"/>
              <a:buChar char="•"/>
            </a:pPr>
            <a:r>
              <a:rPr lang="fr-FR" sz="2800" b="1" dirty="0" smtClean="0"/>
              <a:t>Exceptions</a:t>
            </a:r>
            <a:r>
              <a:rPr lang="fr-FR" sz="2800" dirty="0" smtClean="0"/>
              <a:t> : </a:t>
            </a:r>
          </a:p>
          <a:p>
            <a:r>
              <a:rPr lang="fr-FR" sz="2800" dirty="0"/>
              <a:t>	</a:t>
            </a:r>
            <a:r>
              <a:rPr lang="fr-FR" sz="2800" dirty="0" smtClean="0"/>
              <a:t>	- Erreurs </a:t>
            </a:r>
            <a:r>
              <a:rPr lang="fr-FR" sz="2800" dirty="0"/>
              <a:t>au niveau du service (exemple : erreur HTTP 500)</a:t>
            </a:r>
          </a:p>
          <a:p>
            <a:pPr marL="457200" indent="-457200">
              <a:spcBef>
                <a:spcPts val="600"/>
              </a:spcBef>
              <a:buFont typeface="Arial" panose="020B0604020202020204" pitchFamily="34" charset="0"/>
              <a:buChar char="•"/>
            </a:pPr>
            <a:r>
              <a:rPr lang="fr-FR" sz="2800" b="1" dirty="0" smtClean="0"/>
              <a:t>Traces</a:t>
            </a:r>
            <a:r>
              <a:rPr lang="fr-FR" sz="2800" dirty="0" smtClean="0"/>
              <a:t> : </a:t>
            </a:r>
          </a:p>
          <a:p>
            <a:r>
              <a:rPr lang="fr-FR" sz="2800" dirty="0"/>
              <a:t>	</a:t>
            </a:r>
            <a:r>
              <a:rPr lang="fr-FR" sz="2800" dirty="0" smtClean="0"/>
              <a:t>	- Evénements </a:t>
            </a:r>
            <a:r>
              <a:rPr lang="fr-FR" sz="2800" dirty="0"/>
              <a:t>envoyés par le programme Python grâce à l’utilisation de la fonction </a:t>
            </a:r>
            <a:r>
              <a:rPr lang="fr-FR" sz="2800" b="1" i="1" dirty="0" err="1"/>
              <a:t>track_trace</a:t>
            </a:r>
            <a:r>
              <a:rPr lang="fr-FR" sz="2800" b="1" i="1" dirty="0" smtClean="0"/>
              <a:t>()</a:t>
            </a:r>
            <a:endParaRPr lang="fr-FR" sz="2800" dirty="0" smtClean="0"/>
          </a:p>
          <a:p>
            <a:pPr marL="457200" indent="-457200">
              <a:spcBef>
                <a:spcPts val="600"/>
              </a:spcBef>
              <a:buFont typeface="Arial" panose="020B0604020202020204" pitchFamily="34" charset="0"/>
              <a:buChar char="•"/>
            </a:pPr>
            <a:r>
              <a:rPr lang="fr-FR" sz="2800" b="1" dirty="0" smtClean="0"/>
              <a:t>Custom Events :</a:t>
            </a:r>
            <a:endParaRPr lang="fr-FR" sz="3500" dirty="0" smtClean="0"/>
          </a:p>
          <a:p>
            <a:r>
              <a:rPr lang="fr-FR" sz="2800" dirty="0" smtClean="0"/>
              <a:t>		- Evénement </a:t>
            </a:r>
            <a:r>
              <a:rPr lang="fr-FR" sz="2800" dirty="0"/>
              <a:t>envoyés automatiquement par le programme Python grâce à la classe </a:t>
            </a:r>
            <a:r>
              <a:rPr lang="fr-FR" sz="2800" b="1" i="1" dirty="0" err="1" smtClean="0"/>
              <a:t>BotTelemetryClient</a:t>
            </a:r>
            <a:endParaRPr lang="fr-FR" sz="2800" dirty="0"/>
          </a:p>
          <a:p>
            <a:r>
              <a:rPr lang="fr-FR" sz="2800" dirty="0" smtClean="0"/>
              <a:t>		- </a:t>
            </a:r>
            <a:r>
              <a:rPr lang="fr-FR" sz="2800" dirty="0"/>
              <a:t>On retrouve notamment dans ces Custom Events les </a:t>
            </a:r>
            <a:r>
              <a:rPr lang="fr-FR" sz="2800" b="1" dirty="0"/>
              <a:t>échanges</a:t>
            </a:r>
            <a:r>
              <a:rPr lang="fr-FR" sz="2800" dirty="0"/>
              <a:t> et les </a:t>
            </a:r>
            <a:r>
              <a:rPr lang="fr-FR" sz="2800" b="1" dirty="0"/>
              <a:t>résultats labellisés</a:t>
            </a:r>
            <a:r>
              <a:rPr lang="fr-FR" sz="2800" dirty="0"/>
              <a:t> par LUIS</a:t>
            </a:r>
          </a:p>
          <a:p>
            <a:endParaRPr lang="fr-FR" sz="2800" dirty="0"/>
          </a:p>
          <a:p>
            <a:endParaRPr lang="fr-FR" sz="2800" dirty="0" smtClean="0"/>
          </a:p>
          <a:p>
            <a:endParaRPr lang="fr-FR" sz="2800" i="1" u="sng" dirty="0" smtClean="0"/>
          </a:p>
          <a:p>
            <a:endParaRPr lang="fr-FR" sz="2800" i="1" u="sng" dirty="0"/>
          </a:p>
          <a:p>
            <a:endParaRPr lang="fr-FR" sz="2800" i="1" u="sng" dirty="0" smtClean="0"/>
          </a:p>
          <a:p>
            <a:endParaRPr lang="fr-FR" sz="2800" i="1" u="sng" dirty="0" smtClean="0"/>
          </a:p>
          <a:p>
            <a:r>
              <a:rPr lang="fr-FR" sz="2800" i="1" u="sng" dirty="0" smtClean="0"/>
              <a:t>Tableau </a:t>
            </a:r>
            <a:r>
              <a:rPr lang="fr-FR" sz="2800" i="1" u="sng" dirty="0"/>
              <a:t>de suivi Transaction </a:t>
            </a:r>
            <a:r>
              <a:rPr lang="fr-FR" sz="2800" i="1" u="sng" dirty="0" err="1"/>
              <a:t>Search</a:t>
            </a:r>
            <a:r>
              <a:rPr lang="fr-FR" sz="2800" i="1" u="sng" dirty="0"/>
              <a:t> :</a:t>
            </a:r>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0296" y="7352286"/>
            <a:ext cx="11505036" cy="5279981"/>
          </a:xfrm>
          <a:prstGeom prst="rect">
            <a:avLst/>
          </a:prstGeom>
          <a:noFill/>
          <a:ln>
            <a:noFill/>
          </a:ln>
        </p:spPr>
      </p:pic>
    </p:spTree>
    <p:extLst>
      <p:ext uri="{BB962C8B-B14F-4D97-AF65-F5344CB8AC3E}">
        <p14:creationId xmlns:p14="http://schemas.microsoft.com/office/powerpoint/2010/main" val="28081082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endParaRPr lang="fr-FR" sz="2800" dirty="0" smtClean="0"/>
          </a:p>
          <a:p>
            <a:endParaRPr lang="fr-FR" sz="2800" dirty="0" smtClean="0"/>
          </a:p>
          <a:p>
            <a:r>
              <a:rPr lang="fr-FR" sz="2800" i="1" dirty="0" smtClean="0"/>
              <a:t>                </a:t>
            </a:r>
            <a:r>
              <a:rPr lang="fr-FR" sz="2800" i="1" u="sng" dirty="0" smtClean="0"/>
              <a:t>Exemple </a:t>
            </a:r>
            <a:r>
              <a:rPr lang="fr-FR" sz="2800" i="1" u="sng" dirty="0"/>
              <a:t>de suivi d’un échange en </a:t>
            </a:r>
            <a:r>
              <a:rPr lang="fr-FR" sz="2800" i="1" u="sng" dirty="0" smtClean="0"/>
              <a:t>erreur :</a:t>
            </a:r>
            <a:r>
              <a:rPr lang="fr-FR" sz="2800" i="1" dirty="0" smtClean="0"/>
              <a:t>                                         </a:t>
            </a:r>
            <a:r>
              <a:rPr lang="fr-FR" sz="2800" i="1" u="sng" dirty="0" smtClean="0"/>
              <a:t>Exemple </a:t>
            </a:r>
            <a:r>
              <a:rPr lang="fr-FR" sz="2800" i="1" u="sng" dirty="0"/>
              <a:t>de suivi des dialogues enregistrés et </a:t>
            </a:r>
            <a:endParaRPr lang="fr-FR" sz="2800" i="1" u="sng" dirty="0" smtClean="0"/>
          </a:p>
          <a:p>
            <a:r>
              <a:rPr lang="fr-FR" sz="2800" i="1" dirty="0" smtClean="0"/>
              <a:t>																					                                           </a:t>
            </a:r>
            <a:r>
              <a:rPr lang="fr-FR" sz="2800" i="1" u="sng" dirty="0" smtClean="0"/>
              <a:t>labellisés </a:t>
            </a:r>
            <a:r>
              <a:rPr lang="fr-FR" sz="2800" i="1" u="sng" dirty="0"/>
              <a:t>par LUIS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32" y="5401537"/>
            <a:ext cx="10440268" cy="5469663"/>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58267" y="5401535"/>
            <a:ext cx="10588000" cy="5469665"/>
          </a:xfrm>
          <a:prstGeom prst="rect">
            <a:avLst/>
          </a:prstGeom>
          <a:noFill/>
          <a:ln>
            <a:noFill/>
          </a:ln>
        </p:spPr>
      </p:pic>
    </p:spTree>
    <p:extLst>
      <p:ext uri="{BB962C8B-B14F-4D97-AF65-F5344CB8AC3E}">
        <p14:creationId xmlns:p14="http://schemas.microsoft.com/office/powerpoint/2010/main" val="206481231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u="sng" dirty="0" smtClean="0"/>
          </a:p>
          <a:p>
            <a:r>
              <a:rPr lang="fr-FR" sz="2800" u="sng" dirty="0" smtClean="0"/>
              <a:t>Schéma </a:t>
            </a:r>
            <a:r>
              <a:rPr lang="fr-FR" sz="2800" u="sng" dirty="0"/>
              <a:t>récapitulatif de l’évaluation du modèle en production :</a:t>
            </a:r>
            <a:endParaRPr lang="fr-FR" sz="2800" dirty="0"/>
          </a:p>
          <a:p>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15824" y="4437499"/>
            <a:ext cx="13823867" cy="6886993"/>
          </a:xfrm>
          <a:prstGeom prst="rect">
            <a:avLst/>
          </a:prstGeom>
          <a:noFill/>
          <a:ln>
            <a:noFill/>
          </a:ln>
        </p:spPr>
      </p:pic>
    </p:spTree>
    <p:extLst>
      <p:ext uri="{BB962C8B-B14F-4D97-AF65-F5344CB8AC3E}">
        <p14:creationId xmlns:p14="http://schemas.microsoft.com/office/powerpoint/2010/main" val="350678511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Suivi des performances</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25336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a:t>Méthodologie de mise à jour du modèle en production </a:t>
            </a:r>
            <a:r>
              <a:rPr lang="fr-FR" sz="2800" b="1" u="sng" dirty="0" smtClean="0"/>
              <a:t>:</a:t>
            </a:r>
          </a:p>
          <a:p>
            <a:pPr lvl="0">
              <a:spcBef>
                <a:spcPts val="1200"/>
              </a:spcBef>
            </a:pPr>
            <a:endParaRPr lang="fr-FR" sz="2800" dirty="0" smtClean="0"/>
          </a:p>
          <a:p>
            <a:r>
              <a:rPr lang="fr-FR" sz="2800" dirty="0" smtClean="0"/>
              <a:t>1 </a:t>
            </a:r>
            <a:r>
              <a:rPr lang="fr-FR" sz="2800" dirty="0"/>
              <a:t>–</a:t>
            </a:r>
            <a:r>
              <a:rPr lang="fr-FR" sz="2800" dirty="0" smtClean="0"/>
              <a:t> </a:t>
            </a:r>
            <a:r>
              <a:rPr lang="fr-FR" sz="2800" dirty="0"/>
              <a:t>Les données échangées entre l’utilisateur et le </a:t>
            </a:r>
            <a:r>
              <a:rPr lang="fr-FR" sz="2800" dirty="0" err="1"/>
              <a:t>chatbot</a:t>
            </a:r>
            <a:r>
              <a:rPr lang="fr-FR" sz="2800" dirty="0"/>
              <a:t> en production sont </a:t>
            </a:r>
            <a:r>
              <a:rPr lang="fr-FR" sz="2800" dirty="0" smtClean="0"/>
              <a:t>enregistrées</a:t>
            </a:r>
            <a:endParaRPr lang="fr-FR" sz="2800" dirty="0"/>
          </a:p>
          <a:p>
            <a:endParaRPr lang="fr-FR" sz="2800" dirty="0" smtClean="0"/>
          </a:p>
          <a:p>
            <a:r>
              <a:rPr lang="fr-FR" sz="2800" dirty="0" smtClean="0"/>
              <a:t>2 </a:t>
            </a:r>
            <a:r>
              <a:rPr lang="fr-FR" sz="2800" dirty="0"/>
              <a:t>–</a:t>
            </a:r>
            <a:r>
              <a:rPr lang="fr-FR" sz="2800" dirty="0" smtClean="0"/>
              <a:t> </a:t>
            </a:r>
            <a:r>
              <a:rPr lang="fr-FR" sz="2800" dirty="0"/>
              <a:t>En cas d’un nombre d’erreurs trop importantes par le </a:t>
            </a:r>
            <a:r>
              <a:rPr lang="fr-FR" sz="2800" dirty="0" err="1"/>
              <a:t>chatbot</a:t>
            </a:r>
            <a:r>
              <a:rPr lang="fr-FR" sz="2800" dirty="0"/>
              <a:t>, le modèle est mis à jour :</a:t>
            </a:r>
          </a:p>
          <a:p>
            <a:pPr marL="457200" indent="-457200">
              <a:spcBef>
                <a:spcPts val="600"/>
              </a:spcBef>
              <a:buFont typeface="Arial" panose="020B0604020202020204" pitchFamily="34" charset="0"/>
              <a:buChar char="•"/>
            </a:pPr>
            <a:r>
              <a:rPr lang="fr-FR" sz="2800" dirty="0"/>
              <a:t>Pour cela, on récupère tout d’abord les échanges préalablement sauvegardés</a:t>
            </a:r>
          </a:p>
          <a:p>
            <a:pPr marL="457200" indent="-457200">
              <a:spcBef>
                <a:spcPts val="600"/>
              </a:spcBef>
              <a:buFont typeface="Arial" panose="020B0604020202020204" pitchFamily="34" charset="0"/>
              <a:buChar char="•"/>
            </a:pPr>
            <a:r>
              <a:rPr lang="fr-FR" sz="2800" dirty="0"/>
              <a:t>On procède à la labellisation de ces échanges (intention et </a:t>
            </a:r>
            <a:r>
              <a:rPr lang="fr-FR" sz="2800" dirty="0" err="1"/>
              <a:t>entities</a:t>
            </a:r>
            <a:r>
              <a:rPr lang="fr-FR" sz="2800" dirty="0"/>
              <a:t>)</a:t>
            </a:r>
          </a:p>
          <a:p>
            <a:pPr marL="457200" indent="-457200">
              <a:spcBef>
                <a:spcPts val="600"/>
              </a:spcBef>
              <a:buFont typeface="Arial" panose="020B0604020202020204" pitchFamily="34" charset="0"/>
              <a:buChar char="•"/>
            </a:pPr>
            <a:r>
              <a:rPr lang="fr-FR" sz="2800" dirty="0"/>
              <a:t>Puis on ré-entraine le modèle LUIS avec ces échanges en lançant le script dédié à cette tache (</a:t>
            </a:r>
            <a:r>
              <a:rPr lang="fr-FR" sz="2800" i="1" dirty="0"/>
              <a:t>FLYME_SCRIPT-LUIS</a:t>
            </a:r>
            <a:r>
              <a:rPr lang="fr-FR" sz="2800" dirty="0"/>
              <a:t>)</a:t>
            </a:r>
          </a:p>
          <a:p>
            <a:endParaRPr lang="fr-FR" sz="2800" dirty="0" smtClean="0"/>
          </a:p>
          <a:p>
            <a:r>
              <a:rPr lang="fr-FR" sz="2800" dirty="0" smtClean="0"/>
              <a:t>3 </a:t>
            </a:r>
            <a:r>
              <a:rPr lang="fr-FR" sz="2800" dirty="0"/>
              <a:t>–</a:t>
            </a:r>
            <a:r>
              <a:rPr lang="fr-FR" sz="2800" dirty="0" smtClean="0"/>
              <a:t> </a:t>
            </a:r>
            <a:r>
              <a:rPr lang="fr-FR" sz="2800" dirty="0"/>
              <a:t>On déploie le nouveau modèle </a:t>
            </a:r>
          </a:p>
          <a:p>
            <a:endParaRPr lang="fr-FR" sz="2800" dirty="0" smtClean="0"/>
          </a:p>
          <a:p>
            <a:r>
              <a:rPr lang="fr-FR" sz="2800" dirty="0" smtClean="0"/>
              <a:t>4 </a:t>
            </a:r>
            <a:r>
              <a:rPr lang="fr-FR" sz="2800" dirty="0"/>
              <a:t>–</a:t>
            </a:r>
            <a:r>
              <a:rPr lang="fr-FR" sz="2800" dirty="0" smtClean="0"/>
              <a:t> </a:t>
            </a:r>
            <a:r>
              <a:rPr lang="fr-FR" sz="2800" dirty="0"/>
              <a:t>Et enfin, on observe le nouveau modèle en production :</a:t>
            </a:r>
          </a:p>
          <a:p>
            <a:pPr marL="457200" indent="-457200">
              <a:spcBef>
                <a:spcPts val="600"/>
              </a:spcBef>
              <a:buFont typeface="Arial" panose="020B0604020202020204" pitchFamily="34" charset="0"/>
              <a:buChar char="•"/>
            </a:pPr>
            <a:r>
              <a:rPr lang="fr-FR" sz="2800" dirty="0"/>
              <a:t>S’il fait moins d’erreurs que le précédent on le </a:t>
            </a:r>
            <a:r>
              <a:rPr lang="fr-FR" sz="2800" dirty="0" smtClean="0"/>
              <a:t>garde</a:t>
            </a:r>
          </a:p>
          <a:p>
            <a:pPr marL="457200" indent="-457200">
              <a:spcBef>
                <a:spcPts val="600"/>
              </a:spcBef>
              <a:buFont typeface="Arial" panose="020B0604020202020204" pitchFamily="34" charset="0"/>
              <a:buChar char="•"/>
            </a:pPr>
            <a:r>
              <a:rPr lang="fr-FR" sz="2800" dirty="0"/>
              <a:t>Sinon, s’il fait plus d’erreurs que le précédent, on revient au précédent modèle</a:t>
            </a:r>
          </a:p>
          <a:p>
            <a:endParaRPr lang="fr-FR" sz="2800" dirty="0"/>
          </a:p>
          <a:p>
            <a:pPr marL="457200" indent="-457200">
              <a:buFont typeface="Wingdings" panose="05000000000000000000" pitchFamily="2" charset="2"/>
              <a:buChar char="Ø"/>
            </a:pPr>
            <a:r>
              <a:rPr lang="fr-FR" sz="2800" b="1" dirty="0"/>
              <a:t>Cela permet d’essayer d’améliorer le modèle avec de nouveaux échanges, c’est-à-dire de nouvelles données, et de changer le modèle uniquement si le nouveau est meilleur que le précédent.</a:t>
            </a:r>
            <a:endParaRPr lang="fr-FR" sz="2800" dirty="0"/>
          </a:p>
          <a:p>
            <a:pPr marL="457200" lvl="0" indent="-457200">
              <a:buFont typeface="Wingdings" panose="05000000000000000000" pitchFamily="2" charset="2"/>
              <a:buChar char="Ø"/>
            </a:pPr>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4291379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2701387" y="3578378"/>
            <a:ext cx="16510003" cy="752988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3763940" y="2046208"/>
            <a:ext cx="1812673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8000" dirty="0">
                <a:solidFill>
                  <a:schemeClr val="tx1"/>
                </a:solidFill>
              </a:rPr>
              <a:t>Conclusion et pistes </a:t>
            </a:r>
            <a:r>
              <a:rPr lang="fr-FR" sz="8000" dirty="0" smtClean="0">
                <a:solidFill>
                  <a:schemeClr val="tx1"/>
                </a:solidFill>
              </a:rPr>
              <a:t>pour aller plus loin</a:t>
            </a:r>
            <a:endParaRPr lang="fr-FR" sz="8000" dirty="0">
              <a:solidFill>
                <a:schemeClr val="tx1"/>
              </a:solidFill>
            </a:endParaRPr>
          </a:p>
        </p:txBody>
      </p:sp>
      <p:sp>
        <p:nvSpPr>
          <p:cNvPr id="136" name="Tristique senectus et netus et malesuada fames"/>
          <p:cNvSpPr txBox="1"/>
          <p:nvPr/>
        </p:nvSpPr>
        <p:spPr>
          <a:xfrm>
            <a:off x="3763940" y="3840894"/>
            <a:ext cx="15235260" cy="699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marL="457200" indent="-457200">
              <a:spcAft>
                <a:spcPts val="600"/>
              </a:spcAft>
              <a:buFont typeface="Arial" panose="020B0604020202020204" pitchFamily="34" charset="0"/>
              <a:buChar char="•"/>
            </a:pPr>
            <a:r>
              <a:rPr lang="fr-FR" b="1" dirty="0" smtClean="0"/>
              <a:t>Les objectifs fixés </a:t>
            </a:r>
            <a:r>
              <a:rPr lang="fr-FR" b="1" dirty="0" smtClean="0"/>
              <a:t>ont</a:t>
            </a:r>
            <a:r>
              <a:rPr lang="fr-FR" b="1" dirty="0" smtClean="0"/>
              <a:t> </a:t>
            </a:r>
            <a:r>
              <a:rPr lang="fr-FR" b="1" dirty="0"/>
              <a:t>été </a:t>
            </a:r>
            <a:r>
              <a:rPr lang="fr-FR" b="1" dirty="0" smtClean="0"/>
              <a:t>atteints </a:t>
            </a:r>
            <a:r>
              <a:rPr lang="fr-FR" dirty="0"/>
              <a:t>: </a:t>
            </a:r>
          </a:p>
          <a:p>
            <a:pPr marL="457200" indent="-457200">
              <a:spcBef>
                <a:spcPts val="600"/>
              </a:spcBef>
              <a:buFont typeface="Wingdings" panose="05000000000000000000" pitchFamily="2" charset="2"/>
              <a:buChar char="Ø"/>
            </a:pPr>
            <a:r>
              <a:rPr lang="fr-FR" dirty="0"/>
              <a:t>Nous </a:t>
            </a:r>
            <a:r>
              <a:rPr lang="fr-FR" dirty="0" smtClean="0"/>
              <a:t>avons développé un premier modèle de </a:t>
            </a:r>
            <a:r>
              <a:rPr lang="fr-FR" dirty="0" err="1" smtClean="0"/>
              <a:t>chatbot</a:t>
            </a:r>
            <a:r>
              <a:rPr lang="fr-FR" dirty="0" smtClean="0"/>
              <a:t> pour la réservation de voyage en utilisant les services Microsoft Azure </a:t>
            </a:r>
          </a:p>
          <a:p>
            <a:pPr marL="457200" indent="-457200">
              <a:spcBef>
                <a:spcPts val="600"/>
              </a:spcBef>
              <a:buFont typeface="Wingdings" panose="05000000000000000000" pitchFamily="2" charset="2"/>
              <a:buChar char="Ø"/>
            </a:pPr>
            <a:r>
              <a:rPr lang="fr-FR" dirty="0" smtClean="0"/>
              <a:t>Le modèle a été intégré dans un produit informatique fini</a:t>
            </a:r>
            <a:endParaRPr lang="fr-FR" dirty="0" smtClean="0"/>
          </a:p>
          <a:p>
            <a:pPr marL="457200" indent="-457200">
              <a:spcBef>
                <a:spcPts val="600"/>
              </a:spcBef>
              <a:buFont typeface="Wingdings" panose="05000000000000000000" pitchFamily="2" charset="2"/>
              <a:buChar char="Ø"/>
            </a:pPr>
            <a:r>
              <a:rPr lang="fr-FR" dirty="0" smtClean="0"/>
              <a:t>Le </a:t>
            </a:r>
            <a:r>
              <a:rPr lang="fr-FR" dirty="0" err="1" smtClean="0"/>
              <a:t>chatbot</a:t>
            </a:r>
            <a:r>
              <a:rPr lang="fr-FR" dirty="0" smtClean="0"/>
              <a:t> a été déployé et il est intégr</a:t>
            </a:r>
            <a:r>
              <a:rPr lang="fr-FR" dirty="0" smtClean="0"/>
              <a:t>é dans une chaine de traitement IA de bout en bout grâce aux outils Git et </a:t>
            </a:r>
            <a:r>
              <a:rPr lang="fr-FR" dirty="0" err="1" smtClean="0"/>
              <a:t>GitHub</a:t>
            </a:r>
            <a:endParaRPr lang="fr-FR" dirty="0" smtClean="0"/>
          </a:p>
          <a:p>
            <a:pPr marL="457200" indent="-457200">
              <a:spcBef>
                <a:spcPts val="600"/>
              </a:spcBef>
              <a:buFont typeface="Wingdings" panose="05000000000000000000" pitchFamily="2" charset="2"/>
              <a:buChar char="Ø"/>
            </a:pPr>
            <a:r>
              <a:rPr lang="fr-FR" dirty="0" smtClean="0"/>
              <a:t>Nous avons mis en place l’évaluation et le suivi de la performance du modèle en production</a:t>
            </a:r>
          </a:p>
          <a:p>
            <a:pPr marL="457200" indent="-457200">
              <a:spcBef>
                <a:spcPts val="600"/>
              </a:spcBef>
              <a:buFont typeface="Wingdings" panose="05000000000000000000" pitchFamily="2" charset="2"/>
              <a:buChar char="Ø"/>
            </a:pPr>
            <a:r>
              <a:rPr lang="fr-FR" dirty="0" smtClean="0"/>
              <a:t>Nous avons rédigé une méthodologie pour l’évaluation, le suivi et la mise à jour du modèle</a:t>
            </a:r>
            <a:endParaRPr lang="fr-FR" dirty="0"/>
          </a:p>
          <a:p>
            <a:endParaRPr lang="fr-FR" dirty="0">
              <a:solidFill>
                <a:schemeClr val="accent6">
                  <a:lumMod val="50000"/>
                </a:schemeClr>
              </a:solidFill>
            </a:endParaRPr>
          </a:p>
          <a:p>
            <a:pPr marL="457200" indent="-457200">
              <a:spcAft>
                <a:spcPts val="600"/>
              </a:spcAft>
              <a:buFont typeface="Arial" panose="020B0604020202020204" pitchFamily="34" charset="0"/>
              <a:buChar char="•"/>
            </a:pPr>
            <a:r>
              <a:rPr lang="fr-FR" b="1" dirty="0"/>
              <a:t>Pistes d’améliorations </a:t>
            </a:r>
            <a:r>
              <a:rPr lang="fr-FR" b="1" dirty="0" smtClean="0"/>
              <a:t>possibles pour une version plus avancés</a:t>
            </a:r>
            <a:r>
              <a:rPr lang="fr-FR" dirty="0"/>
              <a:t> :</a:t>
            </a:r>
          </a:p>
          <a:p>
            <a:pPr marL="457200" lvl="0" indent="-457200">
              <a:spcBef>
                <a:spcPts val="600"/>
              </a:spcBef>
              <a:buFont typeface="Wingdings" panose="05000000000000000000" pitchFamily="2" charset="2"/>
              <a:buChar char="ü"/>
            </a:pPr>
            <a:r>
              <a:rPr lang="fr-FR" dirty="0"/>
              <a:t>I</a:t>
            </a:r>
            <a:r>
              <a:rPr lang="fr-FR" dirty="0" smtClean="0"/>
              <a:t>mplémenter le service qui va chercher les prix et la </a:t>
            </a:r>
            <a:r>
              <a:rPr lang="fr-FR" dirty="0" err="1" smtClean="0"/>
              <a:t>résevation</a:t>
            </a:r>
            <a:r>
              <a:rPr lang="fr-FR" dirty="0" smtClean="0"/>
              <a:t> du voyage</a:t>
            </a:r>
            <a:endParaRPr lang="fr-FR" dirty="0"/>
          </a:p>
          <a:p>
            <a:pPr marL="457200" lvl="0" indent="-457200">
              <a:spcBef>
                <a:spcPts val="600"/>
              </a:spcBef>
              <a:buFont typeface="Wingdings" panose="05000000000000000000" pitchFamily="2" charset="2"/>
              <a:buChar char="ü"/>
            </a:pPr>
            <a:r>
              <a:rPr lang="fr-FR" dirty="0" smtClean="0"/>
              <a:t>Interfacer le </a:t>
            </a:r>
            <a:r>
              <a:rPr lang="fr-FR" dirty="0" err="1" smtClean="0"/>
              <a:t>chatbot</a:t>
            </a:r>
            <a:endParaRPr lang="fr-FR" dirty="0"/>
          </a:p>
        </p:txBody>
      </p:sp>
      <p:sp>
        <p:nvSpPr>
          <p:cNvPr id="137" name="Shape"/>
          <p:cNvSpPr/>
          <p:nvPr/>
        </p:nvSpPr>
        <p:spPr>
          <a:xfrm>
            <a:off x="970747" y="1847737"/>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8821399" y="10302150"/>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a:picLocks noChangeAspect="1"/>
          </p:cNvPicPr>
          <p:nvPr/>
        </p:nvPicPr>
        <p:blipFill>
          <a:blip r:embed="rId2"/>
          <a:stretch>
            <a:fillRect/>
          </a:stretch>
        </p:blipFill>
        <p:spPr>
          <a:xfrm>
            <a:off x="8727511" y="11306740"/>
            <a:ext cx="3638828" cy="2298207"/>
          </a:xfrm>
          <a:prstGeom prst="rect">
            <a:avLst/>
          </a:prstGeom>
        </p:spPr>
      </p:pic>
    </p:spTree>
    <p:extLst>
      <p:ext uri="{BB962C8B-B14F-4D97-AF65-F5344CB8AC3E}">
        <p14:creationId xmlns:p14="http://schemas.microsoft.com/office/powerpoint/2010/main" val="12065872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a:t>
            </a:r>
            <a:r>
              <a:rPr lang="fr-FR" sz="6000" dirty="0" smtClean="0">
                <a:solidFill>
                  <a:schemeClr val="tx1"/>
                </a:solidFill>
              </a:rPr>
              <a:t>des objectifs</a:t>
            </a:r>
            <a:endParaRPr lang="fr-FR" sz="6000" dirty="0">
              <a:solidFill>
                <a:schemeClr val="tx1"/>
              </a:solidFill>
            </a:endParaRP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73387" y="2358781"/>
            <a:ext cx="20404480" cy="5753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Fly Me est une agence qui propose des voyages clé en main pour les particuliers ou les professionnels</a:t>
            </a:r>
            <a:r>
              <a:rPr lang="fr-FR" sz="2800" dirty="0" smtClean="0"/>
              <a:t>.</a:t>
            </a:r>
          </a:p>
          <a:p>
            <a:endParaRPr lang="fr-FR" sz="2800" dirty="0" smtClean="0"/>
          </a:p>
          <a:p>
            <a:r>
              <a:rPr lang="fr-FR" sz="2800" dirty="0"/>
              <a:t>Fly Me a lancé un projet ambitieux de développement d’un </a:t>
            </a:r>
            <a:r>
              <a:rPr lang="fr-FR" sz="2800" dirty="0" err="1"/>
              <a:t>chatbot</a:t>
            </a:r>
            <a:r>
              <a:rPr lang="fr-FR" sz="2800" dirty="0"/>
              <a:t> pour aider les utilisateurs à choisir une offre de voyage</a:t>
            </a:r>
            <a:r>
              <a:rPr lang="fr-FR" sz="2800" dirty="0" smtClean="0"/>
              <a:t>.</a:t>
            </a:r>
          </a:p>
          <a:p>
            <a:endParaRPr lang="fr-FR" sz="2800" dirty="0"/>
          </a:p>
          <a:p>
            <a:pPr lvl="0"/>
            <a:r>
              <a:rPr lang="fr-FR" sz="2800" dirty="0"/>
              <a:t>Pour cela, l’objectif du projet est de construire un MVP </a:t>
            </a:r>
            <a:r>
              <a:rPr lang="fr-FR" sz="2800" dirty="0"/>
              <a:t>(Minimum Viable Product) qui </a:t>
            </a:r>
            <a:r>
              <a:rPr lang="fr-FR" sz="2800" dirty="0"/>
              <a:t>aidera les employés de Fly Me à réserver facilement un billet d’avion pour leurs vacances</a:t>
            </a:r>
            <a:r>
              <a:rPr lang="fr-FR" sz="2800" dirty="0"/>
              <a:t>.</a:t>
            </a:r>
          </a:p>
          <a:p>
            <a:pPr marL="457200" lvl="0" indent="-457200">
              <a:buFont typeface="Wingdings" panose="05000000000000000000" pitchFamily="2" charset="2"/>
              <a:buChar char="Ø"/>
            </a:pPr>
            <a:endParaRPr lang="fr-FR" sz="2800" b="1" dirty="0"/>
          </a:p>
          <a:p>
            <a:r>
              <a:rPr lang="fr-FR" sz="2800" dirty="0"/>
              <a:t>Ce premier MVP </a:t>
            </a:r>
            <a:r>
              <a:rPr lang="fr-FR" sz="2800" dirty="0" smtClean="0"/>
              <a:t>doit permettre </a:t>
            </a:r>
            <a:r>
              <a:rPr lang="fr-FR" sz="2800" dirty="0"/>
              <a:t>de </a:t>
            </a:r>
            <a:r>
              <a:rPr lang="fr-FR" sz="2800" dirty="0" smtClean="0"/>
              <a:t>tester </a:t>
            </a:r>
            <a:r>
              <a:rPr lang="fr-FR" sz="2800" dirty="0"/>
              <a:t>rapidement </a:t>
            </a:r>
            <a:r>
              <a:rPr lang="fr-FR" sz="2800" dirty="0" smtClean="0"/>
              <a:t>le </a:t>
            </a:r>
            <a:r>
              <a:rPr lang="fr-FR" sz="2800" dirty="0"/>
              <a:t>concept et les performances du </a:t>
            </a:r>
            <a:r>
              <a:rPr lang="fr-FR" sz="2800" dirty="0" err="1"/>
              <a:t>chatbot</a:t>
            </a:r>
            <a:r>
              <a:rPr lang="fr-FR" sz="2800" dirty="0" smtClean="0"/>
              <a:t>.</a:t>
            </a:r>
          </a:p>
          <a:p>
            <a:endParaRPr lang="fr-FR" sz="2800" dirty="0"/>
          </a:p>
          <a:p>
            <a:r>
              <a:rPr lang="fr-FR" sz="2800" dirty="0" smtClean="0"/>
              <a:t>Il faut également mettre en place les outils permettant </a:t>
            </a:r>
            <a:r>
              <a:rPr lang="fr-FR" sz="2800" dirty="0"/>
              <a:t>de suivre et d’analyser l’activité du </a:t>
            </a:r>
            <a:r>
              <a:rPr lang="fr-FR" sz="2800" dirty="0" err="1" smtClean="0"/>
              <a:t>chatbot</a:t>
            </a:r>
            <a:r>
              <a:rPr lang="fr-FR" sz="2800" dirty="0"/>
              <a:t>.</a:t>
            </a:r>
          </a:p>
          <a:p>
            <a:endParaRPr lang="fr-FR" sz="2600" b="1" dirty="0"/>
          </a:p>
        </p:txBody>
      </p:sp>
      <p:grpSp>
        <p:nvGrpSpPr>
          <p:cNvPr id="15" name="Group 14"/>
          <p:cNvGrpSpPr/>
          <p:nvPr/>
        </p:nvGrpSpPr>
        <p:grpSpPr>
          <a:xfrm>
            <a:off x="15369933" y="9280356"/>
            <a:ext cx="7199872" cy="2069857"/>
            <a:chOff x="13695861" y="8444967"/>
            <a:chExt cx="7199872" cy="2069857"/>
          </a:xfrm>
        </p:grpSpPr>
        <p:sp>
          <p:nvSpPr>
            <p:cNvPr id="16" name="Tristique senectus et netus"/>
            <p:cNvSpPr txBox="1"/>
            <p:nvPr/>
          </p:nvSpPr>
          <p:spPr>
            <a:xfrm>
              <a:off x="13695861" y="9425615"/>
              <a:ext cx="7199872"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Mettre en place l’évaluation et </a:t>
              </a:r>
            </a:p>
            <a:p>
              <a:r>
                <a:rPr lang="fr-FR" dirty="0" smtClean="0">
                  <a:solidFill>
                    <a:schemeClr val="accent6">
                      <a:lumMod val="50000"/>
                    </a:schemeClr>
                  </a:solidFill>
                </a:rPr>
                <a:t>le suivi du </a:t>
              </a:r>
              <a:r>
                <a:rPr lang="fr-FR" dirty="0" err="1" smtClean="0">
                  <a:solidFill>
                    <a:schemeClr val="accent6">
                      <a:lumMod val="50000"/>
                    </a:schemeClr>
                  </a:solidFill>
                </a:rPr>
                <a:t>chatbot</a:t>
              </a:r>
              <a:endParaRPr dirty="0">
                <a:solidFill>
                  <a:schemeClr val="accent6">
                    <a:lumMod val="50000"/>
                  </a:schemeClr>
                </a:solidFill>
              </a:endParaRPr>
            </a:p>
          </p:txBody>
        </p:sp>
        <p:sp>
          <p:nvSpPr>
            <p:cNvPr id="19"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20" name="Group 19"/>
          <p:cNvGrpSpPr/>
          <p:nvPr/>
        </p:nvGrpSpPr>
        <p:grpSpPr>
          <a:xfrm>
            <a:off x="7378490" y="9280356"/>
            <a:ext cx="6560640" cy="2103986"/>
            <a:chOff x="6393360" y="8517432"/>
            <a:chExt cx="6560640" cy="2103986"/>
          </a:xfrm>
        </p:grpSpPr>
        <p:sp>
          <p:nvSpPr>
            <p:cNvPr id="21" name="Tristique senectus et netus"/>
            <p:cNvSpPr txBox="1"/>
            <p:nvPr/>
          </p:nvSpPr>
          <p:spPr>
            <a:xfrm>
              <a:off x="6393360" y="9532209"/>
              <a:ext cx="656064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Concevoir un </a:t>
              </a:r>
              <a:r>
                <a:rPr lang="fr-FR" dirty="0" smtClean="0">
                  <a:solidFill>
                    <a:schemeClr val="accent6">
                      <a:lumMod val="50000"/>
                    </a:schemeClr>
                  </a:solidFill>
                </a:rPr>
                <a:t>premier modèle </a:t>
              </a:r>
            </a:p>
            <a:p>
              <a:r>
                <a:rPr lang="fr-FR" dirty="0" smtClean="0">
                  <a:solidFill>
                    <a:schemeClr val="accent6">
                      <a:lumMod val="50000"/>
                    </a:schemeClr>
                  </a:solidFill>
                </a:rPr>
                <a:t>de </a:t>
              </a:r>
              <a:r>
                <a:rPr lang="fr-FR" dirty="0" err="1" smtClean="0">
                  <a:solidFill>
                    <a:schemeClr val="accent6">
                      <a:lumMod val="50000"/>
                    </a:schemeClr>
                  </a:solidFill>
                </a:rPr>
                <a:t>chatbot</a:t>
              </a:r>
              <a:r>
                <a:rPr lang="fr-FR" dirty="0" smtClean="0">
                  <a:solidFill>
                    <a:schemeClr val="accent6">
                      <a:lumMod val="50000"/>
                    </a:schemeClr>
                  </a:solidFill>
                </a:rPr>
                <a:t> </a:t>
              </a:r>
              <a:r>
                <a:rPr lang="fr-FR" dirty="0" smtClean="0">
                  <a:solidFill>
                    <a:schemeClr val="accent6">
                      <a:lumMod val="50000"/>
                    </a:schemeClr>
                  </a:solidFill>
                </a:rPr>
                <a:t>et le déployer</a:t>
              </a:r>
              <a:endParaRPr dirty="0">
                <a:solidFill>
                  <a:schemeClr val="accent6">
                    <a:lumMod val="50000"/>
                  </a:schemeClr>
                </a:solidFill>
              </a:endParaRPr>
            </a:p>
          </p:txBody>
        </p:sp>
        <p:sp>
          <p:nvSpPr>
            <p:cNvPr id="23"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24" name="Rectangle 23"/>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25" name="Shape"/>
          <p:cNvSpPr/>
          <p:nvPr/>
        </p:nvSpPr>
        <p:spPr>
          <a:xfrm rot="10800000">
            <a:off x="3552619" y="8967460"/>
            <a:ext cx="2489201"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816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smtClean="0"/>
              <a:t>Fonctionnalités : </a:t>
            </a:r>
          </a:p>
          <a:p>
            <a:r>
              <a:rPr lang="fr-FR" sz="2800" dirty="0" smtClean="0"/>
              <a:t>Le </a:t>
            </a:r>
            <a:r>
              <a:rPr lang="fr-FR" sz="2800" dirty="0" err="1" smtClean="0"/>
              <a:t>chatbot</a:t>
            </a:r>
            <a:r>
              <a:rPr lang="fr-FR" sz="2800" dirty="0" smtClean="0"/>
              <a:t> doit pouvoir identifier dans la demande de l’utilisateur les cinq éléments suivants :</a:t>
            </a:r>
          </a:p>
          <a:p>
            <a:pPr marL="457200" indent="-457200">
              <a:buFont typeface="Arial" panose="020B0604020202020204" pitchFamily="34" charset="0"/>
              <a:buChar char="•"/>
            </a:pPr>
            <a:r>
              <a:rPr lang="fr-FR" sz="2800" dirty="0"/>
              <a:t>Ville de départ</a:t>
            </a:r>
          </a:p>
          <a:p>
            <a:pPr marL="457200" indent="-457200">
              <a:buFont typeface="Arial" panose="020B0604020202020204" pitchFamily="34" charset="0"/>
              <a:buChar char="•"/>
            </a:pPr>
            <a:r>
              <a:rPr lang="fr-FR" sz="2800" dirty="0"/>
              <a:t>Ville de destination</a:t>
            </a:r>
          </a:p>
          <a:p>
            <a:pPr marL="457200" indent="-457200">
              <a:buFont typeface="Arial" panose="020B0604020202020204" pitchFamily="34" charset="0"/>
              <a:buChar char="•"/>
            </a:pPr>
            <a:r>
              <a:rPr lang="fr-FR" sz="2800" dirty="0"/>
              <a:t>Date aller souhaitée du vol</a:t>
            </a:r>
          </a:p>
          <a:p>
            <a:pPr marL="457200" indent="-457200">
              <a:buFont typeface="Arial" panose="020B0604020202020204" pitchFamily="34" charset="0"/>
              <a:buChar char="•"/>
            </a:pPr>
            <a:r>
              <a:rPr lang="fr-FR" sz="2800" dirty="0"/>
              <a:t>Date retour souhaitée du vol</a:t>
            </a:r>
          </a:p>
          <a:p>
            <a:pPr marL="457200" indent="-457200">
              <a:buFont typeface="Arial" panose="020B0604020202020204" pitchFamily="34" charset="0"/>
              <a:buChar char="•"/>
            </a:pPr>
            <a:r>
              <a:rPr lang="fr-FR" sz="2800" dirty="0"/>
              <a:t>Budget maximum pour le prix total des billets</a:t>
            </a:r>
          </a:p>
          <a:p>
            <a:endParaRPr lang="fr-FR" sz="2800" dirty="0" smtClean="0"/>
          </a:p>
          <a:p>
            <a:r>
              <a:rPr lang="fr-FR" sz="2800" dirty="0"/>
              <a:t>Si un des éléments est manquant, le </a:t>
            </a:r>
            <a:r>
              <a:rPr lang="fr-FR" sz="2800" dirty="0" err="1"/>
              <a:t>chatbot</a:t>
            </a:r>
            <a:r>
              <a:rPr lang="fr-FR" sz="2800" dirty="0"/>
              <a:t> devra pouvoir poser les questions pertinentes (</a:t>
            </a:r>
            <a:r>
              <a:rPr lang="fr-FR" sz="2800" b="1" dirty="0"/>
              <a:t>en anglais</a:t>
            </a:r>
            <a:r>
              <a:rPr lang="fr-FR" sz="2800" dirty="0"/>
              <a:t>) à l’utilisateur pour comprendre complètement sa </a:t>
            </a:r>
            <a:r>
              <a:rPr lang="fr-FR" sz="2800" dirty="0" smtClean="0"/>
              <a:t>demande.</a:t>
            </a:r>
            <a:endParaRPr lang="fr-FR" sz="2800" dirty="0"/>
          </a:p>
          <a:p>
            <a:endParaRPr lang="fr-FR" sz="2800" dirty="0"/>
          </a:p>
          <a:p>
            <a:r>
              <a:rPr lang="fr-FR" sz="2800" dirty="0"/>
              <a:t>Lorsque le </a:t>
            </a:r>
            <a:r>
              <a:rPr lang="fr-FR" sz="2800" dirty="0" err="1"/>
              <a:t>chatbot</a:t>
            </a:r>
            <a:r>
              <a:rPr lang="fr-FR" sz="2800" dirty="0"/>
              <a:t> pense avoir compris tous les éléments de la demande de l’utilisateur, il doit pouvoir reformuler la demande de l’utilisateur et lui demander de valider sa compréhension.</a:t>
            </a:r>
            <a:endParaRPr lang="fr-FR" sz="2600" b="1" dirty="0" smtClean="0"/>
          </a:p>
          <a:p>
            <a:endParaRPr lang="fr-FR" sz="2600" b="1" dirty="0" smtClean="0"/>
          </a:p>
          <a:p>
            <a:endParaRPr lang="fr-FR" sz="2600" b="1" dirty="0" smtClean="0"/>
          </a:p>
          <a:p>
            <a:r>
              <a:rPr lang="fr-FR" sz="2800" b="1" u="sng" dirty="0"/>
              <a:t>Données à utiliser </a:t>
            </a:r>
            <a:r>
              <a:rPr lang="fr-FR" sz="2800" b="1" u="sng" dirty="0" smtClean="0"/>
              <a:t>:</a:t>
            </a:r>
            <a:endParaRPr lang="fr-FR" sz="2800" b="1" u="sng" dirty="0"/>
          </a:p>
          <a:p>
            <a:pPr marL="457200" lvl="0" indent="-457200">
              <a:buFont typeface="Arial" panose="020B0604020202020204" pitchFamily="34" charset="0"/>
              <a:buChar char="•"/>
            </a:pPr>
            <a:r>
              <a:rPr lang="fr-FR" sz="2800" dirty="0"/>
              <a:t>Le jeu de données </a:t>
            </a:r>
            <a:r>
              <a:rPr lang="fr-FR" sz="2800" dirty="0" smtClean="0"/>
              <a:t>utilisé </a:t>
            </a:r>
            <a:r>
              <a:rPr lang="fr-FR" sz="2800" dirty="0"/>
              <a:t>est fourni par </a:t>
            </a:r>
            <a:r>
              <a:rPr lang="fr-FR" sz="2800" dirty="0" smtClean="0"/>
              <a:t>Microsoft et s’appelle ‘</a:t>
            </a:r>
            <a:r>
              <a:rPr lang="fr-FR" sz="2800" b="1" dirty="0" smtClean="0"/>
              <a:t>Frames Dataset</a:t>
            </a:r>
            <a:r>
              <a:rPr lang="fr-FR" sz="2800" dirty="0" smtClean="0"/>
              <a:t>’</a:t>
            </a:r>
            <a:endParaRPr lang="fr-FR" sz="2800" dirty="0"/>
          </a:p>
          <a:p>
            <a:pPr marL="457200" lvl="0" indent="-457200">
              <a:buFont typeface="Arial" panose="020B0604020202020204" pitchFamily="34" charset="0"/>
              <a:buChar char="•"/>
            </a:pPr>
            <a:r>
              <a:rPr lang="fr-FR" sz="2800" dirty="0"/>
              <a:t>Il contient </a:t>
            </a:r>
            <a:r>
              <a:rPr lang="fr-FR" sz="2800" dirty="0" smtClean="0"/>
              <a:t>un </a:t>
            </a:r>
            <a:r>
              <a:rPr lang="fr-FR" sz="2800" b="1" dirty="0" smtClean="0"/>
              <a:t>historique d’échanges </a:t>
            </a:r>
            <a:r>
              <a:rPr lang="fr-FR" sz="2800" dirty="0"/>
              <a:t>entre un </a:t>
            </a:r>
            <a:r>
              <a:rPr lang="fr-FR" sz="2800" dirty="0" err="1"/>
              <a:t>chatbot</a:t>
            </a:r>
            <a:r>
              <a:rPr lang="fr-FR" sz="2800" dirty="0"/>
              <a:t> et un </a:t>
            </a:r>
            <a:r>
              <a:rPr lang="fr-FR" sz="2800" dirty="0" smtClean="0"/>
              <a:t>utilisateur</a:t>
            </a:r>
          </a:p>
          <a:p>
            <a:endParaRPr lang="fr-FR" sz="2600" b="1" dirty="0"/>
          </a:p>
        </p:txBody>
      </p:sp>
      <p:pic>
        <p:nvPicPr>
          <p:cNvPr id="2" name="Picture 1"/>
          <p:cNvPicPr>
            <a:picLocks noChangeAspect="1"/>
          </p:cNvPicPr>
          <p:nvPr/>
        </p:nvPicPr>
        <p:blipFill>
          <a:blip r:embed="rId2"/>
          <a:stretch>
            <a:fillRect/>
          </a:stretch>
        </p:blipFill>
        <p:spPr>
          <a:xfrm>
            <a:off x="15200842" y="9997017"/>
            <a:ext cx="8094143" cy="3024717"/>
          </a:xfrm>
          <a:prstGeom prst="rect">
            <a:avLst/>
          </a:prstGeom>
        </p:spPr>
      </p:pic>
    </p:spTree>
    <p:extLst>
      <p:ext uri="{BB962C8B-B14F-4D97-AF65-F5344CB8AC3E}">
        <p14:creationId xmlns:p14="http://schemas.microsoft.com/office/powerpoint/2010/main" val="24299842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3358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a:t>Environnement technique</a:t>
            </a:r>
            <a:r>
              <a:rPr lang="fr-FR" sz="2800" b="1" u="sng" dirty="0"/>
              <a:t> :</a:t>
            </a:r>
          </a:p>
          <a:p>
            <a:pPr marL="457200" lvl="0" indent="-457200">
              <a:buFont typeface="Arial" panose="020B0604020202020204" pitchFamily="34" charset="0"/>
              <a:buChar char="•"/>
            </a:pPr>
            <a:r>
              <a:rPr lang="fr-FR" sz="2800" dirty="0" smtClean="0"/>
              <a:t>Utilisation des services </a:t>
            </a:r>
            <a:r>
              <a:rPr lang="fr-FR" sz="2800" b="1" dirty="0" smtClean="0"/>
              <a:t>Azure</a:t>
            </a:r>
            <a:endParaRPr lang="fr-FR" sz="2800" b="1" dirty="0"/>
          </a:p>
          <a:p>
            <a:pPr marL="457200" lvl="0" indent="-457200">
              <a:buFont typeface="Arial" panose="020B0604020202020204" pitchFamily="34" charset="0"/>
              <a:buChar char="•"/>
            </a:pPr>
            <a:r>
              <a:rPr lang="fr-FR" sz="2800" dirty="0" smtClean="0"/>
              <a:t>Le code devra être développé en Python en utilisant le </a:t>
            </a:r>
            <a:r>
              <a:rPr lang="fr-FR" sz="2800" b="1" dirty="0" smtClean="0"/>
              <a:t>SDK Bot Framework </a:t>
            </a:r>
            <a:r>
              <a:rPr lang="fr-FR" sz="2800" dirty="0" smtClean="0"/>
              <a:t>de Microsoft</a:t>
            </a:r>
          </a:p>
          <a:p>
            <a:pPr marL="457200" lvl="0" indent="-457200">
              <a:buFont typeface="Arial" panose="020B0604020202020204" pitchFamily="34" charset="0"/>
              <a:buChar char="•"/>
            </a:pPr>
            <a:r>
              <a:rPr lang="fr-FR" sz="2800" dirty="0" smtClean="0"/>
              <a:t>L’analyse sémantique des messages devra être réalisé en utilisant le service </a:t>
            </a:r>
            <a:r>
              <a:rPr lang="fr-FR" sz="2800" b="1" dirty="0" smtClean="0"/>
              <a:t>LUIS</a:t>
            </a:r>
            <a:r>
              <a:rPr lang="fr-FR" sz="2800" dirty="0" smtClean="0"/>
              <a:t> (Langage </a:t>
            </a:r>
            <a:r>
              <a:rPr lang="fr-FR" sz="2800" dirty="0" err="1" smtClean="0"/>
              <a:t>Understanding</a:t>
            </a:r>
            <a:r>
              <a:rPr lang="fr-FR" sz="2800" dirty="0" smtClean="0"/>
              <a:t> Intelligence Service)</a:t>
            </a:r>
            <a:endParaRPr lang="fr-FR" sz="2800" dirty="0"/>
          </a:p>
          <a:p>
            <a:pPr marL="457200" lvl="0" indent="-457200">
              <a:buFont typeface="Arial" panose="020B0604020202020204" pitchFamily="34" charset="0"/>
              <a:buChar char="•"/>
            </a:pPr>
            <a:r>
              <a:rPr lang="fr-FR" sz="2800" dirty="0" smtClean="0"/>
              <a:t>Le code doit être stocké dans le système de gestion de versions </a:t>
            </a:r>
            <a:r>
              <a:rPr lang="fr-FR" sz="2800" b="1" dirty="0" err="1" smtClean="0"/>
              <a:t>GitHub</a:t>
            </a:r>
            <a:endParaRPr lang="fr-FR" sz="2800" b="1"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Test et déploiement </a:t>
            </a:r>
            <a:r>
              <a:rPr lang="fr-FR" sz="2800" b="1" u="sng" dirty="0"/>
              <a:t>:</a:t>
            </a:r>
          </a:p>
          <a:p>
            <a:pPr marL="457200" lvl="0" indent="-457200">
              <a:buFont typeface="Arial" panose="020B0604020202020204" pitchFamily="34" charset="0"/>
              <a:buChar char="•"/>
            </a:pPr>
            <a:r>
              <a:rPr lang="fr-FR" sz="2800" dirty="0" smtClean="0"/>
              <a:t>Des </a:t>
            </a:r>
            <a:r>
              <a:rPr lang="fr-FR" sz="2800" b="1" dirty="0" smtClean="0"/>
              <a:t>tests unitaires </a:t>
            </a:r>
            <a:r>
              <a:rPr lang="fr-FR" sz="2800" dirty="0" smtClean="0"/>
              <a:t>doivent être mis en place </a:t>
            </a:r>
            <a:endParaRPr lang="fr-FR" sz="2800" dirty="0"/>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doit être </a:t>
            </a:r>
            <a:r>
              <a:rPr lang="fr-FR" sz="2800" b="1" dirty="0" smtClean="0"/>
              <a:t>déployé</a:t>
            </a:r>
            <a:r>
              <a:rPr lang="fr-FR" sz="2800" dirty="0" smtClean="0"/>
              <a:t> en utilisant les services Azure</a:t>
            </a:r>
            <a:endParaRPr lang="fr-FR" sz="2800"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Monitoring </a:t>
            </a:r>
            <a:r>
              <a:rPr lang="fr-FR" sz="2800" b="1" u="sng" dirty="0"/>
              <a:t>:</a:t>
            </a:r>
          </a:p>
          <a:p>
            <a:pPr marL="457200" lvl="0" indent="-457200">
              <a:buFont typeface="Arial" panose="020B0604020202020204" pitchFamily="34" charset="0"/>
              <a:buChar char="•"/>
            </a:pPr>
            <a:r>
              <a:rPr lang="fr-FR" sz="2800" dirty="0" smtClean="0"/>
              <a:t>Il faut mettre en place le </a:t>
            </a:r>
            <a:r>
              <a:rPr lang="fr-FR" sz="2800" b="1" dirty="0" smtClean="0"/>
              <a:t>suivi de la performance </a:t>
            </a:r>
            <a:r>
              <a:rPr lang="fr-FR" sz="2800" dirty="0" smtClean="0"/>
              <a:t>du modèle</a:t>
            </a:r>
            <a:endParaRPr lang="fr-FR" sz="2800" dirty="0"/>
          </a:p>
          <a:p>
            <a:pPr marL="457200" lvl="0" indent="-457200">
              <a:buFont typeface="Arial" panose="020B0604020202020204" pitchFamily="34" charset="0"/>
              <a:buChar char="•"/>
            </a:pPr>
            <a:r>
              <a:rPr lang="fr-FR" sz="2800" dirty="0" smtClean="0"/>
              <a:t>Utilisation du service </a:t>
            </a:r>
            <a:r>
              <a:rPr lang="fr-FR" sz="2800" b="1" dirty="0" smtClean="0"/>
              <a:t>Application Insights</a:t>
            </a:r>
            <a:endParaRPr lang="fr-FR" sz="2800" b="1" dirty="0"/>
          </a:p>
          <a:p>
            <a:pPr marL="457200" lvl="0" indent="-457200">
              <a:buFont typeface="Arial" panose="020B0604020202020204" pitchFamily="34" charset="0"/>
              <a:buChar char="•"/>
            </a:pPr>
            <a:r>
              <a:rPr lang="fr-FR" sz="2800" dirty="0" smtClean="0"/>
              <a:t>Il faut rédiger une </a:t>
            </a:r>
            <a:r>
              <a:rPr lang="fr-FR" sz="2800" b="1" dirty="0" smtClean="0"/>
              <a:t>méthodologie de suivi</a:t>
            </a:r>
            <a:endParaRPr lang="fr-FR" sz="2800" b="1" dirty="0"/>
          </a:p>
          <a:p>
            <a:endParaRPr lang="fr-FR" sz="2600" b="1" dirty="0" smtClean="0"/>
          </a:p>
          <a:p>
            <a:endParaRPr lang="fr-FR" sz="2600" b="1" dirty="0"/>
          </a:p>
        </p:txBody>
      </p:sp>
    </p:spTree>
    <p:extLst>
      <p:ext uri="{BB962C8B-B14F-4D97-AF65-F5344CB8AC3E}">
        <p14:creationId xmlns:p14="http://schemas.microsoft.com/office/powerpoint/2010/main" val="32818345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99268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Analyse des données :</a:t>
            </a:r>
          </a:p>
          <a:p>
            <a:pPr marL="457200" lvl="0" indent="-457200">
              <a:buFont typeface="Arial" panose="020B0604020202020204" pitchFamily="34" charset="0"/>
              <a:buChar char="•"/>
            </a:pPr>
            <a:r>
              <a:rPr lang="fr-FR" sz="2800" dirty="0" smtClean="0"/>
              <a:t>Le jeu de données </a:t>
            </a:r>
            <a:r>
              <a:rPr lang="fr-FR" sz="2800" dirty="0"/>
              <a:t>contient un </a:t>
            </a:r>
            <a:r>
              <a:rPr lang="fr-FR" sz="2800" b="1" dirty="0"/>
              <a:t>historique d’échanges </a:t>
            </a:r>
            <a:r>
              <a:rPr lang="fr-FR" sz="2800" dirty="0"/>
              <a:t>entre un </a:t>
            </a:r>
            <a:r>
              <a:rPr lang="fr-FR" sz="2800" dirty="0" err="1"/>
              <a:t>chatbot</a:t>
            </a:r>
            <a:r>
              <a:rPr lang="fr-FR" sz="2800" dirty="0"/>
              <a:t> et un </a:t>
            </a:r>
            <a:r>
              <a:rPr lang="fr-FR" sz="2800" dirty="0" smtClean="0"/>
              <a:t>utilisateur :</a:t>
            </a:r>
          </a:p>
          <a:p>
            <a:pPr marL="457200" lvl="0" indent="-457200">
              <a:buFont typeface="Wingdings" panose="05000000000000000000" pitchFamily="2" charset="2"/>
              <a:buChar char="ü"/>
            </a:pPr>
            <a:r>
              <a:rPr lang="fr-FR" sz="2800" dirty="0" smtClean="0"/>
              <a:t>1369 lignes = </a:t>
            </a:r>
            <a:r>
              <a:rPr lang="fr-FR" sz="2800" b="1" dirty="0" smtClean="0"/>
              <a:t>1369 échanges</a:t>
            </a:r>
          </a:p>
          <a:p>
            <a:pPr marL="457200" indent="-457200">
              <a:buFont typeface="Wingdings" panose="05000000000000000000" pitchFamily="2" charset="2"/>
              <a:buChar char="ü"/>
            </a:pPr>
            <a:r>
              <a:rPr lang="fr-FR" sz="2800" dirty="0"/>
              <a:t>7 colonnes = </a:t>
            </a:r>
            <a:r>
              <a:rPr lang="fr-FR" sz="2800" b="1" dirty="0"/>
              <a:t>7 </a:t>
            </a:r>
            <a:r>
              <a:rPr lang="fr-FR" sz="2800" b="1" dirty="0" smtClean="0"/>
              <a:t>informations</a:t>
            </a:r>
            <a:endParaRPr lang="fr-FR" sz="2800" dirty="0"/>
          </a:p>
          <a:p>
            <a:pPr lvl="0"/>
            <a:r>
              <a:rPr lang="fr-FR" sz="2800" dirty="0" smtClean="0"/>
              <a:t>		- Le texte de l’échange</a:t>
            </a:r>
          </a:p>
          <a:p>
            <a:pPr lvl="0"/>
            <a:r>
              <a:rPr lang="fr-FR" sz="2800" dirty="0"/>
              <a:t>	</a:t>
            </a:r>
            <a:r>
              <a:rPr lang="fr-FR" sz="2800" dirty="0" smtClean="0"/>
              <a:t>	- L’intention de l’utilisateur</a:t>
            </a:r>
          </a:p>
          <a:p>
            <a:pPr lvl="0"/>
            <a:r>
              <a:rPr lang="fr-FR" sz="2800" dirty="0" smtClean="0"/>
              <a:t>		- Les villes </a:t>
            </a:r>
            <a:r>
              <a:rPr lang="fr-FR" sz="2800" dirty="0"/>
              <a:t>de </a:t>
            </a:r>
            <a:r>
              <a:rPr lang="fr-FR" sz="2800" dirty="0" smtClean="0"/>
              <a:t>départ et de destination</a:t>
            </a:r>
            <a:endParaRPr lang="fr-FR" sz="2800" dirty="0"/>
          </a:p>
          <a:p>
            <a:pPr lvl="0"/>
            <a:r>
              <a:rPr lang="fr-FR" sz="2800" dirty="0" smtClean="0"/>
              <a:t>		- Les dates </a:t>
            </a:r>
            <a:r>
              <a:rPr lang="fr-FR" sz="2800" dirty="0"/>
              <a:t>aller </a:t>
            </a:r>
            <a:r>
              <a:rPr lang="fr-FR" sz="2800" dirty="0" smtClean="0"/>
              <a:t>et retour du voyage</a:t>
            </a:r>
            <a:endParaRPr lang="fr-FR" sz="2800" dirty="0"/>
          </a:p>
          <a:p>
            <a:pPr lvl="0"/>
            <a:r>
              <a:rPr lang="fr-FR" sz="2800" dirty="0" smtClean="0"/>
              <a:t>		- Le budget pour </a:t>
            </a:r>
            <a:r>
              <a:rPr lang="fr-FR" sz="2800" dirty="0"/>
              <a:t>le </a:t>
            </a:r>
            <a:r>
              <a:rPr lang="fr-FR" sz="2800" dirty="0" smtClean="0"/>
              <a:t>voyage</a:t>
            </a:r>
          </a:p>
          <a:p>
            <a:pPr lvl="0"/>
            <a:endParaRPr lang="fr-FR" sz="2800" dirty="0" smtClean="0"/>
          </a:p>
          <a:p>
            <a:pPr lvl="0"/>
            <a:endParaRPr lang="fr-FR" sz="2800" dirty="0" smtClean="0"/>
          </a:p>
          <a:p>
            <a:pPr lvl="0"/>
            <a:endParaRPr lang="fr-FR" sz="2800" dirty="0" smtClean="0"/>
          </a:p>
          <a:p>
            <a:pPr lvl="0"/>
            <a:endParaRPr lang="fr-FR" sz="2800" dirty="0" smtClean="0"/>
          </a:p>
          <a:p>
            <a:pPr lvl="0"/>
            <a:endParaRPr lang="fr-FR" sz="2800" dirty="0"/>
          </a:p>
          <a:p>
            <a:pPr marL="457200" lvl="0" indent="-457200">
              <a:buFont typeface="Arial" panose="020B0604020202020204" pitchFamily="34" charset="0"/>
              <a:buChar char="•"/>
            </a:pPr>
            <a:r>
              <a:rPr lang="fr-FR" sz="2800" dirty="0" smtClean="0"/>
              <a:t>Il y a 3 intentions pour l’utilisateur :</a:t>
            </a:r>
          </a:p>
          <a:p>
            <a:pPr marL="457200" lvl="0" indent="-457200">
              <a:buFont typeface="Wingdings" panose="05000000000000000000" pitchFamily="2" charset="2"/>
              <a:buChar char="ü"/>
            </a:pPr>
            <a:r>
              <a:rPr lang="fr-FR" sz="2800" dirty="0" smtClean="0"/>
              <a:t>Intention </a:t>
            </a:r>
            <a:r>
              <a:rPr lang="fr-FR" sz="2800" b="1" dirty="0"/>
              <a:t>Book</a:t>
            </a:r>
            <a:r>
              <a:rPr lang="fr-FR" sz="2800" dirty="0"/>
              <a:t> : </a:t>
            </a:r>
            <a:r>
              <a:rPr lang="fr-FR" sz="2800" dirty="0" smtClean="0"/>
              <a:t>réservation de voyage</a:t>
            </a:r>
            <a:endParaRPr lang="fr-FR" sz="2800" dirty="0"/>
          </a:p>
          <a:p>
            <a:pPr marL="457200" lvl="0" indent="-457200">
              <a:buFont typeface="Wingdings" panose="05000000000000000000" pitchFamily="2" charset="2"/>
              <a:buChar char="ü"/>
            </a:pPr>
            <a:r>
              <a:rPr lang="fr-FR" sz="2800" dirty="0"/>
              <a:t>Intention </a:t>
            </a:r>
            <a:r>
              <a:rPr lang="fr-FR" sz="2800" b="1" dirty="0" err="1"/>
              <a:t>Greetings</a:t>
            </a:r>
            <a:r>
              <a:rPr lang="fr-FR" sz="2800" dirty="0"/>
              <a:t> : </a:t>
            </a:r>
            <a:r>
              <a:rPr lang="fr-FR" sz="2800" dirty="0" smtClean="0"/>
              <a:t>salutations</a:t>
            </a:r>
            <a:endParaRPr lang="fr-FR" sz="2800" dirty="0"/>
          </a:p>
          <a:p>
            <a:pPr marL="457200" lvl="0" indent="-457200">
              <a:buFont typeface="Wingdings" panose="05000000000000000000" pitchFamily="2" charset="2"/>
              <a:buChar char="ü"/>
            </a:pPr>
            <a:r>
              <a:rPr lang="fr-FR" sz="2800" dirty="0"/>
              <a:t>Intention </a:t>
            </a:r>
            <a:r>
              <a:rPr lang="fr-FR" sz="2800" b="1" dirty="0"/>
              <a:t>None</a:t>
            </a:r>
            <a:r>
              <a:rPr lang="fr-FR" sz="2800" dirty="0"/>
              <a:t> : </a:t>
            </a:r>
            <a:r>
              <a:rPr lang="fr-FR" sz="2800" dirty="0" smtClean="0"/>
              <a:t>autre intention non prise en charge par le </a:t>
            </a:r>
            <a:r>
              <a:rPr lang="fr-FR" sz="2800" dirty="0" err="1" smtClean="0"/>
              <a:t>chatbot</a:t>
            </a:r>
            <a:endParaRPr lang="fr-FR" sz="2800" dirty="0"/>
          </a:p>
          <a:p>
            <a:pPr marL="457200" lvl="0" indent="-457200">
              <a:buFont typeface="Arial" panose="020B0604020202020204" pitchFamily="34" charset="0"/>
              <a:buChar char="•"/>
            </a:pPr>
            <a:endParaRPr lang="fr-FR" sz="2800"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437880" y="4368804"/>
            <a:ext cx="12516187" cy="4756151"/>
          </a:xfrm>
          <a:prstGeom prst="rect">
            <a:avLst/>
          </a:prstGeom>
        </p:spPr>
      </p:pic>
    </p:spTree>
    <p:extLst>
      <p:ext uri="{BB962C8B-B14F-4D97-AF65-F5344CB8AC3E}">
        <p14:creationId xmlns:p14="http://schemas.microsoft.com/office/powerpoint/2010/main" val="8964180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7082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Préparation des données :</a:t>
            </a:r>
            <a:endParaRPr lang="fr-FR" sz="2800" dirty="0"/>
          </a:p>
          <a:p>
            <a:pPr marL="457200" lvl="0" indent="-457200">
              <a:spcBef>
                <a:spcPts val="1200"/>
              </a:spcBef>
              <a:buFont typeface="Arial" panose="020B0604020202020204" pitchFamily="34" charset="0"/>
              <a:buChar char="•"/>
            </a:pPr>
            <a:r>
              <a:rPr lang="fr-FR" sz="2800" dirty="0" smtClean="0">
                <a:solidFill>
                  <a:schemeClr val="accent6"/>
                </a:solidFill>
              </a:rPr>
              <a:t>Développement d’une fonction permettant :</a:t>
            </a:r>
          </a:p>
          <a:p>
            <a:pPr lvl="0">
              <a:spcBef>
                <a:spcPts val="1200"/>
              </a:spcBef>
            </a:pPr>
            <a:r>
              <a:rPr lang="fr-FR" sz="2800" dirty="0">
                <a:solidFill>
                  <a:schemeClr val="accent6"/>
                </a:solidFill>
              </a:rPr>
              <a:t>	</a:t>
            </a:r>
            <a:r>
              <a:rPr lang="fr-FR" sz="2800" dirty="0" smtClean="0">
                <a:solidFill>
                  <a:schemeClr val="accent6"/>
                </a:solidFill>
              </a:rPr>
              <a:t>	- </a:t>
            </a:r>
            <a:r>
              <a:rPr lang="fr-FR" sz="2800" dirty="0">
                <a:solidFill>
                  <a:schemeClr val="accent6"/>
                </a:solidFill>
              </a:rPr>
              <a:t>L</a:t>
            </a:r>
            <a:r>
              <a:rPr lang="fr-FR" sz="2800" dirty="0" smtClean="0">
                <a:solidFill>
                  <a:schemeClr val="accent6"/>
                </a:solidFill>
              </a:rPr>
              <a:t>e </a:t>
            </a:r>
            <a:r>
              <a:rPr lang="fr-FR" sz="2800" dirty="0" err="1" smtClean="0">
                <a:solidFill>
                  <a:schemeClr val="accent6"/>
                </a:solidFill>
              </a:rPr>
              <a:t>parsing</a:t>
            </a:r>
            <a:r>
              <a:rPr lang="fr-FR" sz="2800" dirty="0" smtClean="0">
                <a:solidFill>
                  <a:schemeClr val="accent6"/>
                </a:solidFill>
              </a:rPr>
              <a:t> des données</a:t>
            </a:r>
          </a:p>
          <a:p>
            <a:pPr lvl="0">
              <a:spcBef>
                <a:spcPts val="1200"/>
              </a:spcBef>
            </a:pPr>
            <a:r>
              <a:rPr lang="fr-FR" sz="2800" dirty="0" smtClean="0">
                <a:solidFill>
                  <a:schemeClr val="accent6"/>
                </a:solidFill>
              </a:rPr>
              <a:t>		- L’adaptation des données au format d’entrée du service LUIS</a:t>
            </a:r>
          </a:p>
          <a:p>
            <a:pPr lvl="0">
              <a:spcBef>
                <a:spcPts val="1200"/>
              </a:spcBef>
            </a:pPr>
            <a:endParaRPr lang="fr-FR" sz="2800" dirty="0" smtClean="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Nettoyage des données</a:t>
            </a:r>
            <a:endParaRPr lang="fr-FR" sz="2800" dirty="0">
              <a:solidFill>
                <a:schemeClr val="accent6"/>
              </a:solidFill>
            </a:endParaRPr>
          </a:p>
          <a:p>
            <a:pPr lvl="0">
              <a:spcBef>
                <a:spcPts val="1200"/>
              </a:spcBef>
            </a:pPr>
            <a:endParaRPr lang="fr-FR" sz="2800" dirty="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Pour chaque intention, les données ont été séparées en 2 jeux de données :</a:t>
            </a:r>
          </a:p>
          <a:p>
            <a:pPr lvl="0">
              <a:spcBef>
                <a:spcPts val="1200"/>
              </a:spcBef>
            </a:pPr>
            <a:r>
              <a:rPr lang="fr-FR" sz="2800" dirty="0" smtClean="0">
                <a:solidFill>
                  <a:schemeClr val="accent6"/>
                </a:solidFill>
              </a:rPr>
              <a:t>		- Un jeu ‘</a:t>
            </a:r>
            <a:r>
              <a:rPr lang="fr-FR" sz="2800" b="1" dirty="0" smtClean="0">
                <a:solidFill>
                  <a:schemeClr val="accent6"/>
                </a:solidFill>
              </a:rPr>
              <a:t>train</a:t>
            </a:r>
            <a:r>
              <a:rPr lang="fr-FR" sz="2800" dirty="0" smtClean="0">
                <a:solidFill>
                  <a:schemeClr val="accent6"/>
                </a:solidFill>
              </a:rPr>
              <a:t>’ pour l’entrainement du modèle</a:t>
            </a:r>
          </a:p>
          <a:p>
            <a:pPr lvl="0">
              <a:spcBef>
                <a:spcPts val="1200"/>
              </a:spcBef>
            </a:pPr>
            <a:r>
              <a:rPr lang="fr-FR" sz="2800" dirty="0">
                <a:solidFill>
                  <a:schemeClr val="accent6"/>
                </a:solidFill>
              </a:rPr>
              <a:t>	</a:t>
            </a:r>
            <a:r>
              <a:rPr lang="fr-FR" sz="2800" dirty="0" smtClean="0">
                <a:solidFill>
                  <a:schemeClr val="accent6"/>
                </a:solidFill>
              </a:rPr>
              <a:t>	- Un jeu ‘</a:t>
            </a:r>
            <a:r>
              <a:rPr lang="fr-FR" sz="2800" b="1" dirty="0" smtClean="0">
                <a:solidFill>
                  <a:schemeClr val="accent6"/>
                </a:solidFill>
              </a:rPr>
              <a:t>test</a:t>
            </a:r>
            <a:r>
              <a:rPr lang="fr-FR" sz="2800" dirty="0" smtClean="0">
                <a:solidFill>
                  <a:schemeClr val="accent6"/>
                </a:solidFill>
              </a:rPr>
              <a:t>’ pour l’évaluation du modèle </a:t>
            </a:r>
            <a:endParaRPr lang="fr-FR" dirty="0" smtClean="0">
              <a:solidFill>
                <a:schemeClr val="accent6"/>
              </a:solidFill>
            </a:endParaRPr>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935515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10585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Modélisation mise en place en utilisant le service LUIS :</a:t>
            </a:r>
          </a:p>
          <a:p>
            <a:pPr marL="457200" lvl="0" indent="-457200">
              <a:spcBef>
                <a:spcPts val="1200"/>
              </a:spcBef>
              <a:buFont typeface="Arial" panose="020B0604020202020204" pitchFamily="34" charset="0"/>
              <a:buChar char="•"/>
            </a:pPr>
            <a:r>
              <a:rPr lang="fr-FR" sz="2800" dirty="0" smtClean="0"/>
              <a:t>Service faisant partie de l’offre </a:t>
            </a:r>
            <a:r>
              <a:rPr lang="fr-FR" sz="2800" b="1" dirty="0" smtClean="0"/>
              <a:t>Cognitive Services </a:t>
            </a:r>
            <a:r>
              <a:rPr lang="fr-FR" sz="2800" dirty="0" smtClean="0"/>
              <a:t>de Azure</a:t>
            </a:r>
          </a:p>
          <a:p>
            <a:pPr marL="457200" lvl="0" indent="-457200">
              <a:spcBef>
                <a:spcPts val="1200"/>
              </a:spcBef>
              <a:buFont typeface="Arial" panose="020B0604020202020204" pitchFamily="34" charset="0"/>
              <a:buChar char="•"/>
            </a:pPr>
            <a:r>
              <a:rPr lang="fr-FR" sz="2800" dirty="0" smtClean="0"/>
              <a:t>Service de type </a:t>
            </a:r>
            <a:r>
              <a:rPr lang="fr-FR" sz="2800" b="1" dirty="0" smtClean="0"/>
              <a:t>NLP</a:t>
            </a:r>
            <a:r>
              <a:rPr lang="fr-FR" sz="2800" dirty="0" smtClean="0"/>
              <a:t> (Traitement du Langage Naturel)</a:t>
            </a:r>
          </a:p>
          <a:p>
            <a:pPr marL="457200" lvl="0" indent="-457200">
              <a:spcBef>
                <a:spcPts val="1200"/>
              </a:spcBef>
              <a:buFont typeface="Arial" panose="020B0604020202020204" pitchFamily="34" charset="0"/>
              <a:buChar char="•"/>
            </a:pPr>
            <a:r>
              <a:rPr lang="fr-FR" sz="2800" dirty="0" smtClean="0"/>
              <a:t>Permet la détection de </a:t>
            </a:r>
            <a:r>
              <a:rPr lang="fr-FR" sz="2800" b="1" dirty="0" smtClean="0"/>
              <a:t>l’intention de l’utilisateur </a:t>
            </a:r>
          </a:p>
          <a:p>
            <a:pPr marL="457200" lvl="0" indent="-457200">
              <a:spcBef>
                <a:spcPts val="1200"/>
              </a:spcBef>
              <a:buFont typeface="Arial" panose="020B0604020202020204" pitchFamily="34" charset="0"/>
              <a:buChar char="•"/>
            </a:pPr>
            <a:r>
              <a:rPr lang="fr-FR" sz="2800" dirty="0" smtClean="0"/>
              <a:t>Ainsi que </a:t>
            </a:r>
            <a:r>
              <a:rPr lang="fr-FR" sz="2800" b="1" dirty="0" smtClean="0"/>
              <a:t>les informations liées </a:t>
            </a:r>
            <a:r>
              <a:rPr lang="fr-FR" sz="2800" dirty="0" smtClean="0"/>
              <a:t>(</a:t>
            </a:r>
            <a:r>
              <a:rPr lang="fr-FR" sz="2800" i="1" dirty="0" err="1" smtClean="0"/>
              <a:t>entities</a:t>
            </a:r>
            <a:r>
              <a:rPr lang="fr-FR" sz="2800" dirty="0" smtClean="0"/>
              <a:t>)</a:t>
            </a:r>
          </a:p>
          <a:p>
            <a:pPr lvl="0"/>
            <a:endParaRPr lang="fr-FR" sz="2800" dirty="0" smtClean="0"/>
          </a:p>
          <a:p>
            <a:pPr lvl="0"/>
            <a:endParaRPr lang="fr-FR" sz="2800" dirty="0" smtClean="0"/>
          </a:p>
          <a:p>
            <a:pPr lvl="0"/>
            <a:endParaRPr lang="fr-FR" sz="2800" dirty="0"/>
          </a:p>
          <a:p>
            <a:pPr lvl="0"/>
            <a:r>
              <a:rPr lang="fr-FR" sz="2800" dirty="0" smtClean="0"/>
              <a:t>Mise en place de </a:t>
            </a:r>
            <a:r>
              <a:rPr lang="fr-FR" sz="2800" b="1" dirty="0" smtClean="0"/>
              <a:t>fonctions Python </a:t>
            </a:r>
            <a:r>
              <a:rPr lang="fr-FR" sz="2800" dirty="0" smtClean="0"/>
              <a:t>pour chaque étape de la modélisation :</a:t>
            </a:r>
          </a:p>
          <a:p>
            <a:pPr>
              <a:spcBef>
                <a:spcPts val="1200"/>
              </a:spcBef>
            </a:pPr>
            <a:r>
              <a:rPr lang="fr-FR" sz="2800" dirty="0" smtClean="0"/>
              <a:t>1 – Création de </a:t>
            </a:r>
            <a:r>
              <a:rPr lang="fr-FR" sz="2800" b="1" dirty="0" smtClean="0"/>
              <a:t>l'application</a:t>
            </a:r>
            <a:r>
              <a:rPr lang="fr-FR" sz="2800" dirty="0" smtClean="0"/>
              <a:t> (</a:t>
            </a:r>
            <a:r>
              <a:rPr lang="fr-FR" sz="2800" i="1" dirty="0" err="1" smtClean="0"/>
              <a:t>LUISAuthoringClient</a:t>
            </a:r>
            <a:r>
              <a:rPr lang="fr-FR" sz="2800" dirty="0" smtClean="0"/>
              <a:t>)</a:t>
            </a:r>
          </a:p>
          <a:p>
            <a:pPr lvl="0">
              <a:spcBef>
                <a:spcPts val="1200"/>
              </a:spcBef>
            </a:pPr>
            <a:r>
              <a:rPr lang="fr-FR" sz="2800" dirty="0" smtClean="0"/>
              <a:t>2 </a:t>
            </a:r>
            <a:r>
              <a:rPr lang="fr-FR" sz="2800" dirty="0"/>
              <a:t>– </a:t>
            </a:r>
            <a:r>
              <a:rPr lang="fr-FR" sz="2800" dirty="0" smtClean="0"/>
              <a:t>Création </a:t>
            </a:r>
            <a:r>
              <a:rPr lang="fr-FR" sz="2800" dirty="0"/>
              <a:t>des </a:t>
            </a:r>
            <a:r>
              <a:rPr lang="fr-FR" sz="2800" b="1" dirty="0"/>
              <a:t>exemples d'entrainement </a:t>
            </a:r>
            <a:r>
              <a:rPr lang="fr-FR" sz="2800" dirty="0"/>
              <a:t>: </a:t>
            </a:r>
          </a:p>
          <a:p>
            <a:pPr lvl="0">
              <a:spcBef>
                <a:spcPts val="1200"/>
              </a:spcBef>
            </a:pPr>
            <a:r>
              <a:rPr lang="fr-FR" sz="2800" dirty="0" smtClean="0"/>
              <a:t>		- </a:t>
            </a:r>
            <a:r>
              <a:rPr lang="fr-FR" sz="2800" b="1" dirty="0" smtClean="0"/>
              <a:t>Phrases</a:t>
            </a:r>
            <a:r>
              <a:rPr lang="fr-FR" sz="2800" dirty="0" smtClean="0"/>
              <a:t> </a:t>
            </a:r>
            <a:r>
              <a:rPr lang="fr-FR" sz="2800" dirty="0"/>
              <a:t>(</a:t>
            </a:r>
            <a:r>
              <a:rPr lang="fr-FR" sz="2800" i="1" dirty="0" err="1" smtClean="0"/>
              <a:t>Utterances</a:t>
            </a:r>
            <a:r>
              <a:rPr lang="fr-FR" sz="2800" dirty="0" smtClean="0"/>
              <a:t>)</a:t>
            </a:r>
          </a:p>
          <a:p>
            <a:pPr lvl="0">
              <a:spcBef>
                <a:spcPts val="1200"/>
              </a:spcBef>
            </a:pPr>
            <a:r>
              <a:rPr lang="fr-FR" sz="2800" dirty="0"/>
              <a:t>	</a:t>
            </a:r>
            <a:r>
              <a:rPr lang="fr-FR" sz="2800" dirty="0" smtClean="0"/>
              <a:t>	- </a:t>
            </a:r>
            <a:r>
              <a:rPr lang="fr-FR" sz="2800" b="1" dirty="0" smtClean="0"/>
              <a:t>Entités</a:t>
            </a:r>
            <a:r>
              <a:rPr lang="fr-FR" sz="2800" dirty="0" smtClean="0"/>
              <a:t> </a:t>
            </a:r>
            <a:r>
              <a:rPr lang="fr-FR" sz="2800" dirty="0"/>
              <a:t>(</a:t>
            </a:r>
            <a:r>
              <a:rPr lang="fr-FR" sz="2800" i="1" dirty="0" err="1" smtClean="0"/>
              <a:t>Entities</a:t>
            </a:r>
            <a:r>
              <a:rPr lang="fr-FR" sz="2800" dirty="0" smtClean="0"/>
              <a:t>)</a:t>
            </a:r>
          </a:p>
          <a:p>
            <a:pPr lvl="0">
              <a:spcBef>
                <a:spcPts val="1200"/>
              </a:spcBef>
            </a:pPr>
            <a:r>
              <a:rPr lang="fr-FR" sz="2800" dirty="0"/>
              <a:t>	</a:t>
            </a:r>
            <a:r>
              <a:rPr lang="fr-FR" sz="2800" dirty="0" smtClean="0"/>
              <a:t>	- </a:t>
            </a:r>
            <a:r>
              <a:rPr lang="fr-FR" sz="2800" b="1" dirty="0"/>
              <a:t>V</a:t>
            </a:r>
            <a:r>
              <a:rPr lang="fr-FR" sz="2800" b="1" dirty="0" smtClean="0"/>
              <a:t>aleur </a:t>
            </a:r>
            <a:r>
              <a:rPr lang="fr-FR" sz="2800" b="1" dirty="0"/>
              <a:t>des entités</a:t>
            </a:r>
          </a:p>
          <a:p>
            <a:pPr lvl="0">
              <a:spcBef>
                <a:spcPts val="1200"/>
              </a:spcBef>
            </a:pPr>
            <a:r>
              <a:rPr lang="fr-FR" sz="2800" dirty="0" smtClean="0"/>
              <a:t>3 – </a:t>
            </a:r>
            <a:r>
              <a:rPr lang="fr-FR" sz="2800" b="1" dirty="0" smtClean="0"/>
              <a:t>Entrainement</a:t>
            </a:r>
            <a:r>
              <a:rPr lang="fr-FR" sz="2800" dirty="0" smtClean="0"/>
              <a:t> du modèle</a:t>
            </a:r>
          </a:p>
          <a:p>
            <a:pPr lvl="0">
              <a:spcBef>
                <a:spcPts val="1200"/>
              </a:spcBef>
            </a:pPr>
            <a:r>
              <a:rPr lang="fr-FR" sz="2800" dirty="0" smtClean="0"/>
              <a:t>4 – </a:t>
            </a:r>
            <a:r>
              <a:rPr lang="fr-FR" sz="2800" b="1" dirty="0" smtClean="0"/>
              <a:t>Publication</a:t>
            </a:r>
            <a:r>
              <a:rPr lang="fr-FR" sz="2800" dirty="0" smtClean="0"/>
              <a:t> du modèle</a:t>
            </a:r>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989265" y="2518288"/>
            <a:ext cx="7296869" cy="3854342"/>
          </a:xfrm>
          <a:prstGeom prst="rect">
            <a:avLst/>
          </a:prstGeom>
        </p:spPr>
      </p:pic>
      <p:pic>
        <p:nvPicPr>
          <p:cNvPr id="4" name="Picture 3"/>
          <p:cNvPicPr>
            <a:picLocks noChangeAspect="1"/>
          </p:cNvPicPr>
          <p:nvPr/>
        </p:nvPicPr>
        <p:blipFill>
          <a:blip r:embed="rId3"/>
          <a:stretch>
            <a:fillRect/>
          </a:stretch>
        </p:blipFill>
        <p:spPr>
          <a:xfrm>
            <a:off x="11792374" y="8629120"/>
            <a:ext cx="10351803" cy="3613680"/>
          </a:xfrm>
          <a:prstGeom prst="rect">
            <a:avLst/>
          </a:prstGeom>
        </p:spPr>
      </p:pic>
    </p:spTree>
    <p:extLst>
      <p:ext uri="{BB962C8B-B14F-4D97-AF65-F5344CB8AC3E}">
        <p14:creationId xmlns:p14="http://schemas.microsoft.com/office/powerpoint/2010/main" val="22230833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9871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Evaluation du modèle :</a:t>
            </a:r>
          </a:p>
          <a:p>
            <a:pPr marL="457200" lvl="0" indent="-457200">
              <a:buFont typeface="Arial" panose="020B0604020202020204" pitchFamily="34" charset="0"/>
              <a:buChar char="•"/>
            </a:pPr>
            <a:r>
              <a:rPr lang="fr-FR" sz="2800" dirty="0"/>
              <a:t>Mise en place </a:t>
            </a:r>
            <a:r>
              <a:rPr lang="fr-FR" sz="2800" b="1" dirty="0"/>
              <a:t>de fonctions </a:t>
            </a:r>
            <a:r>
              <a:rPr lang="fr-FR" sz="2800" dirty="0"/>
              <a:t>permettant </a:t>
            </a:r>
            <a:r>
              <a:rPr lang="fr-FR" sz="2800" b="1" dirty="0" smtClean="0"/>
              <a:t>d’évaluer la </a:t>
            </a:r>
            <a:r>
              <a:rPr lang="fr-FR" sz="2800" b="1" dirty="0"/>
              <a:t>performance du modèle sous-jacent hors </a:t>
            </a:r>
            <a:r>
              <a:rPr lang="fr-FR" sz="2800" b="1" dirty="0" smtClean="0"/>
              <a:t>ligne</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smtClean="0"/>
              <a:t>Critères </a:t>
            </a:r>
            <a:r>
              <a:rPr lang="fr-FR" sz="2800" dirty="0"/>
              <a:t>d'évaluation de la performance retenus </a:t>
            </a:r>
            <a:r>
              <a:rPr lang="fr-FR" sz="2800" dirty="0" smtClean="0"/>
              <a:t>:</a:t>
            </a:r>
          </a:p>
          <a:p>
            <a:pPr lvl="0">
              <a:spcBef>
                <a:spcPts val="600"/>
              </a:spcBef>
            </a:pPr>
            <a:r>
              <a:rPr lang="fr-FR" sz="2800" dirty="0" smtClean="0"/>
              <a:t>		- Pourcentage </a:t>
            </a:r>
            <a:r>
              <a:rPr lang="fr-FR" sz="2800" dirty="0"/>
              <a:t>d’</a:t>
            </a:r>
            <a:r>
              <a:rPr lang="fr-FR" sz="2800" b="1" dirty="0"/>
              <a:t>intention</a:t>
            </a:r>
            <a:r>
              <a:rPr lang="fr-FR" sz="2800" dirty="0"/>
              <a:t> </a:t>
            </a:r>
            <a:r>
              <a:rPr lang="fr-FR" sz="2800" b="1" dirty="0"/>
              <a:t>correctement détectée</a:t>
            </a:r>
            <a:r>
              <a:rPr lang="fr-FR" sz="2800" dirty="0"/>
              <a:t> par le modèle pour l'intention </a:t>
            </a:r>
            <a:r>
              <a:rPr lang="fr-FR" sz="2800" b="1" dirty="0" err="1"/>
              <a:t>OrderTravel</a:t>
            </a:r>
            <a:r>
              <a:rPr lang="fr-FR" sz="2800" dirty="0"/>
              <a:t> </a:t>
            </a:r>
            <a:r>
              <a:rPr lang="fr-FR" sz="2800" i="1" dirty="0"/>
              <a:t>(réservation de vol)</a:t>
            </a:r>
            <a:endParaRPr lang="fr-FR" sz="2800" dirty="0"/>
          </a:p>
          <a:p>
            <a:pPr lvl="0">
              <a:spcBef>
                <a:spcPts val="600"/>
              </a:spcBef>
            </a:pPr>
            <a:r>
              <a:rPr lang="fr-FR" sz="2800" dirty="0" smtClean="0"/>
              <a:t>		- Pourcentage </a:t>
            </a:r>
            <a:r>
              <a:rPr lang="fr-FR" sz="2800" dirty="0"/>
              <a:t>d’</a:t>
            </a:r>
            <a:r>
              <a:rPr lang="fr-FR" sz="2800" b="1" dirty="0"/>
              <a:t>entités</a:t>
            </a:r>
            <a:r>
              <a:rPr lang="fr-FR" sz="2800" dirty="0"/>
              <a:t> </a:t>
            </a:r>
            <a:r>
              <a:rPr lang="fr-FR" sz="2800" b="1" dirty="0"/>
              <a:t>correctement détectées</a:t>
            </a:r>
            <a:r>
              <a:rPr lang="fr-FR" sz="2800" dirty="0"/>
              <a:t> pour l'intention </a:t>
            </a:r>
            <a:r>
              <a:rPr lang="fr-FR" sz="2800" b="1" dirty="0" err="1"/>
              <a:t>OrderTravel</a:t>
            </a:r>
            <a:r>
              <a:rPr lang="fr-FR" sz="2800" dirty="0"/>
              <a:t> </a:t>
            </a:r>
          </a:p>
          <a:p>
            <a:pPr lvl="0">
              <a:spcBef>
                <a:spcPts val="600"/>
              </a:spcBef>
            </a:pPr>
            <a:r>
              <a:rPr lang="fr-FR" sz="2800" dirty="0" smtClean="0"/>
              <a:t>		- Pourcentage </a:t>
            </a:r>
            <a:r>
              <a:rPr lang="fr-FR" sz="2800" dirty="0"/>
              <a:t>d’</a:t>
            </a:r>
            <a:r>
              <a:rPr lang="fr-FR" sz="2800" b="1" dirty="0"/>
              <a:t>intention</a:t>
            </a:r>
            <a:r>
              <a:rPr lang="fr-FR" sz="2800" dirty="0"/>
              <a:t> </a:t>
            </a:r>
            <a:r>
              <a:rPr lang="fr-FR" sz="2800" b="1" dirty="0"/>
              <a:t>correctement détectée</a:t>
            </a:r>
            <a:r>
              <a:rPr lang="fr-FR" sz="2800" dirty="0"/>
              <a:t> pour l’intention </a:t>
            </a:r>
            <a:r>
              <a:rPr lang="fr-FR" sz="2800" b="1" dirty="0" err="1"/>
              <a:t>Greetings</a:t>
            </a:r>
            <a:r>
              <a:rPr lang="fr-FR" sz="2800" dirty="0"/>
              <a:t> </a:t>
            </a:r>
            <a:r>
              <a:rPr lang="fr-FR" sz="2800" i="1" dirty="0"/>
              <a:t>(salutations)</a:t>
            </a:r>
            <a:endParaRPr lang="fr-FR" sz="2800" dirty="0"/>
          </a:p>
          <a:p>
            <a:pPr marL="457200" lvl="0" indent="-457200">
              <a:buFont typeface="Arial" panose="020B0604020202020204" pitchFamily="34" charset="0"/>
              <a:buChar char="•"/>
            </a:pPr>
            <a:endParaRPr lang="fr-FR" sz="2800" dirty="0" smtClean="0"/>
          </a:p>
          <a:p>
            <a:pPr marL="457200" indent="-457200">
              <a:buFont typeface="Arial" panose="020B0604020202020204" pitchFamily="34" charset="0"/>
              <a:buChar char="•"/>
            </a:pPr>
            <a:r>
              <a:rPr lang="fr-FR" sz="2800" dirty="0" smtClean="0"/>
              <a:t>Résultats obtenus</a:t>
            </a:r>
            <a:r>
              <a:rPr lang="fr-FR" sz="2800" dirty="0"/>
              <a:t> :</a:t>
            </a:r>
          </a:p>
          <a:p>
            <a:pPr lvl="0">
              <a:spcBef>
                <a:spcPts val="600"/>
              </a:spcBef>
            </a:pPr>
            <a:r>
              <a:rPr lang="fr-FR" sz="2800" dirty="0" smtClean="0"/>
              <a:t>		- Pourcentage </a:t>
            </a:r>
            <a:r>
              <a:rPr lang="fr-FR" sz="2800" dirty="0"/>
              <a:t>d’intention correctement détectée pour l'intention </a:t>
            </a:r>
            <a:r>
              <a:rPr lang="fr-FR" sz="2800" dirty="0" err="1"/>
              <a:t>OrderTravel</a:t>
            </a:r>
            <a:r>
              <a:rPr lang="fr-FR" sz="2800" dirty="0"/>
              <a:t> = </a:t>
            </a:r>
            <a:r>
              <a:rPr lang="fr-FR" sz="2800" b="1" dirty="0"/>
              <a:t>99%</a:t>
            </a:r>
            <a:endParaRPr lang="fr-FR" sz="2800" dirty="0"/>
          </a:p>
          <a:p>
            <a:pPr lvl="0">
              <a:spcBef>
                <a:spcPts val="600"/>
              </a:spcBef>
            </a:pPr>
            <a:r>
              <a:rPr lang="fr-FR" sz="2800" dirty="0" smtClean="0"/>
              <a:t>		- Pourcentage </a:t>
            </a:r>
            <a:r>
              <a:rPr lang="fr-FR" sz="2800" dirty="0"/>
              <a:t>d’entités correctement détectées pour l'intention </a:t>
            </a:r>
            <a:r>
              <a:rPr lang="fr-FR" sz="2800" dirty="0" err="1"/>
              <a:t>OrderTravel</a:t>
            </a:r>
            <a:r>
              <a:rPr lang="fr-FR" sz="2800" dirty="0"/>
              <a:t> = </a:t>
            </a:r>
            <a:r>
              <a:rPr lang="fr-FR" sz="2800" b="1" dirty="0"/>
              <a:t>84%</a:t>
            </a:r>
            <a:endParaRPr lang="fr-FR" sz="2800" dirty="0"/>
          </a:p>
          <a:p>
            <a:pPr lvl="0">
              <a:spcBef>
                <a:spcPts val="600"/>
              </a:spcBef>
            </a:pPr>
            <a:r>
              <a:rPr lang="fr-FR" sz="2800" dirty="0" smtClean="0"/>
              <a:t>		- Pourcentage </a:t>
            </a:r>
            <a:r>
              <a:rPr lang="fr-FR" sz="2800" dirty="0"/>
              <a:t>d’intention correctement détectée pour l’intention </a:t>
            </a:r>
            <a:r>
              <a:rPr lang="fr-FR" sz="2800" dirty="0" err="1"/>
              <a:t>Greetings</a:t>
            </a:r>
            <a:r>
              <a:rPr lang="fr-FR" sz="2800" dirty="0"/>
              <a:t> = </a:t>
            </a:r>
            <a:r>
              <a:rPr lang="fr-FR" sz="2800" b="1" dirty="0"/>
              <a:t>85%</a:t>
            </a:r>
            <a:endParaRPr lang="fr-FR" sz="2800" dirty="0"/>
          </a:p>
          <a:p>
            <a:pPr lvl="0"/>
            <a:endParaRPr lang="fr-FR" sz="2800" dirty="0" smtClean="0"/>
          </a:p>
          <a:p>
            <a:pPr marL="457200" indent="-457200">
              <a:buFont typeface="Wingdings" panose="05000000000000000000" pitchFamily="2" charset="2"/>
              <a:buChar char="Ø"/>
            </a:pPr>
            <a:r>
              <a:rPr lang="fr-FR" sz="2800" b="1" dirty="0"/>
              <a:t>Ce sont de bons résultats qui montrent la qualité du modèle mis en place ainsi que sa bonne capacité de généralisation</a:t>
            </a:r>
            <a:endParaRPr lang="fr-FR" sz="2800" dirty="0"/>
          </a:p>
          <a:p>
            <a:pPr lvl="0"/>
            <a:endParaRPr lang="fr-FR" sz="2800" dirty="0" smtClean="0"/>
          </a:p>
          <a:p>
            <a:pPr marL="457200" lvl="0" indent="-457200">
              <a:buFont typeface="Wingdings" panose="05000000000000000000" pitchFamily="2" charset="2"/>
              <a:buChar char="ü"/>
            </a:pPr>
            <a:r>
              <a:rPr lang="fr-FR" sz="2800" dirty="0" smtClean="0"/>
              <a:t>La prochaine étape consiste à intégrer la sortie du modèle dans un produit informatique fini, c’est-à-dire le </a:t>
            </a:r>
            <a:r>
              <a:rPr lang="fr-FR" sz="2800" dirty="0" err="1" smtClean="0"/>
              <a:t>chatbot</a:t>
            </a:r>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3597731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12628</TotalTime>
  <Words>1293</Words>
  <Application>Microsoft Office PowerPoint</Application>
  <PresentationFormat>Custom</PresentationFormat>
  <Paragraphs>364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235</cp:revision>
  <cp:lastPrinted>2021-12-10T17:55:06Z</cp:lastPrinted>
  <dcterms:modified xsi:type="dcterms:W3CDTF">2021-12-10T22:13:08Z</dcterms:modified>
</cp:coreProperties>
</file>