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j.Sioson@alum.utoront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89F4-5146-4FD6-820A-E326F6C03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Introductory Computer Science</a:t>
            </a:r>
            <a:br>
              <a:rPr lang="en-US" sz="3200" dirty="0"/>
            </a:br>
            <a:r>
              <a:rPr lang="en-US" sz="3200" dirty="0"/>
              <a:t>Week 5 – Object Oriented Programming (cont’d)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6B1C8-6F8E-43BC-966C-640D5431C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Dann Sioson</a:t>
            </a:r>
          </a:p>
          <a:p>
            <a:r>
              <a:rPr lang="en-US" dirty="0">
                <a:hlinkClick r:id="rId2"/>
              </a:rPr>
              <a:t>dj.Sioson@alum.utoronto.ca</a:t>
            </a:r>
            <a:endParaRPr lang="en-US" dirty="0"/>
          </a:p>
          <a:p>
            <a:r>
              <a:rPr lang="en-US" dirty="0"/>
              <a:t>August 21,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445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4490-7DF5-448E-8EB5-ACD8B225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8F0407-075B-4DEF-98B6-784A81C38148}"/>
              </a:ext>
            </a:extLst>
          </p:cNvPr>
          <p:cNvGrpSpPr/>
          <p:nvPr/>
        </p:nvGrpSpPr>
        <p:grpSpPr>
          <a:xfrm>
            <a:off x="1590260" y="2716696"/>
            <a:ext cx="5648740" cy="3008243"/>
            <a:chOff x="1590261" y="2716696"/>
            <a:chExt cx="2398643" cy="30082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0BB153-94E1-4AFD-8188-F8A16A6597E9}"/>
                </a:ext>
              </a:extLst>
            </p:cNvPr>
            <p:cNvSpPr/>
            <p:nvPr/>
          </p:nvSpPr>
          <p:spPr>
            <a:xfrm>
              <a:off x="1590261" y="2716696"/>
              <a:ext cx="2398643" cy="3008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E25B72-77E9-4C32-ADFB-F2D2444BD7E0}"/>
                </a:ext>
              </a:extLst>
            </p:cNvPr>
            <p:cNvCxnSpPr/>
            <p:nvPr/>
          </p:nvCxnSpPr>
          <p:spPr>
            <a:xfrm>
              <a:off x="1590261" y="3175000"/>
              <a:ext cx="239864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05FEB1-4B64-4D66-9AA9-30627E41B852}"/>
                </a:ext>
              </a:extLst>
            </p:cNvPr>
            <p:cNvCxnSpPr/>
            <p:nvPr/>
          </p:nvCxnSpPr>
          <p:spPr>
            <a:xfrm>
              <a:off x="1590261" y="4648200"/>
              <a:ext cx="239864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9277C1-953F-46B4-8958-95CD20A03549}"/>
              </a:ext>
            </a:extLst>
          </p:cNvPr>
          <p:cNvSpPr txBox="1"/>
          <p:nvPr/>
        </p:nvSpPr>
        <p:spPr>
          <a:xfrm>
            <a:off x="3962400" y="284698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2D3CB0-16B8-4009-A439-F848BE13E666}"/>
              </a:ext>
            </a:extLst>
          </p:cNvPr>
          <p:cNvSpPr txBox="1"/>
          <p:nvPr/>
        </p:nvSpPr>
        <p:spPr>
          <a:xfrm>
            <a:off x="1590261" y="3286125"/>
            <a:ext cx="20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-name: String</a:t>
            </a:r>
          </a:p>
          <a:p>
            <a:r>
              <a:rPr lang="en-US" dirty="0"/>
              <a:t>-age: int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4BA5CE-CF6F-4A17-86A6-1F7BECC48D1B}"/>
              </a:ext>
            </a:extLst>
          </p:cNvPr>
          <p:cNvSpPr txBox="1"/>
          <p:nvPr/>
        </p:nvSpPr>
        <p:spPr>
          <a:xfrm>
            <a:off x="1590259" y="4752975"/>
            <a:ext cx="552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+__</a:t>
            </a:r>
            <a:r>
              <a:rPr lang="en-US" dirty="0" err="1"/>
              <a:t>init</a:t>
            </a:r>
            <a:r>
              <a:rPr lang="en-US" dirty="0"/>
              <a:t>__(self: Person, name: String, age: int) -&gt; None</a:t>
            </a:r>
          </a:p>
          <a:p>
            <a:r>
              <a:rPr lang="en-US" dirty="0"/>
              <a:t>+__str__(self: Person) -&gt; String</a:t>
            </a:r>
          </a:p>
          <a:p>
            <a:r>
              <a:rPr lang="en-US" dirty="0"/>
              <a:t>+</a:t>
            </a:r>
            <a:r>
              <a:rPr lang="en-US" dirty="0" err="1"/>
              <a:t>get_age</a:t>
            </a:r>
            <a:r>
              <a:rPr lang="en-US" dirty="0"/>
              <a:t>(self: Person) -&gt; int</a:t>
            </a:r>
            <a:endParaRPr lang="en-CA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8C6EC-FE83-436B-92AF-33CE4B9E6DA9}"/>
              </a:ext>
            </a:extLst>
          </p:cNvPr>
          <p:cNvGrpSpPr/>
          <p:nvPr/>
        </p:nvGrpSpPr>
        <p:grpSpPr>
          <a:xfrm>
            <a:off x="7239000" y="2805668"/>
            <a:ext cx="2921000" cy="369332"/>
            <a:chOff x="7239000" y="2805668"/>
            <a:chExt cx="2921000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60A29C9-8A4A-4A22-963E-F8533AF9BD1D}"/>
                </a:ext>
              </a:extLst>
            </p:cNvPr>
            <p:cNvCxnSpPr/>
            <p:nvPr/>
          </p:nvCxnSpPr>
          <p:spPr>
            <a:xfrm flipH="1">
              <a:off x="7239000" y="3031649"/>
              <a:ext cx="1282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B05159-B7BC-4F00-8183-9557DAC9563F}"/>
                </a:ext>
              </a:extLst>
            </p:cNvPr>
            <p:cNvSpPr txBox="1"/>
            <p:nvPr/>
          </p:nvSpPr>
          <p:spPr>
            <a:xfrm>
              <a:off x="8521700" y="2805668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 of class</a:t>
              </a:r>
              <a:endParaRPr lang="en-CA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2D13AD-EE1A-47DB-AFDA-DC17645DEC18}"/>
              </a:ext>
            </a:extLst>
          </p:cNvPr>
          <p:cNvGrpSpPr/>
          <p:nvPr/>
        </p:nvGrpSpPr>
        <p:grpSpPr>
          <a:xfrm>
            <a:off x="3028950" y="3346603"/>
            <a:ext cx="7994650" cy="923330"/>
            <a:chOff x="3028950" y="3346603"/>
            <a:chExt cx="7994650" cy="92333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0F70B87-551F-4C4D-A482-AF206642A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8950" y="3444190"/>
              <a:ext cx="4210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DF107A-1B2F-45CE-9D27-3A6230EC649C}"/>
                </a:ext>
              </a:extLst>
            </p:cNvPr>
            <p:cNvSpPr txBox="1"/>
            <p:nvPr/>
          </p:nvSpPr>
          <p:spPr>
            <a:xfrm>
              <a:off x="7239000" y="3346603"/>
              <a:ext cx="378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Attributes of the class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/>
                <a:t>‘-’ in the beginning means private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name_of_class_variable</a:t>
              </a:r>
              <a:r>
                <a:rPr lang="en-US" dirty="0"/>
                <a:t>: type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1511F5-6098-4482-AA5C-E147A94772D4}"/>
              </a:ext>
            </a:extLst>
          </p:cNvPr>
          <p:cNvGrpSpPr/>
          <p:nvPr/>
        </p:nvGrpSpPr>
        <p:grpSpPr>
          <a:xfrm>
            <a:off x="4814887" y="4584886"/>
            <a:ext cx="6234113" cy="1754326"/>
            <a:chOff x="4814887" y="4584886"/>
            <a:chExt cx="6234113" cy="175432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DFF25A-1C7E-42E0-92F7-C324DB3A4AF0}"/>
                </a:ext>
              </a:extLst>
            </p:cNvPr>
            <p:cNvCxnSpPr/>
            <p:nvPr/>
          </p:nvCxnSpPr>
          <p:spPr>
            <a:xfrm flipH="1">
              <a:off x="4814887" y="5214640"/>
              <a:ext cx="26146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770CB7-AF3B-45CB-BA8F-31DEF0B88F7D}"/>
                </a:ext>
              </a:extLst>
            </p:cNvPr>
            <p:cNvSpPr txBox="1"/>
            <p:nvPr/>
          </p:nvSpPr>
          <p:spPr>
            <a:xfrm>
              <a:off x="7429500" y="4584886"/>
              <a:ext cx="36195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Methods of the class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‘+’ in the beginning means public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Parameters are listed, specifying types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An arrow followed by the type is what is returned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52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05A7-96A1-434A-B197-CC9A3637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classes</a:t>
            </a:r>
            <a:endParaRPr lang="en-CA" dirty="0"/>
          </a:p>
        </p:txBody>
      </p:sp>
      <p:pic>
        <p:nvPicPr>
          <p:cNvPr id="1026" name="Picture 2" descr="Image result for uml arrows">
            <a:extLst>
              <a:ext uri="{FF2B5EF4-FFF2-40B4-BE49-F238E27FC236}">
                <a16:creationId xmlns:a16="http://schemas.microsoft.com/office/drawing/2014/main" id="{0C4FC6B5-ACC5-4C97-9E28-6A4BF6C3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2616200"/>
            <a:ext cx="44005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7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229A-E4E8-40D0-BC63-5B9120C8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simplicity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F0745-CBB2-4B67-97FF-1451EC4B5EDA}"/>
              </a:ext>
            </a:extLst>
          </p:cNvPr>
          <p:cNvSpPr/>
          <p:nvPr/>
        </p:nvSpPr>
        <p:spPr>
          <a:xfrm>
            <a:off x="1295402" y="2692400"/>
            <a:ext cx="2387598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9136C-EDBF-4458-AFC3-2F79B11A34D2}"/>
              </a:ext>
            </a:extLst>
          </p:cNvPr>
          <p:cNvSpPr/>
          <p:nvPr/>
        </p:nvSpPr>
        <p:spPr>
          <a:xfrm>
            <a:off x="850902" y="4991100"/>
            <a:ext cx="2387598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6517A-A109-4516-B4BE-61E43EDF275D}"/>
              </a:ext>
            </a:extLst>
          </p:cNvPr>
          <p:cNvSpPr/>
          <p:nvPr/>
        </p:nvSpPr>
        <p:spPr>
          <a:xfrm>
            <a:off x="3644902" y="4991100"/>
            <a:ext cx="2387598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7F8641-314C-480C-B443-AD57E09EDEB6}"/>
              </a:ext>
            </a:extLst>
          </p:cNvPr>
          <p:cNvCxnSpPr>
            <a:stCxn id="5" idx="0"/>
          </p:cNvCxnSpPr>
          <p:nvPr/>
        </p:nvCxnSpPr>
        <p:spPr>
          <a:xfrm flipV="1">
            <a:off x="2044701" y="3429000"/>
            <a:ext cx="203199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D1F8D9-19BA-4293-BD29-AE2C2E0AB43A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3429000"/>
            <a:ext cx="2197101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3876E3-25A8-4D5D-82C6-BBF2A60F4185}"/>
              </a:ext>
            </a:extLst>
          </p:cNvPr>
          <p:cNvSpPr/>
          <p:nvPr/>
        </p:nvSpPr>
        <p:spPr>
          <a:xfrm rot="420923">
            <a:off x="2019903" y="3442886"/>
            <a:ext cx="419100" cy="3683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615552D-53B3-4CED-9EEE-0B45674EE97C}"/>
              </a:ext>
            </a:extLst>
          </p:cNvPr>
          <p:cNvSpPr/>
          <p:nvPr/>
        </p:nvSpPr>
        <p:spPr>
          <a:xfrm rot="4983486">
            <a:off x="2653786" y="3406609"/>
            <a:ext cx="419100" cy="3683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30247-F1FE-4C3A-B5A9-7E373DC5E35F}"/>
              </a:ext>
            </a:extLst>
          </p:cNvPr>
          <p:cNvSpPr/>
          <p:nvPr/>
        </p:nvSpPr>
        <p:spPr>
          <a:xfrm>
            <a:off x="5473700" y="2682071"/>
            <a:ext cx="2387598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E697A-7639-4605-B207-57F6ACD39530}"/>
              </a:ext>
            </a:extLst>
          </p:cNvPr>
          <p:cNvSpPr/>
          <p:nvPr/>
        </p:nvSpPr>
        <p:spPr>
          <a:xfrm>
            <a:off x="9156702" y="2692400"/>
            <a:ext cx="2387598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C92E8C-055C-4544-A976-8B88C8F3C79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861298" y="3050371"/>
            <a:ext cx="1295404" cy="10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16660C49-4291-409E-B326-1F1B1FC118F2}"/>
              </a:ext>
            </a:extLst>
          </p:cNvPr>
          <p:cNvSpPr/>
          <p:nvPr/>
        </p:nvSpPr>
        <p:spPr>
          <a:xfrm>
            <a:off x="8420102" y="2880317"/>
            <a:ext cx="736600" cy="36076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4396E2-456B-49E8-A783-962B909B597F}"/>
              </a:ext>
            </a:extLst>
          </p:cNvPr>
          <p:cNvSpPr txBox="1"/>
          <p:nvPr/>
        </p:nvSpPr>
        <p:spPr>
          <a:xfrm>
            <a:off x="8641567" y="252708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129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8E2A-A189-48F8-BE84-5E7F5D8E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items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737-14AE-4C19-907C-4D3C0C8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probably wondering why this week is a PowerPoint instead of a pdf</a:t>
            </a:r>
          </a:p>
          <a:p>
            <a:r>
              <a:rPr lang="en-CA" dirty="0"/>
              <a:t>Exercises</a:t>
            </a:r>
          </a:p>
          <a:p>
            <a:r>
              <a:rPr lang="en-CA" dirty="0"/>
              <a:t>New Problem Set</a:t>
            </a:r>
          </a:p>
          <a:p>
            <a:r>
              <a:rPr lang="en-CA" dirty="0"/>
              <a:t>Assignment</a:t>
            </a:r>
          </a:p>
          <a:p>
            <a:r>
              <a:rPr lang="en-CA" dirty="0"/>
              <a:t>Test next week</a:t>
            </a:r>
          </a:p>
        </p:txBody>
      </p:sp>
    </p:spTree>
    <p:extLst>
      <p:ext uri="{BB962C8B-B14F-4D97-AF65-F5344CB8AC3E}">
        <p14:creationId xmlns:p14="http://schemas.microsoft.com/office/powerpoint/2010/main" val="37660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A69E-6B33-4438-AA53-EBF6CDE5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Itinerary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0FC0-1E17-42ED-BA51-8F3E6422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Introduction and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Programming With Python*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Memory Model and Debugging*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Object 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 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Linked Lists</a:t>
            </a:r>
          </a:p>
          <a:p>
            <a:pPr marL="0" indent="0">
              <a:buNone/>
            </a:pPr>
            <a:r>
              <a:rPr lang="en-US" dirty="0"/>
              <a:t>* = What will be tested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934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AAA8-B8B1-416F-ABC5-6C3F3759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the Person example from last lecture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EF51-842D-4E22-9A71-6CB5F511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let’s change it up a bit more. A person has…</a:t>
            </a:r>
          </a:p>
          <a:p>
            <a:r>
              <a:rPr lang="en-US" dirty="0"/>
              <a:t>A name</a:t>
            </a:r>
          </a:p>
          <a:p>
            <a:r>
              <a:rPr lang="en-US" dirty="0"/>
              <a:t>An age</a:t>
            </a:r>
          </a:p>
          <a:p>
            <a:r>
              <a:rPr lang="en-US" dirty="0"/>
              <a:t>A greeting when a Person object is printed</a:t>
            </a:r>
          </a:p>
          <a:p>
            <a:r>
              <a:rPr lang="en-US" dirty="0"/>
              <a:t>A method to get the age of a person</a:t>
            </a:r>
          </a:p>
        </p:txBody>
      </p:sp>
    </p:spTree>
    <p:extLst>
      <p:ext uri="{BB962C8B-B14F-4D97-AF65-F5344CB8AC3E}">
        <p14:creationId xmlns:p14="http://schemas.microsoft.com/office/powerpoint/2010/main" val="30819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7461-8EBB-4A4E-A799-A478B54C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extend a bit more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8838-5215-4D92-8389-CBCD47A9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asked to make a Professor class, and a Student class. Remember that</a:t>
            </a:r>
          </a:p>
          <a:p>
            <a:r>
              <a:rPr lang="en-US" dirty="0"/>
              <a:t>A Professor is a Person</a:t>
            </a:r>
          </a:p>
          <a:p>
            <a:r>
              <a:rPr lang="en-US" dirty="0"/>
              <a:t>A Student is a Person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814087-394E-43D5-B7D0-E48B170C7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99456"/>
              </p:ext>
            </p:extLst>
          </p:nvPr>
        </p:nvGraphicFramePr>
        <p:xfrm>
          <a:off x="1846469" y="421640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08612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88145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7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 a Salary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 Student 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3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like being called 17 or under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5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E30F-989A-4EDC-A92D-09CB386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concepts in 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B200-894D-4CF6-B4C1-1B29FECC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Encapsulation: </a:t>
            </a:r>
            <a:r>
              <a:rPr lang="en-US" dirty="0"/>
              <a:t>As long as the output is what I wanted, I do not care about any implementation details</a:t>
            </a:r>
          </a:p>
          <a:p>
            <a:r>
              <a:rPr lang="en-US" b="1" dirty="0"/>
              <a:t>Inheritance:</a:t>
            </a:r>
            <a:r>
              <a:rPr lang="en-US" dirty="0"/>
              <a:t> Class A “IS A” Class B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1327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F1B4-FF5B-482B-AF1C-598466CA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E718-C754-44AA-9D27-902E3452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rectangle has a length and a width</a:t>
            </a:r>
          </a:p>
          <a:p>
            <a:r>
              <a:rPr lang="en-US" dirty="0"/>
              <a:t>A rectangle has a </a:t>
            </a:r>
            <a:r>
              <a:rPr lang="en-US" dirty="0" err="1"/>
              <a:t>get_area</a:t>
            </a:r>
            <a:r>
              <a:rPr lang="en-US" dirty="0"/>
              <a:t> method</a:t>
            </a:r>
          </a:p>
          <a:p>
            <a:r>
              <a:rPr lang="en-US" dirty="0"/>
              <a:t>The rectangle can be changed by either a </a:t>
            </a:r>
            <a:r>
              <a:rPr lang="en-US" dirty="0" err="1"/>
              <a:t>set_length</a:t>
            </a:r>
            <a:r>
              <a:rPr lang="en-US" dirty="0"/>
              <a:t> method or a </a:t>
            </a:r>
            <a:r>
              <a:rPr lang="en-US" dirty="0" err="1"/>
              <a:t>set_width</a:t>
            </a:r>
            <a:r>
              <a:rPr lang="en-US" dirty="0"/>
              <a:t> method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344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F1B4-FF5B-482B-AF1C-598466CA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this!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E718-C754-44AA-9D27-902E3452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A rectangle has a length and a width</a:t>
            </a:r>
          </a:p>
          <a:p>
            <a:r>
              <a:rPr lang="en-US" strike="sngStrike" dirty="0"/>
              <a:t>A rectangle has a </a:t>
            </a:r>
            <a:r>
              <a:rPr lang="en-US" strike="sngStrike" dirty="0" err="1"/>
              <a:t>get_area</a:t>
            </a:r>
            <a:r>
              <a:rPr lang="en-US" strike="sngStrike" dirty="0"/>
              <a:t> method</a:t>
            </a:r>
          </a:p>
          <a:p>
            <a:r>
              <a:rPr lang="en-US" strike="sngStrike" dirty="0"/>
              <a:t>The rectangle can be changed by either a </a:t>
            </a:r>
            <a:r>
              <a:rPr lang="en-US" strike="sngStrike" dirty="0" err="1"/>
              <a:t>set_length</a:t>
            </a:r>
            <a:r>
              <a:rPr lang="en-US" strike="sngStrike" dirty="0"/>
              <a:t> method or a </a:t>
            </a:r>
            <a:r>
              <a:rPr lang="en-US" strike="sngStrike" dirty="0" err="1"/>
              <a:t>set_width</a:t>
            </a:r>
            <a:r>
              <a:rPr lang="en-US" strike="sngStrike" dirty="0"/>
              <a:t> method</a:t>
            </a:r>
          </a:p>
          <a:p>
            <a:r>
              <a:rPr lang="en-CA" dirty="0"/>
              <a:t>A Square has sides of equal length</a:t>
            </a:r>
          </a:p>
          <a:p>
            <a:r>
              <a:rPr lang="en-CA" dirty="0"/>
              <a:t>A Square has a </a:t>
            </a:r>
            <a:r>
              <a:rPr lang="en-CA" dirty="0" err="1"/>
              <a:t>get_area</a:t>
            </a:r>
            <a:r>
              <a:rPr lang="en-CA" dirty="0"/>
              <a:t> method</a:t>
            </a:r>
          </a:p>
          <a:p>
            <a:r>
              <a:rPr lang="en-CA" dirty="0"/>
              <a:t>A Square can change its side</a:t>
            </a:r>
          </a:p>
        </p:txBody>
      </p:sp>
    </p:spTree>
    <p:extLst>
      <p:ext uri="{BB962C8B-B14F-4D97-AF65-F5344CB8AC3E}">
        <p14:creationId xmlns:p14="http://schemas.microsoft.com/office/powerpoint/2010/main" val="321358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2604-54D9-4D9E-9BFA-62F2476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important concepts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2B12-6C88-43FB-BA37-B1B0EE99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Association</a:t>
            </a:r>
            <a:r>
              <a:rPr lang="en-US" dirty="0"/>
              <a:t>: Class A “HAS-A” Class B</a:t>
            </a:r>
          </a:p>
          <a:p>
            <a:r>
              <a:rPr lang="en-CA" b="1" dirty="0"/>
              <a:t>Composition:</a:t>
            </a:r>
            <a:r>
              <a:rPr lang="en-CA" dirty="0"/>
              <a:t> Class A “PART-OF” Class B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Differences:</a:t>
            </a:r>
          </a:p>
          <a:p>
            <a:r>
              <a:rPr lang="en-CA" dirty="0"/>
              <a:t>Association: Let Class A use Class B (that’s already instantiated)</a:t>
            </a:r>
          </a:p>
          <a:p>
            <a:r>
              <a:rPr lang="en-CA" dirty="0"/>
              <a:t>Composition: Instantiate Class B inside of Class A</a:t>
            </a:r>
          </a:p>
        </p:txBody>
      </p:sp>
    </p:spTree>
    <p:extLst>
      <p:ext uri="{BB962C8B-B14F-4D97-AF65-F5344CB8AC3E}">
        <p14:creationId xmlns:p14="http://schemas.microsoft.com/office/powerpoint/2010/main" val="104021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204</TotalTime>
  <Words>441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Introductory Computer Science Week 5 – Object Oriented Programming (cont’d)</vt:lpstr>
      <vt:lpstr>Administrative items</vt:lpstr>
      <vt:lpstr>Itinerary</vt:lpstr>
      <vt:lpstr>Let’s take the Person example from last lecture</vt:lpstr>
      <vt:lpstr>Let’s extend a bit more</vt:lpstr>
      <vt:lpstr>Two important concepts in OOP</vt:lpstr>
      <vt:lpstr>Another example</vt:lpstr>
      <vt:lpstr>Extend this!</vt:lpstr>
      <vt:lpstr>Additional important concepts</vt:lpstr>
      <vt:lpstr>Unified Modelling Language</vt:lpstr>
      <vt:lpstr>Relationships between classes</vt:lpstr>
      <vt:lpstr>For simplicity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Computer Science Week 5 – Object Oriented Programming (cont’d)</dc:title>
  <dc:creator>Dann Sioson</dc:creator>
  <cp:lastModifiedBy>Dann Sioson</cp:lastModifiedBy>
  <cp:revision>10</cp:revision>
  <dcterms:created xsi:type="dcterms:W3CDTF">2019-08-20T13:04:19Z</dcterms:created>
  <dcterms:modified xsi:type="dcterms:W3CDTF">2019-08-21T23:01:23Z</dcterms:modified>
</cp:coreProperties>
</file>