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 Sioson" initials="DS" lastIdx="1" clrIdx="0">
    <p:extLst>
      <p:ext uri="{19B8F6BF-5375-455C-9EA6-DF929625EA0E}">
        <p15:presenceInfo xmlns:p15="http://schemas.microsoft.com/office/powerpoint/2012/main" userId="Dann Sio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85" autoAdjust="0"/>
    <p:restoredTop sz="94660"/>
  </p:normalViewPr>
  <p:slideViewPr>
    <p:cSldViewPr snapToGrid="0">
      <p:cViewPr>
        <p:scale>
          <a:sx n="50" d="100"/>
          <a:sy n="50" d="100"/>
        </p:scale>
        <p:origin x="19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j.sioson@alum.utoront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89F4-5146-4FD6-820A-E326F6C03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Introductory Computer Science</a:t>
            </a:r>
            <a:br>
              <a:rPr lang="en-US" sz="3200" dirty="0"/>
            </a:br>
            <a:r>
              <a:rPr lang="en-US" sz="3200" dirty="0"/>
              <a:t>Week 7 – The Big Reveal &amp; Beyond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6B1C8-6F8E-43BC-966C-640D5431C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Dann Sioson</a:t>
            </a:r>
          </a:p>
          <a:p>
            <a:r>
              <a:rPr lang="en-US" dirty="0">
                <a:hlinkClick r:id="rId2"/>
              </a:rPr>
              <a:t>dj.sioson@alum.utoronto.ca</a:t>
            </a:r>
            <a:endParaRPr lang="en-US" dirty="0"/>
          </a:p>
          <a:p>
            <a:r>
              <a:rPr lang="en-US" dirty="0"/>
              <a:t>September 8,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445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008C-212F-404F-84EF-D67AFDAD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 of a Node (at base)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092A0-99B6-447C-921F-6A1D87F07EDB}"/>
              </a:ext>
            </a:extLst>
          </p:cNvPr>
          <p:cNvGrpSpPr/>
          <p:nvPr/>
        </p:nvGrpSpPr>
        <p:grpSpPr>
          <a:xfrm>
            <a:off x="3270542" y="2969777"/>
            <a:ext cx="5029398" cy="2228689"/>
            <a:chOff x="1295402" y="3313982"/>
            <a:chExt cx="5406482" cy="22286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1B64E10-8071-48A3-87C6-1A20661A2E17}"/>
                </a:ext>
              </a:extLst>
            </p:cNvPr>
            <p:cNvGrpSpPr/>
            <p:nvPr/>
          </p:nvGrpSpPr>
          <p:grpSpPr>
            <a:xfrm>
              <a:off x="1295402" y="3313982"/>
              <a:ext cx="5049127" cy="2228689"/>
              <a:chOff x="2359516" y="3764149"/>
              <a:chExt cx="4453937" cy="222868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449F3D-ECE2-4F2E-A08B-7D7B5E023F90}"/>
                  </a:ext>
                </a:extLst>
              </p:cNvPr>
              <p:cNvGrpSpPr/>
              <p:nvPr/>
            </p:nvGrpSpPr>
            <p:grpSpPr>
              <a:xfrm>
                <a:off x="2359516" y="3799296"/>
                <a:ext cx="4453937" cy="2193542"/>
                <a:chOff x="1642063" y="3320994"/>
                <a:chExt cx="4453937" cy="219354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5136625-FAD0-4126-97D4-62903B256218}"/>
                    </a:ext>
                  </a:extLst>
                </p:cNvPr>
                <p:cNvGrpSpPr/>
                <p:nvPr/>
              </p:nvGrpSpPr>
              <p:grpSpPr>
                <a:xfrm>
                  <a:off x="1673494" y="3320994"/>
                  <a:ext cx="4422506" cy="2193542"/>
                  <a:chOff x="1590261" y="2716696"/>
                  <a:chExt cx="2398643" cy="3008243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7E9FC3F-A373-44DA-828D-DEDC6D617AE0}"/>
                      </a:ext>
                    </a:extLst>
                  </p:cNvPr>
                  <p:cNvSpPr/>
                  <p:nvPr/>
                </p:nvSpPr>
                <p:spPr>
                  <a:xfrm>
                    <a:off x="1590261" y="2716696"/>
                    <a:ext cx="2398643" cy="300824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E0C3EAFA-13B0-4230-8175-3D9957E5EEAD}"/>
                      </a:ext>
                    </a:extLst>
                  </p:cNvPr>
                  <p:cNvCxnSpPr/>
                  <p:nvPr/>
                </p:nvCxnSpPr>
                <p:spPr>
                  <a:xfrm>
                    <a:off x="1590261" y="3175000"/>
                    <a:ext cx="2398643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4FDD8E8D-A2E9-4836-98F9-2F4887B7A4CE}"/>
                      </a:ext>
                    </a:extLst>
                  </p:cNvPr>
                  <p:cNvCxnSpPr/>
                  <p:nvPr/>
                </p:nvCxnSpPr>
                <p:spPr>
                  <a:xfrm>
                    <a:off x="1590261" y="4648200"/>
                    <a:ext cx="2398643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76E796-AFE4-43BF-9AD0-8DC348E6778D}"/>
                    </a:ext>
                  </a:extLst>
                </p:cNvPr>
                <p:cNvSpPr txBox="1"/>
                <p:nvPr/>
              </p:nvSpPr>
              <p:spPr>
                <a:xfrm>
                  <a:off x="1642063" y="3712625"/>
                  <a:ext cx="215235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+data: Object</a:t>
                  </a:r>
                </a:p>
                <a:p>
                  <a:r>
                    <a:rPr lang="en-CA" dirty="0"/>
                    <a:t>+pointer: Node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965BF5-0A60-499F-8F20-B6D2A79BFB7D}"/>
                  </a:ext>
                </a:extLst>
              </p:cNvPr>
              <p:cNvSpPr txBox="1"/>
              <p:nvPr/>
            </p:nvSpPr>
            <p:spPr>
              <a:xfrm>
                <a:off x="4166265" y="3764149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Node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151FA2-BEFA-46A7-B01F-4BDD51E8CD2D}"/>
                </a:ext>
              </a:extLst>
            </p:cNvPr>
            <p:cNvSpPr txBox="1"/>
            <p:nvPr/>
          </p:nvSpPr>
          <p:spPr>
            <a:xfrm>
              <a:off x="1295402" y="4848957"/>
              <a:ext cx="540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+__</a:t>
              </a:r>
              <a:r>
                <a:rPr lang="en-CA" dirty="0" err="1"/>
                <a:t>init</a:t>
              </a:r>
              <a:r>
                <a:rPr lang="en-CA" dirty="0"/>
                <a:t>__(self: Node, </a:t>
              </a:r>
            </a:p>
            <a:p>
              <a:r>
                <a:rPr lang="en-CA" dirty="0"/>
                <a:t>		 data: Object, pointer: Node) -&gt; None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F50843-4408-4889-A01F-EBD78D6AD12E}"/>
              </a:ext>
            </a:extLst>
          </p:cNvPr>
          <p:cNvGrpSpPr/>
          <p:nvPr/>
        </p:nvGrpSpPr>
        <p:grpSpPr>
          <a:xfrm>
            <a:off x="7967509" y="4049642"/>
            <a:ext cx="1617784" cy="1044719"/>
            <a:chOff x="5618204" y="4537522"/>
            <a:chExt cx="1617784" cy="104471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CC72A1-6E01-4F87-85FD-6236449A51B3}"/>
                </a:ext>
              </a:extLst>
            </p:cNvPr>
            <p:cNvCxnSpPr/>
            <p:nvPr/>
          </p:nvCxnSpPr>
          <p:spPr>
            <a:xfrm>
              <a:off x="5618204" y="4537522"/>
              <a:ext cx="160371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1D8F8E-C194-4565-BF7B-10D6365B3041}"/>
                </a:ext>
              </a:extLst>
            </p:cNvPr>
            <p:cNvCxnSpPr/>
            <p:nvPr/>
          </p:nvCxnSpPr>
          <p:spPr>
            <a:xfrm>
              <a:off x="7235988" y="4537522"/>
              <a:ext cx="0" cy="7850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E06F654-CCB6-4910-95DE-0DB6FC19C69A}"/>
                </a:ext>
              </a:extLst>
            </p:cNvPr>
            <p:cNvCxnSpPr/>
            <p:nvPr/>
          </p:nvCxnSpPr>
          <p:spPr>
            <a:xfrm flipH="1">
              <a:off x="5711483" y="5314006"/>
              <a:ext cx="15104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52C6CA-1F6E-4F80-987D-DD7714874FAF}"/>
                </a:ext>
              </a:extLst>
            </p:cNvPr>
            <p:cNvCxnSpPr/>
            <p:nvPr/>
          </p:nvCxnSpPr>
          <p:spPr>
            <a:xfrm flipV="1">
              <a:off x="5715000" y="4977659"/>
              <a:ext cx="338138" cy="3381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7BA037-FEC4-46CC-8B67-FF28C7057DFA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5315797"/>
              <a:ext cx="325560" cy="2664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54EDE1-6DE1-455C-9E94-06169C8B07AB}"/>
                </a:ext>
              </a:extLst>
            </p:cNvPr>
            <p:cNvSpPr txBox="1"/>
            <p:nvPr/>
          </p:nvSpPr>
          <p:spPr>
            <a:xfrm>
              <a:off x="6017344" y="499263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0…1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3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E96D-A702-4392-908B-17F59102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E05D-70A9-4F78-9660-19062887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Typically only has one main feature, which is a head that may contain a Node</a:t>
            </a:r>
          </a:p>
          <a:p>
            <a:r>
              <a:rPr lang="en-CA" dirty="0"/>
              <a:t>However, linked lists can be further extended for other low level features (e.g. length of list, tail, middle, etc.)</a:t>
            </a:r>
          </a:p>
          <a:p>
            <a:r>
              <a:rPr lang="en-CA" dirty="0"/>
              <a:t>UML: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7499E1-D65F-4C85-AA21-93835A2B637B}"/>
              </a:ext>
            </a:extLst>
          </p:cNvPr>
          <p:cNvGrpSpPr/>
          <p:nvPr/>
        </p:nvGrpSpPr>
        <p:grpSpPr>
          <a:xfrm>
            <a:off x="1295401" y="4249275"/>
            <a:ext cx="3857114" cy="2010848"/>
            <a:chOff x="1295402" y="3256538"/>
            <a:chExt cx="5406482" cy="24885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C7220B-5C72-42AD-B7DD-1716605D84EE}"/>
                </a:ext>
              </a:extLst>
            </p:cNvPr>
            <p:cNvGrpSpPr/>
            <p:nvPr/>
          </p:nvGrpSpPr>
          <p:grpSpPr>
            <a:xfrm>
              <a:off x="1295402" y="3256538"/>
              <a:ext cx="5049127" cy="2286133"/>
              <a:chOff x="2359516" y="3706705"/>
              <a:chExt cx="4453937" cy="22861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EB1990A-CE52-4034-8C1F-F30373B2D4BC}"/>
                  </a:ext>
                </a:extLst>
              </p:cNvPr>
              <p:cNvGrpSpPr/>
              <p:nvPr/>
            </p:nvGrpSpPr>
            <p:grpSpPr>
              <a:xfrm>
                <a:off x="2359516" y="3799296"/>
                <a:ext cx="4453937" cy="2193542"/>
                <a:chOff x="1642063" y="3320994"/>
                <a:chExt cx="4453937" cy="219354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FBF482E-90E4-45CE-8374-C15A4E5D1BBA}"/>
                    </a:ext>
                  </a:extLst>
                </p:cNvPr>
                <p:cNvGrpSpPr/>
                <p:nvPr/>
              </p:nvGrpSpPr>
              <p:grpSpPr>
                <a:xfrm>
                  <a:off x="1673494" y="3320994"/>
                  <a:ext cx="4422506" cy="2193542"/>
                  <a:chOff x="1590261" y="2716696"/>
                  <a:chExt cx="2398643" cy="3008243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CECB2166-9985-4E8E-9F1F-994512CD67FA}"/>
                      </a:ext>
                    </a:extLst>
                  </p:cNvPr>
                  <p:cNvSpPr/>
                  <p:nvPr/>
                </p:nvSpPr>
                <p:spPr>
                  <a:xfrm>
                    <a:off x="1590261" y="2716696"/>
                    <a:ext cx="2398643" cy="300824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B787F152-640B-4DC0-8A1B-02DB6E54CD2F}"/>
                      </a:ext>
                    </a:extLst>
                  </p:cNvPr>
                  <p:cNvCxnSpPr/>
                  <p:nvPr/>
                </p:nvCxnSpPr>
                <p:spPr>
                  <a:xfrm>
                    <a:off x="1590261" y="3175000"/>
                    <a:ext cx="2398643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4A65C094-A136-40E2-845E-596B81D9A3FA}"/>
                      </a:ext>
                    </a:extLst>
                  </p:cNvPr>
                  <p:cNvCxnSpPr/>
                  <p:nvPr/>
                </p:nvCxnSpPr>
                <p:spPr>
                  <a:xfrm>
                    <a:off x="1590261" y="4648200"/>
                    <a:ext cx="2398643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BB7488-0E23-4005-A29F-FCF5EA7B5BFE}"/>
                    </a:ext>
                  </a:extLst>
                </p:cNvPr>
                <p:cNvSpPr txBox="1"/>
                <p:nvPr/>
              </p:nvSpPr>
              <p:spPr>
                <a:xfrm>
                  <a:off x="1642063" y="3712625"/>
                  <a:ext cx="2152356" cy="593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-head: Node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5F5F5E-2EBB-42D5-B600-16B7BEAA9525}"/>
                  </a:ext>
                </a:extLst>
              </p:cNvPr>
              <p:cNvSpPr txBox="1"/>
              <p:nvPr/>
            </p:nvSpPr>
            <p:spPr>
              <a:xfrm>
                <a:off x="3820658" y="3706705"/>
                <a:ext cx="1737249" cy="593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LinkedList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24B9F2-B6E0-4666-BC1E-151518580FDD}"/>
                </a:ext>
              </a:extLst>
            </p:cNvPr>
            <p:cNvSpPr txBox="1"/>
            <p:nvPr/>
          </p:nvSpPr>
          <p:spPr>
            <a:xfrm>
              <a:off x="1295402" y="4848958"/>
              <a:ext cx="5406482" cy="89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+__</a:t>
              </a:r>
              <a:r>
                <a:rPr lang="en-CA" dirty="0" err="1"/>
                <a:t>init</a:t>
              </a:r>
              <a:r>
                <a:rPr lang="en-CA" dirty="0"/>
                <a:t>__(self: LinkedList)-&gt; None</a:t>
              </a:r>
            </a:p>
            <a:p>
              <a:r>
                <a:rPr lang="en-CA" dirty="0"/>
                <a:t>…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195A5E-52A0-4C19-9DB1-A66B7E4FE24E}"/>
              </a:ext>
            </a:extLst>
          </p:cNvPr>
          <p:cNvGrpSpPr/>
          <p:nvPr/>
        </p:nvGrpSpPr>
        <p:grpSpPr>
          <a:xfrm>
            <a:off x="6330711" y="4249274"/>
            <a:ext cx="3627456" cy="1648875"/>
            <a:chOff x="1295402" y="3256538"/>
            <a:chExt cx="5406482" cy="2286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C8ADF9-5119-40AA-9055-81D135ABDDE6}"/>
                </a:ext>
              </a:extLst>
            </p:cNvPr>
            <p:cNvGrpSpPr/>
            <p:nvPr/>
          </p:nvGrpSpPr>
          <p:grpSpPr>
            <a:xfrm>
              <a:off x="1295402" y="3256538"/>
              <a:ext cx="5049127" cy="2286133"/>
              <a:chOff x="2359516" y="3706705"/>
              <a:chExt cx="4453937" cy="228613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2FB50A7-E986-4A37-BFD7-1CFE1B574C55}"/>
                  </a:ext>
                </a:extLst>
              </p:cNvPr>
              <p:cNvGrpSpPr/>
              <p:nvPr/>
            </p:nvGrpSpPr>
            <p:grpSpPr>
              <a:xfrm>
                <a:off x="2359516" y="3799296"/>
                <a:ext cx="4453937" cy="2193542"/>
                <a:chOff x="1642063" y="3320994"/>
                <a:chExt cx="4453937" cy="2193542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81A503B-98F9-4C82-AEDD-A9591BDD9FF3}"/>
                    </a:ext>
                  </a:extLst>
                </p:cNvPr>
                <p:cNvGrpSpPr/>
                <p:nvPr/>
              </p:nvGrpSpPr>
              <p:grpSpPr>
                <a:xfrm>
                  <a:off x="1673494" y="3320994"/>
                  <a:ext cx="4422506" cy="2193542"/>
                  <a:chOff x="1590261" y="2716696"/>
                  <a:chExt cx="2398643" cy="3008243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A72623A-0873-4BE2-AE8A-99E6C12F73C9}"/>
                      </a:ext>
                    </a:extLst>
                  </p:cNvPr>
                  <p:cNvSpPr/>
                  <p:nvPr/>
                </p:nvSpPr>
                <p:spPr>
                  <a:xfrm>
                    <a:off x="1590261" y="2716696"/>
                    <a:ext cx="2398643" cy="300824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BCE2B30-AB69-467B-BA55-4730DFB783CA}"/>
                      </a:ext>
                    </a:extLst>
                  </p:cNvPr>
                  <p:cNvCxnSpPr/>
                  <p:nvPr/>
                </p:nvCxnSpPr>
                <p:spPr>
                  <a:xfrm>
                    <a:off x="1590261" y="3175000"/>
                    <a:ext cx="2398643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BC8104C-A3B5-4487-99F3-510CDD593142}"/>
                      </a:ext>
                    </a:extLst>
                  </p:cNvPr>
                  <p:cNvCxnSpPr/>
                  <p:nvPr/>
                </p:nvCxnSpPr>
                <p:spPr>
                  <a:xfrm>
                    <a:off x="1590261" y="4648200"/>
                    <a:ext cx="2398643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7278A4-142C-4302-BDF8-06469C765BC4}"/>
                    </a:ext>
                  </a:extLst>
                </p:cNvPr>
                <p:cNvSpPr txBox="1"/>
                <p:nvPr/>
              </p:nvSpPr>
              <p:spPr>
                <a:xfrm>
                  <a:off x="1642063" y="3712625"/>
                  <a:ext cx="2152356" cy="896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+data: Object</a:t>
                  </a:r>
                </a:p>
                <a:p>
                  <a:r>
                    <a:rPr lang="en-CA" dirty="0"/>
                    <a:t>+pointer: Node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78E34-1EC1-4183-B03E-7F5959FD3EDF}"/>
                  </a:ext>
                </a:extLst>
              </p:cNvPr>
              <p:cNvSpPr txBox="1"/>
              <p:nvPr/>
            </p:nvSpPr>
            <p:spPr>
              <a:xfrm>
                <a:off x="3820658" y="3706705"/>
                <a:ext cx="908769" cy="512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Node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42C284-57B9-49FF-AD15-4FA97B299FEB}"/>
                </a:ext>
              </a:extLst>
            </p:cNvPr>
            <p:cNvSpPr txBox="1"/>
            <p:nvPr/>
          </p:nvSpPr>
          <p:spPr>
            <a:xfrm>
              <a:off x="1295402" y="4848958"/>
              <a:ext cx="5406482" cy="512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+__</a:t>
              </a:r>
              <a:r>
                <a:rPr lang="en-CA" dirty="0" err="1"/>
                <a:t>init</a:t>
              </a:r>
              <a:r>
                <a:rPr lang="en-CA" dirty="0"/>
                <a:t>__(…)-&gt; None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1E35E8-FE68-413B-8FB4-5FCD84A592E3}"/>
              </a:ext>
            </a:extLst>
          </p:cNvPr>
          <p:cNvGrpSpPr/>
          <p:nvPr/>
        </p:nvGrpSpPr>
        <p:grpSpPr>
          <a:xfrm>
            <a:off x="9714885" y="4654750"/>
            <a:ext cx="1617784" cy="1044719"/>
            <a:chOff x="5618204" y="4537522"/>
            <a:chExt cx="1617784" cy="104471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972667-7892-4F0F-98BB-08BDDCB833F6}"/>
                </a:ext>
              </a:extLst>
            </p:cNvPr>
            <p:cNvCxnSpPr/>
            <p:nvPr/>
          </p:nvCxnSpPr>
          <p:spPr>
            <a:xfrm>
              <a:off x="5618204" y="4537522"/>
              <a:ext cx="160371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79C551D-73E7-47B4-B6F0-B70F18E370E0}"/>
                </a:ext>
              </a:extLst>
            </p:cNvPr>
            <p:cNvCxnSpPr/>
            <p:nvPr/>
          </p:nvCxnSpPr>
          <p:spPr>
            <a:xfrm>
              <a:off x="7235988" y="4537522"/>
              <a:ext cx="0" cy="7850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2045DE-2AE8-43B9-831A-6173E7C73F6C}"/>
                </a:ext>
              </a:extLst>
            </p:cNvPr>
            <p:cNvCxnSpPr/>
            <p:nvPr/>
          </p:nvCxnSpPr>
          <p:spPr>
            <a:xfrm flipH="1">
              <a:off x="5711483" y="5314006"/>
              <a:ext cx="15104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464588-F5A6-48BA-812F-D2491BE4060F}"/>
                </a:ext>
              </a:extLst>
            </p:cNvPr>
            <p:cNvCxnSpPr/>
            <p:nvPr/>
          </p:nvCxnSpPr>
          <p:spPr>
            <a:xfrm flipV="1">
              <a:off x="5715000" y="4977659"/>
              <a:ext cx="338138" cy="3381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806570-AAC2-4D79-9F7E-AA73390E07DD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5315797"/>
              <a:ext cx="325560" cy="2664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ADFF46-AA8C-4624-881B-92E8E3F3BDED}"/>
                </a:ext>
              </a:extLst>
            </p:cNvPr>
            <p:cNvSpPr txBox="1"/>
            <p:nvPr/>
          </p:nvSpPr>
          <p:spPr>
            <a:xfrm>
              <a:off x="6017344" y="499263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0…1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BB93A4-05B4-4368-82E0-FFBBE1397631}"/>
              </a:ext>
            </a:extLst>
          </p:cNvPr>
          <p:cNvCxnSpPr/>
          <p:nvPr/>
        </p:nvCxnSpPr>
        <p:spPr>
          <a:xfrm>
            <a:off x="4897569" y="4728773"/>
            <a:ext cx="14331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5F91B7-C02C-48D5-9F19-AB0AE7E6D03C}"/>
              </a:ext>
            </a:extLst>
          </p:cNvPr>
          <p:cNvCxnSpPr/>
          <p:nvPr/>
        </p:nvCxnSpPr>
        <p:spPr>
          <a:xfrm flipH="1" flipV="1">
            <a:off x="6035878" y="4433940"/>
            <a:ext cx="294833" cy="2948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C2B2B2-966C-4A9D-B664-544C9A2E673C}"/>
              </a:ext>
            </a:extLst>
          </p:cNvPr>
          <p:cNvCxnSpPr/>
          <p:nvPr/>
        </p:nvCxnSpPr>
        <p:spPr>
          <a:xfrm flipH="1">
            <a:off x="6079283" y="4728773"/>
            <a:ext cx="251428" cy="251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FADE644-B474-44B0-BBCA-DF54F25622D8}"/>
              </a:ext>
            </a:extLst>
          </p:cNvPr>
          <p:cNvSpPr/>
          <p:nvPr/>
        </p:nvSpPr>
        <p:spPr>
          <a:xfrm>
            <a:off x="5598487" y="410745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0…1</a:t>
            </a:r>
          </a:p>
        </p:txBody>
      </p:sp>
    </p:spTree>
    <p:extLst>
      <p:ext uri="{BB962C8B-B14F-4D97-AF65-F5344CB8AC3E}">
        <p14:creationId xmlns:p14="http://schemas.microsoft.com/office/powerpoint/2010/main" val="41122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3B-2BA9-43E7-B7A2-1B3D8699B0B4}"/>
              </a:ext>
            </a:extLst>
          </p:cNvPr>
          <p:cNvSpPr txBox="1">
            <a:spLocks/>
          </p:cNvSpPr>
          <p:nvPr/>
        </p:nvSpPr>
        <p:spPr>
          <a:xfrm>
            <a:off x="1295402" y="1263486"/>
            <a:ext cx="9601196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…What features can we add to a linked list?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56111-865D-440A-86D8-891793FD213F}"/>
              </a:ext>
            </a:extLst>
          </p:cNvPr>
          <p:cNvSpPr txBox="1"/>
          <p:nvPr/>
        </p:nvSpPr>
        <p:spPr>
          <a:xfrm>
            <a:off x="1295402" y="2370351"/>
            <a:ext cx="498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Before we start, a bit of explanation with an example: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D3AA72-3B3C-48D4-B359-334BD6E8C61D}"/>
              </a:ext>
            </a:extLst>
          </p:cNvPr>
          <p:cNvGrpSpPr/>
          <p:nvPr/>
        </p:nvGrpSpPr>
        <p:grpSpPr>
          <a:xfrm>
            <a:off x="5148775" y="3084341"/>
            <a:ext cx="1378636" cy="689318"/>
            <a:chOff x="3404382" y="3429000"/>
            <a:chExt cx="1378636" cy="6893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718D2F0-2B43-418C-B3C0-68B298387C8F}"/>
                </a:ext>
              </a:extLst>
            </p:cNvPr>
            <p:cNvGrpSpPr/>
            <p:nvPr/>
          </p:nvGrpSpPr>
          <p:grpSpPr>
            <a:xfrm>
              <a:off x="3404382" y="3429000"/>
              <a:ext cx="1378636" cy="689318"/>
              <a:chOff x="3404382" y="3429000"/>
              <a:chExt cx="1378636" cy="6893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73BB2E-1F3E-4104-834E-B6BEB654A82D}"/>
                  </a:ext>
                </a:extLst>
              </p:cNvPr>
              <p:cNvSpPr/>
              <p:nvPr/>
            </p:nvSpPr>
            <p:spPr>
              <a:xfrm>
                <a:off x="3404382" y="3429001"/>
                <a:ext cx="689317" cy="6893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4CF4CF-EC83-47F7-9D06-74A6961F272D}"/>
                  </a:ext>
                </a:extLst>
              </p:cNvPr>
              <p:cNvSpPr/>
              <p:nvPr/>
            </p:nvSpPr>
            <p:spPr>
              <a:xfrm>
                <a:off x="4093700" y="3429000"/>
                <a:ext cx="689318" cy="6893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97440D-8ED7-4045-869A-267BFD93F34A}"/>
                </a:ext>
              </a:extLst>
            </p:cNvPr>
            <p:cNvCxnSpPr/>
            <p:nvPr/>
          </p:nvCxnSpPr>
          <p:spPr>
            <a:xfrm>
              <a:off x="4093699" y="3429000"/>
              <a:ext cx="689317" cy="6893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89F5D0-F4FC-4EC3-9BBF-41499FEDFAAF}"/>
              </a:ext>
            </a:extLst>
          </p:cNvPr>
          <p:cNvCxnSpPr>
            <a:endCxn id="5" idx="2"/>
          </p:cNvCxnSpPr>
          <p:nvPr/>
        </p:nvCxnSpPr>
        <p:spPr>
          <a:xfrm flipV="1">
            <a:off x="5493433" y="3773659"/>
            <a:ext cx="1" cy="854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48C18C-6816-474F-9394-3AC544427FA3}"/>
              </a:ext>
            </a:extLst>
          </p:cNvPr>
          <p:cNvSpPr txBox="1"/>
          <p:nvPr/>
        </p:nvSpPr>
        <p:spPr>
          <a:xfrm>
            <a:off x="5230233" y="462827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9910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34C8811-C4A6-401A-AEAE-61AD71A59ED3}"/>
              </a:ext>
            </a:extLst>
          </p:cNvPr>
          <p:cNvGrpSpPr/>
          <p:nvPr/>
        </p:nvGrpSpPr>
        <p:grpSpPr>
          <a:xfrm>
            <a:off x="3414632" y="1992393"/>
            <a:ext cx="1378636" cy="689318"/>
            <a:chOff x="3404382" y="3429000"/>
            <a:chExt cx="1378636" cy="68931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F9FA4E-8F69-4D84-9DDA-C60E287C926B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CDEFDB-C790-41FD-A482-60663B48721C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A7B3B-2BA9-43E7-B7A2-1B3D8699B0B4}"/>
              </a:ext>
            </a:extLst>
          </p:cNvPr>
          <p:cNvSpPr txBox="1">
            <a:spLocks/>
          </p:cNvSpPr>
          <p:nvPr/>
        </p:nvSpPr>
        <p:spPr>
          <a:xfrm>
            <a:off x="1494114" y="1082768"/>
            <a:ext cx="9601196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Prepending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796D5E-DD23-4EC1-9611-FF5B0120437F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1147690" y="3481785"/>
            <a:ext cx="344660" cy="1791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C80FD7-3CBB-4131-95A1-6C6437633E18}"/>
              </a:ext>
            </a:extLst>
          </p:cNvPr>
          <p:cNvSpPr txBox="1"/>
          <p:nvPr/>
        </p:nvSpPr>
        <p:spPr>
          <a:xfrm>
            <a:off x="1188420" y="52735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92A394-44C7-4436-865D-BBE950041857}"/>
              </a:ext>
            </a:extLst>
          </p:cNvPr>
          <p:cNvGrpSpPr/>
          <p:nvPr/>
        </p:nvGrpSpPr>
        <p:grpSpPr>
          <a:xfrm>
            <a:off x="4103951" y="1992393"/>
            <a:ext cx="689317" cy="689317"/>
            <a:chOff x="803032" y="3429000"/>
            <a:chExt cx="689317" cy="6893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29C50E-928B-4E3D-BED9-3FF0A7FFA235}"/>
                </a:ext>
              </a:extLst>
            </p:cNvPr>
            <p:cNvSpPr/>
            <p:nvPr/>
          </p:nvSpPr>
          <p:spPr>
            <a:xfrm>
              <a:off x="803032" y="3429000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9AB0CE-C12C-48E0-BC69-61ED98CBC94C}"/>
                </a:ext>
              </a:extLst>
            </p:cNvPr>
            <p:cNvCxnSpPr/>
            <p:nvPr/>
          </p:nvCxnSpPr>
          <p:spPr>
            <a:xfrm>
              <a:off x="803032" y="3429000"/>
              <a:ext cx="689317" cy="6893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97FAC6-DFD2-434E-9E0D-33CAF3FE4DB1}"/>
              </a:ext>
            </a:extLst>
          </p:cNvPr>
          <p:cNvGrpSpPr/>
          <p:nvPr/>
        </p:nvGrpSpPr>
        <p:grpSpPr>
          <a:xfrm>
            <a:off x="803031" y="704865"/>
            <a:ext cx="1378636" cy="689318"/>
            <a:chOff x="3404382" y="3429000"/>
            <a:chExt cx="1378636" cy="6893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2ECF27-2E5E-441F-829B-AA3F5620ED0F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02BA92-039F-4143-A942-958D083317D1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AA4AEC-EA1F-480C-9381-233C7767D3FD}"/>
              </a:ext>
            </a:extLst>
          </p:cNvPr>
          <p:cNvGrpSpPr/>
          <p:nvPr/>
        </p:nvGrpSpPr>
        <p:grpSpPr>
          <a:xfrm>
            <a:off x="3731151" y="3828071"/>
            <a:ext cx="1378636" cy="689318"/>
            <a:chOff x="3404382" y="3429000"/>
            <a:chExt cx="1378636" cy="6893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17363C-CB63-4101-82DD-59CBE5C501B1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8F08FD-0FC5-48FC-BB52-452FCDD49D01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F7D339-52CC-467A-837D-88C601C8E85B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2681710"/>
            <a:ext cx="907068" cy="1146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831B94-637E-4FDD-BF9B-BE05FF3E802D}"/>
              </a:ext>
            </a:extLst>
          </p:cNvPr>
          <p:cNvGrpSpPr/>
          <p:nvPr/>
        </p:nvGrpSpPr>
        <p:grpSpPr>
          <a:xfrm>
            <a:off x="803031" y="2792467"/>
            <a:ext cx="1378636" cy="689318"/>
            <a:chOff x="3404382" y="3429000"/>
            <a:chExt cx="1378636" cy="68931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6B9220D-CC6E-4B50-BB7F-C3456783729D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5B2F16-5E54-4040-806A-5F820E859830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8C1DC4-AB5C-42AD-B184-F3851D60304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251694" y="3296261"/>
            <a:ext cx="1479457" cy="876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2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A4E6BAB-EB74-4A03-81CF-3E341FBEAF43}"/>
              </a:ext>
            </a:extLst>
          </p:cNvPr>
          <p:cNvGrpSpPr/>
          <p:nvPr/>
        </p:nvGrpSpPr>
        <p:grpSpPr>
          <a:xfrm>
            <a:off x="3508131" y="2222353"/>
            <a:ext cx="1378636" cy="689318"/>
            <a:chOff x="3404382" y="3429000"/>
            <a:chExt cx="1378636" cy="6893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A3901E-0817-41D2-9A84-04BE199E5255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7E15E9-278F-4C45-BD3C-A750C9B66201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A7B3B-2BA9-43E7-B7A2-1B3D8699B0B4}"/>
              </a:ext>
            </a:extLst>
          </p:cNvPr>
          <p:cNvSpPr txBox="1">
            <a:spLocks/>
          </p:cNvSpPr>
          <p:nvPr/>
        </p:nvSpPr>
        <p:spPr>
          <a:xfrm>
            <a:off x="1492350" y="1024335"/>
            <a:ext cx="9601196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Appending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796D5E-DD23-4EC1-9611-FF5B0120437F}"/>
              </a:ext>
            </a:extLst>
          </p:cNvPr>
          <p:cNvCxnSpPr>
            <a:cxnSpLocks/>
          </p:cNvCxnSpPr>
          <p:nvPr/>
        </p:nvCxnSpPr>
        <p:spPr>
          <a:xfrm flipV="1">
            <a:off x="1588623" y="4517658"/>
            <a:ext cx="1" cy="854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C80FD7-3CBB-4131-95A1-6C6437633E18}"/>
              </a:ext>
            </a:extLst>
          </p:cNvPr>
          <p:cNvSpPr txBox="1"/>
          <p:nvPr/>
        </p:nvSpPr>
        <p:spPr>
          <a:xfrm>
            <a:off x="1188420" y="52735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382321-5899-4F77-BD7A-1E531EEC2A33}"/>
              </a:ext>
            </a:extLst>
          </p:cNvPr>
          <p:cNvSpPr txBox="1"/>
          <p:nvPr/>
        </p:nvSpPr>
        <p:spPr>
          <a:xfrm>
            <a:off x="1098454" y="1584471"/>
            <a:ext cx="99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 text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97FAC6-DFD2-434E-9E0D-33CAF3FE4DB1}"/>
              </a:ext>
            </a:extLst>
          </p:cNvPr>
          <p:cNvGrpSpPr/>
          <p:nvPr/>
        </p:nvGrpSpPr>
        <p:grpSpPr>
          <a:xfrm>
            <a:off x="5612569" y="4074258"/>
            <a:ext cx="1378636" cy="689318"/>
            <a:chOff x="3404382" y="3429000"/>
            <a:chExt cx="1378636" cy="6893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2ECF27-2E5E-441F-829B-AA3F5620ED0F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02BA92-039F-4143-A942-958D083317D1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95A06-6527-4A80-84C5-BBDA8D831365}"/>
              </a:ext>
            </a:extLst>
          </p:cNvPr>
          <p:cNvGrpSpPr/>
          <p:nvPr/>
        </p:nvGrpSpPr>
        <p:grpSpPr>
          <a:xfrm>
            <a:off x="907952" y="3503206"/>
            <a:ext cx="1378636" cy="689318"/>
            <a:chOff x="3404382" y="3429000"/>
            <a:chExt cx="1378636" cy="6893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908DFA-2F1A-47E6-89C8-54189E9A589B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2BAC1-ABF9-4469-AF0D-D40E52AD6689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92A394-44C7-4436-865D-BBE950041857}"/>
              </a:ext>
            </a:extLst>
          </p:cNvPr>
          <p:cNvGrpSpPr/>
          <p:nvPr/>
        </p:nvGrpSpPr>
        <p:grpSpPr>
          <a:xfrm>
            <a:off x="6297048" y="4074257"/>
            <a:ext cx="689317" cy="689317"/>
            <a:chOff x="803032" y="3429000"/>
            <a:chExt cx="689317" cy="6893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29C50E-928B-4E3D-BED9-3FF0A7FFA235}"/>
                </a:ext>
              </a:extLst>
            </p:cNvPr>
            <p:cNvSpPr/>
            <p:nvPr/>
          </p:nvSpPr>
          <p:spPr>
            <a:xfrm>
              <a:off x="803032" y="3429000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9AB0CE-C12C-48E0-BC69-61ED98CBC94C}"/>
                </a:ext>
              </a:extLst>
            </p:cNvPr>
            <p:cNvCxnSpPr/>
            <p:nvPr/>
          </p:nvCxnSpPr>
          <p:spPr>
            <a:xfrm>
              <a:off x="803032" y="3429000"/>
              <a:ext cx="689317" cy="6893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62CC6-4977-44BC-9C6E-B8DE6587DB6D}"/>
              </a:ext>
            </a:extLst>
          </p:cNvPr>
          <p:cNvCxnSpPr>
            <a:cxnSpLocks/>
          </p:cNvCxnSpPr>
          <p:nvPr/>
        </p:nvCxnSpPr>
        <p:spPr>
          <a:xfrm flipV="1">
            <a:off x="1941929" y="2739341"/>
            <a:ext cx="1566202" cy="728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09E2FA-3DB7-402C-AAB4-4484CE03119B}"/>
              </a:ext>
            </a:extLst>
          </p:cNvPr>
          <p:cNvCxnSpPr>
            <a:cxnSpLocks/>
          </p:cNvCxnSpPr>
          <p:nvPr/>
        </p:nvCxnSpPr>
        <p:spPr>
          <a:xfrm>
            <a:off x="4391026" y="4454608"/>
            <a:ext cx="122154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1B20B3-5BBD-49A3-841F-731107DB0E13}"/>
              </a:ext>
            </a:extLst>
          </p:cNvPr>
          <p:cNvSpPr txBox="1"/>
          <p:nvPr/>
        </p:nvSpPr>
        <p:spPr>
          <a:xfrm>
            <a:off x="3701708" y="4188361"/>
            <a:ext cx="99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Var_2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73E52C-A030-44CA-94B8-C62CEF6CD691}"/>
              </a:ext>
            </a:extLst>
          </p:cNvPr>
          <p:cNvCxnSpPr>
            <a:cxnSpLocks/>
          </p:cNvCxnSpPr>
          <p:nvPr/>
        </p:nvCxnSpPr>
        <p:spPr>
          <a:xfrm flipV="1">
            <a:off x="2502889" y="3124200"/>
            <a:ext cx="1254954" cy="2244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4BD990-A4D9-49DD-A05A-D1458E771C60}"/>
              </a:ext>
            </a:extLst>
          </p:cNvPr>
          <p:cNvSpPr txBox="1"/>
          <p:nvPr/>
        </p:nvSpPr>
        <p:spPr>
          <a:xfrm>
            <a:off x="1941929" y="5368652"/>
            <a:ext cx="99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CA" dirty="0" err="1"/>
              <a:t>raveller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6034C3-7915-4C1E-B6D7-1B5E47C3B84A}"/>
              </a:ext>
            </a:extLst>
          </p:cNvPr>
          <p:cNvCxnSpPr>
            <a:cxnSpLocks/>
          </p:cNvCxnSpPr>
          <p:nvPr/>
        </p:nvCxnSpPr>
        <p:spPr>
          <a:xfrm>
            <a:off x="4944784" y="2578265"/>
            <a:ext cx="1088643" cy="1507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5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3B-2BA9-43E7-B7A2-1B3D8699B0B4}"/>
              </a:ext>
            </a:extLst>
          </p:cNvPr>
          <p:cNvSpPr txBox="1">
            <a:spLocks/>
          </p:cNvSpPr>
          <p:nvPr/>
        </p:nvSpPr>
        <p:spPr>
          <a:xfrm>
            <a:off x="1597270" y="743631"/>
            <a:ext cx="9601196" cy="13038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Inserting (assuming we don’t run into index errors)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796D5E-DD23-4EC1-9611-FF5B0120437F}"/>
              </a:ext>
            </a:extLst>
          </p:cNvPr>
          <p:cNvCxnSpPr>
            <a:cxnSpLocks/>
          </p:cNvCxnSpPr>
          <p:nvPr/>
        </p:nvCxnSpPr>
        <p:spPr>
          <a:xfrm flipV="1">
            <a:off x="1492349" y="4418917"/>
            <a:ext cx="1" cy="854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C80FD7-3CBB-4131-95A1-6C6437633E18}"/>
              </a:ext>
            </a:extLst>
          </p:cNvPr>
          <p:cNvSpPr txBox="1"/>
          <p:nvPr/>
        </p:nvSpPr>
        <p:spPr>
          <a:xfrm>
            <a:off x="1188420" y="52735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92A394-44C7-4436-865D-BBE950041857}"/>
              </a:ext>
            </a:extLst>
          </p:cNvPr>
          <p:cNvGrpSpPr/>
          <p:nvPr/>
        </p:nvGrpSpPr>
        <p:grpSpPr>
          <a:xfrm>
            <a:off x="1188420" y="3646953"/>
            <a:ext cx="689317" cy="689317"/>
            <a:chOff x="803032" y="3429000"/>
            <a:chExt cx="689317" cy="6893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29C50E-928B-4E3D-BED9-3FF0A7FFA235}"/>
                </a:ext>
              </a:extLst>
            </p:cNvPr>
            <p:cNvSpPr/>
            <p:nvPr/>
          </p:nvSpPr>
          <p:spPr>
            <a:xfrm>
              <a:off x="803032" y="3429000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9AB0CE-C12C-48E0-BC69-61ED98CBC94C}"/>
                </a:ext>
              </a:extLst>
            </p:cNvPr>
            <p:cNvCxnSpPr/>
            <p:nvPr/>
          </p:nvCxnSpPr>
          <p:spPr>
            <a:xfrm>
              <a:off x="803032" y="3429000"/>
              <a:ext cx="689317" cy="6893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2035D3-0831-44D3-9A2B-A74DE6D703E8}"/>
              </a:ext>
            </a:extLst>
          </p:cNvPr>
          <p:cNvCxnSpPr>
            <a:cxnSpLocks/>
          </p:cNvCxnSpPr>
          <p:nvPr/>
        </p:nvCxnSpPr>
        <p:spPr>
          <a:xfrm flipH="1">
            <a:off x="821923" y="1487073"/>
            <a:ext cx="435" cy="841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382321-5899-4F77-BD7A-1E531EEC2A33}"/>
              </a:ext>
            </a:extLst>
          </p:cNvPr>
          <p:cNvSpPr txBox="1"/>
          <p:nvPr/>
        </p:nvSpPr>
        <p:spPr>
          <a:xfrm>
            <a:off x="1098454" y="1584471"/>
            <a:ext cx="99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 text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97FAC6-DFD2-434E-9E0D-33CAF3FE4DB1}"/>
              </a:ext>
            </a:extLst>
          </p:cNvPr>
          <p:cNvGrpSpPr/>
          <p:nvPr/>
        </p:nvGrpSpPr>
        <p:grpSpPr>
          <a:xfrm>
            <a:off x="717451" y="679676"/>
            <a:ext cx="1378636" cy="689318"/>
            <a:chOff x="3404382" y="3429000"/>
            <a:chExt cx="1378636" cy="6893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2ECF27-2E5E-441F-829B-AA3F5620ED0F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02BA92-039F-4143-A942-958D083317D1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8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796D5E-DD23-4EC1-9611-FF5B0120437F}"/>
              </a:ext>
            </a:extLst>
          </p:cNvPr>
          <p:cNvCxnSpPr>
            <a:cxnSpLocks/>
          </p:cNvCxnSpPr>
          <p:nvPr/>
        </p:nvCxnSpPr>
        <p:spPr>
          <a:xfrm flipV="1">
            <a:off x="1492349" y="4418917"/>
            <a:ext cx="1" cy="854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C80FD7-3CBB-4131-95A1-6C6437633E18}"/>
              </a:ext>
            </a:extLst>
          </p:cNvPr>
          <p:cNvSpPr txBox="1"/>
          <p:nvPr/>
        </p:nvSpPr>
        <p:spPr>
          <a:xfrm>
            <a:off x="1188420" y="52735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92A394-44C7-4436-865D-BBE950041857}"/>
              </a:ext>
            </a:extLst>
          </p:cNvPr>
          <p:cNvGrpSpPr/>
          <p:nvPr/>
        </p:nvGrpSpPr>
        <p:grpSpPr>
          <a:xfrm>
            <a:off x="1188420" y="3646953"/>
            <a:ext cx="689317" cy="689317"/>
            <a:chOff x="803032" y="3429000"/>
            <a:chExt cx="689317" cy="6893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29C50E-928B-4E3D-BED9-3FF0A7FFA235}"/>
                </a:ext>
              </a:extLst>
            </p:cNvPr>
            <p:cNvSpPr/>
            <p:nvPr/>
          </p:nvSpPr>
          <p:spPr>
            <a:xfrm>
              <a:off x="803032" y="3429000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9AB0CE-C12C-48E0-BC69-61ED98CBC94C}"/>
                </a:ext>
              </a:extLst>
            </p:cNvPr>
            <p:cNvCxnSpPr/>
            <p:nvPr/>
          </p:nvCxnSpPr>
          <p:spPr>
            <a:xfrm>
              <a:off x="803032" y="3429000"/>
              <a:ext cx="689317" cy="6893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2035D3-0831-44D3-9A2B-A74DE6D703E8}"/>
              </a:ext>
            </a:extLst>
          </p:cNvPr>
          <p:cNvCxnSpPr>
            <a:cxnSpLocks/>
          </p:cNvCxnSpPr>
          <p:nvPr/>
        </p:nvCxnSpPr>
        <p:spPr>
          <a:xfrm flipH="1">
            <a:off x="821923" y="1487073"/>
            <a:ext cx="435" cy="841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382321-5899-4F77-BD7A-1E531EEC2A33}"/>
              </a:ext>
            </a:extLst>
          </p:cNvPr>
          <p:cNvSpPr txBox="1"/>
          <p:nvPr/>
        </p:nvSpPr>
        <p:spPr>
          <a:xfrm>
            <a:off x="1098454" y="1584471"/>
            <a:ext cx="99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 text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97FAC6-DFD2-434E-9E0D-33CAF3FE4DB1}"/>
              </a:ext>
            </a:extLst>
          </p:cNvPr>
          <p:cNvGrpSpPr/>
          <p:nvPr/>
        </p:nvGrpSpPr>
        <p:grpSpPr>
          <a:xfrm>
            <a:off x="710117" y="706246"/>
            <a:ext cx="1378636" cy="689318"/>
            <a:chOff x="3404382" y="3429000"/>
            <a:chExt cx="1378636" cy="6893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2ECF27-2E5E-441F-829B-AA3F5620ED0F}"/>
                </a:ext>
              </a:extLst>
            </p:cNvPr>
            <p:cNvSpPr/>
            <p:nvPr/>
          </p:nvSpPr>
          <p:spPr>
            <a:xfrm>
              <a:off x="3404382" y="3429001"/>
              <a:ext cx="689317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02BA92-039F-4143-A942-958D083317D1}"/>
                </a:ext>
              </a:extLst>
            </p:cNvPr>
            <p:cNvSpPr/>
            <p:nvPr/>
          </p:nvSpPr>
          <p:spPr>
            <a:xfrm>
              <a:off x="4093700" y="3429000"/>
              <a:ext cx="689318" cy="6893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864E1F18-B131-4491-A561-D3BC8021A969}"/>
              </a:ext>
            </a:extLst>
          </p:cNvPr>
          <p:cNvSpPr txBox="1">
            <a:spLocks/>
          </p:cNvSpPr>
          <p:nvPr/>
        </p:nvSpPr>
        <p:spPr>
          <a:xfrm>
            <a:off x="1597270" y="743631"/>
            <a:ext cx="9601196" cy="13038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Removing (assuming we don’t run into index errors)</a:t>
            </a:r>
          </a:p>
        </p:txBody>
      </p:sp>
    </p:spTree>
    <p:extLst>
      <p:ext uri="{BB962C8B-B14F-4D97-AF65-F5344CB8AC3E}">
        <p14:creationId xmlns:p14="http://schemas.microsoft.com/office/powerpoint/2010/main" val="200150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6EE1-5370-499C-800B-8C1AC09EB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Beyond!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C5BD-AF61-4E01-AC5F-C1194E279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02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E30C-44DF-4D75-8489-53BBA870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 the materials that I have taught…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D394-7FF8-4A0F-96C3-EA2D7361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There are things I did skip relatively due to time (and personal) constraints</a:t>
            </a:r>
          </a:p>
          <a:p>
            <a:r>
              <a:rPr lang="en-CA" dirty="0"/>
              <a:t>There are things that are important for you to know and can learn more about at your own time (highlighted in bold):</a:t>
            </a:r>
          </a:p>
          <a:p>
            <a:pPr lvl="1"/>
            <a:r>
              <a:rPr lang="en-CA" dirty="0"/>
              <a:t>Following the design recipe, we did not do any tests in OOP. This is because you would have to </a:t>
            </a:r>
            <a:r>
              <a:rPr lang="en-CA" b="1" dirty="0"/>
              <a:t>unit test </a:t>
            </a:r>
            <a:r>
              <a:rPr lang="en-CA" dirty="0"/>
              <a:t>your code in order to understand its behaviour</a:t>
            </a:r>
          </a:p>
          <a:p>
            <a:pPr lvl="1"/>
            <a:r>
              <a:rPr lang="en-CA" dirty="0"/>
              <a:t>Like the last two examples that we did, we went into the assumption of no indexing errors. It’s critical to know about </a:t>
            </a:r>
            <a:r>
              <a:rPr lang="en-CA" b="1" dirty="0"/>
              <a:t>exception handling, </a:t>
            </a:r>
            <a:r>
              <a:rPr lang="en-CA" dirty="0"/>
              <a:t>especially in structured languages</a:t>
            </a:r>
          </a:p>
          <a:p>
            <a:pPr lvl="1"/>
            <a:r>
              <a:rPr lang="en-CA" dirty="0"/>
              <a:t>I wanted to have two weeks on </a:t>
            </a:r>
            <a:r>
              <a:rPr lang="en-CA" b="1" dirty="0"/>
              <a:t>Recursion</a:t>
            </a:r>
            <a:r>
              <a:rPr lang="en-CA" dirty="0"/>
              <a:t>, which is a neat tool to do certain things if you don’t like the iterative approach using loops; useful in University (especially for proofs)</a:t>
            </a:r>
          </a:p>
          <a:p>
            <a:pPr lvl="1"/>
            <a:r>
              <a:rPr lang="en-CA" dirty="0"/>
              <a:t>Linked Lists is not the only </a:t>
            </a:r>
            <a:r>
              <a:rPr lang="en-CA" b="1" dirty="0"/>
              <a:t>data structure</a:t>
            </a:r>
            <a:r>
              <a:rPr lang="en-CA" dirty="0"/>
              <a:t> that is important</a:t>
            </a:r>
          </a:p>
          <a:p>
            <a:pPr lvl="1"/>
            <a:r>
              <a:rPr lang="en-CA" dirty="0"/>
              <a:t>As a SWE, you’re going to be doing a lot of design; look at </a:t>
            </a:r>
            <a:r>
              <a:rPr lang="en-CA" b="1" dirty="0"/>
              <a:t>design patterns</a:t>
            </a:r>
            <a:r>
              <a:rPr lang="en-CA" dirty="0"/>
              <a:t> and </a:t>
            </a:r>
            <a:r>
              <a:rPr lang="en-CA" b="1" dirty="0"/>
              <a:t>SOLID</a:t>
            </a:r>
            <a:r>
              <a:rPr lang="en-CA" dirty="0"/>
              <a:t> </a:t>
            </a:r>
            <a:r>
              <a:rPr lang="en-CA" b="1" dirty="0"/>
              <a:t>principles</a:t>
            </a:r>
            <a:r>
              <a:rPr lang="en-CA" dirty="0"/>
              <a:t> to reduce code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338200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6EE1-5370-499C-800B-8C1AC09EB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/>
              <a:t>Thank you for the opportunity to let me teach!</a:t>
            </a:r>
          </a:p>
        </p:txBody>
      </p:sp>
    </p:spTree>
    <p:extLst>
      <p:ext uri="{BB962C8B-B14F-4D97-AF65-F5344CB8AC3E}">
        <p14:creationId xmlns:p14="http://schemas.microsoft.com/office/powerpoint/2010/main" val="89387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8E2A-A189-48F8-BE84-5E7F5D8E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items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737-14AE-4C19-907C-4D3C0C8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probably wondering why this week is a PowerPoint (again) instead of a pdf</a:t>
            </a:r>
          </a:p>
          <a:p>
            <a:r>
              <a:rPr lang="en-CA" dirty="0"/>
              <a:t>Exercises*</a:t>
            </a:r>
          </a:p>
          <a:p>
            <a:r>
              <a:rPr lang="en-CA" dirty="0"/>
              <a:t>Assignment</a:t>
            </a:r>
          </a:p>
          <a:p>
            <a:pPr marL="0" indent="0">
              <a:buNone/>
            </a:pPr>
            <a:r>
              <a:rPr lang="en-CA" dirty="0"/>
              <a:t>* = Depends on the 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7660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A69E-6B33-4438-AA53-EBF6CDE5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Itinerary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0FC0-1E17-42ED-BA51-8F3E6422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Introduction and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Programming With Python*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Memory Model and Debugging*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Object 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Object 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Test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Big Reveal &amp; Beyond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34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2F84-D71D-4EA5-B266-3A815289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big 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5E44-9D59-4356-8D62-C0B9E8B2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ready for the big reveal?</a:t>
            </a:r>
          </a:p>
          <a:p>
            <a:r>
              <a:rPr lang="en-CA" dirty="0"/>
              <a:t>This is </a:t>
            </a:r>
            <a:r>
              <a:rPr lang="en-CA" dirty="0" err="1"/>
              <a:t>gonna</a:t>
            </a:r>
            <a:r>
              <a:rPr lang="en-CA" dirty="0"/>
              <a:t> blow your mind</a:t>
            </a:r>
          </a:p>
          <a:p>
            <a:r>
              <a:rPr lang="en-CA" dirty="0"/>
              <a:t>No like actually</a:t>
            </a:r>
          </a:p>
        </p:txBody>
      </p:sp>
    </p:spTree>
    <p:extLst>
      <p:ext uri="{BB962C8B-B14F-4D97-AF65-F5344CB8AC3E}">
        <p14:creationId xmlns:p14="http://schemas.microsoft.com/office/powerpoint/2010/main" val="31525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6CE1-2C2F-4562-96AA-34D17DC1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9995" y="2457027"/>
            <a:ext cx="9601196" cy="1303867"/>
          </a:xfrm>
        </p:spPr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65EC5-6153-46A3-BCE4-9E4518904AA3}"/>
              </a:ext>
            </a:extLst>
          </p:cNvPr>
          <p:cNvSpPr txBox="1">
            <a:spLocks/>
          </p:cNvSpPr>
          <p:nvPr/>
        </p:nvSpPr>
        <p:spPr>
          <a:xfrm>
            <a:off x="1110177" y="374903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DON’T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7DFA6D-1FB5-4A48-97F2-306D98571B50}"/>
              </a:ext>
            </a:extLst>
          </p:cNvPr>
          <p:cNvSpPr txBox="1">
            <a:spLocks/>
          </p:cNvSpPr>
          <p:nvPr/>
        </p:nvSpPr>
        <p:spPr>
          <a:xfrm>
            <a:off x="3417278" y="2457027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EXIST</a:t>
            </a:r>
          </a:p>
        </p:txBody>
      </p:sp>
    </p:spTree>
    <p:extLst>
      <p:ext uri="{BB962C8B-B14F-4D97-AF65-F5344CB8AC3E}">
        <p14:creationId xmlns:p14="http://schemas.microsoft.com/office/powerpoint/2010/main" val="18061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A8CC-D623-4E25-93C3-E03F4DB4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Big 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B3B3-CA5D-4AFD-878C-135577C9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Lists aren’t possible</a:t>
            </a:r>
          </a:p>
          <a:p>
            <a:r>
              <a:rPr lang="en-CA" dirty="0"/>
              <a:t>They’re just an ADT (Abstract Data Type)</a:t>
            </a:r>
          </a:p>
          <a:p>
            <a:r>
              <a:rPr lang="en-CA" dirty="0"/>
              <a:t>“… The greatest trick Python ever pulled was convincing the world lists exist”</a:t>
            </a:r>
          </a:p>
        </p:txBody>
      </p:sp>
    </p:spTree>
    <p:extLst>
      <p:ext uri="{BB962C8B-B14F-4D97-AF65-F5344CB8AC3E}">
        <p14:creationId xmlns:p14="http://schemas.microsoft.com/office/powerpoint/2010/main" val="40902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2B82-BFCD-4605-B9BD-D6620010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this the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022A-3A0E-4850-8757-4F2F5C40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Computer Scientist, you want to have things as efficient as possible</a:t>
            </a:r>
          </a:p>
          <a:p>
            <a:r>
              <a:rPr lang="en-CA" dirty="0"/>
              <a:t>The memory model is a bit of a lie. That is, each id in the memory stack can only call out how much memory it needs beforehand</a:t>
            </a:r>
          </a:p>
          <a:p>
            <a:pPr lvl="1"/>
            <a:r>
              <a:rPr lang="en-CA" dirty="0"/>
              <a:t>Tuples can easily do this</a:t>
            </a:r>
          </a:p>
          <a:p>
            <a:pPr lvl="1"/>
            <a:r>
              <a:rPr lang="en-CA" dirty="0"/>
              <a:t>Lists can’t (i.e. inserting, appending, and removing)</a:t>
            </a:r>
          </a:p>
          <a:p>
            <a:pPr lvl="1"/>
            <a:r>
              <a:rPr lang="en-CA" dirty="0"/>
              <a:t>… didn’t we say in week 2 that tuples are not mutable, and that lists are mutable!?</a:t>
            </a:r>
          </a:p>
        </p:txBody>
      </p:sp>
    </p:spTree>
    <p:extLst>
      <p:ext uri="{BB962C8B-B14F-4D97-AF65-F5344CB8AC3E}">
        <p14:creationId xmlns:p14="http://schemas.microsoft.com/office/powerpoint/2010/main" val="42884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D4A0-24A1-4DFA-AB8C-BB7BB20D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We’re going to create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D2E0-4966-46E4-80FF-D28855C0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… any ideas?</a:t>
            </a:r>
          </a:p>
          <a:p>
            <a:r>
              <a:rPr lang="en-CA" dirty="0"/>
              <a:t>What would be the problem if we say “allocate 100 blocks of memory for this ‘list’?”</a:t>
            </a:r>
          </a:p>
          <a:p>
            <a:r>
              <a:rPr lang="en-CA" dirty="0"/>
              <a:t>Hint: Maybe a data structure (via OOP)?</a:t>
            </a:r>
          </a:p>
        </p:txBody>
      </p:sp>
    </p:spTree>
    <p:extLst>
      <p:ext uri="{BB962C8B-B14F-4D97-AF65-F5344CB8AC3E}">
        <p14:creationId xmlns:p14="http://schemas.microsoft.com/office/powerpoint/2010/main" val="374413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541C-3BEA-40E1-B1D4-01B39501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 structure: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660-C1CD-4232-A02F-5270CF89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node holds data</a:t>
            </a:r>
          </a:p>
          <a:p>
            <a:r>
              <a:rPr lang="en-CA" dirty="0"/>
              <a:t>A node has a pointer, which references something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87F76-FE9D-4A68-8731-F79E6C59D1C5}"/>
              </a:ext>
            </a:extLst>
          </p:cNvPr>
          <p:cNvSpPr/>
          <p:nvPr/>
        </p:nvSpPr>
        <p:spPr>
          <a:xfrm>
            <a:off x="4656406" y="4216400"/>
            <a:ext cx="689317" cy="6893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A707F-1A10-4302-B8AD-0C9E3D399283}"/>
              </a:ext>
            </a:extLst>
          </p:cNvPr>
          <p:cNvSpPr/>
          <p:nvPr/>
        </p:nvSpPr>
        <p:spPr>
          <a:xfrm>
            <a:off x="5345723" y="4216399"/>
            <a:ext cx="942535" cy="6893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42884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395</TotalTime>
  <Words>628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Introductory Computer Science Week 7 – The Big Reveal &amp; Beyond</vt:lpstr>
      <vt:lpstr>Administrative items</vt:lpstr>
      <vt:lpstr>Itinerary</vt:lpstr>
      <vt:lpstr>The big reveal</vt:lpstr>
      <vt:lpstr>LISTS</vt:lpstr>
      <vt:lpstr>The Big Reveal</vt:lpstr>
      <vt:lpstr>Why is this the case?</vt:lpstr>
      <vt:lpstr>We’re going to create a list</vt:lpstr>
      <vt:lpstr>Base structure: Node</vt:lpstr>
      <vt:lpstr>UML of a Node (at base)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Beyond!</vt:lpstr>
      <vt:lpstr>With the materials that I have taught…</vt:lpstr>
      <vt:lpstr>Thank you for the opportunity to let me teach!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Computer Science Week 5 – Object Oriented Programming (cont’d)</dc:title>
  <dc:creator>Dann Sioson</dc:creator>
  <cp:lastModifiedBy>Dann Sioson</cp:lastModifiedBy>
  <cp:revision>40</cp:revision>
  <dcterms:created xsi:type="dcterms:W3CDTF">2019-08-20T13:04:19Z</dcterms:created>
  <dcterms:modified xsi:type="dcterms:W3CDTF">2019-09-08T21:54:04Z</dcterms:modified>
</cp:coreProperties>
</file>