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316" r:id="rId5"/>
    <p:sldId id="317" r:id="rId6"/>
    <p:sldId id="309" r:id="rId7"/>
    <p:sldId id="310" r:id="rId8"/>
    <p:sldId id="292" r:id="rId9"/>
    <p:sldId id="311" r:id="rId10"/>
    <p:sldId id="312" r:id="rId11"/>
    <p:sldId id="313" r:id="rId12"/>
    <p:sldId id="319" r:id="rId13"/>
    <p:sldId id="314" r:id="rId14"/>
    <p:sldId id="320" r:id="rId15"/>
    <p:sldId id="321" r:id="rId16"/>
    <p:sldId id="322" r:id="rId17"/>
    <p:sldId id="28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D78D85BA-9A3B-450E-9E62-466E10A98812}">
          <p14:sldIdLst>
            <p14:sldId id="257"/>
            <p14:sldId id="258"/>
            <p14:sldId id="259"/>
            <p14:sldId id="315"/>
            <p14:sldId id="309"/>
            <p14:sldId id="310"/>
            <p14:sldId id="292"/>
            <p14:sldId id="311"/>
            <p14:sldId id="312"/>
            <p14:sldId id="313"/>
            <p14:sldId id="314"/>
            <p14:sldId id="291"/>
            <p14:sldId id="265"/>
            <p14:sldId id="304"/>
            <p14:sldId id="305"/>
            <p14:sldId id="306"/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41" autoAdjust="0"/>
  </p:normalViewPr>
  <p:slideViewPr>
    <p:cSldViewPr>
      <p:cViewPr varScale="1">
        <p:scale>
          <a:sx n="78" d="100"/>
          <a:sy n="78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99F8F-BC51-42EE-BF8E-D3BBFCBAD529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B3B0-1A70-467A-9B8F-119BE3C95F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808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01CB-0DA5-4F2E-96A0-68A2E713699B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DE30-8E43-402D-9630-82B0A3A7AA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770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prstClr val="black"/>
              </a:buClr>
            </a:pPr>
            <a:fld id="{C3CF889A-681D-4EFA-8A29-6756AEE80CD0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>
                <a:buClr>
                  <a:prstClr val="black"/>
                </a:buClr>
              </a:pPr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405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dirty="0" smtClean="0"/>
              <a:t>多项式比较好，</a:t>
            </a:r>
            <a:r>
              <a:rPr lang="en-US" altLang="zh-CN" sz="1200" b="0" dirty="0" smtClean="0"/>
              <a:t>PCC</a:t>
            </a:r>
            <a:r>
              <a:rPr lang="zh-CN" altLang="en-US" sz="1200" b="0" dirty="0" smtClean="0"/>
              <a:t>高于指数形式的模型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多项式的幂次高了</a:t>
            </a:r>
            <a:r>
              <a:rPr lang="en-US" altLang="zh-CN" sz="1200" b="0" dirty="0" smtClean="0"/>
              <a:t>PCC</a:t>
            </a:r>
            <a:r>
              <a:rPr lang="zh-CN" altLang="en-US" sz="1200" b="0" dirty="0" smtClean="0"/>
              <a:t>变低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指数变化对</a:t>
            </a:r>
            <a:r>
              <a:rPr lang="en-US" altLang="zh-CN" sz="1200" b="0" dirty="0" smtClean="0"/>
              <a:t>PCC</a:t>
            </a:r>
            <a:r>
              <a:rPr lang="zh-CN" altLang="en-US" sz="1200" b="0" dirty="0" smtClean="0"/>
              <a:t>影响不明显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根据多项式看，</a:t>
            </a:r>
            <a:r>
              <a:rPr lang="en-US" altLang="zh-CN" sz="1200" b="0" dirty="0" smtClean="0"/>
              <a:t>ST</a:t>
            </a:r>
            <a:r>
              <a:rPr lang="zh-CN" altLang="en-US" sz="1200" b="0" dirty="0" smtClean="0"/>
              <a:t>和</a:t>
            </a:r>
            <a:r>
              <a:rPr lang="en-US" altLang="zh-CN" sz="1200" b="0" dirty="0" smtClean="0"/>
              <a:t>LV</a:t>
            </a:r>
            <a:r>
              <a:rPr lang="zh-CN" altLang="en-US" sz="1200" b="0" dirty="0" smtClean="0"/>
              <a:t>的损伤影响大于</a:t>
            </a:r>
            <a:r>
              <a:rPr lang="en-US" altLang="zh-CN" sz="1200" b="0" dirty="0" smtClean="0"/>
              <a:t>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0" dirty="0" smtClean="0"/>
              <a:t>三个因素在一定程度上是相互独立的，增加消除因素间相互影响的项后并没有表现得更好。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1200" kern="0" dirty="0" smtClean="0"/>
              <a:t>根据之前的结论模型形式，再增加卡顿及质量变化的相关项后得出上述结果，是目前形式简单且相关性较好的一个模型公式</a:t>
            </a:r>
            <a:endParaRPr lang="en-US" altLang="zh-CN" sz="1200" kern="0" dirty="0" smtClean="0"/>
          </a:p>
          <a:p>
            <a:pPr marL="269875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1200" kern="0" dirty="0" smtClean="0"/>
              <a:t>目前测试模型均使用的是更新后数据，针对更新前的数据</a:t>
            </a:r>
            <a:r>
              <a:rPr lang="en-US" altLang="zh-CN" sz="1200" kern="0" dirty="0" smtClean="0"/>
              <a:t>PCC</a:t>
            </a:r>
            <a:r>
              <a:rPr lang="zh-CN" altLang="en-US" sz="1200" kern="0" dirty="0" smtClean="0"/>
              <a:t>可达</a:t>
            </a:r>
            <a:r>
              <a:rPr lang="en-US" altLang="zh-CN" sz="1200" kern="0" dirty="0" smtClean="0"/>
              <a:t>0.887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9875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1200" kern="0" dirty="0" smtClean="0"/>
              <a:t>模型结果针对的是视频得分</a:t>
            </a:r>
            <a:r>
              <a:rPr lang="en-US" altLang="zh-CN" sz="1200" kern="0" dirty="0" smtClean="0"/>
              <a:t>R</a:t>
            </a:r>
            <a:r>
              <a:rPr lang="zh-CN" altLang="en-US" sz="1200" kern="0" dirty="0" smtClean="0"/>
              <a:t>的非线性回归准确度，而非</a:t>
            </a:r>
            <a:r>
              <a:rPr lang="en-US" altLang="zh-CN" sz="1200" kern="0" dirty="0" smtClean="0"/>
              <a:t>MOS</a:t>
            </a:r>
            <a:r>
              <a:rPr lang="zh-CN" altLang="en-US" sz="1200" kern="0" dirty="0" smtClean="0"/>
              <a:t>得分，二者有标准公式可以转换</a:t>
            </a:r>
            <a:endParaRPr lang="en-US" altLang="zh-CN" sz="1200" kern="0" dirty="0" smtClean="0"/>
          </a:p>
          <a:p>
            <a:pPr marL="269875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1200" kern="0" dirty="0" smtClean="0"/>
              <a:t>我们发现，与未区分</a:t>
            </a:r>
            <a:r>
              <a:rPr lang="en-US" altLang="zh-CN" sz="1200" kern="0" dirty="0" smtClean="0"/>
              <a:t>motion</a:t>
            </a:r>
            <a:r>
              <a:rPr lang="zh-CN" altLang="en-US" sz="1200" kern="0" dirty="0" smtClean="0"/>
              <a:t>的</a:t>
            </a:r>
            <a:r>
              <a:rPr lang="en-US" altLang="zh-CN" sz="1200" kern="0" dirty="0" smtClean="0"/>
              <a:t>UCSD</a:t>
            </a:r>
            <a:r>
              <a:rPr lang="zh-CN" altLang="en-US" sz="1200" kern="0" dirty="0" smtClean="0"/>
              <a:t>模型相比，该模型对于</a:t>
            </a:r>
            <a:r>
              <a:rPr lang="en-US" altLang="zh-CN" sz="1200" kern="0" dirty="0" smtClean="0"/>
              <a:t>UCSD</a:t>
            </a:r>
            <a:r>
              <a:rPr lang="zh-CN" altLang="en-US" sz="1200" kern="0" dirty="0" smtClean="0"/>
              <a:t>提供的低速运动视频（前</a:t>
            </a:r>
            <a:r>
              <a:rPr lang="en-US" altLang="zh-CN" sz="1200" kern="0" dirty="0" smtClean="0"/>
              <a:t>48</a:t>
            </a:r>
            <a:r>
              <a:rPr lang="zh-CN" altLang="en-US" sz="1200" kern="0" dirty="0" smtClean="0"/>
              <a:t>部）的拟合度明显提高，</a:t>
            </a:r>
            <a:r>
              <a:rPr lang="en-US" altLang="zh-CN" sz="1200" kern="0" dirty="0" smtClean="0"/>
              <a:t>PCC</a:t>
            </a:r>
            <a:r>
              <a:rPr lang="zh-CN" altLang="en-US" sz="1200" kern="0" dirty="0" smtClean="0"/>
              <a:t>与</a:t>
            </a:r>
            <a:r>
              <a:rPr lang="en-US" altLang="zh-CN" sz="1200" kern="0" dirty="0" smtClean="0"/>
              <a:t>MSE</a:t>
            </a:r>
            <a:r>
              <a:rPr lang="zh-CN" altLang="en-US" sz="1200" kern="0" dirty="0" smtClean="0"/>
              <a:t>均变好</a:t>
            </a:r>
            <a:endParaRPr lang="en-US" altLang="zh-CN" sz="1200" kern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/>
              <a:t>Movie 31 </a:t>
            </a:r>
            <a:r>
              <a:rPr lang="zh-CN" altLang="en-US" sz="1200" kern="0" dirty="0" smtClean="0"/>
              <a:t>出现了部分</a:t>
            </a:r>
            <a:r>
              <a:rPr lang="en-US" altLang="zh-CN" sz="1200" kern="0" dirty="0" smtClean="0"/>
              <a:t>0</a:t>
            </a:r>
            <a:r>
              <a:rPr lang="zh-CN" altLang="en-US" sz="1200" kern="0" dirty="0" smtClean="0"/>
              <a:t>分</a:t>
            </a:r>
            <a:endParaRPr lang="en-US" altLang="zh-CN" sz="1200" kern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64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UCSD Model Re-Validation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0" dirty="0" smtClean="0"/>
              <a:t>		- </a:t>
            </a:r>
            <a:r>
              <a:rPr lang="zh-CN" altLang="en-US" sz="1200" b="0" dirty="0" smtClean="0"/>
              <a:t>数据更新后，</a:t>
            </a:r>
            <a:r>
              <a:rPr lang="en-US" altLang="zh-CN" sz="1200" b="0" dirty="0" smtClean="0"/>
              <a:t>UCSD</a:t>
            </a:r>
            <a:r>
              <a:rPr lang="zh-CN" altLang="en-US" sz="1200" b="0" dirty="0" smtClean="0"/>
              <a:t>模型准确度有所提升，但并不理想</a:t>
            </a:r>
            <a:endParaRPr lang="en-US" altLang="zh-CN" sz="1200" b="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0" dirty="0" smtClean="0"/>
              <a:t>		- UCSD</a:t>
            </a:r>
            <a:r>
              <a:rPr lang="zh-CN" altLang="en-US" sz="1200" b="0" dirty="0" smtClean="0"/>
              <a:t>主观分数得出的模型</a:t>
            </a:r>
            <a:r>
              <a:rPr lang="en-US" altLang="zh-CN" sz="1200" b="0" dirty="0" smtClean="0"/>
              <a:t>PCC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0.8785</a:t>
            </a:r>
            <a:r>
              <a:rPr lang="zh-CN" altLang="en-US" sz="1200" b="0" dirty="0" smtClean="0"/>
              <a:t>，与之前的</a:t>
            </a:r>
            <a:r>
              <a:rPr lang="en-US" altLang="zh-CN" sz="1200" b="0" dirty="0" smtClean="0"/>
              <a:t>0.91</a:t>
            </a:r>
            <a:r>
              <a:rPr lang="zh-CN" altLang="en-US" sz="1200" b="0" dirty="0" smtClean="0"/>
              <a:t>不符</a:t>
            </a:r>
            <a:endParaRPr lang="en-US" altLang="zh-CN" sz="1200" b="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0" dirty="0" smtClean="0"/>
              <a:t>		- BUPT</a:t>
            </a:r>
            <a:r>
              <a:rPr lang="zh-CN" altLang="en-US" sz="1200" b="0" dirty="0" smtClean="0"/>
              <a:t>主观测试分数与</a:t>
            </a:r>
            <a:r>
              <a:rPr lang="en-US" altLang="zh-CN" sz="1200" b="0" dirty="0" smtClean="0"/>
              <a:t>UCSD</a:t>
            </a:r>
            <a:r>
              <a:rPr lang="zh-CN" altLang="en-US" sz="1200" b="0" dirty="0" smtClean="0"/>
              <a:t>主观测试得分存在一定差异</a:t>
            </a:r>
            <a:endParaRPr lang="en-US" altLang="zh-CN" sz="12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050" b="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BUPT Model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0" dirty="0" smtClean="0"/>
              <a:t>		- </a:t>
            </a:r>
            <a:r>
              <a:rPr lang="zh-CN" altLang="en-US" sz="1200" b="0" dirty="0" smtClean="0"/>
              <a:t>测试了一系列基础模型</a:t>
            </a:r>
            <a:endParaRPr lang="en-US" altLang="zh-CN" sz="1200" b="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0" dirty="0" smtClean="0"/>
              <a:t>		- </a:t>
            </a:r>
            <a:r>
              <a:rPr lang="zh-CN" altLang="en-US" sz="1200" b="0" dirty="0" smtClean="0"/>
              <a:t>多项式形式非线性回归模型表现较好</a:t>
            </a:r>
            <a:endParaRPr lang="en-US" altLang="zh-CN" sz="1200" b="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b="0" dirty="0" smtClean="0"/>
              <a:t>		- </a:t>
            </a:r>
            <a:r>
              <a:rPr lang="zh-CN" altLang="en-US" sz="1200" b="0" dirty="0" smtClean="0"/>
              <a:t>三个因素（初始时延、卡顿、质量变化）对于整体得分的影响相</a:t>
            </a:r>
            <a:r>
              <a:rPr lang="en-US" altLang="zh-CN" sz="1200" b="0" dirty="0" smtClean="0"/>
              <a:t>	  </a:t>
            </a:r>
            <a:r>
              <a:rPr lang="zh-CN" altLang="en-US" sz="1200" b="0" dirty="0" smtClean="0"/>
              <a:t>对独立</a:t>
            </a:r>
            <a:endParaRPr lang="en-US" altLang="zh-CN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612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客观数据更新后，</a:t>
            </a:r>
            <a:r>
              <a:rPr lang="en-US" altLang="zh-CN" b="0" dirty="0" smtClean="0"/>
              <a:t>UCSD</a:t>
            </a:r>
            <a:r>
              <a:rPr lang="zh-CN" altLang="en-US" b="0" dirty="0" smtClean="0"/>
              <a:t>模型表现有所提升（见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栏）</a:t>
            </a:r>
            <a:endParaRPr lang="en-US" altLang="zh-CN" b="0" dirty="0" smtClean="0"/>
          </a:p>
          <a:p>
            <a:r>
              <a:rPr lang="en-US" altLang="zh-CN" b="0" dirty="0" smtClean="0"/>
              <a:t>UCSD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BUPT</a:t>
            </a:r>
            <a:r>
              <a:rPr lang="zh-CN" altLang="en-US" b="0" dirty="0" smtClean="0"/>
              <a:t>主观测试得分契合度不高（</a:t>
            </a:r>
            <a:r>
              <a:rPr lang="en-US" altLang="zh-CN" b="0" dirty="0" smtClean="0"/>
              <a:t>PCC</a:t>
            </a:r>
            <a:r>
              <a:rPr lang="zh-CN" altLang="en-US" b="0" dirty="0" smtClean="0"/>
              <a:t>并不好，且</a:t>
            </a:r>
            <a:r>
              <a:rPr lang="en-US" altLang="zh-CN" b="0" dirty="0" smtClean="0"/>
              <a:t>MSE</a:t>
            </a:r>
            <a:r>
              <a:rPr lang="zh-CN" altLang="en-US" b="0" dirty="0" smtClean="0"/>
              <a:t>很高）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612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更新数据后，模型准确度也并没有非常理想</a:t>
            </a:r>
            <a:endParaRPr lang="en-US" altLang="zh-CN" b="0" dirty="0" smtClean="0"/>
          </a:p>
          <a:p>
            <a:r>
              <a:rPr lang="zh-CN" altLang="en-US" b="0" dirty="0" smtClean="0"/>
              <a:t>使用</a:t>
            </a:r>
            <a:r>
              <a:rPr lang="en-US" altLang="zh-CN" b="0" dirty="0" smtClean="0"/>
              <a:t>UCSD</a:t>
            </a:r>
            <a:r>
              <a:rPr lang="zh-CN" altLang="en-US" b="0" dirty="0" smtClean="0"/>
              <a:t>自身数据验证模型，结果并没有达到足够高的拟合度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612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/>
                </a:solidFill>
              </a:rPr>
              <a:t>系数计算</a:t>
            </a:r>
            <a:r>
              <a:rPr lang="en-US" sz="1200" dirty="0" smtClean="0">
                <a:solidFill>
                  <a:schemeClr val="bg2"/>
                </a:solidFill>
              </a:rPr>
              <a:t>*</a:t>
            </a:r>
            <a:r>
              <a:rPr lang="en-US" sz="1200" dirty="0" smtClean="0"/>
              <a:t>: </a:t>
            </a:r>
            <a:r>
              <a:rPr lang="zh-CN" altLang="en-US" sz="1200" dirty="0" smtClean="0"/>
              <a:t>上述模型验证使用的是训练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预测的方法，后面预测模型采用的是非线性回归方法</a:t>
            </a:r>
            <a:endParaRPr 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3DE30-8E43-402D-9630-82B0A3A7AA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37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7AEC-D201-44E4-A22D-C828F1629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B106-9727-4625-9235-1267DE21D4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5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09B4-4BD4-40E9-BB12-3B9915EEFFD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8E6F1-22B0-4BA6-9D58-FB76A1EF1D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032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2BF5-12E1-46E5-9FB1-131CB98CE8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0356-D82B-4C0E-8ABD-00B449D8E9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1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B896F-79C3-4843-A404-DC8FB76246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C869-6489-4655-9496-D9217FA6FA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1777-60E1-44B2-A989-FD3BAE63B9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6EB4-29CE-4139-A5E2-836415B0D3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90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61760-C55A-4AB9-8ABB-46347B8C62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4D59E-C968-4AE8-BB2E-4C1FC6E981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06F0-FC6C-449E-8D24-720B42C20E9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50C2-01E0-4777-9459-B4C9738F30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4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A70-DD10-47E5-868C-C030DF94756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A2EC-3562-4E69-BC15-F305F3CF66B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91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DC1B-E938-48EF-B464-C7ADC10A9F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C386A-9EDC-49C0-AC51-C6A848B57C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6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89D-A008-426C-AD2B-0C3BC49E451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39F9-736A-4B88-8D98-3EC44B09A05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4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2F12-B114-44B1-AB57-310309C8763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A3FD4-E82B-4FF0-8888-9F8D35AE79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9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6341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32D8693B-177B-4BD2-90E4-26FA30A04346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C62D6111-E219-4CBF-8E5B-6A020F8F6E51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8" name="Picture 24" descr="bupt-logo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5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6" tIns="0" rIns="92066" bIns="0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 i="1">
                <a:solidFill>
                  <a:srgbClr val="0000FF"/>
                </a:solidFill>
              </a:rPr>
              <a:t> BUPT-QUALCOMM Wireless Research Center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CN" sz="1600" b="1" i="1">
              <a:solidFill>
                <a:srgbClr val="0000FF"/>
              </a:solidFill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00279F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8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3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4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79512" y="2110300"/>
            <a:ext cx="8713787" cy="675758"/>
          </a:xfrm>
        </p:spPr>
        <p:txBody>
          <a:bodyPr wrap="square"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BUPT Model Modification</a:t>
            </a:r>
            <a:endParaRPr lang="zh-CN" altLang="zh-CN" dirty="0" smtClean="0"/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076700"/>
            <a:ext cx="7489825" cy="1562100"/>
          </a:xfrm>
        </p:spPr>
        <p:txBody>
          <a:bodyPr/>
          <a:lstStyle/>
          <a:p>
            <a:r>
              <a:rPr lang="en-US" altLang="zh-CN" sz="2400" dirty="0" smtClean="0"/>
              <a:t>Liu </a:t>
            </a:r>
            <a:r>
              <a:rPr lang="en-US" altLang="zh-CN" sz="2400" dirty="0" err="1" smtClean="0"/>
              <a:t>Yitong</a:t>
            </a:r>
            <a:r>
              <a:rPr lang="en-US" altLang="zh-CN" sz="2400" dirty="0" smtClean="0"/>
              <a:t>, Liu </a:t>
            </a:r>
            <a:r>
              <a:rPr lang="en-US" altLang="zh-CN" sz="2400" dirty="0" err="1" smtClean="0"/>
              <a:t>Hao</a:t>
            </a:r>
            <a:r>
              <a:rPr lang="en-US" altLang="zh-CN" sz="2400" dirty="0" smtClean="0"/>
              <a:t>, Ran Yu, Wang </a:t>
            </a:r>
            <a:r>
              <a:rPr lang="en-US" altLang="zh-CN" sz="2400" dirty="0" err="1" smtClean="0"/>
              <a:t>Zhe</a:t>
            </a:r>
            <a:endParaRPr lang="en-US" altLang="zh-CN" sz="2400" dirty="0"/>
          </a:p>
          <a:p>
            <a:r>
              <a:rPr lang="en-US" altLang="zh-CN" sz="2400" dirty="0" smtClean="0"/>
              <a:t>liuyitong@bupt.edu.cn</a:t>
            </a:r>
          </a:p>
          <a:p>
            <a:r>
              <a:rPr lang="en-US" altLang="zh-CN" sz="2400" dirty="0" smtClean="0"/>
              <a:t>WT&amp;T Lab @ BUPT </a:t>
            </a:r>
            <a:endParaRPr lang="zh-CN" altLang="en-US" sz="2400" b="0" dirty="0" smtClean="0"/>
          </a:p>
          <a:p>
            <a:endParaRPr lang="zh-CN" altLang="zh-CN" dirty="0" smtClean="0"/>
          </a:p>
        </p:txBody>
      </p:sp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9CB3E23-2FC6-4F27-BB68-890DB62C51B2}" type="datetime1">
              <a:rPr lang="zh-CN" altLang="en-US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2014/10/20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61C29CF-66A0-4F49-94B6-0AAA15A1192F}" type="slidenum">
              <a:rPr lang="en-US" altLang="zh-CN" sz="1400" b="0" smtClean="0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US" altLang="zh-CN" sz="1400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958868"/>
            <a:ext cx="4110087" cy="469868"/>
          </a:xfrm>
        </p:spPr>
        <p:txBody>
          <a:bodyPr/>
          <a:lstStyle/>
          <a:p>
            <a:r>
              <a:rPr lang="en-US" altLang="zh-CN" sz="3200" b="0" dirty="0" smtClean="0"/>
              <a:t>Exponential Model (2)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59570" y="2357430"/>
          <a:ext cx="3168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0.8013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0.5338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71670" y="2357430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59570" y="3714752"/>
          <a:ext cx="3168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0.7952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0.5634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063802" y="3714752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071670" y="5072074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59570" y="5072074"/>
          <a:ext cx="3168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0.7966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0.5584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522710" y="1657003"/>
          <a:ext cx="6264000" cy="414675"/>
        </p:xfrm>
        <a:graphic>
          <a:graphicData uri="http://schemas.openxmlformats.org/presentationml/2006/ole">
            <p:oleObj spid="_x0000_s101379" r:id="rId4" imgW="3645217" imgH="241617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571612"/>
            <a:ext cx="8424862" cy="4752975"/>
          </a:xfrm>
        </p:spPr>
        <p:txBody>
          <a:bodyPr/>
          <a:lstStyle/>
          <a:p>
            <a:pPr>
              <a:lnSpc>
                <a:spcPct val="175000"/>
              </a:lnSpc>
            </a:pPr>
            <a:r>
              <a:rPr lang="en-US" altLang="zh-CN" sz="2400" b="0" dirty="0" smtClean="0"/>
              <a:t>PCC of Polynomial Model is higher than other basic elementary functions when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m1=2, m2=m3=0.5</a:t>
            </a:r>
            <a:r>
              <a:rPr lang="en-US" altLang="zh-CN" sz="2400" b="0" dirty="0" smtClean="0"/>
              <a:t>. </a:t>
            </a:r>
          </a:p>
          <a:p>
            <a:pPr lvl="1">
              <a:lnSpc>
                <a:spcPct val="175000"/>
              </a:lnSpc>
            </a:pPr>
            <a:r>
              <a:rPr lang="en-US" altLang="zh-CN" sz="2000" b="0" dirty="0" smtClean="0"/>
              <a:t>The higher the power is, the lower the PCC will be</a:t>
            </a:r>
          </a:p>
          <a:p>
            <a:pPr lvl="1">
              <a:lnSpc>
                <a:spcPct val="175000"/>
              </a:lnSpc>
            </a:pPr>
            <a:r>
              <a:rPr lang="en-US" altLang="zh-CN" sz="2000" b="0" dirty="0" smtClean="0"/>
              <a:t>Changes in exponent do not affect the PCC distinctly.</a:t>
            </a:r>
          </a:p>
          <a:p>
            <a:pPr>
              <a:lnSpc>
                <a:spcPct val="175000"/>
              </a:lnSpc>
            </a:pPr>
            <a:endParaRPr lang="en-US" altLang="zh-CN" sz="1000" b="0" dirty="0" smtClean="0"/>
          </a:p>
          <a:p>
            <a:pPr>
              <a:lnSpc>
                <a:spcPct val="175000"/>
              </a:lnSpc>
            </a:pPr>
            <a:r>
              <a:rPr lang="en-US" altLang="zh-CN" sz="2400" b="0" dirty="0" smtClean="0"/>
              <a:t>Impairments by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Stall and Level Variation </a:t>
            </a:r>
            <a:r>
              <a:rPr lang="en-US" altLang="zh-CN" sz="2400" b="0" dirty="0" smtClean="0"/>
              <a:t>hurt more than the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Initial Delay </a:t>
            </a:r>
            <a:r>
              <a:rPr lang="en-US" altLang="zh-CN" sz="2400" b="0" dirty="0" smtClean="0"/>
              <a:t>Factors.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714744" y="1030306"/>
            <a:ext cx="2152820" cy="469868"/>
          </a:xfrm>
        </p:spPr>
        <p:txBody>
          <a:bodyPr/>
          <a:lstStyle/>
          <a:p>
            <a:r>
              <a:rPr lang="en-US" altLang="zh-CN" sz="3200" b="0" dirty="0" smtClean="0"/>
              <a:t>Conclusion</a:t>
            </a:r>
            <a:endParaRPr lang="zh-CN" alt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02" y="958868"/>
            <a:ext cx="2971955" cy="469868"/>
          </a:xfrm>
        </p:spPr>
        <p:txBody>
          <a:bodyPr/>
          <a:lstStyle/>
          <a:p>
            <a:r>
              <a:rPr lang="en-US" altLang="zh-CN" sz="3200" b="0" dirty="0" smtClean="0"/>
              <a:t>Relevant 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00232" y="2357430"/>
          <a:ext cx="4752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0.734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0.723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0.594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0.503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57158" y="3643314"/>
            <a:ext cx="8424862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</a:t>
            </a:r>
            <a:r>
              <a:rPr lang="en-US" altLang="zh-CN" sz="2400" kern="0" dirty="0" smtClean="0"/>
              <a:t>factors (initial delay, stall and level variation) are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independent</a:t>
            </a:r>
            <a:r>
              <a:rPr lang="en-US" altLang="zh-CN" sz="2400" kern="0" dirty="0" smtClean="0"/>
              <a:t> of one another to some extent. </a:t>
            </a:r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PCC decreases when items used to eliminate the interaction between Stall and Level Variation is added.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517527" y="1500174"/>
          <a:ext cx="7840687" cy="882348"/>
        </p:xfrm>
        <a:graphic>
          <a:graphicData uri="http://schemas.openxmlformats.org/presentationml/2006/ole">
            <p:oleObj spid="_x0000_s107525" name="文档" r:id="rId4" imgW="5273690" imgH="59429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9172" y="958868"/>
            <a:ext cx="3516976" cy="469868"/>
          </a:xfrm>
        </p:spPr>
        <p:txBody>
          <a:bodyPr/>
          <a:lstStyle/>
          <a:p>
            <a:r>
              <a:rPr lang="en-US" altLang="zh-CN" sz="3200" b="0" dirty="0" smtClean="0"/>
              <a:t>Modified Model (1)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7074" y="2214554"/>
          <a:ext cx="3168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For R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0.8782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RMSE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6.367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57158" y="3429000"/>
            <a:ext cx="8424862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marL="269875" lvl="0" indent="-269875" defTabSz="860425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Modified Model is in the form of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polynomial</a:t>
            </a:r>
            <a:r>
              <a:rPr lang="en-US" altLang="zh-CN" sz="2400" kern="0" dirty="0" smtClean="0"/>
              <a:t>. There is an item for eliminate the correlation between Stall and Level Variation.</a:t>
            </a:r>
          </a:p>
          <a:p>
            <a:pPr marL="269875" indent="-269875" defTabSz="860425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Results are updated with the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objective scores </a:t>
            </a:r>
            <a:r>
              <a:rPr lang="en-US" altLang="zh-CN" sz="2400" kern="0" dirty="0" smtClean="0"/>
              <a:t>up to date. PCC of former data was 0.887.</a:t>
            </a:r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8804" y="1533516"/>
          <a:ext cx="8428038" cy="609600"/>
        </p:xfrm>
        <a:graphic>
          <a:graphicData uri="http://schemas.openxmlformats.org/presentationml/2006/ole">
            <p:oleObj spid="_x0000_s103431" name="文档" r:id="rId4" imgW="5878893" imgH="4251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9172" y="958868"/>
            <a:ext cx="3403163" cy="469868"/>
          </a:xfrm>
        </p:spPr>
        <p:txBody>
          <a:bodyPr/>
          <a:lstStyle/>
          <a:p>
            <a:r>
              <a:rPr lang="en-US" altLang="zh-CN" sz="3200" b="0" dirty="0" smtClean="0"/>
              <a:t>Modified Model(2)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928794" y="2000240"/>
          <a:ext cx="5400000" cy="1080000"/>
        </p:xfrm>
        <a:graphic>
          <a:graphicData uri="http://schemas.openxmlformats.org/drawingml/2006/table">
            <a:tbl>
              <a:tblPr/>
              <a:tblGrid>
                <a:gridCol w="1800000"/>
                <a:gridCol w="1800000"/>
                <a:gridCol w="1800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Movie (48)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All (96)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0.9441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0.8782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RMSE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4.6662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6.367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57158" y="3429000"/>
            <a:ext cx="8424862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marL="269875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PCC and RMSE of the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48 movies (low motion)</a:t>
            </a:r>
            <a:r>
              <a:rPr lang="en-US" altLang="zh-CN" sz="2400" kern="0" dirty="0" smtClean="0"/>
              <a:t> perform better compared with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all(96)</a:t>
            </a:r>
            <a:r>
              <a:rPr lang="en-US" altLang="zh-CN" sz="2400" kern="0" dirty="0" smtClean="0"/>
              <a:t> videos.</a:t>
            </a:r>
          </a:p>
          <a:p>
            <a:pPr marL="269875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Results are calculated in the form of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R</a:t>
            </a:r>
            <a:r>
              <a:rPr lang="en-US" altLang="zh-CN" sz="2400" kern="0" dirty="0" smtClean="0"/>
              <a:t> (testers’ score), rather than MOS.</a:t>
            </a:r>
          </a:p>
          <a:p>
            <a:pPr marL="269875" indent="-269875" defTabSz="860425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altLang="zh-CN" sz="2400" kern="0" dirty="0" smtClean="0"/>
          </a:p>
          <a:p>
            <a:pPr marL="269875" indent="-269875" defTabSz="860425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9172" y="958868"/>
            <a:ext cx="3403163" cy="469868"/>
          </a:xfrm>
        </p:spPr>
        <p:txBody>
          <a:bodyPr/>
          <a:lstStyle/>
          <a:p>
            <a:r>
              <a:rPr lang="en-US" altLang="zh-CN" sz="3200" b="0" dirty="0" smtClean="0"/>
              <a:t>Modified Model(3)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00232" y="1928802"/>
          <a:ext cx="5400000" cy="720000"/>
        </p:xfrm>
        <a:graphic>
          <a:graphicData uri="http://schemas.openxmlformats.org/drawingml/2006/table">
            <a:tbl>
              <a:tblPr/>
              <a:tblGrid>
                <a:gridCol w="1800000"/>
                <a:gridCol w="1800000"/>
                <a:gridCol w="1800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Average(48 movies)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Movie 31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RMSE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4.6662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21.8847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57158" y="4143380"/>
            <a:ext cx="8424862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marL="269875" indent="-269875" defTabSz="860425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There are many 0 in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the original scores </a:t>
            </a:r>
            <a:r>
              <a:rPr lang="en-US" altLang="zh-CN" sz="2400" kern="0" dirty="0" smtClean="0"/>
              <a:t>of Movie31.</a:t>
            </a:r>
          </a:p>
          <a:p>
            <a:pPr marL="269875" indent="-269875" defTabSz="860425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2400" kern="0" dirty="0" smtClean="0"/>
              <a:t>Possible Reason: In front of Movie31 is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Movie09 </a:t>
            </a:r>
            <a:r>
              <a:rPr lang="en-US" altLang="zh-CN" sz="2400" kern="0" dirty="0" smtClean="0"/>
              <a:t>in Sheet1, of which the quality is high.</a:t>
            </a:r>
          </a:p>
          <a:p>
            <a:pPr marL="269875" indent="-269875" defTabSz="860425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altLang="zh-CN" sz="2400" kern="0" dirty="0" smtClean="0"/>
          </a:p>
          <a:p>
            <a:pPr marL="269875" indent="-269875" defTabSz="860425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altLang="zh-CN" sz="2400" kern="0" dirty="0" smtClean="0"/>
          </a:p>
          <a:p>
            <a:pPr marL="269875" lvl="0" indent="-269875" defTabSz="860425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</a:pPr>
            <a:endParaRPr lang="en-US" altLang="zh-CN" sz="2400" kern="0" dirty="0" smtClean="0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000232" y="3000372"/>
          <a:ext cx="5400000" cy="1080000"/>
        </p:xfrm>
        <a:graphic>
          <a:graphicData uri="http://schemas.openxmlformats.org/drawingml/2006/table">
            <a:tbl>
              <a:tblPr/>
              <a:tblGrid>
                <a:gridCol w="1800000"/>
                <a:gridCol w="1800000"/>
                <a:gridCol w="1800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movie(48)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movie(47)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0.9441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0.9681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RMSE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4.6662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3.2805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815992"/>
            <a:ext cx="3884063" cy="469868"/>
          </a:xfrm>
        </p:spPr>
        <p:txBody>
          <a:bodyPr/>
          <a:lstStyle/>
          <a:p>
            <a:r>
              <a:rPr lang="en-US" altLang="zh-CN" sz="3200" b="0" dirty="0" smtClean="0"/>
              <a:t>Motion Classification</a:t>
            </a:r>
            <a:endParaRPr lang="zh-CN" altLang="en-US" sz="32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5981427"/>
              </p:ext>
            </p:extLst>
          </p:nvPr>
        </p:nvGraphicFramePr>
        <p:xfrm>
          <a:off x="395288" y="1412875"/>
          <a:ext cx="864120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4"/>
                <a:gridCol w="960134"/>
                <a:gridCol w="960134"/>
                <a:gridCol w="960134"/>
                <a:gridCol w="960134"/>
                <a:gridCol w="960134"/>
                <a:gridCol w="960134"/>
                <a:gridCol w="960134"/>
                <a:gridCol w="96013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BunnyCartoon1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BunnyCartoon2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BunnyCartoon3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MovieCase01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MovieCase02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MovieCase05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SportCase01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SportCase02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85.168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100.60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78.267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86.571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93.174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86.836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81.164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99.266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51.240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78.420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49.755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52.378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59.443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52.572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33.577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41.817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/>
              <p:cNvSpPr txBox="1"/>
              <p:nvPr/>
            </p:nvSpPr>
            <p:spPr>
              <a:xfrm>
                <a:off x="467544" y="2996952"/>
                <a:ext cx="8569200" cy="320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SI &amp; TI is defined in </a:t>
                </a:r>
                <a:r>
                  <a:rPr lang="en-US" altLang="zh-CN" i="1" dirty="0" smtClean="0"/>
                  <a:t>ITU-T P.910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SI:spatial</a:t>
                </a:r>
                <a:r>
                  <a:rPr lang="en-US" altLang="zh-CN" dirty="0" smtClean="0"/>
                  <a:t> perceptual </a:t>
                </a:r>
                <a:r>
                  <a:rPr lang="en-US" altLang="zh-CN" dirty="0" err="1" smtClean="0"/>
                  <a:t>information,indicates</a:t>
                </a:r>
                <a:r>
                  <a:rPr lang="en-US" altLang="zh-CN" dirty="0" smtClean="0"/>
                  <a:t> the amount of spatial detail of a picture.</a:t>
                </a:r>
              </a:p>
              <a:p>
                <a:r>
                  <a:rPr lang="en-US" altLang="zh-CN" dirty="0"/>
                  <a:t/>
                </a:r>
                <a:r>
                  <a:rPr lang="en-US" altLang="zh-CN" dirty="0" smtClean="0"/>
                  <a:t/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𝑠𝑝𝑎𝑐𝑒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𝑆𝑜𝑏𝑒𝑙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/>
                </a:r>
                <a:r>
                  <a:rPr lang="en-US" altLang="zh-CN" dirty="0" smtClean="0"/>
                  <a:t/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: standard error;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𝑆𝑜𝑏𝑒𝑙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en-US" altLang="zh-CN" dirty="0" err="1" smtClean="0"/>
                  <a:t>Sobel</a:t>
                </a:r>
                <a:r>
                  <a:rPr lang="en-US" altLang="zh-CN" dirty="0" smtClean="0"/>
                  <a:t> filter;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: nth frame of the video.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TI:temporal</a:t>
                </a:r>
                <a:r>
                  <a:rPr lang="en-US" altLang="zh-CN" dirty="0" smtClean="0"/>
                  <a:t> perceptual </a:t>
                </a:r>
                <a:r>
                  <a:rPr lang="en-US" altLang="zh-CN" dirty="0" err="1" smtClean="0"/>
                  <a:t>information,indicates</a:t>
                </a:r>
                <a:r>
                  <a:rPr lang="en-US" altLang="zh-CN" dirty="0" smtClean="0"/>
                  <a:t> the amount of temporal change of a video sequence.</a:t>
                </a:r>
              </a:p>
              <a:p>
                <a:r>
                  <a:rPr lang="en-US" altLang="zh-CN" dirty="0"/>
                  <a:t/>
                </a:r>
                <a:r>
                  <a:rPr lang="en-US" altLang="zh-CN" dirty="0" smtClean="0"/>
                  <a:t/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/>
                </a:r>
                <a:r>
                  <a:rPr lang="en-US" altLang="zh-CN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SportCase01 may be classified into middle or low motion video, for the TI of high motion video is </a:t>
                </a:r>
                <a:r>
                  <a:rPr lang="en-US" altLang="zh-CN" smtClean="0"/>
                  <a:t>usually larger than 40.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96952"/>
                <a:ext cx="8569200" cy="3201261"/>
              </a:xfrm>
              <a:prstGeom prst="rect">
                <a:avLst/>
              </a:prstGeom>
              <a:blipFill rotWithShape="0">
                <a:blip r:embed="rId2"/>
                <a:stretch>
                  <a:fillRect l="-498" t="-1143" b="-2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8325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79613" y="2636838"/>
            <a:ext cx="5000625" cy="982662"/>
          </a:xfrm>
        </p:spPr>
        <p:txBody>
          <a:bodyPr/>
          <a:lstStyle/>
          <a:p>
            <a:r>
              <a:rPr lang="en-US" altLang="zh-CN" sz="7200" dirty="0" smtClean="0"/>
              <a:t>Thank you!</a:t>
            </a:r>
          </a:p>
        </p:txBody>
      </p:sp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09F25AC-CAA6-46DF-9A5C-31ACA3B97C2F}" type="datetime1">
              <a:rPr lang="zh-CN" altLang="en-US" sz="1400" b="0" smtClean="0">
                <a:latin typeface="Times New Roman" pitchFamily="18" charset="0"/>
              </a:rPr>
              <a:pPr/>
              <a:t>2014/10/20</a:t>
            </a:fld>
            <a:endParaRPr lang="en-US" altLang="zh-CN" sz="1400" b="0" smtClean="0">
              <a:latin typeface="Times New Roman" pitchFamily="18" charset="0"/>
            </a:endParaRPr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8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F9B6327-7B28-4D76-ACE3-33437C58FBF3}" type="slidenum">
              <a:rPr lang="en-US" altLang="zh-CN" sz="1400" b="0" smtClean="0">
                <a:latin typeface="Times New Roman" pitchFamily="18" charset="0"/>
              </a:rPr>
              <a:pPr/>
              <a:t>17</a:t>
            </a:fld>
            <a:endParaRPr lang="en-US" altLang="zh-CN" sz="14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24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8951" y="762000"/>
            <a:ext cx="1423454" cy="469868"/>
          </a:xfrm>
        </p:spPr>
        <p:txBody>
          <a:bodyPr/>
          <a:lstStyle/>
          <a:p>
            <a:r>
              <a:rPr lang="en-US" altLang="zh-CN" sz="3200" b="0" dirty="0" smtClean="0"/>
              <a:t>Outline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UCSD Model Re-Validation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Results of UCSD Model improve when data updated.</a:t>
            </a:r>
          </a:p>
          <a:p>
            <a:pPr marL="5381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PCC turns out to be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0.8785</a:t>
            </a:r>
            <a:r>
              <a:rPr lang="en-US" altLang="zh-CN" sz="2000" b="0" dirty="0" smtClean="0"/>
              <a:t> with the subjective scores from 	                         	  UCSD,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rather than 0.91</a:t>
            </a:r>
            <a:r>
              <a:rPr lang="en-US" altLang="zh-CN" sz="2000" b="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Subjective results from BUPT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disagree</a:t>
            </a:r>
            <a:r>
              <a:rPr lang="en-US" altLang="zh-CN" sz="2000" b="0" dirty="0" smtClean="0"/>
              <a:t> with those from UCSD.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−"/>
            </a:pPr>
            <a:r>
              <a:rPr lang="en-US" altLang="zh-CN" b="0" dirty="0" smtClean="0"/>
              <a:t>BUPT Model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A series of basic model tested.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Polynomial </a:t>
            </a:r>
            <a:r>
              <a:rPr lang="en-US" altLang="zh-CN" sz="2000" b="0" dirty="0" smtClean="0"/>
              <a:t>stands out.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0" dirty="0" smtClean="0"/>
              <a:t>		- Three factors(Initial Delay, Stall, Level Variation) are 		  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independent </a:t>
            </a:r>
            <a:r>
              <a:rPr lang="en-US" altLang="zh-CN" sz="2000" b="0" dirty="0" smtClean="0"/>
              <a:t>of one another to some extent.</a:t>
            </a:r>
            <a:endParaRPr lang="en-US" altLang="zh-CN" sz="2800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3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7554" y="1000108"/>
            <a:ext cx="2518304" cy="469868"/>
          </a:xfrm>
        </p:spPr>
        <p:txBody>
          <a:bodyPr/>
          <a:lstStyle/>
          <a:p>
            <a:r>
              <a:rPr lang="en-US" altLang="zh-CN" sz="3200" b="0" dirty="0" smtClean="0"/>
              <a:t>UCSD Model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643050"/>
            <a:ext cx="8424862" cy="4666270"/>
          </a:xfrm>
        </p:spPr>
        <p:txBody>
          <a:bodyPr/>
          <a:lstStyle/>
          <a:p>
            <a:pPr algn="ctr">
              <a:buNone/>
            </a:pPr>
            <a:r>
              <a:rPr lang="en-US" altLang="zh-CN" b="0" dirty="0" smtClean="0"/>
              <a:t>R </a:t>
            </a:r>
            <a:r>
              <a:rPr lang="en-US" altLang="zh-CN" b="0" dirty="0"/>
              <a:t>= f(I</a:t>
            </a:r>
            <a:r>
              <a:rPr lang="en-US" altLang="zh-CN" b="0" baseline="-25000" dirty="0"/>
              <a:t>ID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ST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LV</a:t>
            </a:r>
            <a:r>
              <a:rPr lang="en-US" altLang="zh-CN" b="0" dirty="0"/>
              <a:t>)</a:t>
            </a:r>
          </a:p>
          <a:p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2716" y="287041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Impairment due to </a:t>
            </a:r>
            <a:r>
              <a:rPr lang="en-US" b="1" dirty="0" smtClean="0">
                <a:solidFill>
                  <a:srgbClr val="FF0000"/>
                </a:solidFill>
              </a:rPr>
              <a:t>Level Variation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8300" y="270948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Impairment due to </a:t>
            </a:r>
            <a:r>
              <a:rPr lang="en-US" b="1" dirty="0" smtClean="0">
                <a:solidFill>
                  <a:srgbClr val="FF0000"/>
                </a:solidFill>
              </a:rPr>
              <a:t>Initial Delay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492" y="31663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Impairment due to </a:t>
            </a:r>
            <a:r>
              <a:rPr lang="en-US" b="1" dirty="0" smtClean="0">
                <a:solidFill>
                  <a:srgbClr val="FF0000"/>
                </a:solidFill>
              </a:rPr>
              <a:t>Stall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 bwMode="auto">
          <a:xfrm flipV="1">
            <a:off x="3122700" y="2214554"/>
            <a:ext cx="1173832" cy="494928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8" idx="0"/>
          </p:cNvCxnSpPr>
          <p:nvPr/>
        </p:nvCxnSpPr>
        <p:spPr bwMode="auto">
          <a:xfrm flipV="1">
            <a:off x="4850892" y="2214554"/>
            <a:ext cx="0" cy="951815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6" idx="0"/>
          </p:cNvCxnSpPr>
          <p:nvPr/>
        </p:nvCxnSpPr>
        <p:spPr bwMode="auto">
          <a:xfrm flipH="1" flipV="1">
            <a:off x="5592676" y="2214554"/>
            <a:ext cx="1464940" cy="655856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7426831"/>
              </p:ext>
            </p:extLst>
          </p:nvPr>
        </p:nvGraphicFramePr>
        <p:xfrm>
          <a:off x="1857356" y="5054934"/>
          <a:ext cx="1360224" cy="731520"/>
        </p:xfrm>
        <a:graphic>
          <a:graphicData uri="http://schemas.openxmlformats.org/drawingml/2006/table">
            <a:tbl>
              <a:tblPr/>
              <a:tblGrid>
                <a:gridCol w="700234"/>
                <a:gridCol w="659990"/>
              </a:tblGrid>
              <a:tr h="293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SimSun"/>
                        </a:rPr>
                        <a:t>C</a:t>
                      </a:r>
                      <a:r>
                        <a:rPr lang="en-US" sz="1800" baseline="-25000" dirty="0" smtClean="0">
                          <a:latin typeface="+mn-lt"/>
                          <a:ea typeface="SimSun"/>
                        </a:rPr>
                        <a:t>1</a:t>
                      </a:r>
                      <a:endParaRPr lang="en-US" sz="2400" dirty="0">
                        <a:latin typeface="+mn-lt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SimSun"/>
                        </a:rPr>
                        <a:t>C</a:t>
                      </a:r>
                      <a:r>
                        <a:rPr lang="en-US" sz="1800" baseline="-25000" dirty="0" smtClean="0">
                          <a:latin typeface="+mn-lt"/>
                          <a:ea typeface="SimSun"/>
                        </a:rPr>
                        <a:t>2</a:t>
                      </a:r>
                      <a:endParaRPr lang="en-US" sz="2400" dirty="0">
                        <a:latin typeface="+mn-lt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4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</a:rPr>
                        <a:t>0.17</a:t>
                      </a:r>
                      <a:endParaRPr lang="en-US" sz="2400" dirty="0">
                        <a:latin typeface="Times New Roman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SimSun"/>
                        </a:rPr>
                        <a:t>0.31</a:t>
                      </a:r>
                      <a:endParaRPr lang="en-US" sz="2400" dirty="0">
                        <a:latin typeface="Times New Roman"/>
                        <a:ea typeface="SimSu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571604" y="4192596"/>
          <a:ext cx="6229350" cy="450850"/>
        </p:xfrm>
        <a:graphic>
          <a:graphicData uri="http://schemas.openxmlformats.org/presentationml/2006/ole">
            <p:oleObj spid="_x0000_s11288" name="Equation" r:id="rId4" imgW="3695700" imgH="266700" progId="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43306" y="4922420"/>
            <a:ext cx="24556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Result of UCSD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r>
              <a:rPr lang="en-US" altLang="zh-CN" sz="2000" dirty="0" smtClean="0"/>
              <a:t>PCC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0.91</a:t>
            </a:r>
          </a:p>
          <a:p>
            <a:r>
              <a:rPr lang="en-US" altLang="zh-CN" sz="2000" dirty="0" smtClean="0"/>
              <a:t>MSE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0.082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86446" y="4922420"/>
            <a:ext cx="20717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Result of BUPT</a:t>
            </a:r>
          </a:p>
          <a:p>
            <a:r>
              <a:rPr lang="en-US" altLang="zh-CN" sz="2000" dirty="0" smtClean="0"/>
              <a:t>PCC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0.6998</a:t>
            </a:r>
          </a:p>
          <a:p>
            <a:r>
              <a:rPr lang="en-US" altLang="zh-CN" sz="2000" dirty="0" smtClean="0"/>
              <a:t>MSE : </a:t>
            </a:r>
            <a:r>
              <a:rPr lang="en-US" altLang="zh-CN" sz="2000" dirty="0" smtClean="0">
                <a:solidFill>
                  <a:srgbClr val="FF0000"/>
                </a:solidFill>
              </a:rPr>
              <a:t>0.5895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1000108"/>
            <a:ext cx="5092728" cy="469868"/>
          </a:xfrm>
        </p:spPr>
        <p:txBody>
          <a:bodyPr/>
          <a:lstStyle/>
          <a:p>
            <a:r>
              <a:rPr lang="en-US" altLang="zh-CN" sz="3200" b="0" dirty="0" smtClean="0"/>
              <a:t>UCSD Model Re-Validation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643050"/>
            <a:ext cx="8424862" cy="4666270"/>
          </a:xfrm>
        </p:spPr>
        <p:txBody>
          <a:bodyPr/>
          <a:lstStyle/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Conclusion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PCC and MSE of UCSD Model </a:t>
            </a:r>
            <a:r>
              <a:rPr lang="en-US" altLang="zh-CN" b="0" dirty="0" smtClean="0">
                <a:solidFill>
                  <a:srgbClr val="FF0000"/>
                </a:solidFill>
              </a:rPr>
              <a:t>improve</a:t>
            </a:r>
            <a:r>
              <a:rPr lang="en-US" altLang="zh-CN" b="0" dirty="0" smtClean="0"/>
              <a:t> when objective data updated.</a:t>
            </a:r>
          </a:p>
          <a:p>
            <a:r>
              <a:rPr lang="en-US" altLang="zh-CN" b="0" dirty="0" smtClean="0"/>
              <a:t>Subjective results from BUPT </a:t>
            </a:r>
            <a:r>
              <a:rPr lang="en-US" altLang="zh-CN" b="0" dirty="0" smtClean="0">
                <a:solidFill>
                  <a:srgbClr val="FF0000"/>
                </a:solidFill>
              </a:rPr>
              <a:t>disagree</a:t>
            </a:r>
            <a:r>
              <a:rPr lang="en-US" altLang="zh-CN" b="0" dirty="0" smtClean="0"/>
              <a:t> with those from UCSD. (MSE is high.)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28662" y="1928802"/>
          <a:ext cx="7344000" cy="14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000"/>
                <a:gridCol w="1476000"/>
                <a:gridCol w="1476000"/>
                <a:gridCol w="2916000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        Type</a:t>
                      </a:r>
                    </a:p>
                    <a:p>
                      <a:pPr algn="l"/>
                      <a:r>
                        <a:rPr lang="en-US" altLang="zh-CN" dirty="0" smtClean="0"/>
                        <a:t>Factor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BUPT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UCSD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Subjective Results</a:t>
                      </a:r>
                      <a:r>
                        <a:rPr lang="en-US" altLang="zh-CN" baseline="0" dirty="0" smtClean="0"/>
                        <a:t> between BUPT &amp; UCSD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Calibri"/>
                          <a:ea typeface="宋体"/>
                          <a:cs typeface="Times New Roman"/>
                        </a:rPr>
                        <a:t>0.7811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Calibri"/>
                          <a:ea typeface="宋体"/>
                          <a:cs typeface="Times New Roman"/>
                        </a:rPr>
                        <a:t>0.8785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Calibri"/>
                          <a:ea typeface="宋体"/>
                          <a:cs typeface="Times New Roman"/>
                        </a:rPr>
                        <a:t>0.8141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Calibri"/>
                          <a:ea typeface="宋体"/>
                          <a:cs typeface="Times New Roman"/>
                        </a:rPr>
                        <a:t>0.4267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Calibri"/>
                          <a:ea typeface="宋体"/>
                          <a:cs typeface="Times New Roman"/>
                        </a:rPr>
                        <a:t>0.2873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Calibri"/>
                          <a:ea typeface="宋体"/>
                          <a:cs typeface="Times New Roman"/>
                        </a:rPr>
                        <a:t>0.4077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1000108"/>
            <a:ext cx="5092728" cy="469868"/>
          </a:xfrm>
        </p:spPr>
        <p:txBody>
          <a:bodyPr/>
          <a:lstStyle/>
          <a:p>
            <a:r>
              <a:rPr lang="en-US" altLang="zh-CN" sz="3200" b="0" dirty="0" smtClean="0"/>
              <a:t>UCSD Model Re-Validation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643050"/>
            <a:ext cx="8424862" cy="4666270"/>
          </a:xfrm>
        </p:spPr>
        <p:txBody>
          <a:bodyPr/>
          <a:lstStyle/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r>
              <a:rPr lang="en-US" altLang="zh-CN" b="0" dirty="0" smtClean="0"/>
              <a:t>Problem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The accuracy of UCSD model is still not ideal enough after the data revision.</a:t>
            </a:r>
          </a:p>
          <a:p>
            <a:r>
              <a:rPr lang="en-US" altLang="zh-CN" b="0" dirty="0" smtClean="0"/>
              <a:t>PCC of UCSD model turns out to be </a:t>
            </a:r>
            <a:r>
              <a:rPr lang="en-US" altLang="zh-CN" b="0" dirty="0" smtClean="0">
                <a:solidFill>
                  <a:srgbClr val="FF0000"/>
                </a:solidFill>
              </a:rPr>
              <a:t>0.8785</a:t>
            </a:r>
            <a:r>
              <a:rPr lang="en-US" altLang="zh-CN" b="0" dirty="0" smtClean="0"/>
              <a:t> when verified with subjective results from UCSD, which is not as high as 0.91.</a:t>
            </a:r>
          </a:p>
          <a:p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00034" y="1643050"/>
          <a:ext cx="3672000" cy="1404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000"/>
                <a:gridCol w="1224000"/>
                <a:gridCol w="1224000"/>
              </a:tblGrid>
              <a:tr h="650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          Type</a:t>
                      </a:r>
                    </a:p>
                    <a:p>
                      <a:pPr algn="l"/>
                      <a:r>
                        <a:rPr lang="en-US" altLang="zh-CN" sz="1600" b="1" dirty="0" smtClean="0"/>
                        <a:t>Factor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Before</a:t>
                      </a:r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After</a:t>
                      </a:r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6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0.6998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0.7811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6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0.5895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0.4267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314324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Results before and after the subjective scores updated</a:t>
            </a:r>
            <a:endParaRPr lang="zh-CN" altLang="en-US" sz="16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0" y="1643050"/>
          <a:ext cx="4212000" cy="154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  <a:gridCol w="1332000"/>
                <a:gridCol w="1548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Results UCSD provided</a:t>
                      </a:r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Recalculation Results</a:t>
                      </a:r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0.91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0.8785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0.082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0.2873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72132" y="3233322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Recalculation Results</a:t>
            </a:r>
            <a:endParaRPr lang="zh-CN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2138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533545"/>
            <a:ext cx="8424862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 smtClean="0"/>
              <a:t>PCC and MSE aforementioned show that BUPT’s test results don’t agree with the UCSD Model very well.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/>
              <a:t>64 testers from BUPT participate in the subjective test,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25%</a:t>
            </a:r>
            <a:r>
              <a:rPr lang="en-US" altLang="zh-CN" sz="2000" b="0" dirty="0" smtClean="0"/>
              <a:t> more than UCSD’s.</a:t>
            </a:r>
          </a:p>
          <a:p>
            <a:pPr lvl="1">
              <a:lnSpc>
                <a:spcPct val="150000"/>
              </a:lnSpc>
            </a:pPr>
            <a:r>
              <a:rPr lang="en-US" altLang="zh-CN" sz="2000" b="0" dirty="0" smtClean="0">
                <a:solidFill>
                  <a:srgbClr val="FF0000"/>
                </a:solidFill>
              </a:rPr>
              <a:t>Result filtering </a:t>
            </a:r>
            <a:r>
              <a:rPr lang="en-US" altLang="zh-CN" sz="2000" b="0" dirty="0" smtClean="0"/>
              <a:t>according to ITU-R BT.1788 were made to guarantee the accuracy of our subjective results.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Further researches were made to modify the formula on the basis of BUPT’s subjective test results.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28391" y="958868"/>
            <a:ext cx="5865374" cy="469868"/>
          </a:xfrm>
        </p:spPr>
        <p:txBody>
          <a:bodyPr/>
          <a:lstStyle/>
          <a:p>
            <a:r>
              <a:rPr lang="en-US" altLang="zh-CN" sz="3200" b="0" dirty="0" smtClean="0"/>
              <a:t>Model Validation &amp; Comparison</a:t>
            </a:r>
            <a:endParaRPr lang="zh-CN" altLang="en-US"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958868"/>
            <a:ext cx="3973832" cy="469868"/>
          </a:xfrm>
        </p:spPr>
        <p:txBody>
          <a:bodyPr/>
          <a:lstStyle/>
          <a:p>
            <a:r>
              <a:rPr lang="en-US" altLang="zh-CN" sz="3200" b="0" dirty="0" smtClean="0"/>
              <a:t>Polynomial Model (1)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57224" y="1785926"/>
          <a:ext cx="7554913" cy="290512"/>
        </p:xfrm>
        <a:graphic>
          <a:graphicData uri="http://schemas.openxmlformats.org/presentationml/2006/ole">
            <p:oleObj spid="_x0000_s74755" name="文档" r:id="rId4" imgW="5265411" imgH="203378" progId="Word.Document.12">
              <p:embed/>
            </p:oleObj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54099" y="2357430"/>
          <a:ext cx="6336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Iterations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0.6356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0.7868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0.8017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0.7543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0.5002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0.4753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57224" y="2357430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54099" y="3714752"/>
          <a:ext cx="6336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0.8126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0.8049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0.8121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0.4718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0.4875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0.4654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57224" y="3714752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57224" y="5072074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0.5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154099" y="5072074"/>
          <a:ext cx="6336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0.8748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0.8720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0.8688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0.3944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0.3936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0.3891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958868"/>
            <a:ext cx="3973832" cy="469868"/>
          </a:xfrm>
        </p:spPr>
        <p:txBody>
          <a:bodyPr/>
          <a:lstStyle/>
          <a:p>
            <a:r>
              <a:rPr lang="en-US" altLang="zh-CN" sz="3200" b="0" dirty="0" smtClean="0"/>
              <a:t>Polynomial Model (2)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57224" y="1785926"/>
          <a:ext cx="7554913" cy="290512"/>
        </p:xfrm>
        <a:graphic>
          <a:graphicData uri="http://schemas.openxmlformats.org/presentationml/2006/ole">
            <p:oleObj spid="_x0000_s29700" name="文档" r:id="rId4" imgW="5265411" imgH="203378" progId="Word.Document.12">
              <p:embed/>
            </p:oleObj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57224" y="2723050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57224" y="4206388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165090" y="2714620"/>
          <a:ext cx="6336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0.7950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0.665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0.8063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0.5967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0.5867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957090" y="4206388"/>
          <a:ext cx="4752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0.7646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0.7543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0.5249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0.5390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7225" y="5643578"/>
            <a:ext cx="764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2"/>
                </a:solidFill>
              </a:rPr>
              <a:t>Coefficient Calculation</a:t>
            </a:r>
            <a:r>
              <a:rPr lang="en-US" sz="1600" dirty="0" smtClean="0">
                <a:solidFill>
                  <a:schemeClr val="bg2"/>
                </a:solidFill>
              </a:rPr>
              <a:t>*</a:t>
            </a:r>
            <a:r>
              <a:rPr lang="en-US" sz="1600" dirty="0" smtClean="0"/>
              <a:t>: </a:t>
            </a:r>
            <a:r>
              <a:rPr lang="en-US" altLang="zh-CN" sz="1600" dirty="0" smtClean="0"/>
              <a:t>Nonlinear Regression Method.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958868"/>
            <a:ext cx="4110086" cy="469868"/>
          </a:xfrm>
        </p:spPr>
        <p:txBody>
          <a:bodyPr/>
          <a:lstStyle/>
          <a:p>
            <a:r>
              <a:rPr lang="en-US" altLang="zh-CN" sz="3200" b="0" dirty="0" smtClean="0"/>
              <a:t>Exponential Model (1)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Font typeface="Arial" pitchFamily="34" charset="0"/>
              <a:buChar char="•"/>
            </a:pPr>
            <a:endParaRPr lang="en-US" altLang="zh-CN" sz="2400" b="0" dirty="0"/>
          </a:p>
          <a:p>
            <a:pPr>
              <a:buNone/>
            </a:pPr>
            <a:endParaRPr lang="en-US" altLang="zh-CN" sz="2400" b="0" dirty="0" smtClean="0"/>
          </a:p>
          <a:p>
            <a:pPr>
              <a:buFont typeface="Arial" pitchFamily="34" charset="0"/>
              <a:buChar char="•"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  <a:p>
            <a:pPr>
              <a:buNone/>
            </a:pPr>
            <a:endParaRPr lang="en-US" altLang="zh-CN" sz="2400" b="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B896F-79C3-4843-A404-DC8FB762466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2014/10/20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72C869-6489-4655-9496-D9217FA6FAA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54099" y="2357430"/>
          <a:ext cx="6336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0.7836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0.7830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0.7847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0.5210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0.5261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0.5219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57224" y="2357430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54099" y="3714752"/>
          <a:ext cx="6336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0.8001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0.7848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0.6751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0.5032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0.5185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0.5299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57224" y="3714752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57224" y="5072074"/>
          <a:ext cx="1008000" cy="1080000"/>
        </p:xfrm>
        <a:graphic>
          <a:graphicData uri="http://schemas.openxmlformats.org/drawingml/2006/table">
            <a:tbl>
              <a:tblPr/>
              <a:tblGrid>
                <a:gridCol w="504000"/>
                <a:gridCol w="50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alibri"/>
                          <a:ea typeface="宋体"/>
                          <a:cs typeface="Times New Roman"/>
                        </a:rPr>
                        <a:t>k3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946099" y="5072074"/>
          <a:ext cx="4752000" cy="1080000"/>
        </p:xfrm>
        <a:graphic>
          <a:graphicData uri="http://schemas.openxmlformats.org/drawingml/2006/table">
            <a:tbl>
              <a:tblPr/>
              <a:tblGrid>
                <a:gridCol w="1584000"/>
                <a:gridCol w="1584000"/>
                <a:gridCol w="1584000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Calibri"/>
                          <a:ea typeface="+mn-ea"/>
                          <a:cs typeface="Times New Roman"/>
                        </a:rPr>
                        <a:t>Iterations</a:t>
                      </a:r>
                      <a:endParaRPr lang="zh-CN" altLang="en-US" sz="1600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PCC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0.8038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0.6774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MSE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0.5126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0.634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522710" y="1657003"/>
          <a:ext cx="6264000" cy="414675"/>
        </p:xfrm>
        <a:graphic>
          <a:graphicData uri="http://schemas.openxmlformats.org/presentationml/2006/ole">
            <p:oleObj spid="_x0000_s76804" r:id="rId4" imgW="3645217" imgH="241617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304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ba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muban</Template>
  <TotalTime>5608</TotalTime>
  <Words>1074</Words>
  <Application>Microsoft Office PowerPoint</Application>
  <PresentationFormat>全屏显示(4:3)</PresentationFormat>
  <Paragraphs>461</Paragraphs>
  <Slides>17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muban</vt:lpstr>
      <vt:lpstr>Equation</vt:lpstr>
      <vt:lpstr>文档</vt:lpstr>
      <vt:lpstr>BUPT Model Modification</vt:lpstr>
      <vt:lpstr>Outline</vt:lpstr>
      <vt:lpstr>UCSD Model</vt:lpstr>
      <vt:lpstr>UCSD Model Re-Validation</vt:lpstr>
      <vt:lpstr>UCSD Model Re-Validation</vt:lpstr>
      <vt:lpstr>Model Validation &amp; Comparison</vt:lpstr>
      <vt:lpstr>Polynomial Model (1)</vt:lpstr>
      <vt:lpstr>Polynomial Model (2)</vt:lpstr>
      <vt:lpstr>Exponential Model (1)</vt:lpstr>
      <vt:lpstr>Exponential Model (2)</vt:lpstr>
      <vt:lpstr>Conclusion</vt:lpstr>
      <vt:lpstr>Relevant Model</vt:lpstr>
      <vt:lpstr>Modified Model (1)</vt:lpstr>
      <vt:lpstr>Modified Model(2)</vt:lpstr>
      <vt:lpstr>Modified Model(3)</vt:lpstr>
      <vt:lpstr>Motion Classification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BUPT Subjective test scheme</dc:title>
  <dc:creator>刘浩</dc:creator>
  <cp:lastModifiedBy>DELL</cp:lastModifiedBy>
  <cp:revision>513</cp:revision>
  <dcterms:created xsi:type="dcterms:W3CDTF">2014-07-04T09:05:20Z</dcterms:created>
  <dcterms:modified xsi:type="dcterms:W3CDTF">2014-10-20T13:20:33Z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1868437587</vt:i4>
  </property>
  <property fmtid="{D5CDD505-2E9C-101B-9397-08002B2CF9AE}" pid="3" name="_NewReviewCycle">
    <vt:lpwstr/>
  </property>
  <property fmtid="{D5CDD505-2E9C-101B-9397-08002B2CF9AE}" pid="4" name="_EmailSubject">
    <vt:lpwstr>周四开会ppt修改</vt:lpwstr>
  </property>
  <property fmtid="{D5CDD505-2E9C-101B-9397-08002B2CF9AE}" pid="5" name="_AuthorEmail">
    <vt:lpwstr>shen0069@gmail.com</vt:lpwstr>
  </property>
  <property fmtid="{D5CDD505-2E9C-101B-9397-08002B2CF9AE}" pid="6" name="_AuthorEmailDisplayName">
    <vt:lpwstr>yunshen</vt:lpwstr>
  </property>
</Properties>
</file>