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91" r:id="rId5"/>
    <p:sldId id="292" r:id="rId6"/>
    <p:sldId id="261" r:id="rId7"/>
    <p:sldId id="300" r:id="rId8"/>
    <p:sldId id="298" r:id="rId9"/>
    <p:sldId id="301" r:id="rId10"/>
    <p:sldId id="302" r:id="rId11"/>
    <p:sldId id="265" r:id="rId12"/>
    <p:sldId id="304" r:id="rId13"/>
    <p:sldId id="305" r:id="rId14"/>
    <p:sldId id="306" r:id="rId15"/>
    <p:sldId id="307" r:id="rId16"/>
    <p:sldId id="290" r:id="rId17"/>
    <p:sldId id="287" r:id="rId18"/>
    <p:sldId id="296" r:id="rId19"/>
    <p:sldId id="30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258"/>
            <p14:sldId id="259"/>
            <p14:sldId id="291"/>
            <p14:sldId id="292"/>
            <p14:sldId id="261"/>
            <p14:sldId id="300"/>
            <p14:sldId id="298"/>
            <p14:sldId id="301"/>
            <p14:sldId id="302"/>
            <p14:sldId id="265"/>
            <p14:sldId id="304"/>
            <p14:sldId id="305"/>
            <p14:sldId id="306"/>
            <p14:sldId id="307"/>
            <p14:sldId id="290"/>
            <p14:sldId id="287"/>
            <p14:sldId id="296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1" autoAdjust="0"/>
  </p:normalViewPr>
  <p:slideViewPr>
    <p:cSldViewPr>
      <p:cViewPr varScale="1">
        <p:scale>
          <a:sx n="104" d="100"/>
          <a:sy n="104" d="100"/>
        </p:scale>
        <p:origin x="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激励法：在单激励法中，显示单一的图像或一个图像序列，并为评价者提供一份整个演示的索引。测试素材可以只包含测试序列，也可以既包含测试序列，又包含其相应的基准序列。对于后一种情况，基准序列作为一个单独的激励显示，并像其它测试激励那样进行评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7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dirty="0" smtClean="0">
                    <a:ea typeface="宋体" charset="-122"/>
                  </a:rPr>
                  <a:t>:</a:t>
                </a:r>
                <a:r>
                  <a:rPr lang="zh-CN" altLang="en-US" dirty="0" smtClean="0">
                    <a:ea typeface="宋体" charset="-122"/>
                  </a:rPr>
                  <a:t>测试的所有相关者相关的平均值。</a:t>
                </a:r>
                <a:endParaRPr lang="en-US" altLang="zh-CN" dirty="0" smtClean="0">
                  <a:ea typeface="宋体" charset="-122"/>
                </a:endParaRPr>
              </a:p>
              <a:p>
                <a:pPr algn="just"/>
                <a:r>
                  <a:rPr lang="en-US" altLang="zh-CN" dirty="0" err="1" smtClean="0">
                    <a:ea typeface="宋体" charset="-122"/>
                  </a:rPr>
                  <a:t>std</a:t>
                </a:r>
                <a:r>
                  <a:rPr lang="en-US" altLang="zh-CN" dirty="0" smtClean="0">
                    <a:ea typeface="宋体" charset="-122"/>
                  </a:rPr>
                  <a:t>(r)</a:t>
                </a:r>
                <a:r>
                  <a:rPr lang="zh-CN" altLang="en-US" dirty="0" smtClean="0">
                    <a:ea typeface="宋体" charset="-122"/>
                  </a:rPr>
                  <a:t>：测试的所有观测者相关的标准差。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0" dirty="0" smtClean="0">
                    <a:latin typeface="Cambria Math"/>
                    <a:ea typeface="宋体" charset="-122"/>
                  </a:rPr>
                  <a:t>¯</a:t>
                </a:r>
                <a:r>
                  <a:rPr lang="en-US" altLang="zh-CN" b="0" i="0" dirty="0" smtClean="0">
                    <a:latin typeface="Cambria Math"/>
                    <a:ea typeface="宋体" charset="-122"/>
                  </a:rPr>
                  <a:t>𝑟</a:t>
                </a:r>
                <a:r>
                  <a:rPr lang="en-US" altLang="zh-CN" dirty="0" smtClean="0">
                    <a:ea typeface="宋体" charset="-122"/>
                  </a:rPr>
                  <a:t>:</a:t>
                </a:r>
                <a:r>
                  <a:rPr lang="zh-CN" altLang="en-US" dirty="0" smtClean="0">
                    <a:ea typeface="宋体" charset="-122"/>
                  </a:rPr>
                  <a:t>测试的所有相关者相关的平均值。</a:t>
                </a:r>
                <a:endParaRPr lang="en-US" altLang="zh-CN" dirty="0" smtClean="0">
                  <a:ea typeface="宋体" charset="-122"/>
                </a:endParaRPr>
              </a:p>
              <a:p>
                <a:pPr algn="just"/>
                <a:r>
                  <a:rPr lang="en-US" altLang="zh-CN" dirty="0" err="1" smtClean="0">
                    <a:ea typeface="宋体" charset="-122"/>
                  </a:rPr>
                  <a:t>std</a:t>
                </a:r>
                <a:r>
                  <a:rPr lang="en-US" altLang="zh-CN" dirty="0" smtClean="0">
                    <a:ea typeface="宋体" charset="-122"/>
                  </a:rPr>
                  <a:t>(r)</a:t>
                </a:r>
                <a:r>
                  <a:rPr lang="zh-CN" altLang="en-US" dirty="0" smtClean="0">
                    <a:ea typeface="宋体" charset="-122"/>
                  </a:rPr>
                  <a:t>：测试的所有观测者相关的标准差。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3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初始时延这一因素的影响较小，只有在初始时延的时长相差较大时，我们才可以明显的看出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分差；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卡顿这一因素的影响较大，卡顿时间从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变化时，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产生明显的变化，且卡顿次数与时间同时变化时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也产生了明显的变化。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1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1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1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32D8693B-177B-4BD2-90E4-26FA30A04346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>
                <a:solidFill>
                  <a:srgbClr val="0000FF"/>
                </a:solidFill>
              </a:rPr>
              <a:t> BUPT-QUALCOMM Wireless Research Center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2110300"/>
            <a:ext cx="8713787" cy="675758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BUPT Subjective Test</a:t>
            </a:r>
            <a:endParaRPr lang="zh-CN" altLang="zh-CN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76700"/>
            <a:ext cx="7489825" cy="1562100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r>
              <a:rPr lang="en-US" altLang="zh-CN" sz="2400" dirty="0"/>
              <a:t>, Shen </a:t>
            </a:r>
            <a:r>
              <a:rPr lang="en-US" altLang="zh-CN" sz="2400" dirty="0" smtClean="0"/>
              <a:t>Yun, Li </a:t>
            </a:r>
            <a:r>
              <a:rPr lang="en-US" altLang="zh-CN" sz="2400" dirty="0" err="1" smtClean="0"/>
              <a:t>Yuchen</a:t>
            </a:r>
            <a:r>
              <a:rPr lang="en-US" altLang="zh-CN" sz="2400" dirty="0" smtClean="0"/>
              <a:t>,</a:t>
            </a:r>
            <a:endParaRPr lang="en-US" altLang="zh-CN" sz="2400" dirty="0"/>
          </a:p>
          <a:p>
            <a:r>
              <a:rPr lang="en-US" altLang="zh-CN" sz="2400" dirty="0" smtClean="0"/>
              <a:t>Ran Yu, Wang </a:t>
            </a:r>
            <a:r>
              <a:rPr lang="en-US" altLang="zh-CN" sz="2400" dirty="0" err="1" smtClean="0"/>
              <a:t>Zhe</a:t>
            </a:r>
            <a:endParaRPr lang="en-US" altLang="zh-CN" sz="2400" dirty="0"/>
          </a:p>
          <a:p>
            <a:r>
              <a:rPr lang="en-US" altLang="zh-CN" sz="2400" dirty="0" smtClean="0"/>
              <a:t>liuyitong@bupt.edu.cn</a:t>
            </a:r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endParaRPr lang="zh-CN" altLang="zh-CN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9CB3E23-2FC6-4F27-BB68-890DB62C51B2}" type="datetime1">
              <a:rPr lang="zh-CN" altLang="en-US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2014/10/22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61C29CF-66A0-4F49-94B6-0AAA15A1192F}" type="slidenum">
              <a:rPr lang="en-US" altLang="zh-CN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62107"/>
            <a:ext cx="8424862" cy="4991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smtClean="0"/>
              <a:t>Before Filter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b="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r>
              <a:rPr lang="en-US" altLang="zh-CN" sz="2400" b="0" dirty="0" smtClean="0"/>
              <a:t>After Filter</a:t>
            </a:r>
          </a:p>
          <a:p>
            <a:pPr>
              <a:lnSpc>
                <a:spcPct val="100000"/>
              </a:lnSpc>
            </a:pPr>
            <a:endParaRPr lang="en-US" altLang="zh-CN" sz="2400" b="0" dirty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/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/>
              <a:t>PCCs </a:t>
            </a:r>
            <a:r>
              <a:rPr lang="en-US" altLang="zh-CN" sz="2000" b="0" dirty="0"/>
              <a:t>of Movie, Sport and All </a:t>
            </a:r>
            <a:r>
              <a:rPr lang="en-US" altLang="zh-CN" sz="2000" b="0" dirty="0" smtClean="0"/>
              <a:t>drop.</a:t>
            </a:r>
            <a:endParaRPr lang="en-US" altLang="zh-CN" sz="2000" b="0" dirty="0"/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/>
              <a:t>MSEs </a:t>
            </a:r>
            <a:r>
              <a:rPr lang="en-US" altLang="zh-CN" sz="2000" b="0" dirty="0"/>
              <a:t>of Movie, Sport and All </a:t>
            </a:r>
            <a:r>
              <a:rPr lang="en-US" altLang="zh-CN" sz="2000" b="0" dirty="0" smtClean="0"/>
              <a:t>increase.</a:t>
            </a:r>
            <a:endParaRPr lang="en-US" altLang="zh-CN" sz="24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85852" y="839773"/>
            <a:ext cx="6479325" cy="469868"/>
          </a:xfrm>
        </p:spPr>
        <p:txBody>
          <a:bodyPr/>
          <a:lstStyle/>
          <a:p>
            <a:r>
              <a:rPr lang="en-US" altLang="zh-CN" sz="3200" b="0" dirty="0" smtClean="0"/>
              <a:t>Model Validation &amp; Comparison(3) </a:t>
            </a:r>
            <a:endParaRPr lang="zh-CN" altLang="en-US" sz="3200" b="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43108" y="2071678"/>
          <a:ext cx="5072100" cy="128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25"/>
                <a:gridCol w="1268025"/>
                <a:gridCol w="1268025"/>
                <a:gridCol w="1268025"/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Movie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PCC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0.7972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0.6819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/>
                        <a:t>0.7340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/>
                        <a:t>MSE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/>
                        <a:t>0.5526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/>
                        <a:t>0.4706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0.5133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43108" y="3929066"/>
          <a:ext cx="5072100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025"/>
                <a:gridCol w="1268025"/>
                <a:gridCol w="1268025"/>
                <a:gridCol w="1268025"/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Movie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PCC</a:t>
                      </a:r>
                      <a:endParaRPr lang="zh-CN" sz="15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0.7593</a:t>
                      </a:r>
                      <a:endParaRPr lang="zh-CN" sz="15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0.6530</a:t>
                      </a:r>
                      <a:endParaRPr lang="zh-CN" sz="1500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0.6998</a:t>
                      </a:r>
                      <a:endParaRPr lang="zh-CN" sz="1500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zh-CN" sz="1500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0.6419</a:t>
                      </a:r>
                      <a:endParaRPr lang="zh-CN" sz="15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0.5302</a:t>
                      </a:r>
                      <a:endParaRPr lang="zh-CN" sz="15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  <a:endParaRPr lang="zh-CN" sz="15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100" y="762000"/>
            <a:ext cx="2563189" cy="469868"/>
          </a:xfrm>
        </p:spPr>
        <p:txBody>
          <a:bodyPr/>
          <a:lstStyle/>
          <a:p>
            <a:r>
              <a:rPr lang="en-US" altLang="zh-CN" sz="3200" b="0" dirty="0" smtClean="0"/>
              <a:t>Data Analyze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Joint Factors: Initial delay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Stall duration and Stall number.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3910826"/>
            <a:ext cx="86409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9144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b="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Initial delay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could impact user experience only when there’s obvious difference in its length, such as from 1s to 10s.</a:t>
            </a:r>
            <a:endParaRPr lang="zh-CN" altLang="en-US" sz="2400" b="0" dirty="0">
              <a:ea typeface="宋体" pitchFamily="2" charset="-122"/>
            </a:endParaRPr>
          </a:p>
          <a:p>
            <a:pPr marL="0" lvl="0" indent="0" defTabSz="9144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400" b="0" i="1" dirty="0" smtClean="0"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 varies distinctly under the impact of </a:t>
            </a:r>
            <a:r>
              <a:rPr lang="en-US" altLang="zh-CN" sz="2400" b="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Stall duration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and </a:t>
            </a:r>
            <a:r>
              <a:rPr lang="en-US" altLang="zh-CN" sz="2400" b="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Stall number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9361"/>
              </p:ext>
            </p:extLst>
          </p:nvPr>
        </p:nvGraphicFramePr>
        <p:xfrm>
          <a:off x="1679114" y="1956440"/>
          <a:ext cx="6036158" cy="190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678"/>
                <a:gridCol w="1152128"/>
                <a:gridCol w="1080120"/>
                <a:gridCol w="1080120"/>
                <a:gridCol w="1008112"/>
              </a:tblGrid>
              <a:tr h="792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initial delay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stall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Stall-2s/2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66.477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61.211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62.638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Stall-8s/2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59.256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58.453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56.67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Stall-12s/4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56.465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54.066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54.395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096" y="762000"/>
            <a:ext cx="2563189" cy="469868"/>
          </a:xfrm>
        </p:spPr>
        <p:txBody>
          <a:bodyPr/>
          <a:lstStyle/>
          <a:p>
            <a:r>
              <a:rPr lang="en-US" altLang="zh-CN" sz="3200" b="0" dirty="0" smtClean="0"/>
              <a:t>Data Analyze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Joint Factors: Initial delay and Bit rate variation.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4268016"/>
            <a:ext cx="8640960" cy="180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0" i="1" dirty="0" smtClean="0"/>
              <a:t>R</a:t>
            </a:r>
            <a:r>
              <a:rPr lang="en-US" altLang="zh-CN" sz="2400" b="0" dirty="0" smtClean="0"/>
              <a:t> varies dramatically with the variation of Bit rate.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Bit rate has a larger influence on overall video score compared with initial delay.</a:t>
            </a:r>
            <a:endParaRPr lang="zh-CN" altLang="zh-CN" sz="2400" b="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30553"/>
              </p:ext>
            </p:extLst>
          </p:nvPr>
        </p:nvGraphicFramePr>
        <p:xfrm>
          <a:off x="2024008" y="2129407"/>
          <a:ext cx="5119760" cy="194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369"/>
                <a:gridCol w="1152128"/>
                <a:gridCol w="1224136"/>
                <a:gridCol w="1152127"/>
              </a:tblGrid>
              <a:tr h="459175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             Initial</a:t>
                      </a:r>
                      <a:r>
                        <a:rPr lang="en-US" altLang="zh-CN" sz="1200" b="1" baseline="0" dirty="0" smtClean="0"/>
                        <a:t> delay</a:t>
                      </a:r>
                      <a:endParaRPr lang="en-US" altLang="zh-CN" sz="1200" baseline="0" dirty="0" smtClean="0"/>
                    </a:p>
                    <a:p>
                      <a:r>
                        <a:rPr lang="en-US" altLang="zh-CN" sz="1200" b="1" baseline="0" dirty="0" smtClean="0"/>
                        <a:t>Level</a:t>
                      </a:r>
                      <a:endParaRPr lang="zh-CN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Level-10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93.75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61.35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Level-30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59.2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54.3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60.15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Level-34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56.26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50.55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49.88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096" y="762000"/>
            <a:ext cx="2563189" cy="469868"/>
          </a:xfrm>
        </p:spPr>
        <p:txBody>
          <a:bodyPr/>
          <a:lstStyle/>
          <a:p>
            <a:r>
              <a:rPr lang="en-US" altLang="zh-CN" sz="3200" b="0" dirty="0" smtClean="0"/>
              <a:t>Data Analyze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Factors: Stall Duration and Stall Number.</a:t>
            </a:r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spcBef>
                <a:spcPts val="0"/>
              </a:spcBef>
            </a:pPr>
            <a:r>
              <a:rPr lang="en-US" altLang="zh-CN" sz="2400" b="0" dirty="0" smtClean="0"/>
              <a:t>We draw the same conclusion with UCSD.</a:t>
            </a:r>
          </a:p>
          <a:p>
            <a:pPr>
              <a:spcBef>
                <a:spcPts val="0"/>
              </a:spcBef>
            </a:pPr>
            <a:endParaRPr lang="en-US" altLang="zh-CN" sz="2400" b="0" dirty="0" smtClean="0"/>
          </a:p>
          <a:p>
            <a:pPr>
              <a:spcBef>
                <a:spcPts val="0"/>
              </a:spcBef>
            </a:pPr>
            <a:endParaRPr lang="en-US" altLang="zh-CN" sz="2400" b="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smtClean="0"/>
              <a:t>What is the definition of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Medium Stall</a:t>
            </a:r>
            <a:r>
              <a:rPr lang="en-US" altLang="zh-CN" sz="2400" b="0" dirty="0" smtClean="0"/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smtClean="0"/>
              <a:t>How many stalls can be described as “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a few</a:t>
            </a:r>
            <a:r>
              <a:rPr lang="en-US" altLang="zh-CN" sz="2400" b="0" dirty="0" smtClean="0"/>
              <a:t>” or “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a lot</a:t>
            </a:r>
            <a:r>
              <a:rPr lang="en-US" altLang="zh-CN" sz="2400" b="0" dirty="0" smtClean="0"/>
              <a:t>”?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440" y="450057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</a:t>
            </a:r>
            <a:r>
              <a:rPr lang="en-US" b="1" baseline="-25000" dirty="0" smtClean="0"/>
              <a:t>ST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F0"/>
                </a:solidFill>
              </a:rPr>
              <a:t>a few medium stall </a:t>
            </a:r>
            <a:r>
              <a:rPr lang="en-US" b="1" dirty="0" smtClean="0"/>
              <a:t>) &lt;  I</a:t>
            </a:r>
            <a:r>
              <a:rPr lang="en-US" b="1" baseline="-25000" dirty="0" smtClean="0"/>
              <a:t>ST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F0"/>
                </a:solidFill>
              </a:rPr>
              <a:t>a long stall</a:t>
            </a:r>
            <a:r>
              <a:rPr lang="en-US" b="1" dirty="0" smtClean="0"/>
              <a:t>) &lt;  I</a:t>
            </a:r>
            <a:r>
              <a:rPr lang="en-US" b="1" baseline="-25000" dirty="0" smtClean="0"/>
              <a:t>ST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F0"/>
                </a:solidFill>
              </a:rPr>
              <a:t>a lot of short stalls</a:t>
            </a:r>
            <a:r>
              <a:rPr lang="en-US" b="1" dirty="0" smtClean="0"/>
              <a:t>) </a:t>
            </a:r>
            <a:endParaRPr 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8595" y="1928802"/>
          <a:ext cx="8358247" cy="1847989"/>
        </p:xfrm>
        <a:graphic>
          <a:graphicData uri="http://schemas.openxmlformats.org/drawingml/2006/table">
            <a:tbl>
              <a:tblPr/>
              <a:tblGrid>
                <a:gridCol w="1381910"/>
                <a:gridCol w="667947"/>
                <a:gridCol w="669432"/>
                <a:gridCol w="674626"/>
                <a:gridCol w="544006"/>
                <a:gridCol w="630840"/>
                <a:gridCol w="529903"/>
                <a:gridCol w="627127"/>
                <a:gridCol w="635292"/>
                <a:gridCol w="664980"/>
                <a:gridCol w="664980"/>
                <a:gridCol w="667204"/>
              </a:tblGrid>
              <a:tr h="446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宋体"/>
                          <a:ea typeface="宋体"/>
                          <a:cs typeface="Times New Roman"/>
                        </a:rPr>
                        <a:t>Video ID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9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宋体"/>
                          <a:ea typeface="宋体"/>
                          <a:cs typeface="Times New Roman"/>
                        </a:rPr>
                        <a:t>Total Duration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524510"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宋体"/>
                          <a:ea typeface="宋体"/>
                          <a:cs typeface="Times New Roman"/>
                        </a:rPr>
                        <a:t>  4sec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宋体"/>
                          <a:ea typeface="宋体"/>
                          <a:cs typeface="Times New Roman"/>
                        </a:rPr>
                        <a:t>8sec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宋体"/>
                          <a:ea typeface="宋体"/>
                          <a:cs typeface="Times New Roman"/>
                        </a:rPr>
                        <a:t>     12sec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Stall Number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12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R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89.93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宋体"/>
                          <a:ea typeface="宋体"/>
                          <a:cs typeface="Times New Roman"/>
                        </a:rPr>
                        <a:t>85.13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81.68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81.8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82.05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80.1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71.63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72.3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Times New Roman"/>
                        </a:rPr>
                        <a:t>74.05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宋体"/>
                          <a:ea typeface="宋体"/>
                          <a:cs typeface="Times New Roman"/>
                        </a:rPr>
                        <a:t>68.43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宋体"/>
                          <a:ea typeface="宋体"/>
                          <a:cs typeface="Times New Roman"/>
                        </a:rPr>
                        <a:t>58.75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444" marR="58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85860"/>
            <a:ext cx="8424862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PCC and MSE aforementioned show that our test results don’t agree with the UCSD Model very well.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UCSD uses 60% of their experiment results for training, and the remaining 40% for verifying. Has they made </a:t>
            </a:r>
            <a:r>
              <a:rPr lang="en-US" altLang="zh-CN" b="0" dirty="0" smtClean="0">
                <a:solidFill>
                  <a:srgbClr val="FF0000"/>
                </a:solidFill>
              </a:rPr>
              <a:t>iteration</a:t>
            </a:r>
            <a:r>
              <a:rPr lang="en-US" altLang="zh-CN" b="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We have no original test results of 3 factors : I</a:t>
            </a:r>
            <a:r>
              <a:rPr lang="en-US" altLang="zh-CN" b="0" baseline="-25000" dirty="0" smtClean="0"/>
              <a:t>ID</a:t>
            </a:r>
            <a:r>
              <a:rPr lang="en-US" altLang="zh-CN" b="0" dirty="0" smtClean="0"/>
              <a:t>, I</a:t>
            </a:r>
            <a:r>
              <a:rPr lang="en-US" altLang="zh-CN" b="0" baseline="-25000" dirty="0" smtClean="0"/>
              <a:t>ST</a:t>
            </a:r>
            <a:r>
              <a:rPr lang="en-US" altLang="zh-CN" b="0" dirty="0" smtClean="0"/>
              <a:t>, I</a:t>
            </a:r>
            <a:r>
              <a:rPr lang="en-US" altLang="zh-CN" b="0" baseline="-25000" dirty="0" smtClean="0"/>
              <a:t>LV</a:t>
            </a:r>
            <a:r>
              <a:rPr lang="en-US" altLang="zh-CN" b="0" dirty="0" smtClean="0"/>
              <a:t> .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644430" y="857232"/>
            <a:ext cx="1856264" cy="469868"/>
          </a:xfrm>
        </p:spPr>
        <p:txBody>
          <a:bodyPr/>
          <a:lstStyle/>
          <a:p>
            <a:r>
              <a:rPr lang="en-US" altLang="zh-CN" sz="3200" b="0" dirty="0" smtClean="0"/>
              <a:t>Problems</a:t>
            </a:r>
            <a:endParaRPr lang="zh-CN" alt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85860"/>
            <a:ext cx="8424862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smtClean="0"/>
              <a:t>Revalidate the 3 factors : I</a:t>
            </a:r>
            <a:r>
              <a:rPr lang="en-US" altLang="zh-CN" sz="2400" b="0" baseline="-25000" dirty="0" smtClean="0"/>
              <a:t>ID</a:t>
            </a:r>
            <a:r>
              <a:rPr lang="en-US" altLang="zh-CN" sz="2400" b="0" dirty="0" smtClean="0"/>
              <a:t>, I</a:t>
            </a:r>
            <a:r>
              <a:rPr lang="en-US" altLang="zh-CN" sz="2400" b="0" baseline="-25000" dirty="0" smtClean="0"/>
              <a:t>ST</a:t>
            </a:r>
            <a:r>
              <a:rPr lang="en-US" altLang="zh-CN" sz="2400" b="0" dirty="0" smtClean="0"/>
              <a:t>, I</a:t>
            </a:r>
            <a:r>
              <a:rPr lang="en-US" altLang="zh-CN" sz="2400" b="0" baseline="-25000" dirty="0" smtClean="0"/>
              <a:t>LV</a:t>
            </a:r>
            <a:r>
              <a:rPr lang="en-US" altLang="zh-CN" sz="2400" b="0" dirty="0" smtClean="0"/>
              <a:t> respectively.  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Recalculate I</a:t>
            </a:r>
            <a:r>
              <a:rPr lang="en-US" altLang="zh-CN" sz="2400" b="0" baseline="-25000" dirty="0" smtClean="0"/>
              <a:t>LV</a:t>
            </a:r>
            <a:r>
              <a:rPr lang="en-US" altLang="zh-CN" sz="2400" b="0" dirty="0" smtClean="0"/>
              <a:t> : Replace the formula of I</a:t>
            </a:r>
            <a:r>
              <a:rPr lang="en-US" altLang="zh-CN" sz="2400" b="0" baseline="-25000" dirty="0" smtClean="0"/>
              <a:t>LV </a:t>
            </a:r>
            <a:r>
              <a:rPr lang="en-US" altLang="zh-CN" sz="2400" b="0" dirty="0" smtClean="0"/>
              <a:t>with our own algorithm.</a:t>
            </a:r>
          </a:p>
          <a:p>
            <a:pPr lvl="1">
              <a:lnSpc>
                <a:spcPct val="150000"/>
              </a:lnSpc>
            </a:pPr>
            <a:r>
              <a:rPr lang="zh-CN" altLang="en-US" sz="2000" b="0" dirty="0" smtClean="0"/>
              <a:t>文献名称？</a:t>
            </a:r>
            <a:endParaRPr lang="en-US" altLang="zh-CN" sz="2000" b="0" dirty="0" smtClean="0"/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Recalculate I</a:t>
            </a:r>
            <a:r>
              <a:rPr lang="en-US" altLang="zh-CN" sz="2400" b="0" baseline="-25000" dirty="0" smtClean="0"/>
              <a:t>ID</a:t>
            </a:r>
            <a:r>
              <a:rPr lang="en-US" altLang="zh-CN" sz="2400" b="0" dirty="0" smtClean="0"/>
              <a:t> : UCSD’s Model considers that </a:t>
            </a:r>
            <a:r>
              <a:rPr lang="en-US" altLang="zh-CN" sz="2400" b="0" kern="1200" dirty="0" smtClean="0">
                <a:solidFill>
                  <a:srgbClr val="00B0F0"/>
                </a:solidFill>
              </a:rPr>
              <a:t>when stall and level variation artifacts are prominent, viewers will usually “forget” the initial delay problem. </a:t>
            </a:r>
            <a:r>
              <a:rPr lang="en-US" altLang="zh-CN" sz="2400" b="0" dirty="0" smtClean="0"/>
              <a:t>However, I</a:t>
            </a:r>
            <a:r>
              <a:rPr lang="en-US" altLang="zh-CN" sz="2400" b="0" baseline="-25000" dirty="0" smtClean="0"/>
              <a:t>ID</a:t>
            </a:r>
            <a:r>
              <a:rPr lang="en-US" altLang="zh-CN" sz="2400" b="0" dirty="0" smtClean="0"/>
              <a:t> still can be important in actual situation.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170079" y="857232"/>
            <a:ext cx="2973557" cy="469868"/>
          </a:xfrm>
        </p:spPr>
        <p:txBody>
          <a:bodyPr/>
          <a:lstStyle/>
          <a:p>
            <a:r>
              <a:rPr lang="en-US" altLang="zh-CN" sz="3200" b="0" dirty="0" smtClean="0"/>
              <a:t>Next Step Plan </a:t>
            </a:r>
            <a:endParaRPr lang="zh-CN" alt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3193" y="762000"/>
            <a:ext cx="2220146" cy="469868"/>
          </a:xfrm>
        </p:spPr>
        <p:txBody>
          <a:bodyPr/>
          <a:lstStyle/>
          <a:p>
            <a:r>
              <a:rPr lang="en-US" altLang="zh-CN" sz="3200" b="0" dirty="0" smtClean="0"/>
              <a:t>References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/>
              <a:t>[1] ITU-R Rec. BT.500-13, “Methodology for the subjective assessment of the quality of television pictures,” Jan. 2012.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/>
              <a:t>[2] ITU-R Rec. BT.1788, “Methodology for the subjective assessment of video quality in multimedia applications,” 2007.</a:t>
            </a:r>
            <a:endParaRPr lang="zh-CN" altLang="zh-CN" sz="2400" b="0" dirty="0"/>
          </a:p>
          <a:p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79613" y="2636838"/>
            <a:ext cx="5000625" cy="982662"/>
          </a:xfrm>
        </p:spPr>
        <p:txBody>
          <a:bodyPr/>
          <a:lstStyle/>
          <a:p>
            <a:r>
              <a:rPr lang="en-US" altLang="zh-CN" sz="7200" dirty="0" smtClean="0"/>
              <a:t>Thank you!</a:t>
            </a:r>
          </a:p>
        </p:txBody>
      </p:sp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09F25AC-CAA6-46DF-9A5C-31ACA3B97C2F}" type="datetime1">
              <a:rPr lang="zh-CN" altLang="en-US" sz="1400" b="0" smtClean="0">
                <a:latin typeface="Times New Roman" pitchFamily="18" charset="0"/>
              </a:rPr>
              <a:pPr/>
              <a:t>2014/10/22</a:t>
            </a:fld>
            <a:endParaRPr lang="en-US" altLang="zh-CN" sz="1400" b="0" smtClean="0">
              <a:latin typeface="Times New Roman" pitchFamily="18" charset="0"/>
            </a:endParaRP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F9B6327-7B28-4D76-ACE3-33437C58FBF3}" type="slidenum">
              <a:rPr lang="en-US" altLang="zh-CN" sz="1400" b="0" smtClean="0">
                <a:latin typeface="Times New Roman" pitchFamily="18" charset="0"/>
              </a:rPr>
              <a:pPr/>
              <a:t>17</a:t>
            </a:fld>
            <a:endParaRPr lang="en-US" altLang="zh-CN" sz="14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297" y="762000"/>
            <a:ext cx="2447773" cy="469868"/>
          </a:xfrm>
        </p:spPr>
        <p:txBody>
          <a:bodyPr/>
          <a:lstStyle/>
          <a:p>
            <a:r>
              <a:rPr lang="en-US" altLang="zh-CN" sz="3200" b="0" dirty="0" smtClean="0"/>
              <a:t>Appendix(1) 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Evaluation Standard</a:t>
            </a:r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  <a:buNone/>
            </a:pP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375" y="2543189"/>
            <a:ext cx="5703845" cy="260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1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297" y="762000"/>
            <a:ext cx="2447773" cy="469868"/>
          </a:xfrm>
        </p:spPr>
        <p:txBody>
          <a:bodyPr/>
          <a:lstStyle/>
          <a:p>
            <a:r>
              <a:rPr lang="en-US" altLang="zh-CN" sz="3200" b="0" dirty="0" smtClean="0"/>
              <a:t>Appendix(2) 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GT value of Form 1,2,3</a:t>
            </a:r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Formula to calculate DASH-MOS score</a:t>
            </a:r>
            <a:endParaRPr lang="zh-CN" altLang="en-US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>
              <a:lnSpc>
                <a:spcPct val="150000"/>
              </a:lnSpc>
              <a:buNone/>
            </a:pP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5853" y="2357430"/>
          <a:ext cx="6643734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  <a:gridCol w="2214578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Form1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Form2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Form3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0.5646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285852" y="4714884"/>
          <a:ext cx="650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2882900" imgH="203200" progId="">
                  <p:embed/>
                </p:oleObj>
              </mc:Choice>
              <mc:Fallback>
                <p:oleObj name="Equation" r:id="rId3" imgW="28829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714884"/>
                        <a:ext cx="650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951" y="762000"/>
            <a:ext cx="1423454" cy="469868"/>
          </a:xfrm>
        </p:spPr>
        <p:txBody>
          <a:bodyPr/>
          <a:lstStyle/>
          <a:p>
            <a:r>
              <a:rPr lang="en-US" altLang="zh-CN" sz="3200" b="0" dirty="0" smtClean="0"/>
              <a:t>Outline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Subjective Test Summary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</a:t>
            </a:r>
            <a:r>
              <a:rPr lang="en-US" altLang="zh-CN" sz="2000" b="0" dirty="0" smtClean="0"/>
              <a:t>107 videos tested, 64 testers involved</a:t>
            </a:r>
            <a:endParaRPr lang="en-US" altLang="zh-CN" sz="2000" b="0" dirty="0"/>
          </a:p>
          <a:p>
            <a:pPr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Test Results Filtering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according to ITU-R BT.1788[2]</a:t>
            </a:r>
            <a:endParaRPr lang="en-US" altLang="zh-CN" sz="2000" b="0" dirty="0"/>
          </a:p>
          <a:p>
            <a:pPr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Model Validation and Comparison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smtClean="0"/>
              <a:t>		</a:t>
            </a:r>
            <a:r>
              <a:rPr lang="en-US" altLang="zh-CN" sz="2000" b="0" dirty="0" smtClean="0"/>
              <a:t>- between the results of BUPT and UCSD</a:t>
            </a:r>
            <a:endParaRPr lang="en-US" altLang="zh-CN" b="0" dirty="0"/>
          </a:p>
          <a:p>
            <a:pPr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Data Analyze</a:t>
            </a:r>
            <a:endParaRPr lang="zh-CN" altLang="en-US" b="0" dirty="0"/>
          </a:p>
          <a:p>
            <a:pPr marL="430212" lvl="1" indent="0">
              <a:buNone/>
            </a:pPr>
            <a:endParaRPr lang="en-US" altLang="zh-CN" sz="28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887430"/>
            <a:ext cx="4794569" cy="469868"/>
          </a:xfrm>
        </p:spPr>
        <p:txBody>
          <a:bodyPr/>
          <a:lstStyle/>
          <a:p>
            <a:r>
              <a:rPr lang="en-US" altLang="zh-CN" sz="3200" b="0" dirty="0" smtClean="0"/>
              <a:t>Subjective Test Summary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424862" cy="4896445"/>
          </a:xfrm>
        </p:spPr>
        <p:txBody>
          <a:bodyPr/>
          <a:lstStyle/>
          <a:p>
            <a:r>
              <a:rPr lang="en-US" altLang="zh-CN" b="0" dirty="0" smtClean="0"/>
              <a:t>Goal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Validate the accuracy of UCSD overall user experience model</a:t>
            </a:r>
            <a:r>
              <a:rPr lang="en-US" altLang="zh-CN" b="0" dirty="0"/>
              <a:t>:  </a:t>
            </a:r>
            <a:r>
              <a:rPr lang="en-US" altLang="zh-CN" b="0" dirty="0" smtClean="0"/>
              <a:t>             </a:t>
            </a:r>
          </a:p>
          <a:p>
            <a:pPr algn="ctr">
              <a:buNone/>
            </a:pPr>
            <a:r>
              <a:rPr lang="en-US" altLang="zh-CN" b="0" dirty="0" smtClean="0"/>
              <a:t>R </a:t>
            </a:r>
            <a:r>
              <a:rPr lang="en-US" altLang="zh-CN" b="0" dirty="0"/>
              <a:t>= f(I</a:t>
            </a:r>
            <a:r>
              <a:rPr lang="en-US" altLang="zh-CN" b="0" baseline="-25000" dirty="0"/>
              <a:t>ID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ST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LV</a:t>
            </a:r>
            <a:r>
              <a:rPr lang="en-US" altLang="zh-CN" b="0" dirty="0"/>
              <a:t>)</a:t>
            </a:r>
          </a:p>
          <a:p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716" y="352157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Level Variation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8300" y="336064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Initial Delay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492" y="381753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Stall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 bwMode="auto">
          <a:xfrm flipV="1">
            <a:off x="3122700" y="2865721"/>
            <a:ext cx="1173832" cy="494928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8" idx="0"/>
          </p:cNvCxnSpPr>
          <p:nvPr/>
        </p:nvCxnSpPr>
        <p:spPr bwMode="auto">
          <a:xfrm flipV="1">
            <a:off x="4850892" y="2865721"/>
            <a:ext cx="0" cy="951815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6" idx="0"/>
          </p:cNvCxnSpPr>
          <p:nvPr/>
        </p:nvCxnSpPr>
        <p:spPr bwMode="auto">
          <a:xfrm flipH="1" flipV="1">
            <a:off x="5592676" y="2865721"/>
            <a:ext cx="1464940" cy="65585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26831"/>
              </p:ext>
            </p:extLst>
          </p:nvPr>
        </p:nvGraphicFramePr>
        <p:xfrm>
          <a:off x="3929058" y="5412124"/>
          <a:ext cx="1360224" cy="731520"/>
        </p:xfrm>
        <a:graphic>
          <a:graphicData uri="http://schemas.openxmlformats.org/drawingml/2006/table">
            <a:tbl>
              <a:tblPr/>
              <a:tblGrid>
                <a:gridCol w="700234"/>
                <a:gridCol w="659990"/>
              </a:tblGrid>
              <a:tr h="293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SimSun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  <a:ea typeface="SimSun"/>
                        </a:rPr>
                        <a:t>1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SimSun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  <a:ea typeface="SimSun"/>
                        </a:rPr>
                        <a:t>2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</a:rPr>
                        <a:t>0.17</a:t>
                      </a:r>
                      <a:endParaRPr lang="en-US" sz="2400" dirty="0">
                        <a:latin typeface="Times New Roman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</a:rPr>
                        <a:t>0.31</a:t>
                      </a:r>
                      <a:endParaRPr lang="en-US" sz="2400" dirty="0">
                        <a:latin typeface="Times New Roman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500166" y="4714884"/>
          <a:ext cx="6229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4" imgW="3695700" imgH="266700" progId="">
                  <p:embed/>
                </p:oleObj>
              </mc:Choice>
              <mc:Fallback>
                <p:oleObj name="Equation" r:id="rId4" imgW="3695700" imgH="2667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14884"/>
                        <a:ext cx="62293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828" y="887430"/>
            <a:ext cx="4794569" cy="469868"/>
          </a:xfrm>
        </p:spPr>
        <p:txBody>
          <a:bodyPr/>
          <a:lstStyle/>
          <a:p>
            <a:r>
              <a:rPr lang="en-US" altLang="zh-CN" sz="3200" b="0" dirty="0"/>
              <a:t>Subjective Test </a:t>
            </a:r>
            <a:r>
              <a:rPr lang="en-US" altLang="zh-CN" sz="3200" b="0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4"/>
            <a:ext cx="8424862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400" b="0" dirty="0" smtClean="0">
                <a:solidFill>
                  <a:srgbClr val="FF0000"/>
                </a:solidFill>
              </a:rPr>
              <a:t>107</a:t>
            </a:r>
            <a:r>
              <a:rPr lang="en-US" altLang="zh-CN" sz="2400" b="0" dirty="0" smtClean="0"/>
              <a:t> videos, including </a:t>
            </a:r>
            <a:r>
              <a:rPr lang="en-US" altLang="zh-CN" sz="2400" b="0" dirty="0" err="1" smtClean="0"/>
              <a:t>BunnyCartoon</a:t>
            </a:r>
            <a:r>
              <a:rPr lang="en-US" altLang="zh-CN" sz="2400" b="0" dirty="0" smtClean="0"/>
              <a:t>(11</a:t>
            </a:r>
            <a:r>
              <a:rPr lang="en-US" altLang="zh-CN" sz="2400" b="0" dirty="0"/>
              <a:t>), Movie(48), Sport(48</a:t>
            </a:r>
            <a:r>
              <a:rPr lang="en-US" altLang="zh-CN" sz="2400" b="0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28184"/>
            <a:ext cx="1905000" cy="457200"/>
          </a:xfrm>
        </p:spPr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195263" y="2236210"/>
            <a:ext cx="3456384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H:\Content\big_buck_bunny_065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013" y="2312410"/>
            <a:ext cx="1490133" cy="990600"/>
          </a:xfrm>
          <a:prstGeom prst="rect">
            <a:avLst/>
          </a:prstGeom>
          <a:noFill/>
        </p:spPr>
      </p:pic>
      <p:pic>
        <p:nvPicPr>
          <p:cNvPr id="8" name="Picture 4" descr="H:\Content\graded_edit_final_030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462" y="2312410"/>
            <a:ext cx="1447800" cy="100030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68189" y="3501008"/>
            <a:ext cx="160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BunnyCartoon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3455" y="3498169"/>
            <a:ext cx="160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Movie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1" name="Picture 11" descr="http://24.media.tumblr.com/03a4dee543d88d0a1d5b6a049978f484/tumblr_mi84kq0DkT1r5c934o1_1280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8632" y="2318666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9757" y="2318666"/>
            <a:ext cx="1285875" cy="95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/>
          <p:cNvSpPr/>
          <p:nvPr/>
        </p:nvSpPr>
        <p:spPr>
          <a:xfrm>
            <a:off x="4860032" y="2242466"/>
            <a:ext cx="3124200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83580" y="3494628"/>
            <a:ext cx="160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Sport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24470"/>
              </p:ext>
            </p:extLst>
          </p:nvPr>
        </p:nvGraphicFramePr>
        <p:xfrm>
          <a:off x="433418" y="4293096"/>
          <a:ext cx="8424862" cy="1654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8412"/>
                <a:gridCol w="1964678"/>
                <a:gridCol w="2075886"/>
                <a:gridCol w="2075886"/>
              </a:tblGrid>
              <a:tr h="41374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b="1" dirty="0" smtClean="0">
                          <a:effectLst/>
                        </a:rPr>
                        <a:t>Video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b="1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b="1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b="1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374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>
                          <a:effectLst/>
                        </a:rPr>
                        <a:t>BunnyCartoon_Stall_1-11</a:t>
                      </a:r>
                      <a:endParaRPr lang="zh-CN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>
                          <a:effectLst/>
                        </a:rPr>
                        <a:t>11</a:t>
                      </a:r>
                      <a:endParaRPr lang="zh-CN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374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>
                          <a:effectLst/>
                        </a:rPr>
                        <a:t>Movie_Case01-48</a:t>
                      </a:r>
                      <a:endParaRPr lang="zh-CN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>
                          <a:effectLst/>
                        </a:rPr>
                        <a:t>48</a:t>
                      </a:r>
                      <a:endParaRPr lang="zh-CN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All </a:t>
                      </a:r>
                      <a:r>
                        <a:rPr lang="en-US" sz="1400" b="1" dirty="0" smtClean="0">
                          <a:effectLst/>
                        </a:rPr>
                        <a:t>factors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374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Sport_Case01-48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>
                          <a:effectLst/>
                        </a:rPr>
                        <a:t>High</a:t>
                      </a:r>
                      <a:endParaRPr lang="zh-CN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3929066"/>
            <a:ext cx="205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Medium motion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0892" y="385762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High motion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6" idx="0"/>
          </p:cNvCxnSpPr>
          <p:nvPr/>
        </p:nvCxnSpPr>
        <p:spPr bwMode="auto">
          <a:xfrm rot="5400000" flipH="1" flipV="1">
            <a:off x="870949" y="3540383"/>
            <a:ext cx="543594" cy="233772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7" idx="0"/>
          </p:cNvCxnSpPr>
          <p:nvPr/>
        </p:nvCxnSpPr>
        <p:spPr bwMode="auto">
          <a:xfrm rot="16200000" flipV="1">
            <a:off x="7456626" y="3348949"/>
            <a:ext cx="433400" cy="583958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5536" y="6093296"/>
            <a:ext cx="56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factors</a:t>
            </a:r>
            <a:r>
              <a:rPr lang="en-US" sz="1600" dirty="0">
                <a:solidFill>
                  <a:schemeClr val="bg2"/>
                </a:solidFill>
              </a:rPr>
              <a:t>*</a:t>
            </a:r>
            <a:r>
              <a:rPr lang="en-US" sz="1600" dirty="0"/>
              <a:t>: stall, initial delay, and level variation</a:t>
            </a:r>
          </a:p>
        </p:txBody>
      </p:sp>
    </p:spTree>
    <p:extLst>
      <p:ext uri="{BB962C8B-B14F-4D97-AF65-F5344CB8AC3E}">
        <p14:creationId xmlns:p14="http://schemas.microsoft.com/office/powerpoint/2010/main" val="27668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324" y="958868"/>
            <a:ext cx="4794568" cy="469868"/>
          </a:xfrm>
        </p:spPr>
        <p:txBody>
          <a:bodyPr/>
          <a:lstStyle/>
          <a:p>
            <a:r>
              <a:rPr lang="en-US" altLang="zh-CN" sz="3200" b="0" dirty="0"/>
              <a:t>Subjective Test Summary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b="0" dirty="0" smtClean="0">
                <a:solidFill>
                  <a:srgbClr val="FF0000"/>
                </a:solidFill>
              </a:rPr>
              <a:t>64</a:t>
            </a:r>
            <a:r>
              <a:rPr lang="en-US" altLang="zh-CN" sz="2400" b="0" dirty="0" smtClean="0"/>
              <a:t> testers are divided into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3</a:t>
            </a:r>
            <a:r>
              <a:rPr lang="en-US" altLang="zh-CN" sz="2400" b="0" dirty="0" smtClean="0"/>
              <a:t> groups (Form</a:t>
            </a:r>
            <a:r>
              <a:rPr lang="en-US" sz="2400" dirty="0" smtClean="0">
                <a:solidFill>
                  <a:srgbClr val="FF0000"/>
                </a:solidFill>
              </a:rPr>
              <a:t> *</a:t>
            </a:r>
            <a:r>
              <a:rPr lang="en-US" altLang="zh-CN" sz="2400" b="0" dirty="0" smtClean="0"/>
              <a:t> 1, 2, 3 ).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b="0" dirty="0" smtClean="0"/>
              <a:t>Each video clip obtains at least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21</a:t>
            </a:r>
            <a:r>
              <a:rPr lang="en-US" altLang="zh-CN" sz="2400" b="0" dirty="0" smtClean="0"/>
              <a:t> votes.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b="0" dirty="0" smtClean="0"/>
              <a:t>Each tester watches about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45</a:t>
            </a:r>
            <a:r>
              <a:rPr lang="en-US" altLang="zh-CN" sz="2400" b="0" dirty="0" smtClean="0"/>
              <a:t> test video clips in one hour.</a:t>
            </a:r>
            <a:endParaRPr lang="en-US" altLang="zh-CN" sz="2400" b="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b="0" dirty="0"/>
              <a:t>Evaluation methodology: </a:t>
            </a:r>
            <a:r>
              <a:rPr lang="en-US" altLang="zh-CN" sz="2400" b="0" dirty="0" smtClean="0"/>
              <a:t>Single-Stimulus (SS).</a:t>
            </a: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5010"/>
              </p:ext>
            </p:extLst>
          </p:nvPr>
        </p:nvGraphicFramePr>
        <p:xfrm>
          <a:off x="1763688" y="1728790"/>
          <a:ext cx="5411470" cy="205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5735"/>
                <a:gridCol w="2705735"/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Equipment</a:t>
                      </a:r>
                      <a:r>
                        <a:rPr lang="en-US" altLang="zh-CN" sz="1800" baseline="0" dirty="0" smtClean="0">
                          <a:effectLst/>
                        </a:rPr>
                        <a:t> model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800" dirty="0">
                          <a:effectLst/>
                        </a:rPr>
                        <a:t>Ipad4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Resolution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  <a:defRPr/>
                      </a:pPr>
                      <a:r>
                        <a:rPr lang="en-US" sz="1800" dirty="0" smtClean="0">
                          <a:effectLst/>
                        </a:rPr>
                        <a:t>1280*768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Touchscreen</a:t>
                      </a:r>
                      <a:r>
                        <a:rPr lang="en-US" altLang="zh-CN" sz="1800" baseline="0" dirty="0" smtClean="0">
                          <a:effectLst/>
                        </a:rPr>
                        <a:t> type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Capacitive</a:t>
                      </a:r>
                      <a:r>
                        <a:rPr lang="en-US" altLang="zh-CN" sz="1800" baseline="0" dirty="0" smtClean="0">
                          <a:effectLst/>
                        </a:rPr>
                        <a:t> screen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Screen</a:t>
                      </a:r>
                      <a:r>
                        <a:rPr lang="en-US" altLang="zh-CN" sz="1800" baseline="0" dirty="0" smtClean="0">
                          <a:effectLst/>
                        </a:rPr>
                        <a:t> size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9.7 inch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6288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800" dirty="0" smtClean="0">
                          <a:effectLst/>
                        </a:rPr>
                        <a:t>Amount</a:t>
                      </a:r>
                      <a:r>
                        <a:rPr lang="en-US" altLang="zh-CN" sz="1800" baseline="0" dirty="0" smtClean="0">
                          <a:effectLst/>
                        </a:rPr>
                        <a:t> 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3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5978743"/>
            <a:ext cx="56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  <a:r>
              <a:rPr lang="en-US" sz="1600" dirty="0" smtClean="0"/>
              <a:t> Resolutions and forms are similar to UCSD’s.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669870" y="815992"/>
            <a:ext cx="3973832" cy="469868"/>
          </a:xfrm>
        </p:spPr>
        <p:txBody>
          <a:bodyPr/>
          <a:lstStyle/>
          <a:p>
            <a:r>
              <a:rPr lang="en-US" altLang="zh-CN" sz="3200" b="0" dirty="0" smtClean="0"/>
              <a:t>Test Results Filtering</a:t>
            </a:r>
            <a:endParaRPr lang="zh-CN" altLang="en-US" sz="3200" b="0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80114" y="1412875"/>
            <a:ext cx="8821042" cy="4752975"/>
          </a:xfrm>
        </p:spPr>
        <p:txBody>
          <a:bodyPr/>
          <a:lstStyle/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b="0" dirty="0" smtClean="0"/>
              <a:t>Our Goal : to ensure the </a:t>
            </a:r>
            <a:r>
              <a:rPr lang="en-US" altLang="zh-CN" b="0" dirty="0" smtClean="0">
                <a:solidFill>
                  <a:srgbClr val="FF0000"/>
                </a:solidFill>
              </a:rPr>
              <a:t>accuracy</a:t>
            </a:r>
            <a:r>
              <a:rPr lang="en-US" altLang="zh-CN" b="0" dirty="0" smtClean="0"/>
              <a:t> of the subjective results.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altLang="zh-CN" dirty="0"/>
          </a:p>
          <a:p>
            <a:pPr marL="430212" lvl="1" indent="0"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b="0" i="1" dirty="0" smtClean="0">
                <a:solidFill>
                  <a:srgbClr val="FF0000"/>
                </a:solidFill>
              </a:rPr>
              <a:t>MCT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: Max Correlation Threshold, in single-stimulus model, MCT=0.7</a:t>
            </a:r>
            <a:endParaRPr lang="en-US" altLang="zh-CN" b="0" i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b="0" i="1" dirty="0" smtClean="0">
                <a:solidFill>
                  <a:srgbClr val="FF0000"/>
                </a:solidFill>
              </a:rPr>
              <a:t>GT</a:t>
            </a:r>
            <a:r>
              <a:rPr lang="en-US" altLang="zh-CN" b="0" dirty="0" smtClean="0"/>
              <a:t> :Give-up </a:t>
            </a:r>
            <a:r>
              <a:rPr lang="en-US" altLang="zh-CN" b="0" dirty="0"/>
              <a:t>Threshold, </a:t>
            </a:r>
            <a:r>
              <a:rPr lang="en-US" altLang="zh-CN" b="0" i="1" dirty="0" smtClean="0">
                <a:solidFill>
                  <a:srgbClr val="FF0000"/>
                </a:solidFill>
              </a:rPr>
              <a:t>PCC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:Pearson Correlation Coefficient, </a:t>
            </a:r>
            <a:r>
              <a:rPr lang="en-US" altLang="zh-CN" b="0" i="1" dirty="0" smtClean="0">
                <a:solidFill>
                  <a:srgbClr val="FF0000"/>
                </a:solidFill>
              </a:rPr>
              <a:t>SPRCC</a:t>
            </a:r>
            <a:r>
              <a:rPr lang="en-US" altLang="zh-CN" b="0" dirty="0" smtClean="0"/>
              <a:t> : Spearman’s Rank Correlation </a:t>
            </a:r>
            <a:r>
              <a:rPr lang="en-US" altLang="zh-CN" b="0" dirty="0"/>
              <a:t>C</a:t>
            </a:r>
            <a:r>
              <a:rPr lang="en-US" altLang="zh-CN" b="0" dirty="0" smtClean="0"/>
              <a:t>oefficient.</a:t>
            </a:r>
            <a:endParaRPr lang="en-US" altLang="zh-CN" b="0" dirty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b="0" dirty="0" smtClean="0"/>
              <a:t>After</a:t>
            </a:r>
            <a:r>
              <a:rPr lang="en-US" altLang="zh-CN" b="0" i="1" dirty="0" smtClean="0"/>
              <a:t> </a:t>
            </a:r>
            <a:r>
              <a:rPr lang="en-US" altLang="zh-CN" b="0" dirty="0" smtClean="0"/>
              <a:t>filter</a:t>
            </a:r>
            <a:r>
              <a:rPr lang="zh-CN" altLang="en-US" b="0" dirty="0" smtClean="0"/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52</a:t>
            </a:r>
            <a:r>
              <a:rPr lang="en-US" altLang="zh-CN" b="0" dirty="0" smtClean="0"/>
              <a:t> participants are kept out of </a:t>
            </a:r>
            <a:r>
              <a:rPr lang="en-US" altLang="zh-CN" b="0" dirty="0" smtClean="0">
                <a:solidFill>
                  <a:srgbClr val="FF0000"/>
                </a:solidFill>
              </a:rPr>
              <a:t>64</a:t>
            </a:r>
            <a:r>
              <a:rPr lang="en-US" altLang="zh-CN" b="0" dirty="0" smtClean="0"/>
              <a:t>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b="0" dirty="0" smtClean="0"/>
              <a:t>Reference : ITU-R BT.1788[2].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altLang="zh-CN" b="0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5E7E0A3-E030-476D-8D5D-7F9005F4A2AE}" type="datetime1">
              <a:rPr lang="zh-CN" altLang="en-US" sz="1400" b="0" smtClean="0">
                <a:latin typeface="Times New Roman" pitchFamily="18" charset="0"/>
              </a:rPr>
              <a:pPr/>
              <a:t>2014/10/22</a:t>
            </a:fld>
            <a:endParaRPr lang="en-US" altLang="zh-CN" sz="1400" b="0" smtClean="0">
              <a:latin typeface="Times New Roman" pitchFamily="18" charset="0"/>
            </a:endParaRP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EC31AB2-DC80-4D65-ACC9-CFAA6B061C42}" type="slidenum">
              <a:rPr lang="en-US" altLang="zh-CN" sz="1400" b="0" smtClean="0">
                <a:latin typeface="Times New Roman" pitchFamily="18" charset="0"/>
              </a:rPr>
              <a:pPr/>
              <a:t>6</a:t>
            </a:fld>
            <a:endParaRPr lang="en-US" altLang="zh-CN" sz="1400" b="0" dirty="0" smtClean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81028"/>
              </p:ext>
            </p:extLst>
          </p:nvPr>
        </p:nvGraphicFramePr>
        <p:xfrm>
          <a:off x="2179653" y="1857364"/>
          <a:ext cx="460692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4" imgW="1905000" imgH="774700" progId="">
                  <p:embed/>
                </p:oleObj>
              </mc:Choice>
              <mc:Fallback>
                <p:oleObj name="Equation" r:id="rId4" imgW="1905000" imgH="774700" progId="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53" y="1857364"/>
                        <a:ext cx="4606925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2086"/>
              </p:ext>
            </p:extLst>
          </p:nvPr>
        </p:nvGraphicFramePr>
        <p:xfrm>
          <a:off x="1907704" y="3786190"/>
          <a:ext cx="51847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6" imgW="2565400" imgH="203200" progId="">
                  <p:embed/>
                </p:oleObj>
              </mc:Choice>
              <mc:Fallback>
                <p:oleObj name="Equation" r:id="rId6" imgW="2565400" imgH="20320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86190"/>
                        <a:ext cx="51847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5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85860"/>
            <a:ext cx="8424862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smtClean="0"/>
              <a:t>Differences between BUPT’s test process and UCSD’s.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/>
              <a:t>64 testers from BUPT participate in the subjective test,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25%</a:t>
            </a:r>
            <a:r>
              <a:rPr lang="en-US" altLang="zh-CN" sz="2000" b="0" dirty="0" smtClean="0"/>
              <a:t> more than UCSD’s.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FF0000"/>
                </a:solidFill>
              </a:rPr>
              <a:t>Result filtering </a:t>
            </a:r>
            <a:r>
              <a:rPr lang="en-US" altLang="zh-CN" sz="2000" b="0" dirty="0" smtClean="0"/>
              <a:t>according to ITU-R BT.1788 were made to guarantee the accuracy of subjective results.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/>
              <a:t>A pre-test is conducted </a:t>
            </a:r>
            <a:r>
              <a:rPr lang="en-US" altLang="zh-CN" sz="2000" b="0" dirty="0"/>
              <a:t>to ensure </a:t>
            </a:r>
            <a:r>
              <a:rPr lang="en-US" altLang="zh-CN" sz="2000" b="0" dirty="0" smtClean="0"/>
              <a:t>our test plan feasible. .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More testers involved and more strict standards adopted, the test results may agree better with the actual subjective scores.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61511" y="839773"/>
            <a:ext cx="6843207" cy="469868"/>
          </a:xfrm>
        </p:spPr>
        <p:txBody>
          <a:bodyPr/>
          <a:lstStyle/>
          <a:p>
            <a:r>
              <a:rPr lang="en-US" altLang="zh-CN" sz="3200" b="0" dirty="0" smtClean="0"/>
              <a:t>Model Validation &amp; Comparison(1-1) </a:t>
            </a:r>
            <a:endParaRPr lang="zh-CN" alt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All(96) Video Clips’ Result</a:t>
            </a:r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r>
              <a:rPr lang="en-US" altLang="zh-CN" sz="2400" b="0" dirty="0" smtClean="0"/>
              <a:t> </a:t>
            </a:r>
            <a:endParaRPr lang="zh-CN" altLang="en-US" sz="24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2418" y="815992"/>
            <a:ext cx="6820765" cy="469868"/>
          </a:xfrm>
        </p:spPr>
        <p:txBody>
          <a:bodyPr/>
          <a:lstStyle/>
          <a:p>
            <a:r>
              <a:rPr lang="en-US" altLang="zh-CN" sz="3200" b="0" dirty="0" smtClean="0"/>
              <a:t>Model Validation &amp; Comparison(1-2) </a:t>
            </a:r>
            <a:endParaRPr lang="zh-CN" altLang="en-US" sz="3200" b="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367" y="1995590"/>
            <a:ext cx="3113095" cy="279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 descr="D:\Program Files\QQ个人文件\124592450\Image\C2C\T3ZYO7ISY}5%`MG2Z[QT}T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008453"/>
            <a:ext cx="3214710" cy="2666865"/>
          </a:xfrm>
          <a:prstGeom prst="rect">
            <a:avLst/>
          </a:prstGeom>
          <a:noFill/>
        </p:spPr>
      </p:pic>
      <p:cxnSp>
        <p:nvCxnSpPr>
          <p:cNvPr id="14" name="Straight Connector 5"/>
          <p:cNvCxnSpPr/>
          <p:nvPr/>
        </p:nvCxnSpPr>
        <p:spPr>
          <a:xfrm flipV="1">
            <a:off x="5357818" y="2209903"/>
            <a:ext cx="2386018" cy="221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85918" y="4922420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Result of BUPT</a:t>
            </a: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0.6998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0.5895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694" y="4922420"/>
            <a:ext cx="245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Result of UCSD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0.91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0.082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8062" y="6162105"/>
            <a:ext cx="586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</a:t>
            </a:r>
            <a:r>
              <a:rPr lang="en-US" sz="1600" dirty="0" smtClean="0"/>
              <a:t>:60 videos are for training, and rests are for </a:t>
            </a:r>
            <a:r>
              <a:rPr lang="en-US" altLang="zh-CN" sz="1600" dirty="0" smtClean="0"/>
              <a:t>validation.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62107"/>
            <a:ext cx="8424862" cy="4752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0" dirty="0" smtClean="0"/>
              <a:t>Test Results of BUPT</a:t>
            </a:r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</a:pPr>
            <a:endParaRPr lang="en-US" altLang="zh-CN" sz="2400" b="0" dirty="0" smtClean="0"/>
          </a:p>
          <a:p>
            <a:pPr>
              <a:lnSpc>
                <a:spcPct val="100000"/>
              </a:lnSpc>
              <a:buNone/>
            </a:pPr>
            <a:endParaRPr lang="en-US" altLang="zh-CN" sz="24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0" dirty="0" smtClean="0">
                <a:solidFill>
                  <a:srgbClr val="FF0000"/>
                </a:solidFill>
              </a:rPr>
              <a:t>Conclusion :</a:t>
            </a:r>
            <a:r>
              <a:rPr lang="en-US" altLang="zh-CN" sz="2400" b="0" dirty="0" smtClean="0"/>
              <a:t> The model provides </a:t>
            </a:r>
            <a:r>
              <a:rPr lang="en-US" altLang="zh-CN" sz="2400" b="0" dirty="0" smtClean="0"/>
              <a:t>higher </a:t>
            </a:r>
            <a:r>
              <a:rPr lang="en-US" altLang="zh-CN" sz="2400" b="0" dirty="0" smtClean="0"/>
              <a:t>correlation in medium motion than in high motion.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85852" y="839773"/>
            <a:ext cx="6479325" cy="469868"/>
          </a:xfrm>
        </p:spPr>
        <p:txBody>
          <a:bodyPr/>
          <a:lstStyle/>
          <a:p>
            <a:r>
              <a:rPr lang="en-US" altLang="zh-CN" sz="3200" b="0" dirty="0" smtClean="0"/>
              <a:t>Model Validation &amp; Comparison(2) </a:t>
            </a:r>
            <a:endParaRPr lang="zh-CN" altLang="en-US" sz="3200" b="0" dirty="0"/>
          </a:p>
        </p:txBody>
      </p:sp>
      <p:pic>
        <p:nvPicPr>
          <p:cNvPr id="51202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764569"/>
            <a:ext cx="3357586" cy="26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图片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1751995"/>
            <a:ext cx="3385506" cy="26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48742" y="4286256"/>
            <a:ext cx="2208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48 Movie Videos</a:t>
            </a:r>
          </a:p>
          <a:p>
            <a:r>
              <a:rPr lang="en-US" altLang="zh-CN" sz="2000" dirty="0" smtClean="0"/>
              <a:t>(medium motion)</a:t>
            </a: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0.7593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0.6419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70" y="4286256"/>
            <a:ext cx="2071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48 Sport Videos</a:t>
            </a:r>
          </a:p>
          <a:p>
            <a:r>
              <a:rPr lang="en-US" altLang="zh-CN" sz="2000" dirty="0" smtClean="0"/>
              <a:t>(high motion)</a:t>
            </a: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0.6530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0.5302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2970</TotalTime>
  <Words>1130</Words>
  <Application>Microsoft Office PowerPoint</Application>
  <PresentationFormat>全屏显示(4:3)</PresentationFormat>
  <Paragraphs>339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宋体</vt:lpstr>
      <vt:lpstr>Arial</vt:lpstr>
      <vt:lpstr>Calibri</vt:lpstr>
      <vt:lpstr>Times New Roman</vt:lpstr>
      <vt:lpstr>muban</vt:lpstr>
      <vt:lpstr>Equation</vt:lpstr>
      <vt:lpstr>BUPT Subjective Test</vt:lpstr>
      <vt:lpstr>Outline</vt:lpstr>
      <vt:lpstr>Subjective Test Summary</vt:lpstr>
      <vt:lpstr>Subjective Test Summary</vt:lpstr>
      <vt:lpstr>Subjective Test Summary</vt:lpstr>
      <vt:lpstr>Test Results Filtering</vt:lpstr>
      <vt:lpstr>Model Validation &amp; Comparison(1-1) </vt:lpstr>
      <vt:lpstr>Model Validation &amp; Comparison(1-2) </vt:lpstr>
      <vt:lpstr>Model Validation &amp; Comparison(2) </vt:lpstr>
      <vt:lpstr>Model Validation &amp; Comparison(3) </vt:lpstr>
      <vt:lpstr>Data Analyze</vt:lpstr>
      <vt:lpstr>Data Analyze</vt:lpstr>
      <vt:lpstr>Data Analyze</vt:lpstr>
      <vt:lpstr>Problems</vt:lpstr>
      <vt:lpstr>Next Step Plan </vt:lpstr>
      <vt:lpstr>References</vt:lpstr>
      <vt:lpstr>Thank you!</vt:lpstr>
      <vt:lpstr>Appendix(1) </vt:lpstr>
      <vt:lpstr>Appendix(2)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279</cp:revision>
  <dcterms:created xsi:type="dcterms:W3CDTF">2014-07-04T09:05:20Z</dcterms:created>
  <dcterms:modified xsi:type="dcterms:W3CDTF">2014-10-22T14:39:11Z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