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9" r:id="rId4"/>
    <p:sldId id="257" r:id="rId5"/>
    <p:sldId id="258" r:id="rId6"/>
  </p:sldIdLst>
  <p:sldSz cx="32921575" cy="43895963"/>
  <p:notesSz cx="7099300" cy="10234613"/>
  <p:defaultTextStyle>
    <a:defPPr>
      <a:defRPr lang="zh-CN"/>
    </a:defPPr>
    <a:lvl1pPr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2193925" indent="-1736725"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4389438" indent="-3475038"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6583363" indent="-5211763"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8778875" indent="-6950075"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6">
          <p15:clr>
            <a:srgbClr val="A4A3A4"/>
          </p15:clr>
        </p15:guide>
        <p15:guide id="2" pos="103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1D469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9704" autoAdjust="0"/>
  </p:normalViewPr>
  <p:slideViewPr>
    <p:cSldViewPr>
      <p:cViewPr>
        <p:scale>
          <a:sx n="30" d="100"/>
          <a:sy n="30" d="100"/>
        </p:scale>
        <p:origin x="366" y="-4410"/>
      </p:cViewPr>
      <p:guideLst>
        <p:guide orient="horz" pos="13826"/>
        <p:guide pos="103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defTabSz="475469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defTabSz="4754691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3DF5CB9-A1F1-410A-97DB-2EF24BB6B9E6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68350"/>
            <a:ext cx="2876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defTabSz="475469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defTabSz="4754691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6D2318B-316E-46D4-8903-1AAF0ED81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6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3925"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438"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363"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875"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3714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8457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3200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7943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90358" fontAlgn="base">
              <a:spcBef>
                <a:spcPct val="0"/>
              </a:spcBef>
              <a:spcAft>
                <a:spcPct val="0"/>
              </a:spcAft>
            </a:pPr>
            <a:fld id="{FEB065A1-082D-4BFC-87FF-2B8A5B0825A1}" type="slidenum">
              <a:rPr lang="zh-CN" altLang="en-US">
                <a:solidFill>
                  <a:srgbClr val="000000"/>
                </a:solidFill>
                <a:latin typeface="Arial" charset="0"/>
              </a:rPr>
              <a:pPr defTabSz="6890358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31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90358" fontAlgn="base">
              <a:spcBef>
                <a:spcPct val="0"/>
              </a:spcBef>
              <a:spcAft>
                <a:spcPct val="0"/>
              </a:spcAft>
            </a:pPr>
            <a:fld id="{FEB065A1-082D-4BFC-87FF-2B8A5B0825A1}" type="slidenum">
              <a:rPr lang="zh-CN" altLang="en-US">
                <a:solidFill>
                  <a:srgbClr val="000000"/>
                </a:solidFill>
                <a:latin typeface="Arial" charset="0"/>
              </a:rPr>
              <a:pPr defTabSz="6890358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969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90358" fontAlgn="base">
              <a:spcBef>
                <a:spcPct val="0"/>
              </a:spcBef>
              <a:spcAft>
                <a:spcPct val="0"/>
              </a:spcAft>
            </a:pPr>
            <a:fld id="{FEB065A1-082D-4BFC-87FF-2B8A5B0825A1}" type="slidenum">
              <a:rPr lang="zh-CN" altLang="en-US">
                <a:solidFill>
                  <a:srgbClr val="000000"/>
                </a:solidFill>
                <a:latin typeface="Arial" charset="0"/>
              </a:rPr>
              <a:pPr defTabSz="6890358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5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69118" y="13636203"/>
            <a:ext cx="27983339" cy="94091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38236" y="24874379"/>
            <a:ext cx="23045103" cy="112178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4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3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8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1F8ED-FEBD-422D-9B4F-BC272A5EF1BC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4FCAD-8D64-47F3-BB04-DB308CFAEC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3E523-CB8B-47F1-9FF0-DF2CBE87920A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4EAA9-248C-4956-BBF4-68BFFA7F5B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3868142" y="1757877"/>
            <a:ext cx="7407354" cy="3745382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46079" y="1757877"/>
            <a:ext cx="21673370" cy="374538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F830B-E54D-4421-AF9E-69BE7A23927A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2B0E1-3685-40BB-BDD8-9489C95D65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469125" y="13636209"/>
            <a:ext cx="27983339" cy="940918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938236" y="24874379"/>
            <a:ext cx="23045103" cy="112178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81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63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545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72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909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09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273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45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99F61A2-484A-4BBF-9BF4-E86312ABD7FF}" type="datetimeFigureOut">
              <a:rPr lang="hu-HU" altLang="zh-CN"/>
              <a:pPr>
                <a:defRPr/>
              </a:pPr>
              <a:t>2014.11.11.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4072D92-4386-446C-A42B-6A6F96CE8F56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CE7BBB5-1EDE-4BCB-A8C3-B722AA7B37C2}" type="datetimeFigureOut">
              <a:rPr lang="hu-HU" altLang="zh-CN"/>
              <a:pPr>
                <a:defRPr/>
              </a:pPr>
              <a:t>2014.11.11.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DCAC997-132E-4AFD-803D-F362C7F6C253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600581" y="28207230"/>
            <a:ext cx="27983339" cy="8718226"/>
          </a:xfrm>
        </p:spPr>
        <p:txBody>
          <a:bodyPr anchor="t"/>
          <a:lstStyle>
            <a:lvl1pPr algn="l">
              <a:defRPr sz="278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600581" y="18604985"/>
            <a:ext cx="27983339" cy="9602239"/>
          </a:xfrm>
        </p:spPr>
        <p:txBody>
          <a:bodyPr anchor="b"/>
          <a:lstStyle>
            <a:lvl1pPr marL="0" indent="0">
              <a:buNone/>
              <a:defRPr sz="13900">
                <a:solidFill>
                  <a:schemeClr val="tx1">
                    <a:tint val="75000"/>
                  </a:schemeClr>
                </a:solidFill>
              </a:defRPr>
            </a:lvl1pPr>
            <a:lvl2pPr marL="3181988" indent="0">
              <a:buNone/>
              <a:defRPr sz="12500">
                <a:solidFill>
                  <a:schemeClr val="tx1">
                    <a:tint val="75000"/>
                  </a:schemeClr>
                </a:solidFill>
              </a:defRPr>
            </a:lvl2pPr>
            <a:lvl3pPr marL="6363977" indent="0">
              <a:buNone/>
              <a:defRPr sz="11000">
                <a:solidFill>
                  <a:schemeClr val="tx1">
                    <a:tint val="75000"/>
                  </a:schemeClr>
                </a:solidFill>
              </a:defRPr>
            </a:lvl3pPr>
            <a:lvl4pPr marL="95459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4pPr>
            <a:lvl5pPr marL="12727949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5pPr>
            <a:lvl6pPr marL="15909937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6pPr>
            <a:lvl7pPr marL="19091925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7pPr>
            <a:lvl8pPr marL="22273909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8pPr>
            <a:lvl9pPr marL="25455897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E696762-A683-4011-A728-D247C6EFF6D4}" type="datetimeFigureOut">
              <a:rPr lang="hu-HU" altLang="zh-CN"/>
              <a:pPr>
                <a:defRPr/>
              </a:pPr>
              <a:t>2014.11.11.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50484C8-C52B-4C01-B528-AA7D72C650F4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452641" y="63933657"/>
            <a:ext cx="48782231" cy="180826981"/>
          </a:xfrm>
        </p:spPr>
        <p:txBody>
          <a:bodyPr/>
          <a:lstStyle>
            <a:lvl1pPr>
              <a:defRPr sz="19700"/>
            </a:lvl1pPr>
            <a:lvl2pPr>
              <a:defRPr sz="16800"/>
            </a:lvl2pPr>
            <a:lvl3pPr>
              <a:defRPr sz="13900"/>
            </a:lvl3pPr>
            <a:lvl4pPr>
              <a:defRPr sz="12500"/>
            </a:lvl4pPr>
            <a:lvl5pPr>
              <a:defRPr sz="12500"/>
            </a:lvl5pPr>
            <a:lvl6pPr>
              <a:defRPr sz="12500"/>
            </a:lvl6pPr>
            <a:lvl7pPr>
              <a:defRPr sz="12500"/>
            </a:lvl7pPr>
            <a:lvl8pPr>
              <a:defRPr sz="12500"/>
            </a:lvl8pPr>
            <a:lvl9pPr>
              <a:defRPr sz="12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4783560" y="63933657"/>
            <a:ext cx="48782228" cy="180826981"/>
          </a:xfrm>
        </p:spPr>
        <p:txBody>
          <a:bodyPr/>
          <a:lstStyle>
            <a:lvl1pPr>
              <a:defRPr sz="19700"/>
            </a:lvl1pPr>
            <a:lvl2pPr>
              <a:defRPr sz="16800"/>
            </a:lvl2pPr>
            <a:lvl3pPr>
              <a:defRPr sz="13900"/>
            </a:lvl3pPr>
            <a:lvl4pPr>
              <a:defRPr sz="12500"/>
            </a:lvl4pPr>
            <a:lvl5pPr>
              <a:defRPr sz="12500"/>
            </a:lvl5pPr>
            <a:lvl6pPr>
              <a:defRPr sz="12500"/>
            </a:lvl6pPr>
            <a:lvl7pPr>
              <a:defRPr sz="12500"/>
            </a:lvl7pPr>
            <a:lvl8pPr>
              <a:defRPr sz="12500"/>
            </a:lvl8pPr>
            <a:lvl9pPr>
              <a:defRPr sz="12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DABF3E4-FD19-481B-A3B0-743F930F6AA4}" type="datetimeFigureOut">
              <a:rPr lang="hu-HU" altLang="zh-CN"/>
              <a:pPr>
                <a:defRPr/>
              </a:pPr>
              <a:t>2014.11.11.</a:t>
            </a:fld>
            <a:endParaRPr lang="hu-HU" altLang="zh-CN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D70E425-C889-42F5-ABF4-12D0718589EF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46079" y="1757874"/>
            <a:ext cx="29629418" cy="7315994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46079" y="9825789"/>
            <a:ext cx="14546080" cy="4094921"/>
          </a:xfrm>
        </p:spPr>
        <p:txBody>
          <a:bodyPr anchor="b"/>
          <a:lstStyle>
            <a:lvl1pPr marL="0" indent="0">
              <a:buNone/>
              <a:defRPr sz="16800" b="1"/>
            </a:lvl1pPr>
            <a:lvl2pPr marL="3181988" indent="0">
              <a:buNone/>
              <a:defRPr sz="13900" b="1"/>
            </a:lvl2pPr>
            <a:lvl3pPr marL="6363977" indent="0">
              <a:buNone/>
              <a:defRPr sz="12500" b="1"/>
            </a:lvl3pPr>
            <a:lvl4pPr marL="9545960" indent="0">
              <a:buNone/>
              <a:defRPr sz="11000" b="1"/>
            </a:lvl4pPr>
            <a:lvl5pPr marL="12727949" indent="0">
              <a:buNone/>
              <a:defRPr sz="11000" b="1"/>
            </a:lvl5pPr>
            <a:lvl6pPr marL="15909937" indent="0">
              <a:buNone/>
              <a:defRPr sz="11000" b="1"/>
            </a:lvl6pPr>
            <a:lvl7pPr marL="19091925" indent="0">
              <a:buNone/>
              <a:defRPr sz="11000" b="1"/>
            </a:lvl7pPr>
            <a:lvl8pPr marL="22273909" indent="0">
              <a:buNone/>
              <a:defRPr sz="11000" b="1"/>
            </a:lvl8pPr>
            <a:lvl9pPr marL="25455897" indent="0">
              <a:buNone/>
              <a:defRPr sz="110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646079" y="13920711"/>
            <a:ext cx="14546080" cy="25290987"/>
          </a:xfrm>
        </p:spPr>
        <p:txBody>
          <a:bodyPr/>
          <a:lstStyle>
            <a:lvl1pPr>
              <a:defRPr sz="16800"/>
            </a:lvl1pPr>
            <a:lvl2pPr>
              <a:defRPr sz="13900"/>
            </a:lvl2pPr>
            <a:lvl3pPr>
              <a:defRPr sz="125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16723705" y="9825789"/>
            <a:ext cx="14551793" cy="4094921"/>
          </a:xfrm>
        </p:spPr>
        <p:txBody>
          <a:bodyPr anchor="b"/>
          <a:lstStyle>
            <a:lvl1pPr marL="0" indent="0">
              <a:buNone/>
              <a:defRPr sz="16800" b="1"/>
            </a:lvl1pPr>
            <a:lvl2pPr marL="3181988" indent="0">
              <a:buNone/>
              <a:defRPr sz="13900" b="1"/>
            </a:lvl2pPr>
            <a:lvl3pPr marL="6363977" indent="0">
              <a:buNone/>
              <a:defRPr sz="12500" b="1"/>
            </a:lvl3pPr>
            <a:lvl4pPr marL="9545960" indent="0">
              <a:buNone/>
              <a:defRPr sz="11000" b="1"/>
            </a:lvl4pPr>
            <a:lvl5pPr marL="12727949" indent="0">
              <a:buNone/>
              <a:defRPr sz="11000" b="1"/>
            </a:lvl5pPr>
            <a:lvl6pPr marL="15909937" indent="0">
              <a:buNone/>
              <a:defRPr sz="11000" b="1"/>
            </a:lvl6pPr>
            <a:lvl7pPr marL="19091925" indent="0">
              <a:buNone/>
              <a:defRPr sz="11000" b="1"/>
            </a:lvl7pPr>
            <a:lvl8pPr marL="22273909" indent="0">
              <a:buNone/>
              <a:defRPr sz="11000" b="1"/>
            </a:lvl8pPr>
            <a:lvl9pPr marL="25455897" indent="0">
              <a:buNone/>
              <a:defRPr sz="110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16723705" y="13920711"/>
            <a:ext cx="14551793" cy="25290987"/>
          </a:xfrm>
        </p:spPr>
        <p:txBody>
          <a:bodyPr/>
          <a:lstStyle>
            <a:lvl1pPr>
              <a:defRPr sz="16800"/>
            </a:lvl1pPr>
            <a:lvl2pPr>
              <a:defRPr sz="13900"/>
            </a:lvl2pPr>
            <a:lvl3pPr>
              <a:defRPr sz="125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C0438C3-E9F0-4F20-810B-BCE84D15C765}" type="datetimeFigureOut">
              <a:rPr lang="hu-HU" altLang="zh-CN"/>
              <a:pPr>
                <a:defRPr/>
              </a:pPr>
              <a:t>2014.11.11.</a:t>
            </a:fld>
            <a:endParaRPr lang="hu-HU" altLang="zh-CN"/>
          </a:p>
        </p:txBody>
      </p:sp>
      <p:sp>
        <p:nvSpPr>
          <p:cNvPr id="8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0EC5DB2-46A6-4957-A291-046ECCA64F50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68A65E1-F1BC-40B1-8473-EEC325807794}" type="datetimeFigureOut">
              <a:rPr lang="hu-HU" altLang="zh-CN"/>
              <a:pPr>
                <a:defRPr/>
              </a:pPr>
              <a:t>2014.11.11.</a:t>
            </a:fld>
            <a:endParaRPr lang="hu-HU" altLang="zh-CN"/>
          </a:p>
        </p:txBody>
      </p:sp>
      <p:sp>
        <p:nvSpPr>
          <p:cNvPr id="4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8E89D43-0F05-4FA1-A0B2-6886E2CD9A53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766F5C3-692F-4ABB-996E-6E6F807E7300}" type="datetimeFigureOut">
              <a:rPr lang="hu-HU" altLang="zh-CN"/>
              <a:pPr>
                <a:defRPr/>
              </a:pPr>
              <a:t>2014.11.11.</a:t>
            </a:fld>
            <a:endParaRPr lang="hu-HU" altLang="zh-CN"/>
          </a:p>
        </p:txBody>
      </p:sp>
      <p:sp>
        <p:nvSpPr>
          <p:cNvPr id="3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B6E9FAE-9364-4D46-A97B-111765BE0FAE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46088" y="1747710"/>
            <a:ext cx="10830971" cy="7437927"/>
          </a:xfrm>
        </p:spPr>
        <p:txBody>
          <a:bodyPr anchor="b"/>
          <a:lstStyle>
            <a:lvl1pPr algn="l">
              <a:defRPr sz="139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871425" y="1747719"/>
            <a:ext cx="18404075" cy="37463988"/>
          </a:xfrm>
        </p:spPr>
        <p:txBody>
          <a:bodyPr/>
          <a:lstStyle>
            <a:lvl1pPr>
              <a:defRPr sz="22100"/>
            </a:lvl1pPr>
            <a:lvl2pPr>
              <a:defRPr sz="19700"/>
            </a:lvl2pPr>
            <a:lvl3pPr>
              <a:defRPr sz="16800"/>
            </a:lvl3pPr>
            <a:lvl4pPr>
              <a:defRPr sz="13900"/>
            </a:lvl4pPr>
            <a:lvl5pPr>
              <a:defRPr sz="13900"/>
            </a:lvl5pPr>
            <a:lvl6pPr>
              <a:defRPr sz="13900"/>
            </a:lvl6pPr>
            <a:lvl7pPr>
              <a:defRPr sz="13900"/>
            </a:lvl7pPr>
            <a:lvl8pPr>
              <a:defRPr sz="13900"/>
            </a:lvl8pPr>
            <a:lvl9pPr>
              <a:defRPr sz="139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46088" y="9185646"/>
            <a:ext cx="10830971" cy="30026061"/>
          </a:xfrm>
        </p:spPr>
        <p:txBody>
          <a:bodyPr/>
          <a:lstStyle>
            <a:lvl1pPr marL="0" indent="0">
              <a:buNone/>
              <a:defRPr sz="9600"/>
            </a:lvl1pPr>
            <a:lvl2pPr marL="3181988" indent="0">
              <a:buNone/>
              <a:defRPr sz="8200"/>
            </a:lvl2pPr>
            <a:lvl3pPr marL="6363977" indent="0">
              <a:buNone/>
              <a:defRPr sz="7200"/>
            </a:lvl3pPr>
            <a:lvl4pPr marL="9545960" indent="0">
              <a:buNone/>
              <a:defRPr sz="6200"/>
            </a:lvl4pPr>
            <a:lvl5pPr marL="12727949" indent="0">
              <a:buNone/>
              <a:defRPr sz="6200"/>
            </a:lvl5pPr>
            <a:lvl6pPr marL="15909937" indent="0">
              <a:buNone/>
              <a:defRPr sz="6200"/>
            </a:lvl6pPr>
            <a:lvl7pPr marL="19091925" indent="0">
              <a:buNone/>
              <a:defRPr sz="6200"/>
            </a:lvl7pPr>
            <a:lvl8pPr marL="22273909" indent="0">
              <a:buNone/>
              <a:defRPr sz="6200"/>
            </a:lvl8pPr>
            <a:lvl9pPr marL="25455897" indent="0">
              <a:buNone/>
              <a:defRPr sz="62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F849045-53BA-4ADF-8D2E-0F4E1A41A2E7}" type="datetimeFigureOut">
              <a:rPr lang="hu-HU" altLang="zh-CN"/>
              <a:pPr>
                <a:defRPr/>
              </a:pPr>
              <a:t>2014.11.11.</a:t>
            </a:fld>
            <a:endParaRPr lang="hu-HU" altLang="zh-CN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1CB38A9-FE48-44F7-8D39-7BEB78506A9A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421D1-07E8-4BA0-AA17-83E7D390FE98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7CB34-C529-437C-959A-27BB8EBA46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52859" y="30727174"/>
            <a:ext cx="19752945" cy="3627517"/>
          </a:xfrm>
        </p:spPr>
        <p:txBody>
          <a:bodyPr anchor="b"/>
          <a:lstStyle>
            <a:lvl1pPr algn="l">
              <a:defRPr sz="139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6452859" y="3922185"/>
            <a:ext cx="19752945" cy="26337578"/>
          </a:xfrm>
        </p:spPr>
        <p:txBody>
          <a:bodyPr rtlCol="0">
            <a:normAutofit/>
          </a:bodyPr>
          <a:lstStyle>
            <a:lvl1pPr marL="0" indent="0">
              <a:buNone/>
              <a:defRPr sz="22100"/>
            </a:lvl1pPr>
            <a:lvl2pPr marL="3181988" indent="0">
              <a:buNone/>
              <a:defRPr sz="19700"/>
            </a:lvl2pPr>
            <a:lvl3pPr marL="6363977" indent="0">
              <a:buNone/>
              <a:defRPr sz="16800"/>
            </a:lvl3pPr>
            <a:lvl4pPr marL="9545960" indent="0">
              <a:buNone/>
              <a:defRPr sz="13900"/>
            </a:lvl4pPr>
            <a:lvl5pPr marL="12727949" indent="0">
              <a:buNone/>
              <a:defRPr sz="13900"/>
            </a:lvl5pPr>
            <a:lvl6pPr marL="15909937" indent="0">
              <a:buNone/>
              <a:defRPr sz="13900"/>
            </a:lvl6pPr>
            <a:lvl7pPr marL="19091925" indent="0">
              <a:buNone/>
              <a:defRPr sz="13900"/>
            </a:lvl7pPr>
            <a:lvl8pPr marL="22273909" indent="0">
              <a:buNone/>
              <a:defRPr sz="13900"/>
            </a:lvl8pPr>
            <a:lvl9pPr marL="25455897" indent="0">
              <a:buNone/>
              <a:defRPr sz="139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452859" y="34354691"/>
            <a:ext cx="19752945" cy="5151676"/>
          </a:xfrm>
        </p:spPr>
        <p:txBody>
          <a:bodyPr/>
          <a:lstStyle>
            <a:lvl1pPr marL="0" indent="0">
              <a:buNone/>
              <a:defRPr sz="9600"/>
            </a:lvl1pPr>
            <a:lvl2pPr marL="3181988" indent="0">
              <a:buNone/>
              <a:defRPr sz="8200"/>
            </a:lvl2pPr>
            <a:lvl3pPr marL="6363977" indent="0">
              <a:buNone/>
              <a:defRPr sz="7200"/>
            </a:lvl3pPr>
            <a:lvl4pPr marL="9545960" indent="0">
              <a:buNone/>
              <a:defRPr sz="6200"/>
            </a:lvl4pPr>
            <a:lvl5pPr marL="12727949" indent="0">
              <a:buNone/>
              <a:defRPr sz="6200"/>
            </a:lvl5pPr>
            <a:lvl6pPr marL="15909937" indent="0">
              <a:buNone/>
              <a:defRPr sz="6200"/>
            </a:lvl6pPr>
            <a:lvl7pPr marL="19091925" indent="0">
              <a:buNone/>
              <a:defRPr sz="6200"/>
            </a:lvl7pPr>
            <a:lvl8pPr marL="22273909" indent="0">
              <a:buNone/>
              <a:defRPr sz="6200"/>
            </a:lvl8pPr>
            <a:lvl9pPr marL="25455897" indent="0">
              <a:buNone/>
              <a:defRPr sz="62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FA05F56-933C-4DBA-ACDA-029C737A63A8}" type="datetimeFigureOut">
              <a:rPr lang="hu-HU" altLang="zh-CN"/>
              <a:pPr>
                <a:defRPr/>
              </a:pPr>
              <a:t>2014.11.11.</a:t>
            </a:fld>
            <a:endParaRPr lang="hu-HU" altLang="zh-CN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A640B20-1C0C-4197-8ACB-3B1ADCCF0BA7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EDDDDE0-22D3-4C1C-9624-507C61AC18D4}" type="datetimeFigureOut">
              <a:rPr lang="hu-HU" altLang="zh-CN"/>
              <a:pPr>
                <a:defRPr/>
              </a:pPr>
              <a:t>2014.11.11.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39C4B16-38B7-43F7-B725-745843ED1C63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79040360" y="10973991"/>
            <a:ext cx="24525428" cy="233786647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452645" y="10973991"/>
            <a:ext cx="73039031" cy="23378664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A4EF052-4BC7-450E-B6AF-57A748CA9495}" type="datetimeFigureOut">
              <a:rPr lang="hu-HU" altLang="zh-CN"/>
              <a:pPr>
                <a:defRPr/>
              </a:pPr>
              <a:t>2014.11.11.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6EE8EFF-BEC5-4638-B21A-207C30A6C7B6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0577" y="28207224"/>
            <a:ext cx="27983339" cy="8718226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00577" y="18604985"/>
            <a:ext cx="27983339" cy="960223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743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48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422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97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371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845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32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79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F2838-9455-4212-8C6F-3F9B72CE60D5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9DD22-8324-4151-BB55-76B51862F3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6079" y="10242394"/>
            <a:ext cx="14540362" cy="2896930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35134" y="10242394"/>
            <a:ext cx="14540362" cy="2896930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57D72-810E-4704-A916-2A2456CB1C26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88D93-28D8-40F3-904B-E8832EBA54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46079" y="9825789"/>
            <a:ext cx="14546080" cy="4094921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743" indent="0">
              <a:buNone/>
              <a:defRPr sz="9600" b="1"/>
            </a:lvl2pPr>
            <a:lvl3pPr marL="4389486" indent="0">
              <a:buNone/>
              <a:defRPr sz="8600" b="1"/>
            </a:lvl3pPr>
            <a:lvl4pPr marL="6584229" indent="0">
              <a:buNone/>
              <a:defRPr sz="7700" b="1"/>
            </a:lvl4pPr>
            <a:lvl5pPr marL="8778972" indent="0">
              <a:buNone/>
              <a:defRPr sz="7700" b="1"/>
            </a:lvl5pPr>
            <a:lvl6pPr marL="10973714" indent="0">
              <a:buNone/>
              <a:defRPr sz="7700" b="1"/>
            </a:lvl6pPr>
            <a:lvl7pPr marL="13168457" indent="0">
              <a:buNone/>
              <a:defRPr sz="7700" b="1"/>
            </a:lvl7pPr>
            <a:lvl8pPr marL="15363200" indent="0">
              <a:buNone/>
              <a:defRPr sz="7700" b="1"/>
            </a:lvl8pPr>
            <a:lvl9pPr marL="17557943" indent="0">
              <a:buNone/>
              <a:defRPr sz="7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46079" y="13920711"/>
            <a:ext cx="14546080" cy="25290987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6723705" y="9825789"/>
            <a:ext cx="14551793" cy="4094921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743" indent="0">
              <a:buNone/>
              <a:defRPr sz="9600" b="1"/>
            </a:lvl2pPr>
            <a:lvl3pPr marL="4389486" indent="0">
              <a:buNone/>
              <a:defRPr sz="8600" b="1"/>
            </a:lvl3pPr>
            <a:lvl4pPr marL="6584229" indent="0">
              <a:buNone/>
              <a:defRPr sz="7700" b="1"/>
            </a:lvl4pPr>
            <a:lvl5pPr marL="8778972" indent="0">
              <a:buNone/>
              <a:defRPr sz="7700" b="1"/>
            </a:lvl5pPr>
            <a:lvl6pPr marL="10973714" indent="0">
              <a:buNone/>
              <a:defRPr sz="7700" b="1"/>
            </a:lvl6pPr>
            <a:lvl7pPr marL="13168457" indent="0">
              <a:buNone/>
              <a:defRPr sz="7700" b="1"/>
            </a:lvl7pPr>
            <a:lvl8pPr marL="15363200" indent="0">
              <a:buNone/>
              <a:defRPr sz="7700" b="1"/>
            </a:lvl8pPr>
            <a:lvl9pPr marL="17557943" indent="0">
              <a:buNone/>
              <a:defRPr sz="7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6723705" y="13920711"/>
            <a:ext cx="14551793" cy="25290987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D5332-260F-49EB-9910-0A4AFAEB4734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D231D-25B8-4AAD-8E0C-5C53513F2E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E3553-3F3F-43F6-8C32-175F1A2A52A7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D6184-3822-4CD3-9F9E-B002B47E4F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3C8AE-34A4-4F6A-829D-02F149FD2707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91D34-5AB9-45BC-84D0-6181A7D248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6081" y="1747710"/>
            <a:ext cx="10830971" cy="7437927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71421" y="1747713"/>
            <a:ext cx="18404075" cy="37463988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6081" y="9185640"/>
            <a:ext cx="10830971" cy="30026061"/>
          </a:xfrm>
        </p:spPr>
        <p:txBody>
          <a:bodyPr/>
          <a:lstStyle>
            <a:lvl1pPr marL="0" indent="0">
              <a:buNone/>
              <a:defRPr sz="6700"/>
            </a:lvl1pPr>
            <a:lvl2pPr marL="2194743" indent="0">
              <a:buNone/>
              <a:defRPr sz="5800"/>
            </a:lvl2pPr>
            <a:lvl3pPr marL="4389486" indent="0">
              <a:buNone/>
              <a:defRPr sz="4800"/>
            </a:lvl3pPr>
            <a:lvl4pPr marL="6584229" indent="0">
              <a:buNone/>
              <a:defRPr sz="4300"/>
            </a:lvl4pPr>
            <a:lvl5pPr marL="8778972" indent="0">
              <a:buNone/>
              <a:defRPr sz="4300"/>
            </a:lvl5pPr>
            <a:lvl6pPr marL="10973714" indent="0">
              <a:buNone/>
              <a:defRPr sz="4300"/>
            </a:lvl6pPr>
            <a:lvl7pPr marL="13168457" indent="0">
              <a:buNone/>
              <a:defRPr sz="4300"/>
            </a:lvl7pPr>
            <a:lvl8pPr marL="15363200" indent="0">
              <a:buNone/>
              <a:defRPr sz="4300"/>
            </a:lvl8pPr>
            <a:lvl9pPr marL="17557943" indent="0">
              <a:buNone/>
              <a:defRPr sz="4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9DE7C-5760-47A5-9E78-B4B398FB8EBD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B01E2-E9FE-4194-89A2-E94D33F158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2859" y="30727174"/>
            <a:ext cx="19752945" cy="3627517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452859" y="3922185"/>
            <a:ext cx="19752945" cy="26337578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743" indent="0">
              <a:buNone/>
              <a:defRPr sz="13400"/>
            </a:lvl2pPr>
            <a:lvl3pPr marL="4389486" indent="0">
              <a:buNone/>
              <a:defRPr sz="11500"/>
            </a:lvl3pPr>
            <a:lvl4pPr marL="6584229" indent="0">
              <a:buNone/>
              <a:defRPr sz="9600"/>
            </a:lvl4pPr>
            <a:lvl5pPr marL="8778972" indent="0">
              <a:buNone/>
              <a:defRPr sz="9600"/>
            </a:lvl5pPr>
            <a:lvl6pPr marL="10973714" indent="0">
              <a:buNone/>
              <a:defRPr sz="9600"/>
            </a:lvl6pPr>
            <a:lvl7pPr marL="13168457" indent="0">
              <a:buNone/>
              <a:defRPr sz="9600"/>
            </a:lvl7pPr>
            <a:lvl8pPr marL="15363200" indent="0">
              <a:buNone/>
              <a:defRPr sz="9600"/>
            </a:lvl8pPr>
            <a:lvl9pPr marL="17557943" indent="0">
              <a:buNone/>
              <a:defRPr sz="96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52859" y="34354691"/>
            <a:ext cx="19752945" cy="5151676"/>
          </a:xfrm>
        </p:spPr>
        <p:txBody>
          <a:bodyPr/>
          <a:lstStyle>
            <a:lvl1pPr marL="0" indent="0">
              <a:buNone/>
              <a:defRPr sz="6700"/>
            </a:lvl1pPr>
            <a:lvl2pPr marL="2194743" indent="0">
              <a:buNone/>
              <a:defRPr sz="5800"/>
            </a:lvl2pPr>
            <a:lvl3pPr marL="4389486" indent="0">
              <a:buNone/>
              <a:defRPr sz="4800"/>
            </a:lvl3pPr>
            <a:lvl4pPr marL="6584229" indent="0">
              <a:buNone/>
              <a:defRPr sz="4300"/>
            </a:lvl4pPr>
            <a:lvl5pPr marL="8778972" indent="0">
              <a:buNone/>
              <a:defRPr sz="4300"/>
            </a:lvl5pPr>
            <a:lvl6pPr marL="10973714" indent="0">
              <a:buNone/>
              <a:defRPr sz="4300"/>
            </a:lvl6pPr>
            <a:lvl7pPr marL="13168457" indent="0">
              <a:buNone/>
              <a:defRPr sz="4300"/>
            </a:lvl7pPr>
            <a:lvl8pPr marL="15363200" indent="0">
              <a:buNone/>
              <a:defRPr sz="4300"/>
            </a:lvl8pPr>
            <a:lvl9pPr marL="17557943" indent="0">
              <a:buNone/>
              <a:defRPr sz="4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7E809-1856-4791-8724-C1FA7F0F8240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8EBC1-16B0-435D-8A4B-25C7846A13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646238" y="1757363"/>
            <a:ext cx="29629100" cy="731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49" tIns="219474" rIns="438949" bIns="2194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646238" y="10242550"/>
            <a:ext cx="29629100" cy="289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49" tIns="219474" rIns="438949" bIns="219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46238" y="40684450"/>
            <a:ext cx="7681912" cy="2338388"/>
          </a:xfrm>
          <a:prstGeom prst="rect">
            <a:avLst/>
          </a:prstGeom>
        </p:spPr>
        <p:txBody>
          <a:bodyPr vert="horz" lIns="438949" tIns="219474" rIns="438949" bIns="219474" rtlCol="0" anchor="ctr"/>
          <a:lstStyle>
            <a:lvl1pPr algn="l" defTabSz="4389486" fontAlgn="auto">
              <a:spcBef>
                <a:spcPts val="0"/>
              </a:spcBef>
              <a:spcAft>
                <a:spcPts val="0"/>
              </a:spcAft>
              <a:defRPr sz="58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268A365-4E22-46D1-B5A3-3A42DBCC2430}" type="datetimeFigureOut">
              <a:rPr lang="zh-CN" altLang="en-US"/>
              <a:pPr>
                <a:defRPr/>
              </a:pPr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247438" y="40684450"/>
            <a:ext cx="10426700" cy="2338388"/>
          </a:xfrm>
          <a:prstGeom prst="rect">
            <a:avLst/>
          </a:prstGeom>
        </p:spPr>
        <p:txBody>
          <a:bodyPr vert="horz" lIns="438949" tIns="219474" rIns="438949" bIns="219474" rtlCol="0" anchor="ctr"/>
          <a:lstStyle>
            <a:lvl1pPr algn="ctr" defTabSz="4389486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3593425" y="40684450"/>
            <a:ext cx="7681913" cy="2338388"/>
          </a:xfrm>
          <a:prstGeom prst="rect">
            <a:avLst/>
          </a:prstGeom>
        </p:spPr>
        <p:txBody>
          <a:bodyPr vert="horz" lIns="438949" tIns="219474" rIns="438949" bIns="219474" rtlCol="0" anchor="ctr"/>
          <a:lstStyle>
            <a:lvl1pPr algn="r" defTabSz="4389486" fontAlgn="auto">
              <a:spcBef>
                <a:spcPts val="0"/>
              </a:spcBef>
              <a:spcAft>
                <a:spcPts val="0"/>
              </a:spcAft>
              <a:defRPr sz="58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7792B1-4089-411A-AECB-5590D29618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1644650" indent="-1644650" algn="l" defTabSz="4389438" rtl="0" fontAlgn="base">
        <a:spcBef>
          <a:spcPct val="20000"/>
        </a:spcBef>
        <a:spcAft>
          <a:spcPct val="0"/>
        </a:spcAft>
        <a:buFont typeface="Arial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Font typeface="Arial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Font typeface="Arial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Font typeface="Arial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1086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5829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0572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5314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743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486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4229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972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3714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8457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3200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7943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ím helye 1"/>
          <p:cNvSpPr>
            <a:spLocks noGrp="1"/>
          </p:cNvSpPr>
          <p:nvPr>
            <p:ph type="title"/>
          </p:nvPr>
        </p:nvSpPr>
        <p:spPr bwMode="auto">
          <a:xfrm>
            <a:off x="1647825" y="1758950"/>
            <a:ext cx="29625925" cy="731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zh-CN" smtClean="0"/>
              <a:t>Mintacím szerkesztése</a:t>
            </a:r>
          </a:p>
        </p:txBody>
      </p:sp>
      <p:sp>
        <p:nvSpPr>
          <p:cNvPr id="2051" name="Szöveg helye 2"/>
          <p:cNvSpPr>
            <a:spLocks noGrp="1"/>
          </p:cNvSpPr>
          <p:nvPr>
            <p:ph type="body" idx="1"/>
          </p:nvPr>
        </p:nvSpPr>
        <p:spPr bwMode="auto">
          <a:xfrm>
            <a:off x="1647825" y="10240963"/>
            <a:ext cx="29625925" cy="289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6399" tIns="318199" rIns="636399" bIns="3181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zh-CN" smtClean="0"/>
              <a:t>Mintaszöveg szerkesztése</a:t>
            </a:r>
          </a:p>
          <a:p>
            <a:pPr lvl="1"/>
            <a:r>
              <a:rPr lang="hu-HU" altLang="zh-CN" smtClean="0"/>
              <a:t>Második szint</a:t>
            </a:r>
          </a:p>
          <a:p>
            <a:pPr lvl="2"/>
            <a:r>
              <a:rPr lang="hu-HU" altLang="zh-CN" smtClean="0"/>
              <a:t>Harmadik szint</a:t>
            </a:r>
          </a:p>
          <a:p>
            <a:pPr lvl="3"/>
            <a:r>
              <a:rPr lang="hu-HU" altLang="zh-CN" smtClean="0"/>
              <a:t>Negyedik szint</a:t>
            </a:r>
          </a:p>
          <a:p>
            <a:pPr lvl="4"/>
            <a:r>
              <a:rPr lang="hu-HU" altLang="zh-CN" smtClean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647825" y="40686038"/>
            <a:ext cx="7678738" cy="2336800"/>
          </a:xfrm>
          <a:prstGeom prst="rect">
            <a:avLst/>
          </a:prstGeom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>
            <a:lvl1pPr defTabSz="6361985">
              <a:defRPr sz="820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AB5C7678-33A7-4FD0-8B64-0A044B96CA6C}" type="datetimeFigureOut">
              <a:rPr lang="hu-HU" altLang="zh-CN"/>
              <a:pPr>
                <a:defRPr/>
              </a:pPr>
              <a:t>2014.11.11.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1247438" y="40686038"/>
            <a:ext cx="10426700" cy="2336800"/>
          </a:xfrm>
          <a:prstGeom prst="rect">
            <a:avLst/>
          </a:prstGeom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>
            <a:lvl1pPr algn="ctr" defTabSz="6361985">
              <a:defRPr sz="820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23595013" y="40686038"/>
            <a:ext cx="7678737" cy="2336800"/>
          </a:xfrm>
          <a:prstGeom prst="rect">
            <a:avLst/>
          </a:prstGeom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>
            <a:lvl1pPr algn="r" defTabSz="6361985">
              <a:defRPr sz="820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36822A4C-4146-4ECA-9CB6-C86CD364145D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6359525" rtl="0" eaLnBrk="0" fontAlgn="base" hangingPunct="0">
        <a:spcBef>
          <a:spcPct val="0"/>
        </a:spcBef>
        <a:spcAft>
          <a:spcPct val="0"/>
        </a:spcAft>
        <a:defRPr sz="30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359525" rtl="0" eaLnBrk="0" fontAlgn="base" hangingPunct="0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6359525" rtl="0" eaLnBrk="0" fontAlgn="base" hangingPunct="0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6359525" rtl="0" eaLnBrk="0" fontAlgn="base" hangingPunct="0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6359525" rtl="0" eaLnBrk="0" fontAlgn="base" hangingPunct="0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  <a:ea typeface="宋体" charset="-122"/>
        </a:defRPr>
      </a:lvl5pPr>
      <a:lvl6pPr marL="696672" algn="ctr" defTabSz="6361985" rtl="0" fontAlgn="base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</a:defRPr>
      </a:lvl6pPr>
      <a:lvl7pPr marL="1393345" algn="ctr" defTabSz="6361985" rtl="0" fontAlgn="base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</a:defRPr>
      </a:lvl7pPr>
      <a:lvl8pPr marL="2090022" algn="ctr" defTabSz="6361985" rtl="0" fontAlgn="base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</a:defRPr>
      </a:lvl8pPr>
      <a:lvl9pPr marL="2786695" algn="ctr" defTabSz="6361985" rtl="0" fontAlgn="base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</a:defRPr>
      </a:lvl9pPr>
    </p:titleStyle>
    <p:bodyStyle>
      <a:lvl1pPr marL="2382838" indent="-2382838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67313" indent="-1985963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700" kern="1200">
          <a:solidFill>
            <a:schemeClr val="tx1"/>
          </a:solidFill>
          <a:latin typeface="+mn-lt"/>
          <a:ea typeface="+mn-ea"/>
          <a:cs typeface="+mn-cs"/>
        </a:defRPr>
      </a:lvl2pPr>
      <a:lvl3pPr marL="7951788" indent="-1587500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800" kern="1200">
          <a:solidFill>
            <a:schemeClr val="tx1"/>
          </a:solidFill>
          <a:latin typeface="+mn-lt"/>
          <a:ea typeface="+mn-ea"/>
          <a:cs typeface="+mn-cs"/>
        </a:defRPr>
      </a:lvl3pPr>
      <a:lvl4pPr marL="11133138" indent="-1587500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39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6075" indent="-1587500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3900" kern="1200">
          <a:solidFill>
            <a:schemeClr val="tx1"/>
          </a:solidFill>
          <a:latin typeface="+mn-lt"/>
          <a:ea typeface="+mn-ea"/>
          <a:cs typeface="+mn-cs"/>
        </a:defRPr>
      </a:lvl5pPr>
      <a:lvl6pPr marL="17500929" indent="-1590992" algn="l" defTabSz="6363977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6pPr>
      <a:lvl7pPr marL="20682917" indent="-1590992" algn="l" defTabSz="6363977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7pPr>
      <a:lvl8pPr marL="23864905" indent="-1590992" algn="l" defTabSz="6363977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46894" indent="-1590992" algn="l" defTabSz="6363977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1pPr>
      <a:lvl2pPr marL="3181988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6363977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3pPr>
      <a:lvl4pPr marL="9545960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4pPr>
      <a:lvl5pPr marL="12727949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5pPr>
      <a:lvl6pPr marL="15909937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6pPr>
      <a:lvl7pPr marL="19091925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7pPr>
      <a:lvl8pPr marL="22273909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8pPr>
      <a:lvl9pPr marL="25455897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4.wm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7.wmf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2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1.wmf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oleObject" Target="../embeddings/oleObject1.bin"/><Relationship Id="rId19" Type="http://schemas.openxmlformats.org/officeDocument/2006/relationships/image" Target="../media/image15.wmf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0.png"/><Relationship Id="rId22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21" Type="http://schemas.openxmlformats.org/officeDocument/2006/relationships/image" Target="../media/image27.wmf"/><Relationship Id="rId34" Type="http://schemas.openxmlformats.org/officeDocument/2006/relationships/image" Target="../media/image37.png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25.wmf"/><Relationship Id="rId25" Type="http://schemas.openxmlformats.org/officeDocument/2006/relationships/image" Target="../media/image29.wmf"/><Relationship Id="rId33" Type="http://schemas.openxmlformats.org/officeDocument/2006/relationships/image" Target="../media/image36.png"/><Relationship Id="rId38" Type="http://schemas.openxmlformats.org/officeDocument/2006/relationships/image" Target="../media/image41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32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2.wmf"/><Relationship Id="rId24" Type="http://schemas.openxmlformats.org/officeDocument/2006/relationships/oleObject" Target="../embeddings/oleObject11.bin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5" Type="http://schemas.openxmlformats.org/officeDocument/2006/relationships/image" Target="../media/image3.png"/><Relationship Id="rId15" Type="http://schemas.openxmlformats.org/officeDocument/2006/relationships/image" Target="../media/image24.wmf"/><Relationship Id="rId23" Type="http://schemas.openxmlformats.org/officeDocument/2006/relationships/image" Target="../media/image28.wmf"/><Relationship Id="rId28" Type="http://schemas.openxmlformats.org/officeDocument/2006/relationships/image" Target="../media/image31.emf"/><Relationship Id="rId36" Type="http://schemas.openxmlformats.org/officeDocument/2006/relationships/image" Target="../media/image39.png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26.wmf"/><Relationship Id="rId31" Type="http://schemas.openxmlformats.org/officeDocument/2006/relationships/image" Target="../media/image34.png"/><Relationship Id="rId4" Type="http://schemas.openxmlformats.org/officeDocument/2006/relationships/image" Target="../media/image2.jpeg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30.wmf"/><Relationship Id="rId30" Type="http://schemas.openxmlformats.org/officeDocument/2006/relationships/image" Target="../media/image33.emf"/><Relationship Id="rId35" Type="http://schemas.openxmlformats.org/officeDocument/2006/relationships/image" Target="../media/image38.png"/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8.png"/><Relationship Id="rId3" Type="http://schemas.openxmlformats.org/officeDocument/2006/relationships/image" Target="../media/image2.jpeg"/><Relationship Id="rId7" Type="http://schemas.openxmlformats.org/officeDocument/2006/relationships/image" Target="../media/image35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45.png"/><Relationship Id="rId5" Type="http://schemas.openxmlformats.org/officeDocument/2006/relationships/image" Target="../media/image3.png"/><Relationship Id="rId15" Type="http://schemas.openxmlformats.org/officeDocument/2006/relationships/image" Target="../media/image47.png"/><Relationship Id="rId10" Type="http://schemas.openxmlformats.org/officeDocument/2006/relationships/image" Target="../media/image44.png"/><Relationship Id="rId4" Type="http://schemas.openxmlformats.org/officeDocument/2006/relationships/image" Target="../media/image42.png"/><Relationship Id="rId9" Type="http://schemas.openxmlformats.org/officeDocument/2006/relationships/image" Target="../media/image43.png"/><Relationship Id="rId1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2.wmf"/><Relationship Id="rId7" Type="http://schemas.openxmlformats.org/officeDocument/2006/relationships/image" Target="../media/image18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wmf"/><Relationship Id="rId11" Type="http://schemas.openxmlformats.org/officeDocument/2006/relationships/image" Target="../media/image39.png"/><Relationship Id="rId5" Type="http://schemas.openxmlformats.org/officeDocument/2006/relationships/image" Target="../media/image14.wmf"/><Relationship Id="rId10" Type="http://schemas.openxmlformats.org/officeDocument/2006/relationships/image" Target="../media/image38.png"/><Relationship Id="rId4" Type="http://schemas.openxmlformats.org/officeDocument/2006/relationships/image" Target="../media/image13.wmf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ekerekített téglalap 3"/>
          <p:cNvSpPr/>
          <p:nvPr/>
        </p:nvSpPr>
        <p:spPr>
          <a:xfrm>
            <a:off x="-14677" y="129557"/>
            <a:ext cx="33037304" cy="42844760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defTabSz="636247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400" b="1" dirty="0">
              <a:solidFill>
                <a:schemeClr val="tx1"/>
              </a:solidFill>
            </a:endParaRPr>
          </a:p>
        </p:txBody>
      </p:sp>
      <p:sp>
        <p:nvSpPr>
          <p:cNvPr id="14339" name="Szövegdoboz 8"/>
          <p:cNvSpPr txBox="1">
            <a:spLocks noChangeArrowheads="1"/>
          </p:cNvSpPr>
          <p:nvPr/>
        </p:nvSpPr>
        <p:spPr bwMode="auto">
          <a:xfrm>
            <a:off x="5421313" y="3566618"/>
            <a:ext cx="21918612" cy="31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27" tIns="69663" rIns="139327" bIns="69663">
            <a:spAutoFit/>
          </a:bodyPr>
          <a:lstStyle/>
          <a:p>
            <a:pPr algn="ctr" defTabSz="6359525"/>
            <a:r>
              <a:rPr lang="en-US" altLang="zh-CN" sz="8200" b="1" dirty="0" smtClean="0">
                <a:solidFill>
                  <a:srgbClr val="0070C0"/>
                </a:solidFill>
              </a:rPr>
              <a:t>User </a:t>
            </a:r>
            <a:r>
              <a:rPr lang="en-US" altLang="zh-CN" sz="8200" b="1" dirty="0">
                <a:solidFill>
                  <a:srgbClr val="0070C0"/>
                </a:solidFill>
              </a:rPr>
              <a:t>Experience Study on </a:t>
            </a:r>
            <a:r>
              <a:rPr lang="en-US" altLang="zh-CN" sz="8200" b="1" dirty="0" smtClean="0">
                <a:solidFill>
                  <a:srgbClr val="0070C0"/>
                </a:solidFill>
              </a:rPr>
              <a:t>DASH(1)</a:t>
            </a:r>
            <a:endParaRPr lang="en-US" altLang="zh-CN" sz="8200" b="1" dirty="0">
              <a:solidFill>
                <a:srgbClr val="0070C0"/>
              </a:solidFill>
            </a:endParaRPr>
          </a:p>
          <a:p>
            <a:pPr algn="ctr" defTabSz="6359525"/>
            <a:r>
              <a:rPr lang="en-US" altLang="zh-CN" sz="4800" b="1" dirty="0">
                <a:solidFill>
                  <a:srgbClr val="000000"/>
                </a:solidFill>
              </a:rPr>
              <a:t>Liu </a:t>
            </a:r>
            <a:r>
              <a:rPr lang="en-US" altLang="zh-CN" sz="4800" b="1" dirty="0" err="1">
                <a:solidFill>
                  <a:srgbClr val="000000"/>
                </a:solidFill>
              </a:rPr>
              <a:t>Yitong</a:t>
            </a:r>
            <a:r>
              <a:rPr lang="en-US" altLang="zh-CN" sz="4800" b="1" dirty="0">
                <a:solidFill>
                  <a:srgbClr val="000000"/>
                </a:solidFill>
              </a:rPr>
              <a:t>, Liu </a:t>
            </a:r>
            <a:r>
              <a:rPr lang="en-US" altLang="zh-CN" sz="4800" b="1" dirty="0" err="1">
                <a:solidFill>
                  <a:srgbClr val="000000"/>
                </a:solidFill>
              </a:rPr>
              <a:t>Hao</a:t>
            </a:r>
            <a:r>
              <a:rPr lang="en-US" altLang="zh-CN" sz="4800" b="1" dirty="0">
                <a:solidFill>
                  <a:srgbClr val="000000"/>
                </a:solidFill>
              </a:rPr>
              <a:t>, Shen </a:t>
            </a:r>
            <a:r>
              <a:rPr lang="en-US" altLang="zh-CN" sz="4800" b="1" dirty="0" smtClean="0">
                <a:solidFill>
                  <a:srgbClr val="000000"/>
                </a:solidFill>
              </a:rPr>
              <a:t>Yun, Lin </a:t>
            </a:r>
            <a:r>
              <a:rPr lang="en-US" altLang="zh-CN" sz="4800" b="1" dirty="0">
                <a:solidFill>
                  <a:srgbClr val="000000"/>
                </a:solidFill>
              </a:rPr>
              <a:t>Qi, Shen </a:t>
            </a:r>
            <a:r>
              <a:rPr lang="en-US" altLang="zh-CN" sz="4800" b="1" dirty="0" err="1">
                <a:solidFill>
                  <a:srgbClr val="000000"/>
                </a:solidFill>
              </a:rPr>
              <a:t>Hui</a:t>
            </a:r>
            <a:r>
              <a:rPr lang="en-US" altLang="zh-CN" sz="4800" b="1" dirty="0">
                <a:solidFill>
                  <a:srgbClr val="000000"/>
                </a:solidFill>
              </a:rPr>
              <a:t>, Li </a:t>
            </a:r>
            <a:r>
              <a:rPr lang="en-US" altLang="zh-CN" sz="4800" b="1" dirty="0" err="1">
                <a:solidFill>
                  <a:srgbClr val="000000"/>
                </a:solidFill>
              </a:rPr>
              <a:t>Yuchen</a:t>
            </a:r>
            <a:endParaRPr lang="en-US" altLang="zh-CN" sz="4800" b="1" dirty="0">
              <a:solidFill>
                <a:srgbClr val="000000"/>
              </a:solidFill>
            </a:endParaRPr>
          </a:p>
          <a:p>
            <a:pPr algn="ctr" defTabSz="6359525"/>
            <a:r>
              <a:rPr lang="en-US" altLang="zh-CN" sz="3400" b="1" dirty="0" smtClean="0">
                <a:solidFill>
                  <a:srgbClr val="000000"/>
                </a:solidFill>
              </a:rPr>
              <a:t>Beijing </a:t>
            </a:r>
            <a:r>
              <a:rPr lang="en-US" altLang="zh-CN" sz="3400" b="1" dirty="0">
                <a:solidFill>
                  <a:srgbClr val="000000"/>
                </a:solidFill>
              </a:rPr>
              <a:t>university of Posts and Telecommunications, China</a:t>
            </a:r>
          </a:p>
          <a:p>
            <a:pPr algn="ctr" defTabSz="6359525"/>
            <a:r>
              <a:rPr lang="en-US" altLang="zh-CN" sz="3400" b="1" dirty="0">
                <a:solidFill>
                  <a:srgbClr val="000000"/>
                </a:solidFill>
              </a:rPr>
              <a:t>Email: liuyitong@bupt.edu.cn</a:t>
            </a:r>
          </a:p>
        </p:txBody>
      </p:sp>
      <p:pic>
        <p:nvPicPr>
          <p:cNvPr id="14340" name="Picture 34" descr="E:\work\work_2012\Qualcomm\高通汇报\20121107\bupt logo\校徽-蓝色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78050" y="947738"/>
            <a:ext cx="3267075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9607424" y="1649413"/>
            <a:ext cx="14486211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9327" tIns="69663" rIns="139327" bIns="69663">
            <a:spAutoFit/>
          </a:bodyPr>
          <a:lstStyle/>
          <a:p>
            <a:pPr defTabSz="6359525"/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BUPT-QUALCOMM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Joint </a:t>
            </a:r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Research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Program</a:t>
            </a:r>
            <a:endParaRPr lang="zh-CN" altLang="en-US" sz="5300" b="1" i="1" dirty="0">
              <a:solidFill>
                <a:srgbClr val="293BE3"/>
              </a:solidFill>
              <a:latin typeface="Arial" charset="0"/>
            </a:endParaRPr>
          </a:p>
        </p:txBody>
      </p:sp>
      <p:sp>
        <p:nvSpPr>
          <p:cNvPr id="38" name="Lekerekített téglalap 9"/>
          <p:cNvSpPr/>
          <p:nvPr/>
        </p:nvSpPr>
        <p:spPr>
          <a:xfrm>
            <a:off x="4582858" y="6970317"/>
            <a:ext cx="7499350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Summary</a:t>
            </a:r>
            <a:r>
              <a:rPr lang="en-US" altLang="zh-CN" sz="6000" b="1" dirty="0" smtClean="0">
                <a:solidFill>
                  <a:srgbClr val="FFFFFF"/>
                </a:solidFill>
              </a:rPr>
              <a:t> 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4344" name="Szövegdoboz 2"/>
          <p:cNvSpPr txBox="1">
            <a:spLocks noChangeArrowheads="1"/>
          </p:cNvSpPr>
          <p:nvPr/>
        </p:nvSpPr>
        <p:spPr bwMode="auto">
          <a:xfrm>
            <a:off x="619027" y="8338469"/>
            <a:ext cx="15054689" cy="973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269875" lvl="0" indent="-269875" defTabSz="860425">
              <a:lnSpc>
                <a:spcPts val="4400"/>
              </a:lnSpc>
              <a:spcBef>
                <a:spcPct val="3000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•"/>
            </a:pPr>
            <a:r>
              <a:rPr lang="en-US" altLang="zh-CN" sz="54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Study on QoE of DASH</a:t>
            </a: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Validate DASH service QoE model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Research 3 impairment factors on DASH service: </a:t>
            </a:r>
            <a:r>
              <a:rPr lang="en-US" altLang="zh-CN" sz="3600" i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Initial Delay, Stall</a:t>
            </a: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, and </a:t>
            </a:r>
            <a:r>
              <a:rPr lang="en-US" altLang="zh-CN" sz="3600" i="1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Level Variation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Test 107 video samples and 64 participants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QoE model in 2 ways: non-linear regression and machine learning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Compare BUPT model with UCSD model provided by Qualcomm</a:t>
            </a:r>
            <a:endParaRPr lang="en-US" altLang="zh-CN" sz="3600" i="1" kern="0" dirty="0">
              <a:solidFill>
                <a:srgbClr val="000000"/>
              </a:solidFill>
              <a:ea typeface="宋体"/>
              <a:cs typeface="Calibri" panose="020F0502020204030204" pitchFamily="34" charset="0"/>
            </a:endParaRP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QoE model of level variation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Identify QoE influence factors via two-way ANOVA analysis</a:t>
            </a:r>
          </a:p>
          <a:p>
            <a:pPr marL="1074738" lvl="2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»"/>
            </a:pP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QoE evaluation model based on Primacy and </a:t>
            </a:r>
            <a:r>
              <a:rPr lang="en-US" altLang="zh-CN" sz="3600" kern="0" dirty="0" err="1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Recency</a:t>
            </a:r>
            <a:r>
              <a:rPr lang="en-US" altLang="zh-CN" sz="36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 Effects</a:t>
            </a: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Predict stall of DASH service</a:t>
            </a:r>
          </a:p>
          <a:p>
            <a:pPr marL="269875" lvl="0" indent="-269875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•"/>
            </a:pPr>
            <a:r>
              <a:rPr lang="en-US" altLang="zh-CN" sz="54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Research on bitrate adaptation algorithms of DASH</a:t>
            </a: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QoE-based bitrate adaptation algorithm</a:t>
            </a: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Propose a bandwidth estimating method for 2 typical scenarios</a:t>
            </a:r>
          </a:p>
          <a:p>
            <a:pPr marL="644525" lvl="1" indent="-214313" defTabSz="86042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Char char="–"/>
            </a:pPr>
            <a:r>
              <a:rPr lang="en-US" altLang="zh-CN" sz="4000" kern="0" dirty="0">
                <a:solidFill>
                  <a:srgbClr val="000000"/>
                </a:solidFill>
                <a:ea typeface="宋体"/>
                <a:cs typeface="Calibri" panose="020F0502020204030204" pitchFamily="34" charset="0"/>
              </a:rPr>
              <a:t>Research on the performance of bitrate adaptation for multi-user scenario </a:t>
            </a:r>
          </a:p>
        </p:txBody>
      </p:sp>
      <p:pic>
        <p:nvPicPr>
          <p:cNvPr id="14387" name="Picture 51"/>
          <p:cNvPicPr>
            <a:picLocks noChangeAspect="1" noChangeArrowheads="1"/>
          </p:cNvPicPr>
          <p:nvPr/>
        </p:nvPicPr>
        <p:blipFill>
          <a:blip r:embed="rId5"/>
          <a:srcRect l="6364" t="16683" r="7273" b="13886"/>
          <a:stretch>
            <a:fillRect/>
          </a:stretch>
        </p:blipFill>
        <p:spPr bwMode="auto">
          <a:xfrm>
            <a:off x="24176091" y="1159523"/>
            <a:ext cx="787246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" name="Szövegdoboz 2"/>
          <p:cNvSpPr txBox="1">
            <a:spLocks noChangeArrowheads="1"/>
          </p:cNvSpPr>
          <p:nvPr/>
        </p:nvSpPr>
        <p:spPr bwMode="auto">
          <a:xfrm>
            <a:off x="1141151" y="20069419"/>
            <a:ext cx="15959138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defTabSz="4389486" eaLnBrk="1" fontAlgn="auto" hangingPunct="1">
              <a:lnSpc>
                <a:spcPts val="5338"/>
              </a:lnSpc>
              <a:spcBef>
                <a:spcPts val="0"/>
              </a:spcBef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5400" b="1" dirty="0">
              <a:latin typeface="Calibri" pitchFamily="34" charset="0"/>
              <a:ea typeface="+mn-ea"/>
            </a:endParaRPr>
          </a:p>
        </p:txBody>
      </p:sp>
      <p:sp>
        <p:nvSpPr>
          <p:cNvPr id="92" name="Lekerekített téglalap 9"/>
          <p:cNvSpPr/>
          <p:nvPr/>
        </p:nvSpPr>
        <p:spPr>
          <a:xfrm>
            <a:off x="2879302" y="17915533"/>
            <a:ext cx="11753418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Background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94" name="TextBox 1"/>
          <p:cNvSpPr txBox="1"/>
          <p:nvPr/>
        </p:nvSpPr>
        <p:spPr bwMode="auto">
          <a:xfrm>
            <a:off x="469467" y="22508173"/>
            <a:ext cx="7222196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43894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/>
              <a:t>Figure </a:t>
            </a:r>
            <a:r>
              <a:rPr lang="en-US" altLang="zh-CN" sz="3600" b="1" dirty="0" smtClean="0"/>
              <a:t>1. Medium Motion Videos (</a:t>
            </a:r>
            <a:r>
              <a:rPr lang="en-US" altLang="zh-CN" sz="3600" b="1" dirty="0" err="1" smtClean="0"/>
              <a:t>BunnyCartoon</a:t>
            </a:r>
            <a:r>
              <a:rPr lang="en-US" altLang="zh-CN" sz="3600" b="1" dirty="0" smtClean="0"/>
              <a:t> and Movie)</a:t>
            </a:r>
            <a:endParaRPr lang="zh-CN" altLang="en-US" sz="3600" b="1" dirty="0"/>
          </a:p>
        </p:txBody>
      </p:sp>
      <p:sp>
        <p:nvSpPr>
          <p:cNvPr id="96" name="TextBox 1"/>
          <p:cNvSpPr txBox="1"/>
          <p:nvPr/>
        </p:nvSpPr>
        <p:spPr bwMode="auto">
          <a:xfrm>
            <a:off x="6864537" y="22754745"/>
            <a:ext cx="9248393" cy="6644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43894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/>
              <a:t>Figure 2</a:t>
            </a:r>
            <a:r>
              <a:rPr lang="en-US" altLang="zh-CN" sz="3600" b="1" dirty="0" smtClean="0"/>
              <a:t>. High Motion Videos (Sports)</a:t>
            </a:r>
            <a:endParaRPr lang="zh-CN" altLang="en-US" sz="3600" b="1" dirty="0"/>
          </a:p>
        </p:txBody>
      </p:sp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598750"/>
              </p:ext>
            </p:extLst>
          </p:nvPr>
        </p:nvGraphicFramePr>
        <p:xfrm>
          <a:off x="767513" y="23859665"/>
          <a:ext cx="15118934" cy="296994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047988"/>
                <a:gridCol w="3168352"/>
                <a:gridCol w="2736304"/>
                <a:gridCol w="3166290"/>
              </a:tblGrid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Video</a:t>
                      </a:r>
                      <a:endParaRPr lang="en-US" altLang="zh-CN" sz="3600" b="1" dirty="0" smtClean="0">
                        <a:effectLst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Amount 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Motion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Test Factors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>
                          <a:effectLst/>
                        </a:rPr>
                        <a:t>BunnyCartoon_Stall_1-11</a:t>
                      </a:r>
                      <a:endParaRPr lang="zh-CN" sz="36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>
                          <a:effectLst/>
                        </a:rPr>
                        <a:t>11</a:t>
                      </a:r>
                      <a:endParaRPr lang="zh-CN" sz="36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Medium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Stall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Movie_Case01-48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>
                          <a:effectLst/>
                        </a:rPr>
                        <a:t>48</a:t>
                      </a:r>
                      <a:endParaRPr lang="zh-CN" sz="36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Medium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All </a:t>
                      </a:r>
                      <a:r>
                        <a:rPr lang="en-US" sz="3600" dirty="0" smtClean="0">
                          <a:effectLst/>
                        </a:rPr>
                        <a:t>factors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36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Sport_Case01-48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48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High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All factors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8" name="TextBox 17"/>
          <p:cNvSpPr txBox="1"/>
          <p:nvPr/>
        </p:nvSpPr>
        <p:spPr>
          <a:xfrm>
            <a:off x="737621" y="26844525"/>
            <a:ext cx="11987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6600"/>
                </a:solidFill>
                <a:latin typeface="+mn-lt"/>
                <a:ea typeface="+mn-ea"/>
              </a:rPr>
              <a:t>All factors</a:t>
            </a:r>
            <a:r>
              <a:rPr lang="en-US" sz="4000" b="1" dirty="0">
                <a:solidFill>
                  <a:srgbClr val="FF0000"/>
                </a:solidFill>
                <a:latin typeface="+mn-lt"/>
                <a:ea typeface="+mn-ea"/>
              </a:rPr>
              <a:t>*</a:t>
            </a:r>
            <a:r>
              <a:rPr lang="en-US" sz="4000" b="1" dirty="0">
                <a:solidFill>
                  <a:srgbClr val="FF6600"/>
                </a:solidFill>
                <a:latin typeface="+mn-lt"/>
                <a:ea typeface="+mn-ea"/>
              </a:rPr>
              <a:t>: stall, initial delay, and level variation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82917" y="20043419"/>
            <a:ext cx="6941938" cy="2295646"/>
            <a:chOff x="16396023" y="9023074"/>
            <a:chExt cx="6941938" cy="2295646"/>
          </a:xfrm>
        </p:grpSpPr>
        <p:sp>
          <p:nvSpPr>
            <p:cNvPr id="93" name="Rectangle 12"/>
            <p:cNvSpPr/>
            <p:nvPr/>
          </p:nvSpPr>
          <p:spPr>
            <a:xfrm>
              <a:off x="16396023" y="9023074"/>
              <a:ext cx="6941938" cy="229564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99" name="图片 9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9" r="4989"/>
            <a:stretch/>
          </p:blipFill>
          <p:spPr>
            <a:xfrm>
              <a:off x="16532510" y="9153276"/>
              <a:ext cx="3305953" cy="2065991"/>
            </a:xfrm>
            <a:prstGeom prst="rect">
              <a:avLst/>
            </a:prstGeom>
          </p:spPr>
        </p:pic>
        <p:pic>
          <p:nvPicPr>
            <p:cNvPr id="100" name="图片 9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862"/>
            <a:stretch/>
          </p:blipFill>
          <p:spPr>
            <a:xfrm>
              <a:off x="19983871" y="9153276"/>
              <a:ext cx="3252377" cy="2065991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8161129" y="19931757"/>
            <a:ext cx="7634660" cy="2524724"/>
            <a:chOff x="23774235" y="8836334"/>
            <a:chExt cx="7634660" cy="2524724"/>
          </a:xfrm>
        </p:grpSpPr>
        <p:sp>
          <p:nvSpPr>
            <p:cNvPr id="95" name="Rectangle 12"/>
            <p:cNvSpPr/>
            <p:nvPr/>
          </p:nvSpPr>
          <p:spPr>
            <a:xfrm>
              <a:off x="23774235" y="8836334"/>
              <a:ext cx="7634660" cy="252472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01" name="图片 100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8" r="1255"/>
            <a:stretch/>
          </p:blipFill>
          <p:spPr>
            <a:xfrm>
              <a:off x="27741908" y="8979276"/>
              <a:ext cx="3565808" cy="2272152"/>
            </a:xfrm>
            <a:prstGeom prst="rect">
              <a:avLst/>
            </a:prstGeom>
          </p:spPr>
        </p:pic>
        <p:pic>
          <p:nvPicPr>
            <p:cNvPr id="102" name="图片 101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8" r="5209"/>
            <a:stretch/>
          </p:blipFill>
          <p:spPr>
            <a:xfrm>
              <a:off x="23946143" y="8979529"/>
              <a:ext cx="3635847" cy="2272152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20503" y="27463220"/>
            <a:ext cx="15480000" cy="5900570"/>
            <a:chOff x="16333609" y="16191427"/>
            <a:chExt cx="15480000" cy="5900570"/>
          </a:xfrm>
        </p:grpSpPr>
        <p:sp>
          <p:nvSpPr>
            <p:cNvPr id="103" name="Szövegdoboz 2"/>
            <p:cNvSpPr txBox="1">
              <a:spLocks noChangeArrowheads="1"/>
            </p:cNvSpPr>
            <p:nvPr/>
          </p:nvSpPr>
          <p:spPr bwMode="auto">
            <a:xfrm>
              <a:off x="16333609" y="16191427"/>
              <a:ext cx="15480000" cy="5900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9345" tIns="69673" rIns="139345" bIns="69673"/>
            <a:lstStyle/>
            <a:p>
              <a:pPr algn="ctr" defTabSz="6361113">
                <a:lnSpc>
                  <a:spcPts val="5000"/>
                </a:lnSpc>
                <a:spcAft>
                  <a:spcPts val="0"/>
                </a:spcAft>
              </a:pPr>
              <a:r>
                <a:rPr lang="en-US" altLang="zh-CN" sz="5400" b="1" dirty="0" smtClean="0"/>
                <a:t>R </a:t>
              </a:r>
              <a:r>
                <a:rPr lang="en-US" altLang="zh-CN" sz="5400" b="1" dirty="0"/>
                <a:t>= f(I</a:t>
              </a:r>
              <a:r>
                <a:rPr lang="en-US" altLang="zh-CN" sz="5400" b="1" baseline="-25000" dirty="0"/>
                <a:t>ID</a:t>
              </a:r>
              <a:r>
                <a:rPr lang="en-US" altLang="zh-CN" sz="5400" b="1" dirty="0"/>
                <a:t>, I</a:t>
              </a:r>
              <a:r>
                <a:rPr lang="en-US" altLang="zh-CN" sz="5400" b="1" baseline="-25000" dirty="0"/>
                <a:t>ST</a:t>
              </a:r>
              <a:r>
                <a:rPr lang="en-US" altLang="zh-CN" sz="5400" b="1" dirty="0"/>
                <a:t>, I</a:t>
              </a:r>
              <a:r>
                <a:rPr lang="en-US" altLang="zh-CN" sz="5400" b="1" baseline="-25000" dirty="0"/>
                <a:t>LV</a:t>
              </a:r>
              <a:r>
                <a:rPr lang="en-US" altLang="zh-CN" sz="5400" b="1" dirty="0"/>
                <a:t>)</a:t>
              </a:r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6000" b="1" dirty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4400" b="1" dirty="0" smtClean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4400" b="1" dirty="0" smtClean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endParaRPr lang="en-US" altLang="zh-CN" sz="4800" b="1" dirty="0" smtClean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r>
                <a:rPr lang="en-US" altLang="zh-CN" sz="4000" b="1" dirty="0" smtClean="0">
                  <a:solidFill>
                    <a:srgbClr val="FF0000"/>
                  </a:solidFill>
                </a:rPr>
                <a:t>64</a:t>
              </a:r>
              <a:r>
                <a:rPr lang="en-US" altLang="zh-CN" sz="4000" b="1" dirty="0" smtClean="0"/>
                <a:t> </a:t>
              </a:r>
              <a:r>
                <a:rPr lang="en-US" altLang="zh-CN" sz="4000" b="1" dirty="0"/>
                <a:t>participants from BUPT are divided into </a:t>
              </a:r>
              <a:r>
                <a:rPr lang="en-US" altLang="zh-CN" sz="4000" b="1" dirty="0">
                  <a:solidFill>
                    <a:srgbClr val="FF0000"/>
                  </a:solidFill>
                </a:rPr>
                <a:t>3</a:t>
              </a:r>
              <a:r>
                <a:rPr lang="en-US" altLang="zh-CN" sz="4000" b="1" dirty="0"/>
                <a:t> </a:t>
              </a:r>
              <a:r>
                <a:rPr lang="en-US" altLang="zh-CN" sz="4000" b="1" dirty="0" smtClean="0"/>
                <a:t>groups.</a:t>
              </a:r>
              <a:endParaRPr lang="en-US" altLang="zh-CN" sz="4000" b="1" dirty="0"/>
            </a:p>
            <a:p>
              <a:pPr marL="522288" indent="-522288" algn="just" defTabSz="6361113">
                <a:spcAft>
                  <a:spcPts val="0"/>
                </a:spcAft>
                <a:buFont typeface="Arial" charset="0"/>
                <a:buChar char="•"/>
              </a:pPr>
              <a:r>
                <a:rPr lang="en-US" altLang="zh-CN" sz="4000" b="1" dirty="0" smtClean="0"/>
                <a:t>Each </a:t>
              </a:r>
              <a:r>
                <a:rPr lang="en-US" altLang="zh-CN" sz="4000" b="1" dirty="0"/>
                <a:t>tester watches about </a:t>
              </a:r>
              <a:r>
                <a:rPr lang="en-US" altLang="zh-CN" sz="4000" b="1" dirty="0">
                  <a:solidFill>
                    <a:srgbClr val="FF0000"/>
                  </a:solidFill>
                </a:rPr>
                <a:t>45</a:t>
              </a:r>
              <a:r>
                <a:rPr lang="en-US" altLang="zh-CN" sz="4000" b="1" dirty="0"/>
                <a:t> test video clips in one hour.</a:t>
              </a:r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  <a:p>
              <a:pPr marL="522288" indent="-522288" algn="just" defTabSz="6361113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</a:pPr>
              <a:endParaRPr lang="en-US" altLang="zh-CN" sz="5400" b="1" dirty="0" smtClean="0"/>
            </a:p>
          </p:txBody>
        </p:sp>
        <p:sp>
          <p:nvSpPr>
            <p:cNvPr id="104" name="TextBox 5"/>
            <p:cNvSpPr txBox="1"/>
            <p:nvPr/>
          </p:nvSpPr>
          <p:spPr>
            <a:xfrm>
              <a:off x="26054689" y="17802811"/>
              <a:ext cx="361651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 smtClean="0">
                  <a:solidFill>
                    <a:srgbClr val="000000"/>
                  </a:solidFill>
                  <a:latin typeface="Arial"/>
                  <a:ea typeface="宋体"/>
                </a:rPr>
                <a:t>Impairment due to </a:t>
              </a:r>
              <a:r>
                <a:rPr lang="en-US" sz="3200" b="1" dirty="0" smtClean="0">
                  <a:solidFill>
                    <a:srgbClr val="FF0000"/>
                  </a:solidFill>
                  <a:latin typeface="Arial"/>
                  <a:ea typeface="宋体"/>
                </a:rPr>
                <a:t>Level Variation</a:t>
              </a:r>
              <a:endParaRPr lang="en-US" sz="3200" b="1" dirty="0">
                <a:solidFill>
                  <a:srgbClr val="FF0000"/>
                </a:solidFill>
                <a:latin typeface="Arial"/>
                <a:ea typeface="宋体"/>
              </a:endParaRPr>
            </a:p>
          </p:txBody>
        </p:sp>
        <p:sp>
          <p:nvSpPr>
            <p:cNvPr id="111" name="TextBox 6"/>
            <p:cNvSpPr txBox="1"/>
            <p:nvPr/>
          </p:nvSpPr>
          <p:spPr>
            <a:xfrm flipH="1">
              <a:off x="19666504" y="17735623"/>
              <a:ext cx="372388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 smtClean="0">
                  <a:solidFill>
                    <a:srgbClr val="000000"/>
                  </a:solidFill>
                  <a:latin typeface="Arial"/>
                  <a:ea typeface="宋体"/>
                </a:rPr>
                <a:t>Impairment due to </a:t>
              </a:r>
              <a:r>
                <a:rPr lang="en-US" sz="3200" b="1" dirty="0" smtClean="0">
                  <a:solidFill>
                    <a:srgbClr val="FF0000"/>
                  </a:solidFill>
                  <a:latin typeface="Arial"/>
                  <a:ea typeface="宋体"/>
                </a:rPr>
                <a:t>Initial Delay</a:t>
              </a:r>
              <a:endParaRPr lang="en-US" sz="3200" b="1" dirty="0">
                <a:solidFill>
                  <a:srgbClr val="FF0000"/>
                </a:solidFill>
                <a:latin typeface="Arial"/>
                <a:ea typeface="宋体"/>
              </a:endParaRPr>
            </a:p>
          </p:txBody>
        </p:sp>
        <p:sp>
          <p:nvSpPr>
            <p:cNvPr id="112" name="TextBox 7"/>
            <p:cNvSpPr txBox="1"/>
            <p:nvPr/>
          </p:nvSpPr>
          <p:spPr>
            <a:xfrm>
              <a:off x="23446287" y="18098770"/>
              <a:ext cx="249493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 smtClean="0">
                  <a:solidFill>
                    <a:srgbClr val="000000"/>
                  </a:solidFill>
                  <a:latin typeface="Arial"/>
                  <a:ea typeface="宋体"/>
                </a:rPr>
                <a:t>Impairment due to </a:t>
              </a:r>
              <a:r>
                <a:rPr lang="en-US" sz="3200" b="1" dirty="0" smtClean="0">
                  <a:solidFill>
                    <a:srgbClr val="FF0000"/>
                  </a:solidFill>
                  <a:latin typeface="Arial"/>
                  <a:ea typeface="宋体"/>
                </a:rPr>
                <a:t>Stall</a:t>
              </a:r>
              <a:endParaRPr lang="en-US" sz="3200" b="1" dirty="0">
                <a:solidFill>
                  <a:srgbClr val="FF0000"/>
                </a:solidFill>
                <a:latin typeface="Arial"/>
                <a:ea typeface="宋体"/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 bwMode="auto">
            <a:xfrm flipV="1">
              <a:off x="21528448" y="17041428"/>
              <a:ext cx="2088417" cy="759078"/>
            </a:xfrm>
            <a:prstGeom prst="straightConnector1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4" name="直接箭头连接符 113"/>
            <p:cNvCxnSpPr>
              <a:stCxn id="112" idx="0"/>
            </p:cNvCxnSpPr>
            <p:nvPr/>
          </p:nvCxnSpPr>
          <p:spPr bwMode="auto">
            <a:xfrm flipV="1">
              <a:off x="24693754" y="17041428"/>
              <a:ext cx="0" cy="1057342"/>
            </a:xfrm>
            <a:prstGeom prst="straightConnector1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5" name="直接箭头连接符 114"/>
            <p:cNvCxnSpPr>
              <a:stCxn id="104" idx="0"/>
            </p:cNvCxnSpPr>
            <p:nvPr/>
          </p:nvCxnSpPr>
          <p:spPr bwMode="auto">
            <a:xfrm flipH="1" flipV="1">
              <a:off x="25756210" y="17041428"/>
              <a:ext cx="2106736" cy="761383"/>
            </a:xfrm>
            <a:prstGeom prst="straightConnector1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116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6372042"/>
                </p:ext>
              </p:extLst>
            </p:nvPr>
          </p:nvGraphicFramePr>
          <p:xfrm>
            <a:off x="17145640" y="19383390"/>
            <a:ext cx="14597681" cy="1056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2" name="Equation" r:id="rId10" imgW="3695700" imgH="266700" progId="">
                    <p:embed/>
                  </p:oleObj>
                </mc:Choice>
                <mc:Fallback>
                  <p:oleObj name="Equation" r:id="rId10" imgW="3695700" imgH="2667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5640" y="19383390"/>
                          <a:ext cx="14597681" cy="10565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0" name="Lekerekített téglalap 9"/>
          <p:cNvSpPr/>
          <p:nvPr/>
        </p:nvSpPr>
        <p:spPr>
          <a:xfrm>
            <a:off x="1683534" y="33503304"/>
            <a:ext cx="11879216" cy="106831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Stall prediction</a:t>
            </a:r>
            <a:endParaRPr lang="en-US" altLang="zh-CN" sz="6600" b="1" dirty="0">
              <a:solidFill>
                <a:srgbClr val="FFFFFF"/>
              </a:solidFill>
            </a:endParaRPr>
          </a:p>
        </p:txBody>
      </p:sp>
      <p:pic>
        <p:nvPicPr>
          <p:cNvPr id="155" name="图片 15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50"/>
          <a:stretch/>
        </p:blipFill>
        <p:spPr>
          <a:xfrm>
            <a:off x="806395" y="34612615"/>
            <a:ext cx="9185800" cy="6028266"/>
          </a:xfrm>
          <a:prstGeom prst="rect">
            <a:avLst/>
          </a:prstGeom>
        </p:spPr>
      </p:pic>
      <p:sp>
        <p:nvSpPr>
          <p:cNvPr id="156" name="文本框 155"/>
          <p:cNvSpPr txBox="1"/>
          <p:nvPr/>
        </p:nvSpPr>
        <p:spPr>
          <a:xfrm>
            <a:off x="3103383" y="40823069"/>
            <a:ext cx="11305256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1. Buffer under gradually drop scenario</a:t>
            </a:r>
            <a:endParaRPr lang="zh-CN" altLang="en-US" sz="2800" b="1" dirty="0" smtClean="0"/>
          </a:p>
        </p:txBody>
      </p:sp>
      <p:sp>
        <p:nvSpPr>
          <p:cNvPr id="157" name="文本框 156"/>
          <p:cNvSpPr txBox="1"/>
          <p:nvPr/>
        </p:nvSpPr>
        <p:spPr>
          <a:xfrm>
            <a:off x="10902303" y="36754660"/>
            <a:ext cx="4756557" cy="1815882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[1] </a:t>
            </a:r>
            <a:r>
              <a:rPr lang="en-US" altLang="zh-CN" sz="2800" dirty="0" err="1"/>
              <a:t>Dongeun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Suh</a:t>
            </a:r>
            <a:r>
              <a:rPr lang="en-US" altLang="zh-CN" sz="2800" dirty="0"/>
              <a:t> et al, "</a:t>
            </a:r>
            <a:r>
              <a:rPr lang="en-US" altLang="zh-CN" sz="2800" dirty="0" err="1"/>
              <a:t>QoE</a:t>
            </a:r>
            <a:r>
              <a:rPr lang="en-US" altLang="zh-CN" sz="2800" dirty="0"/>
              <a:t>-enhanced Adaptation Algorithm over DASH </a:t>
            </a:r>
            <a:r>
              <a:rPr lang="en-US" altLang="zh-CN" sz="2800" dirty="0" smtClean="0"/>
              <a:t>for Multimedia </a:t>
            </a:r>
            <a:r>
              <a:rPr lang="en-US" altLang="zh-CN" sz="2800" dirty="0"/>
              <a:t>Streaming" </a:t>
            </a:r>
            <a:r>
              <a:rPr lang="en-US" altLang="zh-CN" sz="2800" dirty="0" smtClean="0"/>
              <a:t>2014 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/>
              <p:cNvSpPr txBox="1"/>
              <p:nvPr/>
            </p:nvSpPr>
            <p:spPr>
              <a:xfrm>
                <a:off x="27860872" y="8105649"/>
                <a:ext cx="3828748" cy="50783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numCol="1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en-US" altLang="zh-CN" sz="3600" dirty="0"/>
                  <a:t>: estimated bandwidth </a:t>
                </a:r>
                <a:endParaRPr lang="en-US" altLang="zh-CN" sz="3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3600" dirty="0"/>
                  <a:t>: Buffer of client in second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3600" dirty="0"/>
                  <a:t>: duration of one segment </a:t>
                </a:r>
                <a:endParaRPr lang="en-US" altLang="zh-CN" sz="3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3600" dirty="0"/>
                  <a:t>:bitrate of level </a:t>
                </a:r>
                <a:r>
                  <a:rPr lang="en-US" altLang="zh-CN" sz="3600" dirty="0" smtClean="0"/>
                  <a:t>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</m:oMath>
                </a14:m>
                <a:r>
                  <a:rPr lang="en-US" altLang="zh-CN" sz="3600" dirty="0" smtClean="0"/>
                  <a:t>:Playback threshold</a:t>
                </a:r>
                <a:endParaRPr lang="en-US" altLang="zh-CN" sz="3600" dirty="0"/>
              </a:p>
            </p:txBody>
          </p:sp>
        </mc:Choice>
        <mc:Fallback xmlns=""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0872" y="8105649"/>
                <a:ext cx="3828748" cy="5078313"/>
              </a:xfrm>
              <a:prstGeom prst="rect">
                <a:avLst/>
              </a:prstGeom>
              <a:blipFill rotWithShape="0">
                <a:blip r:embed="rId13"/>
                <a:stretch>
                  <a:fillRect l="-4430" t="-1673" b="-3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/>
              <p:cNvSpPr txBox="1"/>
              <p:nvPr/>
            </p:nvSpPr>
            <p:spPr>
              <a:xfrm>
                <a:off x="17324883" y="6826301"/>
                <a:ext cx="10369152" cy="84465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en-US" altLang="zh-CN" sz="3600" dirty="0" smtClean="0"/>
                  <a:t>Predict stall</a:t>
                </a:r>
              </a:p>
              <a:p>
                <a:pPr marL="457200" lvl="1" indent="0"/>
                <a:r>
                  <a:rPr lang="en-US" altLang="zh-CN" sz="3600" dirty="0" smtClean="0"/>
                  <a:t>1.Stall probability:</a:t>
                </a:r>
              </a:p>
              <a:p>
                <a:r>
                  <a:rPr lang="en-US" altLang="zh-CN" sz="3600" dirty="0"/>
                  <a:t> </a:t>
                </a:r>
                <a:r>
                  <a:rPr lang="en-US" altLang="zh-CN" sz="3600" dirty="0" smtClean="0"/>
                  <a:t>    Segment size(bytes) obeys Gaussian Distribution:</a:t>
                </a:r>
                <a:endParaRPr lang="en-US" altLang="zh-CN" sz="3600" dirty="0"/>
              </a:p>
              <a:p>
                <a:pPr marL="457200" lvl="1" indent="0" algn="ctr"/>
                <a:r>
                  <a:rPr lang="en-US" altLang="zh-CN" sz="3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)~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=0.2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sz="3600" dirty="0" smtClean="0"/>
              </a:p>
              <a:p>
                <a:pPr marL="457200" lvl="1" indent="0"/>
                <a:r>
                  <a:rPr lang="en-US" altLang="zh-CN" sz="3600" dirty="0" smtClean="0"/>
                  <a:t>Stall occurs when</a:t>
                </a:r>
              </a:p>
              <a:p>
                <a:pPr marL="457200" lvl="1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𝑒𝑠𝑡</m:t>
                              </m:r>
                            </m:sub>
                          </m:sSub>
                        </m:den>
                      </m:f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600" b="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zh-CN" altLang="en-US" sz="3600" b="0" i="1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altLang="zh-CN" sz="3600" dirty="0" smtClean="0"/>
              </a:p>
              <a:p>
                <a:pPr marL="457200" lvl="1" indent="0"/>
                <a:r>
                  <a:rPr lang="en-US" altLang="zh-CN" sz="3600" dirty="0" smtClean="0"/>
                  <a:t>Thus</a:t>
                </a:r>
              </a:p>
              <a:p>
                <a:pPr marL="457200" lvl="1" indent="0" algn="ctr"/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zh-CN" alt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zh-CN" alt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600" dirty="0" smtClean="0">
                    <a:solidFill>
                      <a:srgbClr val="FF0000"/>
                    </a:solidFill>
                  </a:rPr>
                  <a:t>   </a:t>
                </a:r>
                <a:r>
                  <a:rPr lang="en-US" altLang="zh-CN" sz="3600" dirty="0" smtClean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36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altLang="zh-CN" sz="3600" dirty="0" smtClean="0"/>
              </a:p>
              <a:p>
                <a:pPr marL="457200" lvl="1" indent="0"/>
                <a:r>
                  <a:rPr lang="en-US" altLang="zh-CN" sz="3600" dirty="0" smtClean="0"/>
                  <a:t>2.Stall duration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altLang="zh-CN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𝑇𝐻</m:t>
                                      </m:r>
                                    </m:e>
                                    <m:sub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𝑃𝐵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𝐵𝑊</m:t>
                                      </m:r>
                                    </m:e>
                                    <m:sub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𝑒𝑠𝑡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zh-CN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3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3600" dirty="0" smtClean="0"/>
              </a:p>
            </p:txBody>
          </p:sp>
        </mc:Choice>
        <mc:Fallback xmlns="">
          <p:sp>
            <p:nvSpPr>
              <p:cNvPr id="160" name="文本框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4883" y="6826301"/>
                <a:ext cx="10369152" cy="8446543"/>
              </a:xfrm>
              <a:prstGeom prst="rect">
                <a:avLst/>
              </a:prstGeom>
              <a:blipFill rotWithShape="0">
                <a:blip r:embed="rId14"/>
                <a:stretch>
                  <a:fillRect l="-1587" t="-1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Lekerekített téglalap 9"/>
          <p:cNvSpPr/>
          <p:nvPr/>
        </p:nvSpPr>
        <p:spPr>
          <a:xfrm>
            <a:off x="18698911" y="15516845"/>
            <a:ext cx="12444413" cy="1012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362473"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Bitrate Variation</a:t>
            </a:r>
            <a:endParaRPr lang="en-US" altLang="zh-CN" sz="14600" b="1" dirty="0">
              <a:solidFill>
                <a:srgbClr val="FFFFFF"/>
              </a:solidFill>
            </a:endParaRPr>
          </a:p>
        </p:txBody>
      </p:sp>
      <p:sp>
        <p:nvSpPr>
          <p:cNvPr id="228" name="Lekerekített téglalap 9"/>
          <p:cNvSpPr/>
          <p:nvPr/>
        </p:nvSpPr>
        <p:spPr>
          <a:xfrm>
            <a:off x="17683706" y="16840225"/>
            <a:ext cx="14474825" cy="10033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eaLnBrk="1" hangingPunct="1">
              <a:defRPr/>
            </a:pPr>
            <a:r>
              <a:rPr lang="en-US" altLang="zh-CN" sz="6100" b="1" dirty="0">
                <a:solidFill>
                  <a:srgbClr val="FFFFFF"/>
                </a:solidFill>
              </a:rPr>
              <a:t>Impairment on bitrate fluctuation pattern</a:t>
            </a:r>
            <a:endParaRPr lang="en-US" altLang="zh-CN" sz="12200" b="1" dirty="0">
              <a:solidFill>
                <a:srgbClr val="FFFFFF"/>
              </a:solidFill>
            </a:endParaRPr>
          </a:p>
        </p:txBody>
      </p:sp>
      <p:sp>
        <p:nvSpPr>
          <p:cNvPr id="229" name="Szövegdoboz 2"/>
          <p:cNvSpPr txBox="1">
            <a:spLocks noChangeArrowheads="1"/>
          </p:cNvSpPr>
          <p:nvPr/>
        </p:nvSpPr>
        <p:spPr bwMode="auto">
          <a:xfrm>
            <a:off x="16804628" y="18156658"/>
            <a:ext cx="15705138" cy="77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r>
              <a:rPr lang="en-US" altLang="zh-CN" sz="4800" b="1" dirty="0" smtClean="0">
                <a:latin typeface="Calibri" pitchFamily="34" charset="0"/>
              </a:rPr>
              <a:t>Primacy and Recency Effects</a:t>
            </a: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marL="0" indent="0" algn="just" eaLnBrk="1" hangingPunct="1">
              <a:lnSpc>
                <a:spcPts val="4000"/>
              </a:lnSpc>
              <a:spcAft>
                <a:spcPts val="1825"/>
              </a:spcAft>
              <a:defRPr/>
            </a:pPr>
            <a:endParaRPr lang="en-US" altLang="zh-CN" sz="4800" b="1" dirty="0" smtClean="0">
              <a:latin typeface="Calibri" pitchFamily="34" charset="0"/>
            </a:endParaRPr>
          </a:p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4800" b="1" dirty="0" smtClean="0">
              <a:latin typeface="Calibri" pitchFamily="34" charset="0"/>
            </a:endParaRPr>
          </a:p>
        </p:txBody>
      </p:sp>
      <p:sp>
        <p:nvSpPr>
          <p:cNvPr id="230" name="Lekerekített téglalap 9"/>
          <p:cNvSpPr/>
          <p:nvPr/>
        </p:nvSpPr>
        <p:spPr>
          <a:xfrm>
            <a:off x="18374666" y="26249135"/>
            <a:ext cx="12444412" cy="1012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eaLnBrk="1" hangingPunct="1">
              <a:defRPr/>
            </a:pPr>
            <a:r>
              <a:rPr lang="en-US" altLang="zh-CN" sz="6100" b="1" dirty="0">
                <a:solidFill>
                  <a:srgbClr val="FFFFFF"/>
                </a:solidFill>
              </a:rPr>
              <a:t>Impairment on bitrate switching</a:t>
            </a:r>
            <a:endParaRPr lang="en-US" altLang="zh-CN" sz="12200" b="1" dirty="0">
              <a:solidFill>
                <a:srgbClr val="FFFFFF"/>
              </a:solidFill>
            </a:endParaRPr>
          </a:p>
        </p:txBody>
      </p:sp>
      <p:pic>
        <p:nvPicPr>
          <p:cNvPr id="231" name="Picture 5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6053" y="18733938"/>
            <a:ext cx="10125075" cy="710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2" name="Picture 5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5478" y="19073635"/>
            <a:ext cx="64008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" name="Picture 59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7541" y="20929423"/>
            <a:ext cx="6408737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4" name="Picture 60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5328" y="22458185"/>
            <a:ext cx="6259513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" name="Szövegdoboz 2"/>
          <p:cNvSpPr txBox="1">
            <a:spLocks noChangeArrowheads="1"/>
          </p:cNvSpPr>
          <p:nvPr/>
        </p:nvSpPr>
        <p:spPr bwMode="auto">
          <a:xfrm>
            <a:off x="16803041" y="27617560"/>
            <a:ext cx="15705137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>
              <a:spcBef>
                <a:spcPct val="20000"/>
              </a:spcBef>
              <a:buFont typeface="Arial" panose="020B0604020202020204" pitchFamily="34" charset="0"/>
              <a:buChar char="•"/>
              <a:defRPr sz="2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9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r>
              <a:rPr lang="en-US" altLang="zh-CN" sz="4800" b="1"/>
              <a:t>Frequency bitrate decreased switching causes serious subjective impairment</a:t>
            </a:r>
          </a:p>
        </p:txBody>
      </p:sp>
      <p:pic>
        <p:nvPicPr>
          <p:cNvPr id="236" name="Picture 65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8203" y="28768498"/>
            <a:ext cx="9548813" cy="157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7" name="Picture 66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3303" y="28662135"/>
            <a:ext cx="4081463" cy="169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" name="Lekerekített téglalap 9"/>
          <p:cNvSpPr/>
          <p:nvPr/>
        </p:nvSpPr>
        <p:spPr>
          <a:xfrm>
            <a:off x="18374666" y="30732957"/>
            <a:ext cx="12444412" cy="1012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eaLnBrk="1" hangingPunct="1">
              <a:defRPr/>
            </a:pPr>
            <a:r>
              <a:rPr lang="en-US" altLang="zh-CN" sz="6100" b="1" dirty="0">
                <a:solidFill>
                  <a:srgbClr val="FFFFFF"/>
                </a:solidFill>
              </a:rPr>
              <a:t>QoE evaluation model for DASH</a:t>
            </a:r>
            <a:endParaRPr lang="en-US" altLang="zh-CN" sz="12200" b="1" dirty="0">
              <a:solidFill>
                <a:srgbClr val="FFFFFF"/>
              </a:solidFill>
            </a:endParaRPr>
          </a:p>
        </p:txBody>
      </p:sp>
      <p:sp>
        <p:nvSpPr>
          <p:cNvPr id="239" name="Szövegdoboz 2"/>
          <p:cNvSpPr txBox="1">
            <a:spLocks noChangeArrowheads="1"/>
          </p:cNvSpPr>
          <p:nvPr/>
        </p:nvSpPr>
        <p:spPr bwMode="auto">
          <a:xfrm>
            <a:off x="16776053" y="32573735"/>
            <a:ext cx="15705138" cy="505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>
              <a:spcBef>
                <a:spcPct val="20000"/>
              </a:spcBef>
              <a:buFont typeface="Arial" panose="020B0604020202020204" pitchFamily="34" charset="0"/>
              <a:buChar char="•"/>
              <a:defRPr sz="2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9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3611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r>
              <a:rPr lang="en-US" altLang="zh-CN" sz="4800" b="1"/>
              <a:t>QoE evaluation functions: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endParaRPr lang="en-US" altLang="zh-CN" sz="4800" b="1"/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endParaRPr lang="en-US" altLang="zh-CN" sz="4800" b="1"/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endParaRPr lang="en-US" altLang="zh-CN" sz="4800" b="1"/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</a:pPr>
            <a:r>
              <a:rPr lang="en-US" altLang="zh-CN" sz="4800" b="1"/>
              <a:t>Performance analysis</a:t>
            </a:r>
          </a:p>
          <a:p>
            <a:pPr lvl="1" algn="just" eaLnBrk="1" hangingPunct="1">
              <a:lnSpc>
                <a:spcPts val="4000"/>
              </a:lnSpc>
              <a:spcBef>
                <a:spcPct val="0"/>
              </a:spcBef>
              <a:spcAft>
                <a:spcPts val="1825"/>
              </a:spcAft>
              <a:buFont typeface="Arial" panose="020B0604020202020204" pitchFamily="34" charset="0"/>
              <a:buChar char="•"/>
            </a:pPr>
            <a:endParaRPr lang="en-US" altLang="zh-CN" sz="4800" b="1"/>
          </a:p>
        </p:txBody>
      </p:sp>
      <p:pic>
        <p:nvPicPr>
          <p:cNvPr id="240" name="Picture 67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578" y="33323035"/>
            <a:ext cx="1218406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1" name="Picture 68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4978" y="34375548"/>
            <a:ext cx="15447963" cy="87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2" name="Picture 69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1903" y="36042423"/>
            <a:ext cx="9977438" cy="624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3" name="内容占位符 2"/>
          <p:cNvSpPr txBox="1">
            <a:spLocks/>
          </p:cNvSpPr>
          <p:nvPr/>
        </p:nvSpPr>
        <p:spPr bwMode="auto">
          <a:xfrm>
            <a:off x="25889891" y="35826523"/>
            <a:ext cx="6369050" cy="6303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24" tIns="65311" rIns="130624" bIns="65311"/>
          <a:lstStyle>
            <a:lvl1pPr marL="342900" indent="-342900" defTabSz="860425">
              <a:spcBef>
                <a:spcPct val="20000"/>
              </a:spcBef>
              <a:buFont typeface="Arial" panose="020B0604020202020204" pitchFamily="34" charset="0"/>
              <a:buChar char="•"/>
              <a:defRPr sz="2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60425">
              <a:spcBef>
                <a:spcPct val="20000"/>
              </a:spcBef>
              <a:buFont typeface="Arial" panose="020B0604020202020204" pitchFamily="34" charset="0"/>
              <a:buChar char="–"/>
              <a:defRPr sz="19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71500" indent="-571500" defTabSz="860425">
              <a:spcBef>
                <a:spcPct val="20000"/>
              </a:spcBef>
              <a:buFont typeface="Arial" panose="020B0604020202020204" pitchFamily="34" charset="0"/>
              <a:buChar char="•"/>
              <a:defRPr sz="16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60425">
              <a:spcBef>
                <a:spcPct val="20000"/>
              </a:spcBef>
              <a:buFont typeface="Arial" panose="020B0604020202020204" pitchFamily="34" charset="0"/>
              <a:buChar char="–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60425">
              <a:spcBef>
                <a:spcPct val="20000"/>
              </a:spcBef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3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/>
              <a:t>35 test videos from both simulated environment and real network traces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/>
              <a:t>Two-fold cross validation 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/>
              <a:t>Pearson Correlation Coefficient = 0.92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/>
              <a:t>RMSE = 0.14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altLang="zh-CN" sz="4000" b="1"/>
              <a:t>Our QoE model can reflect user’s experience on DASH accurately</a:t>
            </a:r>
          </a:p>
        </p:txBody>
      </p:sp>
      <p:sp>
        <p:nvSpPr>
          <p:cNvPr id="244" name="TextBox 17"/>
          <p:cNvSpPr txBox="1"/>
          <p:nvPr/>
        </p:nvSpPr>
        <p:spPr>
          <a:xfrm>
            <a:off x="720504" y="19211677"/>
            <a:ext cx="7612534" cy="718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+mn-lt"/>
                <a:ea typeface="+mn-ea"/>
              </a:rPr>
              <a:t>Videos provided by Qualcomm</a:t>
            </a:r>
            <a:endParaRPr lang="en-US" sz="4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ekerekített téglalap 3"/>
          <p:cNvSpPr/>
          <p:nvPr/>
        </p:nvSpPr>
        <p:spPr>
          <a:xfrm>
            <a:off x="0" y="777629"/>
            <a:ext cx="33037304" cy="42844760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defTabSz="636247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400" b="1" dirty="0">
              <a:solidFill>
                <a:schemeClr val="tx1"/>
              </a:solidFill>
            </a:endParaRPr>
          </a:p>
        </p:txBody>
      </p:sp>
      <p:sp>
        <p:nvSpPr>
          <p:cNvPr id="14339" name="Szövegdoboz 8"/>
          <p:cNvSpPr txBox="1">
            <a:spLocks noChangeArrowheads="1"/>
          </p:cNvSpPr>
          <p:nvPr/>
        </p:nvSpPr>
        <p:spPr bwMode="auto">
          <a:xfrm>
            <a:off x="5421313" y="3566618"/>
            <a:ext cx="21918612" cy="31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27" tIns="69663" rIns="139327" bIns="69663">
            <a:spAutoFit/>
          </a:bodyPr>
          <a:lstStyle/>
          <a:p>
            <a:pPr algn="ctr" defTabSz="6359525"/>
            <a:r>
              <a:rPr lang="en-US" altLang="zh-CN" sz="8200" b="1" dirty="0" smtClean="0">
                <a:solidFill>
                  <a:srgbClr val="0070C0"/>
                </a:solidFill>
              </a:rPr>
              <a:t>User </a:t>
            </a:r>
            <a:r>
              <a:rPr lang="en-US" altLang="zh-CN" sz="8200" b="1" dirty="0">
                <a:solidFill>
                  <a:srgbClr val="0070C0"/>
                </a:solidFill>
              </a:rPr>
              <a:t>Experience Study on </a:t>
            </a:r>
            <a:r>
              <a:rPr lang="en-US" altLang="zh-CN" sz="8200" b="1" dirty="0" smtClean="0">
                <a:solidFill>
                  <a:srgbClr val="0070C0"/>
                </a:solidFill>
              </a:rPr>
              <a:t>DASH(2)</a:t>
            </a:r>
            <a:endParaRPr lang="en-US" altLang="zh-CN" sz="8200" b="1" dirty="0">
              <a:solidFill>
                <a:srgbClr val="0070C0"/>
              </a:solidFill>
            </a:endParaRPr>
          </a:p>
          <a:p>
            <a:pPr algn="ctr" defTabSz="6359525"/>
            <a:r>
              <a:rPr lang="en-US" altLang="zh-CN" sz="4800" b="1" dirty="0">
                <a:solidFill>
                  <a:srgbClr val="000000"/>
                </a:solidFill>
              </a:rPr>
              <a:t>Liu </a:t>
            </a:r>
            <a:r>
              <a:rPr lang="en-US" altLang="zh-CN" sz="4800" b="1" dirty="0" err="1">
                <a:solidFill>
                  <a:srgbClr val="000000"/>
                </a:solidFill>
              </a:rPr>
              <a:t>Yitong</a:t>
            </a:r>
            <a:r>
              <a:rPr lang="en-US" altLang="zh-CN" sz="4800" b="1" dirty="0">
                <a:solidFill>
                  <a:srgbClr val="000000"/>
                </a:solidFill>
              </a:rPr>
              <a:t>, Liu </a:t>
            </a:r>
            <a:r>
              <a:rPr lang="en-US" altLang="zh-CN" sz="4800" b="1" dirty="0" err="1">
                <a:solidFill>
                  <a:srgbClr val="000000"/>
                </a:solidFill>
              </a:rPr>
              <a:t>Hao</a:t>
            </a:r>
            <a:r>
              <a:rPr lang="en-US" altLang="zh-CN" sz="4800" b="1" dirty="0">
                <a:solidFill>
                  <a:srgbClr val="000000"/>
                </a:solidFill>
              </a:rPr>
              <a:t>, Shen </a:t>
            </a:r>
            <a:r>
              <a:rPr lang="en-US" altLang="zh-CN" sz="4800" b="1" dirty="0" smtClean="0">
                <a:solidFill>
                  <a:srgbClr val="000000"/>
                </a:solidFill>
              </a:rPr>
              <a:t>Yun, Lin </a:t>
            </a:r>
            <a:r>
              <a:rPr lang="en-US" altLang="zh-CN" sz="4800" b="1" dirty="0">
                <a:solidFill>
                  <a:srgbClr val="000000"/>
                </a:solidFill>
              </a:rPr>
              <a:t>Qi, Shen </a:t>
            </a:r>
            <a:r>
              <a:rPr lang="en-US" altLang="zh-CN" sz="4800" b="1" dirty="0" err="1">
                <a:solidFill>
                  <a:srgbClr val="000000"/>
                </a:solidFill>
              </a:rPr>
              <a:t>Hui</a:t>
            </a:r>
            <a:r>
              <a:rPr lang="en-US" altLang="zh-CN" sz="4800" b="1" dirty="0">
                <a:solidFill>
                  <a:srgbClr val="000000"/>
                </a:solidFill>
              </a:rPr>
              <a:t>, Li </a:t>
            </a:r>
            <a:r>
              <a:rPr lang="en-US" altLang="zh-CN" sz="4800" b="1" dirty="0" err="1">
                <a:solidFill>
                  <a:srgbClr val="000000"/>
                </a:solidFill>
              </a:rPr>
              <a:t>Yuchen</a:t>
            </a:r>
            <a:endParaRPr lang="en-US" altLang="zh-CN" sz="4800" b="1" dirty="0">
              <a:solidFill>
                <a:srgbClr val="000000"/>
              </a:solidFill>
            </a:endParaRPr>
          </a:p>
          <a:p>
            <a:pPr algn="ctr" defTabSz="6359525"/>
            <a:r>
              <a:rPr lang="en-US" altLang="zh-CN" sz="3400" b="1" dirty="0" smtClean="0">
                <a:solidFill>
                  <a:srgbClr val="000000"/>
                </a:solidFill>
              </a:rPr>
              <a:t>Beijing </a:t>
            </a:r>
            <a:r>
              <a:rPr lang="en-US" altLang="zh-CN" sz="3400" b="1" dirty="0">
                <a:solidFill>
                  <a:srgbClr val="000000"/>
                </a:solidFill>
              </a:rPr>
              <a:t>university of Posts and Telecommunications, China</a:t>
            </a:r>
          </a:p>
          <a:p>
            <a:pPr algn="ctr" defTabSz="6359525"/>
            <a:r>
              <a:rPr lang="en-US" altLang="zh-CN" sz="3400" b="1" dirty="0">
                <a:solidFill>
                  <a:srgbClr val="000000"/>
                </a:solidFill>
              </a:rPr>
              <a:t>Email: liuyitong@bupt.edu.cn</a:t>
            </a:r>
          </a:p>
        </p:txBody>
      </p:sp>
      <p:pic>
        <p:nvPicPr>
          <p:cNvPr id="14340" name="Picture 34" descr="E:\work\work_2012\Qualcomm\高通汇报\20121107\bupt logo\校徽-蓝色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78050" y="947738"/>
            <a:ext cx="3267075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9607424" y="1649413"/>
            <a:ext cx="14486211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9327" tIns="69663" rIns="139327" bIns="69663">
            <a:spAutoFit/>
          </a:bodyPr>
          <a:lstStyle/>
          <a:p>
            <a:pPr defTabSz="6359525"/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BUPT-QUALCOMM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Joint </a:t>
            </a:r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Research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Program</a:t>
            </a:r>
            <a:endParaRPr lang="zh-CN" altLang="en-US" sz="5300" b="1" i="1" dirty="0">
              <a:solidFill>
                <a:srgbClr val="293BE3"/>
              </a:solidFill>
              <a:latin typeface="Arial" charset="0"/>
            </a:endParaRPr>
          </a:p>
        </p:txBody>
      </p:sp>
      <p:pic>
        <p:nvPicPr>
          <p:cNvPr id="14387" name="Picture 51"/>
          <p:cNvPicPr>
            <a:picLocks noChangeAspect="1" noChangeArrowheads="1"/>
          </p:cNvPicPr>
          <p:nvPr/>
        </p:nvPicPr>
        <p:blipFill>
          <a:blip r:embed="rId5"/>
          <a:srcRect l="6364" t="16683" r="7273" b="13886"/>
          <a:stretch>
            <a:fillRect/>
          </a:stretch>
        </p:blipFill>
        <p:spPr bwMode="auto">
          <a:xfrm>
            <a:off x="24176091" y="1159523"/>
            <a:ext cx="787246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Lekerekített téglalap 9"/>
          <p:cNvSpPr/>
          <p:nvPr/>
        </p:nvSpPr>
        <p:spPr>
          <a:xfrm>
            <a:off x="657932" y="16478160"/>
            <a:ext cx="15687457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>
                <a:solidFill>
                  <a:srgbClr val="FFFFFF"/>
                </a:solidFill>
              </a:rPr>
              <a:t>Test Impairment Factors on DASH Service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57" name="Lekerekített téglalap 9"/>
          <p:cNvSpPr/>
          <p:nvPr/>
        </p:nvSpPr>
        <p:spPr>
          <a:xfrm>
            <a:off x="4128439" y="20363805"/>
            <a:ext cx="8208000" cy="828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rgbClr val="FFFFFF"/>
                </a:solidFill>
              </a:rPr>
              <a:t>Polynomial Model</a:t>
            </a:r>
            <a:endParaRPr lang="en-US" altLang="zh-CN" sz="4800" b="1" dirty="0">
              <a:solidFill>
                <a:srgbClr val="FFFFFF"/>
              </a:solidFill>
            </a:endParaRPr>
          </a:p>
        </p:txBody>
      </p:sp>
      <p:sp>
        <p:nvSpPr>
          <p:cNvPr id="58" name="Lekerekített téglalap 9"/>
          <p:cNvSpPr/>
          <p:nvPr/>
        </p:nvSpPr>
        <p:spPr>
          <a:xfrm>
            <a:off x="3803660" y="28284685"/>
            <a:ext cx="9396000" cy="828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rgbClr val="FFFFFF"/>
                </a:solidFill>
              </a:rPr>
              <a:t>Machine Learning Model</a:t>
            </a:r>
            <a:endParaRPr lang="en-US" altLang="zh-CN" sz="4800" b="1" dirty="0">
              <a:solidFill>
                <a:srgbClr val="FFFFFF"/>
              </a:solidFill>
            </a:endParaRPr>
          </a:p>
        </p:txBody>
      </p:sp>
      <p:graphicFrame>
        <p:nvGraphicFramePr>
          <p:cNvPr id="59" name="对象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086797"/>
              </p:ext>
            </p:extLst>
          </p:nvPr>
        </p:nvGraphicFramePr>
        <p:xfrm>
          <a:off x="369900" y="21299909"/>
          <a:ext cx="16710873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公式" r:id="rId6" imgW="4267080" imgH="266400" progId="Equation.3">
                  <p:embed/>
                </p:oleObj>
              </mc:Choice>
              <mc:Fallback>
                <p:oleObj name="公式" r:id="rId6" imgW="42670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900" y="21299909"/>
                        <a:ext cx="16710873" cy="104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组合 47"/>
          <p:cNvGrpSpPr>
            <a:grpSpLocks noChangeAspect="1"/>
          </p:cNvGrpSpPr>
          <p:nvPr/>
        </p:nvGrpSpPr>
        <p:grpSpPr>
          <a:xfrm>
            <a:off x="1603204" y="29557316"/>
            <a:ext cx="6732000" cy="4598554"/>
            <a:chOff x="1928794" y="1714488"/>
            <a:chExt cx="4929222" cy="3367100"/>
          </a:xfrm>
        </p:grpSpPr>
        <p:sp>
          <p:nvSpPr>
            <p:cNvPr id="61" name="矩形 60"/>
            <p:cNvSpPr/>
            <p:nvPr/>
          </p:nvSpPr>
          <p:spPr bwMode="auto">
            <a:xfrm>
              <a:off x="5214942" y="4235233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&gt;25.5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3929058" y="428625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≤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16.5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6072198" y="321468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&gt;25.5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4500562" y="321468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≤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25.5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3286116" y="321468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&gt;16.5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1928794" y="321468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≤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16.5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4786314" y="2230865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&gt;12.5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3000364" y="2234969"/>
              <a:ext cx="785818" cy="193899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≤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12.5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grpSp>
          <p:nvGrpSpPr>
            <p:cNvPr id="70" name="组合 8"/>
            <p:cNvGrpSpPr/>
            <p:nvPr/>
          </p:nvGrpSpPr>
          <p:grpSpPr>
            <a:xfrm>
              <a:off x="4000496" y="1714488"/>
              <a:ext cx="428628" cy="481696"/>
              <a:chOff x="3929058" y="1714488"/>
              <a:chExt cx="428628" cy="481696"/>
            </a:xfrm>
          </p:grpSpPr>
          <p:sp>
            <p:nvSpPr>
              <p:cNvPr id="123" name="椭圆 122"/>
              <p:cNvSpPr/>
              <p:nvPr/>
            </p:nvSpPr>
            <p:spPr bwMode="auto">
              <a:xfrm>
                <a:off x="3929058" y="1714488"/>
                <a:ext cx="428628" cy="42413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24" name="对象 123"/>
              <p:cNvGraphicFramePr>
                <a:graphicFrameLocks noChangeAspect="1"/>
              </p:cNvGraphicFramePr>
              <p:nvPr/>
            </p:nvGraphicFramePr>
            <p:xfrm>
              <a:off x="3929058" y="1714488"/>
              <a:ext cx="374652" cy="4816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4" name="公式" r:id="rId8" imgW="177646" imgH="228402" progId="Equation.3">
                      <p:embed/>
                    </p:oleObj>
                  </mc:Choice>
                  <mc:Fallback>
                    <p:oleObj name="公式" r:id="rId8" imgW="177646" imgH="2284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058" y="1714488"/>
                            <a:ext cx="374652" cy="4816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1" name="组合 9"/>
            <p:cNvGrpSpPr/>
            <p:nvPr/>
          </p:nvGrpSpPr>
          <p:grpSpPr>
            <a:xfrm>
              <a:off x="2714612" y="2571744"/>
              <a:ext cx="428628" cy="481696"/>
              <a:chOff x="3929058" y="1714488"/>
              <a:chExt cx="428628" cy="481696"/>
            </a:xfrm>
          </p:grpSpPr>
          <p:sp>
            <p:nvSpPr>
              <p:cNvPr id="121" name="椭圆 120"/>
              <p:cNvSpPr/>
              <p:nvPr/>
            </p:nvSpPr>
            <p:spPr bwMode="auto">
              <a:xfrm>
                <a:off x="3929058" y="1714488"/>
                <a:ext cx="428628" cy="42413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22" name="对象 121"/>
              <p:cNvGraphicFramePr>
                <a:graphicFrameLocks noChangeAspect="1"/>
              </p:cNvGraphicFramePr>
              <p:nvPr/>
            </p:nvGraphicFramePr>
            <p:xfrm>
              <a:off x="3929058" y="1714488"/>
              <a:ext cx="374652" cy="4816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5" name="公式" r:id="rId10" imgW="177646" imgH="228402" progId="Equation.3">
                      <p:embed/>
                    </p:oleObj>
                  </mc:Choice>
                  <mc:Fallback>
                    <p:oleObj name="公式" r:id="rId10" imgW="177646" imgH="2284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058" y="1714488"/>
                            <a:ext cx="374652" cy="4816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" name="组合 12"/>
            <p:cNvGrpSpPr/>
            <p:nvPr/>
          </p:nvGrpSpPr>
          <p:grpSpPr>
            <a:xfrm>
              <a:off x="5286380" y="2518676"/>
              <a:ext cx="428628" cy="481696"/>
              <a:chOff x="3929058" y="1714488"/>
              <a:chExt cx="428628" cy="481696"/>
            </a:xfrm>
          </p:grpSpPr>
          <p:sp>
            <p:nvSpPr>
              <p:cNvPr id="119" name="椭圆 118"/>
              <p:cNvSpPr/>
              <p:nvPr/>
            </p:nvSpPr>
            <p:spPr bwMode="auto">
              <a:xfrm>
                <a:off x="3929058" y="1714488"/>
                <a:ext cx="428628" cy="42413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20" name="对象 119"/>
              <p:cNvGraphicFramePr>
                <a:graphicFrameLocks noChangeAspect="1"/>
              </p:cNvGraphicFramePr>
              <p:nvPr/>
            </p:nvGraphicFramePr>
            <p:xfrm>
              <a:off x="3929058" y="1714488"/>
              <a:ext cx="374652" cy="4816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6" name="公式" r:id="rId12" imgW="177646" imgH="228402" progId="Equation.3">
                      <p:embed/>
                    </p:oleObj>
                  </mc:Choice>
                  <mc:Fallback>
                    <p:oleObj name="公式" r:id="rId12" imgW="177646" imgH="2284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058" y="1714488"/>
                            <a:ext cx="374652" cy="4816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3" name="组合 15"/>
            <p:cNvGrpSpPr/>
            <p:nvPr/>
          </p:nvGrpSpPr>
          <p:grpSpPr>
            <a:xfrm>
              <a:off x="4641850" y="3643313"/>
              <a:ext cx="430216" cy="479425"/>
              <a:chOff x="3927470" y="1714487"/>
              <a:chExt cx="430216" cy="479425"/>
            </a:xfrm>
          </p:grpSpPr>
          <p:sp>
            <p:nvSpPr>
              <p:cNvPr id="117" name="椭圆 116"/>
              <p:cNvSpPr/>
              <p:nvPr/>
            </p:nvSpPr>
            <p:spPr bwMode="auto">
              <a:xfrm>
                <a:off x="3929058" y="1714488"/>
                <a:ext cx="428628" cy="42413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18" name="对象 117"/>
              <p:cNvGraphicFramePr>
                <a:graphicFrameLocks noChangeAspect="1"/>
              </p:cNvGraphicFramePr>
              <p:nvPr/>
            </p:nvGraphicFramePr>
            <p:xfrm>
              <a:off x="3927470" y="1714487"/>
              <a:ext cx="376238" cy="479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7" name="公式" r:id="rId14" imgW="177646" imgH="228402" progId="Equation.3">
                      <p:embed/>
                    </p:oleObj>
                  </mc:Choice>
                  <mc:Fallback>
                    <p:oleObj name="公式" r:id="rId14" imgW="177646" imgH="2284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7470" y="1714487"/>
                            <a:ext cx="376238" cy="4794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74" name="直接连接符 73"/>
            <p:cNvCxnSpPr>
              <a:endCxn id="121" idx="7"/>
            </p:cNvCxnSpPr>
            <p:nvPr/>
          </p:nvCxnSpPr>
          <p:spPr bwMode="auto">
            <a:xfrm rot="10800000" flipV="1">
              <a:off x="3080470" y="2071677"/>
              <a:ext cx="991465" cy="562179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>
              <a:stCxn id="123" idx="5"/>
            </p:cNvCxnSpPr>
            <p:nvPr/>
          </p:nvCxnSpPr>
          <p:spPr bwMode="auto">
            <a:xfrm rot="16200000" flipH="1">
              <a:off x="4543031" y="1899832"/>
              <a:ext cx="566671" cy="920027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rot="5400000">
              <a:off x="4786314" y="3071810"/>
              <a:ext cx="714380" cy="428628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77" name="组合 47"/>
            <p:cNvGrpSpPr/>
            <p:nvPr/>
          </p:nvGrpSpPr>
          <p:grpSpPr>
            <a:xfrm>
              <a:off x="1928794" y="3714752"/>
              <a:ext cx="785818" cy="285752"/>
              <a:chOff x="1928794" y="3714752"/>
              <a:chExt cx="785818" cy="285752"/>
            </a:xfrm>
          </p:grpSpPr>
          <p:sp>
            <p:nvSpPr>
              <p:cNvPr id="109" name="矩形 108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10" name="对象 109"/>
              <p:cNvGraphicFramePr>
                <a:graphicFrameLocks noChangeAspect="1"/>
              </p:cNvGraphicFramePr>
              <p:nvPr/>
            </p:nvGraphicFramePr>
            <p:xfrm>
              <a:off x="2071670" y="3759731"/>
              <a:ext cx="500066" cy="2407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8" name="公式" r:id="rId16" imgW="342603" imgH="164957" progId="Equation.3">
                      <p:embed/>
                    </p:oleObj>
                  </mc:Choice>
                  <mc:Fallback>
                    <p:oleObj name="公式" r:id="rId16" imgW="342603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71670" y="3759731"/>
                            <a:ext cx="500066" cy="2407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8" name="组合 48"/>
            <p:cNvGrpSpPr/>
            <p:nvPr/>
          </p:nvGrpSpPr>
          <p:grpSpPr>
            <a:xfrm>
              <a:off x="3071802" y="3714752"/>
              <a:ext cx="785818" cy="285752"/>
              <a:chOff x="1928794" y="3714752"/>
              <a:chExt cx="785818" cy="285752"/>
            </a:xfrm>
          </p:grpSpPr>
          <p:sp>
            <p:nvSpPr>
              <p:cNvPr id="107" name="矩形 106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08" name="对象 107"/>
              <p:cNvGraphicFramePr>
                <a:graphicFrameLocks noChangeAspect="1"/>
              </p:cNvGraphicFramePr>
              <p:nvPr/>
            </p:nvGraphicFramePr>
            <p:xfrm>
              <a:off x="2054216" y="3759200"/>
              <a:ext cx="536575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9" name="公式" r:id="rId18" imgW="368140" imgH="165028" progId="Equation.3">
                      <p:embed/>
                    </p:oleObj>
                  </mc:Choice>
                  <mc:Fallback>
                    <p:oleObj name="公式" r:id="rId18" imgW="368140" imgH="16502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4216" y="3759200"/>
                            <a:ext cx="536575" cy="241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9" name="组合 51"/>
            <p:cNvGrpSpPr/>
            <p:nvPr/>
          </p:nvGrpSpPr>
          <p:grpSpPr>
            <a:xfrm>
              <a:off x="5929322" y="3714752"/>
              <a:ext cx="785818" cy="295273"/>
              <a:chOff x="1928794" y="3714752"/>
              <a:chExt cx="785818" cy="295273"/>
            </a:xfrm>
          </p:grpSpPr>
          <p:sp>
            <p:nvSpPr>
              <p:cNvPr id="105" name="矩形 104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06" name="对象 105"/>
              <p:cNvGraphicFramePr>
                <a:graphicFrameLocks noChangeAspect="1"/>
              </p:cNvGraphicFramePr>
              <p:nvPr/>
            </p:nvGraphicFramePr>
            <p:xfrm>
              <a:off x="2063722" y="3749675"/>
              <a:ext cx="517525" cy="26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0" name="公式" r:id="rId20" imgW="355138" imgH="177569" progId="Equation.3">
                      <p:embed/>
                    </p:oleObj>
                  </mc:Choice>
                  <mc:Fallback>
                    <p:oleObj name="公式" r:id="rId20" imgW="355138" imgH="1775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3722" y="3749675"/>
                            <a:ext cx="517525" cy="260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0" name="组合 54"/>
            <p:cNvGrpSpPr/>
            <p:nvPr/>
          </p:nvGrpSpPr>
          <p:grpSpPr>
            <a:xfrm>
              <a:off x="5072066" y="4786322"/>
              <a:ext cx="785818" cy="285752"/>
              <a:chOff x="1928794" y="3714752"/>
              <a:chExt cx="785818" cy="285752"/>
            </a:xfrm>
          </p:grpSpPr>
          <p:sp>
            <p:nvSpPr>
              <p:cNvPr id="89" name="矩形 88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90" name="对象 89"/>
              <p:cNvGraphicFramePr>
                <a:graphicFrameLocks noChangeAspect="1"/>
              </p:cNvGraphicFramePr>
              <p:nvPr/>
            </p:nvGraphicFramePr>
            <p:xfrm>
              <a:off x="2052616" y="3759193"/>
              <a:ext cx="538162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1" name="公式" r:id="rId22" imgW="368140" imgH="165028" progId="Equation.3">
                      <p:embed/>
                    </p:oleObj>
                  </mc:Choice>
                  <mc:Fallback>
                    <p:oleObj name="公式" r:id="rId22" imgW="368140" imgH="16502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2616" y="3759193"/>
                            <a:ext cx="538162" cy="241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1" name="组合 57"/>
            <p:cNvGrpSpPr/>
            <p:nvPr/>
          </p:nvGrpSpPr>
          <p:grpSpPr>
            <a:xfrm>
              <a:off x="3929058" y="4786322"/>
              <a:ext cx="785818" cy="295266"/>
              <a:chOff x="1928794" y="3714752"/>
              <a:chExt cx="785818" cy="295266"/>
            </a:xfrm>
          </p:grpSpPr>
          <p:sp>
            <p:nvSpPr>
              <p:cNvPr id="87" name="矩形 86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88" name="对象 87"/>
              <p:cNvGraphicFramePr>
                <a:graphicFrameLocks noChangeAspect="1"/>
              </p:cNvGraphicFramePr>
              <p:nvPr/>
            </p:nvGraphicFramePr>
            <p:xfrm>
              <a:off x="2062149" y="3749668"/>
              <a:ext cx="519112" cy="26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2" name="公式" r:id="rId24" imgW="355138" imgH="177569" progId="Equation.3">
                      <p:embed/>
                    </p:oleObj>
                  </mc:Choice>
                  <mc:Fallback>
                    <p:oleObj name="公式" r:id="rId24" imgW="355138" imgH="1775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2149" y="3749668"/>
                            <a:ext cx="519112" cy="260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82" name="直接连接符 81"/>
            <p:cNvCxnSpPr>
              <a:endCxn id="109" idx="0"/>
            </p:cNvCxnSpPr>
            <p:nvPr/>
          </p:nvCxnSpPr>
          <p:spPr bwMode="auto">
            <a:xfrm rot="5400000">
              <a:off x="2160969" y="3089671"/>
              <a:ext cx="785816" cy="464347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>
              <a:endCxn id="107" idx="0"/>
            </p:cNvCxnSpPr>
            <p:nvPr/>
          </p:nvCxnSpPr>
          <p:spPr bwMode="auto">
            <a:xfrm rot="16200000" flipH="1">
              <a:off x="2875349" y="3125390"/>
              <a:ext cx="785816" cy="392907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>
              <a:endCxn id="87" idx="0"/>
            </p:cNvCxnSpPr>
            <p:nvPr/>
          </p:nvCxnSpPr>
          <p:spPr bwMode="auto">
            <a:xfrm rot="5400000">
              <a:off x="4125514" y="4196960"/>
              <a:ext cx="785816" cy="392909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>
              <a:endCxn id="89" idx="0"/>
            </p:cNvCxnSpPr>
            <p:nvPr/>
          </p:nvCxnSpPr>
          <p:spPr bwMode="auto">
            <a:xfrm rot="16200000" flipH="1">
              <a:off x="4839892" y="4161239"/>
              <a:ext cx="785818" cy="464347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>
              <a:endCxn id="105" idx="0"/>
            </p:cNvCxnSpPr>
            <p:nvPr/>
          </p:nvCxnSpPr>
          <p:spPr bwMode="auto">
            <a:xfrm rot="16200000" flipH="1">
              <a:off x="5589991" y="2982512"/>
              <a:ext cx="785818" cy="678661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451855"/>
              </p:ext>
            </p:extLst>
          </p:nvPr>
        </p:nvGraphicFramePr>
        <p:xfrm>
          <a:off x="10160532" y="31580523"/>
          <a:ext cx="3948141" cy="29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公式" r:id="rId26" imgW="1459866" imgH="1091726" progId="Equation.3">
                  <p:embed/>
                </p:oleObj>
              </mc:Choice>
              <mc:Fallback>
                <p:oleObj name="公式" r:id="rId26" imgW="1459866" imgH="10917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532" y="31580523"/>
                        <a:ext cx="3948141" cy="295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" name="Content Placeholder 2"/>
          <p:cNvSpPr txBox="1">
            <a:spLocks/>
          </p:cNvSpPr>
          <p:nvPr/>
        </p:nvSpPr>
        <p:spPr bwMode="auto">
          <a:xfrm>
            <a:off x="8946086" y="29508821"/>
            <a:ext cx="7774647" cy="258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358" tIns="63679" rIns="127358" bIns="63679"/>
          <a:lstStyle/>
          <a:p>
            <a:pPr marL="522288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4000" b="1" dirty="0"/>
              <a:t>Machine Learning Model</a:t>
            </a:r>
          </a:p>
          <a:p>
            <a:pPr marL="1260475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600" b="1" dirty="0"/>
              <a:t>Train M5P and Regression Tree.</a:t>
            </a:r>
          </a:p>
          <a:p>
            <a:pPr marL="1260475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600" b="1" dirty="0"/>
              <a:t>Regression Tree Model:</a:t>
            </a:r>
          </a:p>
          <a:p>
            <a:pPr marL="522288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5400" b="1" dirty="0"/>
          </a:p>
        </p:txBody>
      </p:sp>
      <p:pic>
        <p:nvPicPr>
          <p:cNvPr id="127" name="Picture 17"/>
          <p:cNvPicPr>
            <a:picLocks noChangeAspect="1" noChangeArrowheads="1"/>
          </p:cNvPicPr>
          <p:nvPr/>
        </p:nvPicPr>
        <p:blipFill rotWithShape="1"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" t="3229" r="2344" b="2526"/>
          <a:stretch/>
        </p:blipFill>
        <p:spPr bwMode="auto">
          <a:xfrm>
            <a:off x="11680630" y="23179094"/>
            <a:ext cx="4387014" cy="331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19"/>
          <p:cNvSpPr txBox="1"/>
          <p:nvPr/>
        </p:nvSpPr>
        <p:spPr>
          <a:xfrm>
            <a:off x="1626915" y="26484485"/>
            <a:ext cx="3774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PCC 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FF0000"/>
                </a:solidFill>
              </a:rPr>
              <a:t>0.8719, </a:t>
            </a:r>
            <a:r>
              <a:rPr lang="en-US" altLang="zh-CN" sz="2400" dirty="0"/>
              <a:t>MSE : </a:t>
            </a:r>
            <a:r>
              <a:rPr lang="en-US" altLang="zh-CN" sz="2400" dirty="0">
                <a:solidFill>
                  <a:srgbClr val="FF0000"/>
                </a:solidFill>
              </a:rPr>
              <a:t>0.0961</a:t>
            </a:r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Performance is improved, even better in low motion scenario.</a:t>
            </a:r>
          </a:p>
        </p:txBody>
      </p:sp>
      <p:grpSp>
        <p:nvGrpSpPr>
          <p:cNvPr id="129" name="组合 128"/>
          <p:cNvGrpSpPr/>
          <p:nvPr/>
        </p:nvGrpSpPr>
        <p:grpSpPr>
          <a:xfrm>
            <a:off x="7057972" y="23023533"/>
            <a:ext cx="3888432" cy="3485786"/>
            <a:chOff x="467544" y="1844824"/>
            <a:chExt cx="2610296" cy="2340000"/>
          </a:xfrm>
        </p:grpSpPr>
        <p:pic>
          <p:nvPicPr>
            <p:cNvPr id="130" name="Picture 4"/>
            <p:cNvPicPr>
              <a:picLocks noChangeAspect="1" noChangeArrowheads="1"/>
            </p:cNvPicPr>
            <p:nvPr/>
          </p:nvPicPr>
          <p:blipFill>
            <a:blip r:embed="rId29" cstate="print"/>
            <a:srcRect/>
            <a:stretch>
              <a:fillRect/>
            </a:stretch>
          </p:blipFill>
          <p:spPr bwMode="auto">
            <a:xfrm>
              <a:off x="467544" y="1844824"/>
              <a:ext cx="2610296" cy="23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31" name="Straight Connector 5"/>
            <p:cNvCxnSpPr/>
            <p:nvPr/>
          </p:nvCxnSpPr>
          <p:spPr>
            <a:xfrm flipV="1">
              <a:off x="791808" y="2025056"/>
              <a:ext cx="2016000" cy="19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20"/>
          <p:cNvSpPr txBox="1"/>
          <p:nvPr/>
        </p:nvSpPr>
        <p:spPr>
          <a:xfrm>
            <a:off x="7583226" y="26484485"/>
            <a:ext cx="30031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Result of </a:t>
            </a:r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UCSD Model</a:t>
            </a:r>
          </a:p>
          <a:p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(Provide</a:t>
            </a:r>
            <a:r>
              <a:rPr lang="en-US" altLang="zh-CN" sz="2400" kern="0" dirty="0" smtClean="0">
                <a:solidFill>
                  <a:srgbClr val="000000"/>
                </a:solidFill>
                <a:cs typeface="Calibri" panose="020F0502020204030204" pitchFamily="34" charset="0"/>
              </a:rPr>
              <a:t>d by UCSD</a:t>
            </a:r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)</a:t>
            </a:r>
            <a:endParaRPr lang="en-US" altLang="zh-CN" sz="2400" kern="0" dirty="0">
              <a:solidFill>
                <a:srgbClr val="000000"/>
              </a:solidFill>
              <a:ea typeface="+mn-ea"/>
              <a:cs typeface="Calibri" panose="020F0502020204030204" pitchFamily="34" charset="0"/>
            </a:endParaRPr>
          </a:p>
          <a:p>
            <a:r>
              <a:rPr lang="en-US" altLang="zh-CN" sz="24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PCC </a:t>
            </a:r>
            <a:r>
              <a:rPr lang="en-US" altLang="zh-CN" sz="2400" kern="0" dirty="0">
                <a:ea typeface="+mn-ea"/>
                <a:cs typeface="Calibri" panose="020F0502020204030204" pitchFamily="34" charset="0"/>
              </a:rPr>
              <a:t>: 0.91</a:t>
            </a:r>
          </a:p>
          <a:p>
            <a:r>
              <a:rPr lang="en-US" altLang="zh-CN" sz="2400" kern="0" dirty="0">
                <a:ea typeface="+mn-ea"/>
                <a:cs typeface="Calibri" panose="020F0502020204030204" pitchFamily="34" charset="0"/>
              </a:rPr>
              <a:t>MSE : 0.082</a:t>
            </a:r>
            <a:endParaRPr lang="zh-CN" altLang="en-US" sz="2400" kern="0" dirty="0">
              <a:ea typeface="+mn-ea"/>
              <a:cs typeface="Calibri" panose="020F0502020204030204" pitchFamily="34" charset="0"/>
            </a:endParaRPr>
          </a:p>
        </p:txBody>
      </p:sp>
      <p:sp>
        <p:nvSpPr>
          <p:cNvPr id="133" name="TextBox 19"/>
          <p:cNvSpPr txBox="1"/>
          <p:nvPr/>
        </p:nvSpPr>
        <p:spPr>
          <a:xfrm>
            <a:off x="12327767" y="26556493"/>
            <a:ext cx="3299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dirty="0" smtClean="0">
                <a:solidFill>
                  <a:srgbClr val="000000"/>
                </a:solidFill>
                <a:cs typeface="Calibri" panose="020F0502020204030204" pitchFamily="34" charset="0"/>
              </a:rPr>
              <a:t>Our </a:t>
            </a:r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Validation Result of UCSD Model </a:t>
            </a:r>
          </a:p>
          <a:p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PCC </a:t>
            </a:r>
            <a:r>
              <a:rPr lang="en-US" altLang="zh-CN" sz="24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: </a:t>
            </a:r>
            <a:r>
              <a:rPr lang="en-US" altLang="zh-CN" sz="2400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0.7811</a:t>
            </a:r>
            <a:endParaRPr lang="en-US" altLang="zh-CN" sz="2400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  <a:p>
            <a:r>
              <a:rPr lang="en-US" altLang="zh-CN" sz="2400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MSE </a:t>
            </a:r>
            <a:r>
              <a:rPr lang="en-US" altLang="zh-CN" sz="2400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: </a:t>
            </a:r>
            <a:r>
              <a:rPr lang="en-US" altLang="zh-CN" sz="2400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0.1821</a:t>
            </a:r>
            <a:endParaRPr lang="zh-CN" altLang="en-US" sz="2400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153316" y="22452037"/>
            <a:ext cx="4370238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Performance of BUPT Model</a:t>
            </a:r>
            <a:endParaRPr lang="zh-CN" altLang="en-US" sz="2800" dirty="0"/>
          </a:p>
        </p:txBody>
      </p:sp>
      <p:sp>
        <p:nvSpPr>
          <p:cNvPr id="135" name="文本框 134"/>
          <p:cNvSpPr txBox="1"/>
          <p:nvPr/>
        </p:nvSpPr>
        <p:spPr>
          <a:xfrm>
            <a:off x="8316593" y="22452037"/>
            <a:ext cx="5870171" cy="523220"/>
          </a:xfrm>
          <a:prstGeom prst="rect">
            <a:avLst/>
          </a:prstGeom>
          <a:solidFill>
            <a:srgbClr val="E3ECAC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Performance Validation of UCSD Model</a:t>
            </a:r>
            <a:endParaRPr lang="zh-CN" altLang="en-US" sz="2800" dirty="0"/>
          </a:p>
        </p:txBody>
      </p:sp>
      <p:pic>
        <p:nvPicPr>
          <p:cNvPr id="136" name="Picture 18"/>
          <p:cNvPicPr>
            <a:picLocks noChangeAspect="1" noChangeArrowheads="1"/>
          </p:cNvPicPr>
          <p:nvPr/>
        </p:nvPicPr>
        <p:blipFill>
          <a:blip r:embed="rId3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62" y="22956093"/>
            <a:ext cx="4580706" cy="343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Lekerekített téglalap 9"/>
          <p:cNvSpPr/>
          <p:nvPr/>
        </p:nvSpPr>
        <p:spPr>
          <a:xfrm>
            <a:off x="2267322" y="7806931"/>
            <a:ext cx="12444413" cy="1012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362473">
              <a:defRPr/>
            </a:pPr>
            <a:r>
              <a:rPr lang="en-US" altLang="zh-CN" sz="6600" b="1" dirty="0">
                <a:solidFill>
                  <a:srgbClr val="FFFFFF"/>
                </a:solidFill>
              </a:rPr>
              <a:t>Subjective </a:t>
            </a:r>
            <a:r>
              <a:rPr lang="en-US" altLang="zh-CN" sz="6600" b="1" dirty="0" smtClean="0">
                <a:solidFill>
                  <a:srgbClr val="FFFFFF"/>
                </a:solidFill>
              </a:rPr>
              <a:t>Impairment Tests</a:t>
            </a:r>
            <a:endParaRPr lang="en-US" altLang="zh-CN" sz="14600" b="1" dirty="0">
              <a:solidFill>
                <a:srgbClr val="FFFFFF"/>
              </a:solidFill>
            </a:endParaRPr>
          </a:p>
        </p:txBody>
      </p:sp>
      <p:sp>
        <p:nvSpPr>
          <p:cNvPr id="138" name="Szövegdoboz 2"/>
          <p:cNvSpPr txBox="1">
            <a:spLocks noChangeArrowheads="1"/>
          </p:cNvSpPr>
          <p:nvPr/>
        </p:nvSpPr>
        <p:spPr bwMode="auto">
          <a:xfrm>
            <a:off x="330995" y="8946954"/>
            <a:ext cx="1570355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algn="just" eaLnBrk="1" hangingPunct="1">
              <a:lnSpc>
                <a:spcPts val="4000"/>
              </a:lnSpc>
              <a:spcAft>
                <a:spcPts val="1825"/>
              </a:spcAft>
              <a:buFont typeface="Arial" panose="020B0604020202020204" pitchFamily="34" charset="0"/>
              <a:buChar char="•"/>
            </a:pPr>
            <a:r>
              <a:rPr lang="en-US" altLang="zh-CN" sz="4800" b="1" dirty="0">
                <a:latin typeface="Calibri" panose="020F0502020204030204" pitchFamily="34" charset="0"/>
              </a:rPr>
              <a:t>Subjective impairment tests under simulated environment</a:t>
            </a:r>
          </a:p>
        </p:txBody>
      </p:sp>
      <p:pic>
        <p:nvPicPr>
          <p:cNvPr id="139" name="Picture 62"/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20" y="9535123"/>
            <a:ext cx="9484479" cy="593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0" name="内容占位符 2"/>
          <p:cNvSpPr txBox="1">
            <a:spLocks/>
          </p:cNvSpPr>
          <p:nvPr/>
        </p:nvSpPr>
        <p:spPr bwMode="auto">
          <a:xfrm>
            <a:off x="9638507" y="9957853"/>
            <a:ext cx="6978300" cy="5265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24" tIns="65311" rIns="130624" bIns="65311"/>
          <a:lstStyle>
            <a:defPPr>
              <a:defRPr lang="zh-CN"/>
            </a:defPPr>
            <a:lvl1pPr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2193925" indent="-173672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4389438" indent="-3475038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6583363" indent="-5211763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8778875" indent="-6950075" algn="l" defTabSz="4389438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</a:pPr>
            <a:r>
              <a:rPr lang="en-US" altLang="zh-CN" sz="4400" b="1" dirty="0">
                <a:latin typeface="Calibri" panose="020F0502020204030204" pitchFamily="34" charset="0"/>
              </a:rPr>
              <a:t>Influence factors:</a:t>
            </a:r>
            <a:endParaRPr lang="en-US" altLang="zh-CN" sz="4000" b="1" dirty="0">
              <a:latin typeface="Calibri" panose="020F0502020204030204" pitchFamily="34" charset="0"/>
            </a:endParaRP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Average bitrate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Bitrate fluctuation patterns: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Concave, Falling, Convex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solidFill>
                  <a:srgbClr val="FF0000"/>
                </a:solidFill>
                <a:latin typeface="Calibri" panose="020F0502020204030204" pitchFamily="34" charset="0"/>
              </a:rPr>
              <a:t>Irregular: bitrate switches frequently with huge amplitude</a:t>
            </a:r>
          </a:p>
          <a:p>
            <a:pPr marL="0" lvl="2" indent="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altLang="zh-CN" sz="4000" b="1" dirty="0">
                <a:latin typeface="Calibri" panose="020F0502020204030204" pitchFamily="34" charset="0"/>
              </a:rPr>
              <a:t>Bitrate switching frequency</a:t>
            </a:r>
          </a:p>
        </p:txBody>
      </p:sp>
      <p:sp>
        <p:nvSpPr>
          <p:cNvPr id="2" name="矩形 1"/>
          <p:cNvSpPr/>
          <p:nvPr/>
        </p:nvSpPr>
        <p:spPr>
          <a:xfrm>
            <a:off x="1411115" y="18427315"/>
            <a:ext cx="13300620" cy="16016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269875" algn="ctr" defTabSz="86042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</a:pPr>
            <a:endParaRPr lang="zh-CN" altLang="en-US" sz="3600" b="1" kern="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Szövegdoboz 2"/>
          <p:cNvSpPr txBox="1">
            <a:spLocks noChangeArrowheads="1"/>
          </p:cNvSpPr>
          <p:nvPr/>
        </p:nvSpPr>
        <p:spPr bwMode="auto">
          <a:xfrm>
            <a:off x="16741014" y="14927686"/>
            <a:ext cx="15959138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22545" indent="-522545" algn="just" defTabSz="6362473" eaLnBrk="1" fontAlgn="auto" hangingPunct="1">
              <a:lnSpc>
                <a:spcPts val="4500"/>
              </a:lnSpc>
              <a:spcBef>
                <a:spcPts val="0"/>
              </a:spcBef>
              <a:spcAft>
                <a:spcPts val="1829"/>
              </a:spcAft>
              <a:buFont typeface="Arial" pitchFamily="34" charset="0"/>
              <a:buChar char="•"/>
              <a:defRPr/>
            </a:pPr>
            <a:r>
              <a:rPr lang="en-US" altLang="zh-CN" sz="4400" dirty="0" smtClean="0">
                <a:latin typeface="Calibri" pitchFamily="34" charset="0"/>
                <a:ea typeface="+mn-ea"/>
              </a:rPr>
              <a:t>Estimate bandwidth for 2 typical scenario</a:t>
            </a:r>
          </a:p>
          <a:p>
            <a:pPr marL="963612" lvl="1" indent="-742950" algn="just" defTabSz="6362473" eaLnBrk="1" fontAlgn="auto" hangingPunct="1">
              <a:lnSpc>
                <a:spcPts val="4500"/>
              </a:lnSpc>
              <a:spcBef>
                <a:spcPts val="0"/>
              </a:spcBef>
              <a:spcAft>
                <a:spcPts val="1829"/>
              </a:spcAft>
              <a:buFont typeface="+mj-lt"/>
              <a:buAutoNum type="arabicPeriod"/>
              <a:defRPr/>
            </a:pPr>
            <a:r>
              <a:rPr lang="en-US" altLang="zh-CN" sz="4400" dirty="0" smtClean="0">
                <a:latin typeface="Calibri" pitchFamily="34" charset="0"/>
                <a:ea typeface="+mn-ea"/>
              </a:rPr>
              <a:t>Long-term variation within wide range—</a:t>
            </a:r>
            <a:r>
              <a:rPr lang="en-US" altLang="zh-CN" sz="4400" dirty="0" smtClean="0">
                <a:solidFill>
                  <a:srgbClr val="0070C0"/>
                </a:solidFill>
                <a:latin typeface="Calibri" pitchFamily="34" charset="0"/>
                <a:ea typeface="+mn-ea"/>
              </a:rPr>
              <a:t>response quickly</a:t>
            </a:r>
            <a:endParaRPr lang="en-US" altLang="zh-CN" sz="4400" dirty="0" smtClean="0">
              <a:latin typeface="Calibri" pitchFamily="34" charset="0"/>
              <a:ea typeface="+mn-ea"/>
            </a:endParaRPr>
          </a:p>
          <a:p>
            <a:pPr marL="963612" lvl="1" indent="-742950" algn="just" defTabSz="6362473" eaLnBrk="1" fontAlgn="auto" hangingPunct="1">
              <a:lnSpc>
                <a:spcPts val="4500"/>
              </a:lnSpc>
              <a:spcBef>
                <a:spcPts val="0"/>
              </a:spcBef>
              <a:spcAft>
                <a:spcPts val="1829"/>
              </a:spcAft>
              <a:buFont typeface="+mj-lt"/>
              <a:buAutoNum type="arabicPeriod"/>
              <a:defRPr/>
            </a:pPr>
            <a:r>
              <a:rPr lang="en-US" altLang="zh-CN" sz="4400" dirty="0" smtClean="0">
                <a:latin typeface="Calibri" pitchFamily="34" charset="0"/>
                <a:ea typeface="+mn-ea"/>
              </a:rPr>
              <a:t>Short-term fluctuation within narrow band—</a:t>
            </a:r>
            <a:r>
              <a:rPr lang="en-US" altLang="zh-CN" sz="4400" dirty="0" smtClean="0">
                <a:solidFill>
                  <a:srgbClr val="0070C0"/>
                </a:solidFill>
                <a:latin typeface="Calibri" pitchFamily="34" charset="0"/>
                <a:ea typeface="+mn-ea"/>
              </a:rPr>
              <a:t>keep stable</a:t>
            </a:r>
            <a:endParaRPr lang="en-US" altLang="zh-CN" sz="4400" dirty="0">
              <a:latin typeface="Calibri" pitchFamily="34" charset="0"/>
              <a:ea typeface="+mn-ea"/>
            </a:endParaRPr>
          </a:p>
          <a:p>
            <a:pPr algn="just" defTabSz="4389486" eaLnBrk="1" fontAlgn="auto" hangingPunct="1">
              <a:lnSpc>
                <a:spcPts val="5338"/>
              </a:lnSpc>
              <a:spcBef>
                <a:spcPts val="0"/>
              </a:spcBef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5400" b="1" dirty="0">
              <a:latin typeface="Calibri" pitchFamily="34" charset="0"/>
              <a:ea typeface="+mn-ea"/>
            </a:endParaRPr>
          </a:p>
        </p:txBody>
      </p:sp>
      <p:sp>
        <p:nvSpPr>
          <p:cNvPr id="164" name="Lekerekített téglalap 9"/>
          <p:cNvSpPr/>
          <p:nvPr/>
        </p:nvSpPr>
        <p:spPr>
          <a:xfrm>
            <a:off x="18233061" y="13409668"/>
            <a:ext cx="12673012" cy="140283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dirty="0" smtClean="0">
                <a:solidFill>
                  <a:srgbClr val="FFFFFF"/>
                </a:solidFill>
              </a:rPr>
              <a:t>Bandwidth estimation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65" name="Lekerekített téglalap 9"/>
          <p:cNvSpPr/>
          <p:nvPr/>
        </p:nvSpPr>
        <p:spPr>
          <a:xfrm>
            <a:off x="17302118" y="32402328"/>
            <a:ext cx="14428875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Research on multi-user scenario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17549728" y="24141222"/>
            <a:ext cx="10838825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</a:t>
            </a:r>
            <a:r>
              <a:rPr lang="en-US" altLang="zh-CN" sz="2800" b="1" dirty="0"/>
              <a:t>2</a:t>
            </a:r>
            <a:r>
              <a:rPr lang="en-US" altLang="zh-CN" sz="2800" b="1" dirty="0" smtClean="0"/>
              <a:t>. Bandwidth estimation for scenario 1</a:t>
            </a:r>
            <a:endParaRPr lang="zh-CN" altLang="en-US" sz="2800" b="1" dirty="0" smtClean="0"/>
          </a:p>
        </p:txBody>
      </p:sp>
      <p:sp>
        <p:nvSpPr>
          <p:cNvPr id="167" name="文本框 166"/>
          <p:cNvSpPr txBox="1"/>
          <p:nvPr/>
        </p:nvSpPr>
        <p:spPr>
          <a:xfrm>
            <a:off x="17943464" y="31668353"/>
            <a:ext cx="10320225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3. </a:t>
            </a:r>
            <a:r>
              <a:rPr lang="en-US" altLang="zh-CN" sz="2800" b="1" dirty="0"/>
              <a:t>B</a:t>
            </a:r>
            <a:r>
              <a:rPr lang="en-US" altLang="zh-CN" sz="2800" b="1" dirty="0" smtClean="0"/>
              <a:t>andwidth estimation for scenario 2</a:t>
            </a:r>
            <a:endParaRPr lang="zh-CN" altLang="en-US" sz="2800" b="1" dirty="0" smtClean="0"/>
          </a:p>
        </p:txBody>
      </p:sp>
      <p:sp>
        <p:nvSpPr>
          <p:cNvPr id="168" name="Szövegdoboz 2"/>
          <p:cNvSpPr txBox="1">
            <a:spLocks noChangeArrowheads="1"/>
          </p:cNvSpPr>
          <p:nvPr/>
        </p:nvSpPr>
        <p:spPr bwMode="auto">
          <a:xfrm>
            <a:off x="16733890" y="33875951"/>
            <a:ext cx="15705137" cy="159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000" dirty="0" smtClean="0"/>
              <a:t>Simulate two-users condition</a:t>
            </a:r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000" dirty="0" smtClean="0"/>
              <a:t>Compare several bitrate adaptation algorithms</a:t>
            </a:r>
          </a:p>
          <a:p>
            <a:pPr marL="2765425" lvl="1" indent="-571500" algn="just" defTabSz="6361113">
              <a:lnSpc>
                <a:spcPts val="4000"/>
              </a:lnSpc>
              <a:spcAft>
                <a:spcPts val="1825"/>
              </a:spcAft>
              <a:buFont typeface="Wingdings" panose="05000000000000000000" pitchFamily="2" charset="2"/>
              <a:buChar char="Ø"/>
            </a:pPr>
            <a:r>
              <a:rPr lang="en-US" altLang="zh-CN" sz="4000" dirty="0" smtClean="0"/>
              <a:t>When bitrate adaptation is smoother , fairness and efficiency are less</a:t>
            </a:r>
          </a:p>
        </p:txBody>
      </p:sp>
      <p:sp>
        <p:nvSpPr>
          <p:cNvPr id="169" name="文本框 168"/>
          <p:cNvSpPr txBox="1"/>
          <p:nvPr/>
        </p:nvSpPr>
        <p:spPr>
          <a:xfrm>
            <a:off x="16227643" y="42138844"/>
            <a:ext cx="8404377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</a:t>
            </a:r>
            <a:r>
              <a:rPr lang="en-US" altLang="zh-CN" sz="2800" b="1" dirty="0"/>
              <a:t>4</a:t>
            </a:r>
            <a:r>
              <a:rPr lang="en-US" altLang="zh-CN" sz="2800" b="1" dirty="0" smtClean="0"/>
              <a:t>. User = 2, smooth window size = 1</a:t>
            </a:r>
          </a:p>
          <a:p>
            <a:pPr algn="ctr"/>
            <a:r>
              <a:rPr lang="en-US" altLang="zh-CN" sz="2800" dirty="0">
                <a:solidFill>
                  <a:srgbClr val="92D050"/>
                </a:solidFill>
              </a:rPr>
              <a:t>Unfairness = 545.9; Utilization = 0.819</a:t>
            </a:r>
          </a:p>
          <a:p>
            <a:pPr algn="ctr"/>
            <a:endParaRPr lang="zh-CN" altLang="en-US" sz="2800" b="1" dirty="0" smtClean="0"/>
          </a:p>
        </p:txBody>
      </p:sp>
      <p:sp>
        <p:nvSpPr>
          <p:cNvPr id="170" name="文本框 169"/>
          <p:cNvSpPr txBox="1"/>
          <p:nvPr/>
        </p:nvSpPr>
        <p:spPr>
          <a:xfrm>
            <a:off x="23885183" y="42253099"/>
            <a:ext cx="8490184" cy="1323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5. User = 2, smooth window size = 15</a:t>
            </a:r>
          </a:p>
          <a:p>
            <a:pPr algn="ctr"/>
            <a:r>
              <a:rPr lang="en-US" altLang="zh-CN" sz="2800" dirty="0">
                <a:solidFill>
                  <a:srgbClr val="92D050"/>
                </a:solidFill>
              </a:rPr>
              <a:t>Unfairness = 784.3; Utilization = 0.712</a:t>
            </a:r>
            <a:endParaRPr lang="zh-CN" altLang="en-US" sz="2800" dirty="0">
              <a:solidFill>
                <a:srgbClr val="92D050"/>
              </a:solidFill>
            </a:endParaRPr>
          </a:p>
          <a:p>
            <a:pPr algn="ctr"/>
            <a:endParaRPr lang="zh-CN" altLang="en-US" sz="2400" b="1" dirty="0" smtClean="0"/>
          </a:p>
        </p:txBody>
      </p:sp>
      <p:pic>
        <p:nvPicPr>
          <p:cNvPr id="171" name="图片 170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6398114" y="36440469"/>
            <a:ext cx="8063437" cy="5621329"/>
          </a:xfrm>
          <a:prstGeom prst="rect">
            <a:avLst/>
          </a:prstGeom>
        </p:spPr>
      </p:pic>
      <p:pic>
        <p:nvPicPr>
          <p:cNvPr id="172" name="图片 171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4279738" y="36517515"/>
            <a:ext cx="7928238" cy="5588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/>
              <p:cNvSpPr txBox="1"/>
              <p:nvPr/>
            </p:nvSpPr>
            <p:spPr>
              <a:xfrm>
                <a:off x="27745819" y="17934522"/>
                <a:ext cx="4513999" cy="461786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 smtClean="0"/>
                  <a:t>1.Bandwidth change pattern detect: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d>
                        <m:dPr>
                          <m:ctrlP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zh-CN" sz="3600" dirty="0" smtClean="0"/>
              </a:p>
              <a:p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6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altLang="zh-CN" sz="3600" dirty="0" smtClean="0"/>
                  <a:t>:standard variation and average of last n segments’ throughput</a:t>
                </a:r>
                <a:endParaRPr lang="zh-CN" altLang="en-US" sz="3600" dirty="0" smtClean="0"/>
              </a:p>
            </p:txBody>
          </p:sp>
        </mc:Choice>
        <mc:Fallback xmlns=""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5819" y="17934522"/>
                <a:ext cx="4513999" cy="4617867"/>
              </a:xfrm>
              <a:prstGeom prst="rect">
                <a:avLst/>
              </a:prstGeom>
              <a:blipFill rotWithShape="0">
                <a:blip r:embed="rId34"/>
                <a:stretch>
                  <a:fillRect l="-3758" t="-1706" r="-4832" b="-3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" name="图片 173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6952521" y="17222523"/>
            <a:ext cx="10538768" cy="6912395"/>
          </a:xfrm>
          <a:prstGeom prst="rect">
            <a:avLst/>
          </a:prstGeom>
        </p:spPr>
      </p:pic>
      <p:pic>
        <p:nvPicPr>
          <p:cNvPr id="175" name="图片 17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7082483" y="24780656"/>
            <a:ext cx="10720251" cy="69250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/>
              <p:cNvSpPr txBox="1"/>
              <p:nvPr/>
            </p:nvSpPr>
            <p:spPr>
              <a:xfrm>
                <a:off x="27707496" y="22844247"/>
                <a:ext cx="4667870" cy="48806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 smtClean="0"/>
                  <a:t>2.Bandwidth estimate: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𝑩𝑾</m:t>
                          </m:r>
                        </m:e>
                        <m:sub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ctrl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altLang="zh-CN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  <m:d>
                            <m:dPr>
                              <m:ctrlP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36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  <m:d>
                                <m:d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&gt;0.1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𝑜𝑡h𝑒𝑟𝑠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 smtClean="0"/>
              </a:p>
            </p:txBody>
          </p:sp>
        </mc:Choice>
        <mc:Fallback xmlns="">
          <p:sp>
            <p:nvSpPr>
              <p:cNvPr id="176" name="文本框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7496" y="22844247"/>
                <a:ext cx="4667870" cy="4880631"/>
              </a:xfrm>
              <a:prstGeom prst="rect">
                <a:avLst/>
              </a:prstGeom>
              <a:blipFill rotWithShape="0">
                <a:blip r:embed="rId37"/>
                <a:stretch>
                  <a:fillRect l="-3636" t="-1615" r="-130" b="-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Lekerekített téglalap 9"/>
          <p:cNvSpPr/>
          <p:nvPr/>
        </p:nvSpPr>
        <p:spPr>
          <a:xfrm>
            <a:off x="3245119" y="35251819"/>
            <a:ext cx="11879216" cy="106831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err="1" smtClean="0">
                <a:solidFill>
                  <a:srgbClr val="FFFFFF"/>
                </a:solidFill>
              </a:rPr>
              <a:t>QoE</a:t>
            </a:r>
            <a:r>
              <a:rPr lang="en-US" altLang="zh-CN" sz="6600" b="1" dirty="0" smtClean="0">
                <a:solidFill>
                  <a:srgbClr val="FFFFFF"/>
                </a:solidFill>
              </a:rPr>
              <a:t> based bit-rate adaptation</a:t>
            </a:r>
            <a:endParaRPr lang="en-US" altLang="zh-CN" sz="6600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Szövegdoboz 2"/>
              <p:cNvSpPr txBox="1">
                <a:spLocks noChangeArrowheads="1"/>
              </p:cNvSpPr>
              <p:nvPr/>
            </p:nvSpPr>
            <p:spPr bwMode="auto">
              <a:xfrm>
                <a:off x="791945" y="36425920"/>
                <a:ext cx="15293104" cy="42735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39345" tIns="69673" rIns="139345" bIns="69673"/>
              <a:lstStyle/>
              <a:p>
                <a:pPr marL="522288" indent="-522288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r>
                  <a:rPr lang="en-US" altLang="zh-CN" sz="4000" dirty="0" smtClean="0"/>
                  <a:t>Build a real-time </a:t>
                </a:r>
                <a:r>
                  <a:rPr lang="en-US" altLang="zh-CN" sz="4000" dirty="0" err="1" smtClean="0"/>
                  <a:t>QoE</a:t>
                </a:r>
                <a:r>
                  <a:rPr lang="en-US" altLang="zh-CN" sz="4000" dirty="0" smtClean="0"/>
                  <a:t> model-</a:t>
                </a:r>
                <a:r>
                  <a:rPr lang="en-US" altLang="zh-CN" sz="4000" dirty="0" smtClean="0">
                    <a:solidFill>
                      <a:srgbClr val="FF0000"/>
                    </a:solidFill>
                  </a:rPr>
                  <a:t>equation (1)</a:t>
                </a:r>
              </a:p>
              <a:p>
                <a:pPr marL="522288" indent="-522288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r>
                  <a:rPr lang="en-US" altLang="zh-CN" sz="4000" dirty="0" smtClean="0"/>
                  <a:t>Utilize real-time </a:t>
                </a:r>
                <a:r>
                  <a:rPr lang="en-US" altLang="zh-CN" sz="4000" dirty="0" err="1" smtClean="0"/>
                  <a:t>QoE</a:t>
                </a:r>
                <a:r>
                  <a:rPr lang="en-US" altLang="zh-CN" sz="4000" dirty="0" smtClean="0"/>
                  <a:t> model quantitatively for bitrate adaptation, according to </a:t>
                </a:r>
                <a:r>
                  <a:rPr lang="en-US" altLang="zh-CN" sz="4000" dirty="0" smtClean="0">
                    <a:solidFill>
                      <a:srgbClr val="FF0000"/>
                    </a:solidFill>
                  </a:rPr>
                  <a:t>Greedy Algorithm--equation (2)</a:t>
                </a:r>
              </a:p>
              <a:p>
                <a:pPr algn="r" defTabSz="6361113">
                  <a:lnSpc>
                    <a:spcPts val="4000"/>
                  </a:lnSpc>
                  <a:spcAft>
                    <a:spcPts val="1825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𝑄𝑜𝐸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𝐷𝐴𝑆𝐻</m:t>
                          </m:r>
                        </m:sub>
                      </m:sSub>
                      <m:d>
                        <m:dPr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𝑄𝑜𝑆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𝐷𝐴𝑆𝐻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𝑄𝑜𝑆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𝑁𝑒𝑡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(1)</m:t>
                      </m:r>
                    </m:oMath>
                  </m:oMathPara>
                </a14:m>
                <a:endParaRPr lang="en-US" altLang="zh-CN" sz="4000" b="0" dirty="0" smtClean="0">
                  <a:solidFill>
                    <a:srgbClr val="FF0000"/>
                  </a:solidFill>
                </a:endParaRPr>
              </a:p>
              <a:p>
                <a:pPr algn="r" defTabSz="6361113">
                  <a:lnSpc>
                    <a:spcPts val="4000"/>
                  </a:lnSpc>
                  <a:spcAft>
                    <a:spcPts val="1825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𝑠𝑒𝑙𝑒𝑐𝑡𝑒𝑑</m:t>
                          </m:r>
                        </m:sub>
                      </m:sSub>
                      <m:d>
                        <m:dPr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𝑄𝑜𝐸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𝐷𝐴𝑆𝐻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(2)</m:t>
                      </m:r>
                    </m:oMath>
                  </m:oMathPara>
                </a14:m>
                <a:endParaRPr lang="en-US" altLang="zh-CN" sz="4000" dirty="0" smtClean="0"/>
              </a:p>
              <a:p>
                <a:pPr marL="522288" indent="-522288" algn="just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r>
                  <a:rPr lang="en-US" altLang="zh-CN" sz="4000" dirty="0" smtClean="0"/>
                  <a:t>Maximize </a:t>
                </a:r>
                <a:r>
                  <a:rPr lang="en-US" altLang="zh-CN" sz="4000" dirty="0" err="1" smtClean="0"/>
                  <a:t>QoE</a:t>
                </a:r>
                <a:r>
                  <a:rPr lang="en-US" altLang="zh-CN" sz="4000" dirty="0" smtClean="0"/>
                  <a:t> when choosing bitrate for segment </a:t>
                </a:r>
                <a:r>
                  <a:rPr lang="en-US" altLang="zh-CN" sz="4000" dirty="0" err="1" smtClean="0"/>
                  <a:t>i</a:t>
                </a:r>
                <a:endParaRPr lang="en-US" altLang="zh-CN" sz="4000" dirty="0" smtClean="0"/>
              </a:p>
              <a:p>
                <a:pPr algn="just" defTabSz="6361113">
                  <a:lnSpc>
                    <a:spcPts val="4000"/>
                  </a:lnSpc>
                  <a:spcAft>
                    <a:spcPts val="1825"/>
                  </a:spcAft>
                </a:pPr>
                <a:endParaRPr lang="en-US" altLang="zh-CN" sz="4000" dirty="0"/>
              </a:p>
              <a:p>
                <a:pPr marL="522288" indent="-522288" algn="just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endParaRPr lang="en-US" altLang="zh-CN" sz="4000" dirty="0" smtClean="0"/>
              </a:p>
              <a:p>
                <a:pPr marL="522288" indent="-522288" algn="just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endParaRPr lang="en-US" altLang="zh-CN" sz="4000" dirty="0"/>
              </a:p>
            </p:txBody>
          </p:sp>
        </mc:Choice>
        <mc:Fallback xmlns="">
          <p:sp>
            <p:nvSpPr>
              <p:cNvPr id="178" name="Szövegdoboz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945" y="36425920"/>
                <a:ext cx="15293104" cy="4273555"/>
              </a:xfrm>
              <a:prstGeom prst="rect">
                <a:avLst/>
              </a:prstGeom>
              <a:blipFill rotWithShape="0">
                <a:blip r:embed="rId38"/>
                <a:stretch>
                  <a:fillRect l="-957" t="-4137" b="-17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Szövegdoboz 2"/>
          <p:cNvSpPr txBox="1">
            <a:spLocks noChangeArrowheads="1"/>
          </p:cNvSpPr>
          <p:nvPr/>
        </p:nvSpPr>
        <p:spPr bwMode="auto">
          <a:xfrm rot="10800000" flipV="1">
            <a:off x="1153316" y="40526045"/>
            <a:ext cx="14859820" cy="244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71500" indent="-571500" algn="just" defTabSz="6361113">
              <a:lnSpc>
                <a:spcPts val="4000"/>
              </a:lnSpc>
              <a:spcAft>
                <a:spcPts val="1825"/>
              </a:spcAft>
              <a:buFont typeface="Wingdings" panose="05000000000000000000" pitchFamily="2" charset="2"/>
              <a:buChar char="Ø"/>
            </a:pPr>
            <a:r>
              <a:rPr lang="en-US" altLang="zh-CN" sz="4000" dirty="0" smtClean="0"/>
              <a:t>Analysis performance</a:t>
            </a:r>
          </a:p>
          <a:p>
            <a:pPr algn="just" defTabSz="6361113">
              <a:lnSpc>
                <a:spcPts val="4000"/>
              </a:lnSpc>
              <a:spcAft>
                <a:spcPts val="1825"/>
              </a:spcAft>
            </a:pPr>
            <a:r>
              <a:rPr lang="en-US" altLang="zh-CN" sz="4000" dirty="0" smtClean="0"/>
              <a:t>     1.Use UCSD DASH </a:t>
            </a:r>
            <a:r>
              <a:rPr lang="en-US" altLang="zh-CN" sz="4000" dirty="0" err="1" smtClean="0"/>
              <a:t>QoE</a:t>
            </a:r>
            <a:r>
              <a:rPr lang="en-US" altLang="zh-CN" sz="4000" dirty="0" smtClean="0"/>
              <a:t> model for simulation</a:t>
            </a:r>
          </a:p>
          <a:p>
            <a:pPr algn="just" defTabSz="6361113">
              <a:lnSpc>
                <a:spcPts val="4000"/>
              </a:lnSpc>
              <a:spcAft>
                <a:spcPts val="1825"/>
              </a:spcAft>
            </a:pPr>
            <a:r>
              <a:rPr lang="en-US" altLang="zh-CN" sz="4000" dirty="0" smtClean="0"/>
              <a:t>     2.Compare with algorithm utilizing </a:t>
            </a:r>
            <a:r>
              <a:rPr lang="en-US" altLang="zh-CN" sz="4000" dirty="0" err="1" smtClean="0"/>
              <a:t>QoE</a:t>
            </a:r>
            <a:r>
              <a:rPr lang="en-US" altLang="zh-CN" sz="4000" dirty="0" smtClean="0"/>
              <a:t> model qualitatively</a:t>
            </a:r>
          </a:p>
          <a:p>
            <a:pPr algn="just" defTabSz="6361113">
              <a:lnSpc>
                <a:spcPts val="4000"/>
              </a:lnSpc>
              <a:spcAft>
                <a:spcPts val="1825"/>
              </a:spcAft>
            </a:pPr>
            <a:r>
              <a:rPr lang="en-US" altLang="zh-CN" sz="4000" dirty="0" smtClean="0"/>
              <a:t>     3.Deduce overall optimization with provided bandwidth variation</a:t>
            </a:r>
          </a:p>
          <a:p>
            <a:pPr algn="just" defTabSz="6361113">
              <a:lnSpc>
                <a:spcPts val="4000"/>
              </a:lnSpc>
              <a:spcAft>
                <a:spcPts val="1825"/>
              </a:spcAft>
            </a:pPr>
            <a:r>
              <a:rPr lang="en-US" altLang="zh-CN" sz="4000" dirty="0" smtClean="0"/>
              <a:t>     4.Calculate </a:t>
            </a:r>
            <a:r>
              <a:rPr lang="en-US" altLang="zh-CN" sz="4000" dirty="0" err="1" smtClean="0"/>
              <a:t>QoE</a:t>
            </a:r>
            <a:r>
              <a:rPr lang="en-US" altLang="zh-CN" sz="4000" dirty="0" smtClean="0"/>
              <a:t> with the given model</a:t>
            </a:r>
            <a:endParaRPr lang="en-US" altLang="zh-CN" sz="4000" dirty="0"/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endParaRPr lang="en-US" altLang="zh-CN" sz="4000" dirty="0" smtClean="0"/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endParaRPr lang="en-US" altLang="zh-CN" sz="4000" dirty="0"/>
          </a:p>
        </p:txBody>
      </p:sp>
      <p:graphicFrame>
        <p:nvGraphicFramePr>
          <p:cNvPr id="180" name="表格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54553"/>
              </p:ext>
            </p:extLst>
          </p:nvPr>
        </p:nvGraphicFramePr>
        <p:xfrm>
          <a:off x="17010563" y="8203595"/>
          <a:ext cx="15179636" cy="3749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3889"/>
                <a:gridCol w="2819100"/>
                <a:gridCol w="3686495"/>
                <a:gridCol w="4120152"/>
              </a:tblGrid>
              <a:tr h="60751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Bandwidth</a:t>
                      </a:r>
                      <a:r>
                        <a:rPr lang="en-US" altLang="zh-CN" sz="3600" baseline="0" dirty="0" smtClean="0"/>
                        <a:t> Variation</a:t>
                      </a:r>
                    </a:p>
                    <a:p>
                      <a:pPr algn="ctr"/>
                      <a:r>
                        <a:rPr lang="en-US" altLang="zh-CN" sz="3600" dirty="0" smtClean="0"/>
                        <a:t>Scenario</a:t>
                      </a:r>
                      <a:endParaRPr lang="en-US" altLang="zh-CN" sz="3600" b="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QoE Scores (using UCSD)</a:t>
                      </a:r>
                      <a:endParaRPr lang="zh-CN" altLang="en-US" sz="36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12823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Proposed</a:t>
                      </a:r>
                      <a:r>
                        <a:rPr lang="zh-CN" altLang="en-US" sz="3600" baseline="0" dirty="0" smtClean="0"/>
                        <a:t> </a:t>
                      </a:r>
                      <a:r>
                        <a:rPr lang="en-US" altLang="zh-CN" sz="3600" baseline="0" dirty="0" smtClean="0"/>
                        <a:t>Algorithm</a:t>
                      </a:r>
                      <a:endParaRPr lang="en-US" altLang="zh-CN" sz="3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Compared</a:t>
                      </a:r>
                      <a:r>
                        <a:rPr lang="en-US" altLang="zh-CN" sz="3600" baseline="0" dirty="0" smtClean="0"/>
                        <a:t> Algorithm</a:t>
                      </a:r>
                      <a:r>
                        <a:rPr lang="en-US" altLang="zh-CN" sz="3600" baseline="30000" dirty="0" smtClean="0"/>
                        <a:t>[1]</a:t>
                      </a:r>
                      <a:endParaRPr lang="zh-CN" altLang="en-US" sz="3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Overall</a:t>
                      </a:r>
                      <a:r>
                        <a:rPr lang="en-US" altLang="zh-CN" sz="3600" baseline="0" dirty="0" smtClean="0"/>
                        <a:t> Optimization</a:t>
                      </a:r>
                      <a:endParaRPr lang="zh-CN" altLang="en-US" sz="3600" dirty="0"/>
                    </a:p>
                  </a:txBody>
                  <a:tcPr anchor="ctr"/>
                </a:tc>
              </a:tr>
              <a:tr h="607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Fluctuation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3.7419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3.5773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3.7705</a:t>
                      </a:r>
                      <a:endParaRPr lang="zh-CN" altLang="en-US" sz="3600" dirty="0"/>
                    </a:p>
                  </a:txBody>
                  <a:tcPr anchor="ctr"/>
                </a:tc>
              </a:tr>
              <a:tr h="6227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Gradually</a:t>
                      </a:r>
                      <a:r>
                        <a:rPr lang="en-US" altLang="zh-CN" sz="3600" baseline="0" dirty="0" smtClean="0"/>
                        <a:t> drop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3.8380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3.3778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3.8405</a:t>
                      </a:r>
                      <a:endParaRPr lang="zh-CN" altLang="en-US" sz="3600" dirty="0"/>
                    </a:p>
                  </a:txBody>
                  <a:tcPr anchor="ctr"/>
                </a:tc>
              </a:tr>
              <a:tr h="607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Dramatically</a:t>
                      </a:r>
                      <a:r>
                        <a:rPr lang="en-US" altLang="zh-CN" sz="3600" baseline="0" dirty="0" smtClean="0"/>
                        <a:t> drop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3.9492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3.7343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3.9506</a:t>
                      </a:r>
                      <a:endParaRPr lang="zh-CN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1" name="文本框 180"/>
          <p:cNvSpPr txBox="1"/>
          <p:nvPr/>
        </p:nvSpPr>
        <p:spPr>
          <a:xfrm>
            <a:off x="4660256" y="44153269"/>
            <a:ext cx="7845938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Table 1. </a:t>
            </a:r>
            <a:r>
              <a:rPr lang="en-US" altLang="zh-CN" sz="3600" b="1" dirty="0" err="1" smtClean="0"/>
              <a:t>QoE</a:t>
            </a:r>
            <a:r>
              <a:rPr lang="en-US" altLang="zh-CN" sz="3600" b="1" dirty="0" smtClean="0"/>
              <a:t> Comparison</a:t>
            </a:r>
            <a:endParaRPr lang="zh-CN" alt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4182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Lekerekített téglalap 3"/>
          <p:cNvSpPr/>
          <p:nvPr/>
        </p:nvSpPr>
        <p:spPr>
          <a:xfrm>
            <a:off x="258170" y="554655"/>
            <a:ext cx="32458025" cy="43211750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defTabSz="636247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400" b="1">
              <a:solidFill>
                <a:schemeClr val="tx1"/>
              </a:solidFill>
            </a:endParaRPr>
          </a:p>
        </p:txBody>
      </p:sp>
      <p:sp>
        <p:nvSpPr>
          <p:cNvPr id="14339" name="Szövegdoboz 8"/>
          <p:cNvSpPr txBox="1">
            <a:spLocks noChangeArrowheads="1"/>
          </p:cNvSpPr>
          <p:nvPr/>
        </p:nvSpPr>
        <p:spPr bwMode="auto">
          <a:xfrm>
            <a:off x="5421313" y="3402013"/>
            <a:ext cx="21918612" cy="4449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27" tIns="69663" rIns="139327" bIns="69663">
            <a:spAutoFit/>
          </a:bodyPr>
          <a:lstStyle/>
          <a:p>
            <a:pPr algn="ctr" defTabSz="6359525"/>
            <a:r>
              <a:rPr lang="en-US" altLang="zh-CN" sz="8200" b="1" dirty="0" smtClean="0">
                <a:solidFill>
                  <a:srgbClr val="0070C0"/>
                </a:solidFill>
              </a:rPr>
              <a:t>Rate Adaptation Algorithms for Dynamic Adaptive Streaming over HTTP</a:t>
            </a:r>
            <a:endParaRPr lang="en-US" altLang="zh-CN" sz="8200" b="1" dirty="0">
              <a:solidFill>
                <a:srgbClr val="0070C0"/>
              </a:solidFill>
            </a:endParaRPr>
          </a:p>
          <a:p>
            <a:pPr algn="ctr" defTabSz="6359525"/>
            <a:r>
              <a:rPr lang="en-US" altLang="zh-CN" sz="4800" b="1" dirty="0" smtClean="0">
                <a:solidFill>
                  <a:srgbClr val="000000"/>
                </a:solidFill>
              </a:rPr>
              <a:t>Lin Qi, Shen Hui, </a:t>
            </a:r>
            <a:r>
              <a:rPr lang="en-US" altLang="zh-CN" sz="4800" b="1" dirty="0">
                <a:solidFill>
                  <a:srgbClr val="000000"/>
                </a:solidFill>
              </a:rPr>
              <a:t>and Liu </a:t>
            </a:r>
            <a:r>
              <a:rPr lang="en-US" altLang="zh-CN" sz="4800" b="1" dirty="0" err="1">
                <a:solidFill>
                  <a:srgbClr val="000000"/>
                </a:solidFill>
              </a:rPr>
              <a:t>Yitong</a:t>
            </a:r>
            <a:r>
              <a:rPr lang="en-US" altLang="zh-CN" sz="4800" b="1" dirty="0">
                <a:solidFill>
                  <a:srgbClr val="000000"/>
                </a:solidFill>
              </a:rPr>
              <a:t> </a:t>
            </a:r>
            <a:endParaRPr lang="en-US" altLang="zh-CN" sz="4800" b="1" dirty="0" smtClean="0">
              <a:solidFill>
                <a:srgbClr val="000000"/>
              </a:solidFill>
            </a:endParaRPr>
          </a:p>
          <a:p>
            <a:pPr algn="ctr" defTabSz="6359525"/>
            <a:r>
              <a:rPr lang="en-US" altLang="zh-CN" sz="3400" b="1" dirty="0" smtClean="0">
                <a:solidFill>
                  <a:srgbClr val="000000"/>
                </a:solidFill>
              </a:rPr>
              <a:t>Beijing </a:t>
            </a:r>
            <a:r>
              <a:rPr lang="en-US" altLang="zh-CN" sz="3400" b="1" dirty="0">
                <a:solidFill>
                  <a:srgbClr val="000000"/>
                </a:solidFill>
              </a:rPr>
              <a:t>U</a:t>
            </a:r>
            <a:r>
              <a:rPr lang="en-US" altLang="zh-CN" sz="3400" b="1" dirty="0" smtClean="0">
                <a:solidFill>
                  <a:srgbClr val="000000"/>
                </a:solidFill>
              </a:rPr>
              <a:t>niversity </a:t>
            </a:r>
            <a:r>
              <a:rPr lang="en-US" altLang="zh-CN" sz="3400" b="1" dirty="0">
                <a:solidFill>
                  <a:srgbClr val="000000"/>
                </a:solidFill>
              </a:rPr>
              <a:t>of Posts and Telecommunications, China</a:t>
            </a:r>
          </a:p>
          <a:p>
            <a:pPr algn="ctr" defTabSz="6359525"/>
            <a:r>
              <a:rPr lang="en-US" altLang="zh-CN" sz="3400" b="1" dirty="0">
                <a:solidFill>
                  <a:srgbClr val="000000"/>
                </a:solidFill>
              </a:rPr>
              <a:t>Email: </a:t>
            </a:r>
            <a:r>
              <a:rPr lang="en-US" altLang="zh-CN" sz="3400" b="1" dirty="0" smtClean="0">
                <a:solidFill>
                  <a:srgbClr val="000000"/>
                </a:solidFill>
              </a:rPr>
              <a:t>shenhui0509@bupt.edu.cn</a:t>
            </a:r>
            <a:endParaRPr lang="en-US" altLang="zh-CN" sz="3400" b="1" dirty="0">
              <a:solidFill>
                <a:srgbClr val="000000"/>
              </a:solidFill>
            </a:endParaRPr>
          </a:p>
        </p:txBody>
      </p:sp>
      <p:pic>
        <p:nvPicPr>
          <p:cNvPr id="14340" name="Picture 34" descr="E:\work\work_2012\Qualcomm\高通汇报\20121107\bupt logo\校徽-蓝色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8050" y="947738"/>
            <a:ext cx="3267075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7888227" y="1649413"/>
            <a:ext cx="15854363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27" tIns="69663" rIns="139327" bIns="69663">
            <a:spAutoFit/>
          </a:bodyPr>
          <a:lstStyle/>
          <a:p>
            <a:pPr defTabSz="6359525"/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BUPT-QUALCOMM Joint Research Program</a:t>
            </a:r>
            <a:endParaRPr lang="zh-CN" altLang="en-US" sz="5300" b="1" i="1" dirty="0">
              <a:solidFill>
                <a:srgbClr val="293BE3"/>
              </a:solidFill>
              <a:latin typeface="Arial" charset="0"/>
            </a:endParaRPr>
          </a:p>
        </p:txBody>
      </p:sp>
      <p:sp>
        <p:nvSpPr>
          <p:cNvPr id="38" name="Lekerekített téglalap 9"/>
          <p:cNvSpPr/>
          <p:nvPr/>
        </p:nvSpPr>
        <p:spPr>
          <a:xfrm>
            <a:off x="4587875" y="7962900"/>
            <a:ext cx="7499350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Summary</a:t>
            </a:r>
            <a:r>
              <a:rPr lang="en-US" altLang="zh-CN" sz="6000" b="1" dirty="0" smtClean="0">
                <a:solidFill>
                  <a:srgbClr val="FFFFFF"/>
                </a:solidFill>
              </a:rPr>
              <a:t> 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4344" name="Szövegdoboz 2"/>
          <p:cNvSpPr txBox="1">
            <a:spLocks noChangeArrowheads="1"/>
          </p:cNvSpPr>
          <p:nvPr/>
        </p:nvSpPr>
        <p:spPr bwMode="auto">
          <a:xfrm>
            <a:off x="357187" y="9517769"/>
            <a:ext cx="16324049" cy="418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22288" indent="-522288" algn="just" defTabSz="6361113">
              <a:lnSpc>
                <a:spcPts val="45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400" b="1" dirty="0" smtClean="0"/>
              <a:t>Propose a </a:t>
            </a:r>
            <a:r>
              <a:rPr lang="en-US" altLang="zh-CN" sz="4400" b="1" dirty="0" err="1" smtClean="0"/>
              <a:t>QoE</a:t>
            </a:r>
            <a:r>
              <a:rPr lang="en-US" altLang="zh-CN" sz="4400" b="1" dirty="0" smtClean="0"/>
              <a:t> based bitrate adaptation algorithm</a:t>
            </a:r>
          </a:p>
          <a:p>
            <a:pPr marL="522288" indent="-522288" defTabSz="6361113">
              <a:lnSpc>
                <a:spcPts val="45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400" b="1" dirty="0" smtClean="0"/>
              <a:t>Propose a bandwidth estimation algorithm for 2 typical scenarios</a:t>
            </a:r>
          </a:p>
          <a:p>
            <a:pPr marL="522288" indent="-522288" algn="just" defTabSz="6361113">
              <a:lnSpc>
                <a:spcPts val="45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400" b="1" dirty="0" smtClean="0"/>
              <a:t>Research on the </a:t>
            </a:r>
            <a:r>
              <a:rPr lang="en-US" altLang="zh-CN" sz="4400" b="1" dirty="0"/>
              <a:t>bitrate adaptation performance </a:t>
            </a:r>
            <a:r>
              <a:rPr lang="en-US" altLang="zh-CN" sz="4400" b="1" dirty="0" smtClean="0"/>
              <a:t>for multi-user scenario</a:t>
            </a:r>
            <a:endParaRPr lang="en-US" altLang="zh-CN" sz="4400" b="1" dirty="0"/>
          </a:p>
        </p:txBody>
      </p:sp>
      <p:sp>
        <p:nvSpPr>
          <p:cNvPr id="40" name="Lekerekített téglalap 9"/>
          <p:cNvSpPr/>
          <p:nvPr/>
        </p:nvSpPr>
        <p:spPr>
          <a:xfrm>
            <a:off x="3057967" y="12600392"/>
            <a:ext cx="11879216" cy="106831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err="1" smtClean="0">
                <a:solidFill>
                  <a:srgbClr val="FFFFFF"/>
                </a:solidFill>
              </a:rPr>
              <a:t>QoE</a:t>
            </a:r>
            <a:r>
              <a:rPr lang="en-US" altLang="zh-CN" sz="6600" b="1" dirty="0" smtClean="0">
                <a:solidFill>
                  <a:srgbClr val="FFFFFF"/>
                </a:solidFill>
              </a:rPr>
              <a:t> based bit-rate adaptation</a:t>
            </a:r>
            <a:endParaRPr lang="en-US" altLang="zh-CN" sz="6600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58" name="Szövegdoboz 2"/>
              <p:cNvSpPr txBox="1">
                <a:spLocks noChangeArrowheads="1"/>
              </p:cNvSpPr>
              <p:nvPr/>
            </p:nvSpPr>
            <p:spPr bwMode="auto">
              <a:xfrm>
                <a:off x="604793" y="13774493"/>
                <a:ext cx="15293104" cy="42735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39345" tIns="69673" rIns="139345" bIns="69673"/>
              <a:lstStyle/>
              <a:p>
                <a:pPr marL="522288" indent="-522288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r>
                  <a:rPr lang="en-US" altLang="zh-CN" sz="4000" dirty="0" smtClean="0"/>
                  <a:t>Build a real-time QoE model-</a:t>
                </a:r>
                <a:r>
                  <a:rPr lang="en-US" altLang="zh-CN" sz="4000" dirty="0" smtClean="0">
                    <a:solidFill>
                      <a:srgbClr val="FF0000"/>
                    </a:solidFill>
                  </a:rPr>
                  <a:t>equation (1)</a:t>
                </a:r>
              </a:p>
              <a:p>
                <a:pPr defTabSz="6361113">
                  <a:lnSpc>
                    <a:spcPts val="4000"/>
                  </a:lnSpc>
                  <a:spcAft>
                    <a:spcPts val="1825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𝑄𝑜𝐸</m:t>
                          </m:r>
                        </m:e>
                        <m:sub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𝐷𝐴𝑆𝐻</m:t>
                          </m:r>
                        </m:sub>
                      </m:sSub>
                      <m:d>
                        <m:dPr>
                          <m:ctrlP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𝑄𝑜𝑆</m:t>
                              </m:r>
                            </m:e>
                            <m:sub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𝐷𝐴𝑆𝐻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𝑄𝑜𝑆</m:t>
                              </m:r>
                            </m:e>
                            <m:sub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𝑁𝑒𝑡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(1)</m:t>
                      </m:r>
                    </m:oMath>
                  </m:oMathPara>
                </a14:m>
                <a:endParaRPr lang="en-US" altLang="zh-CN" sz="4000" dirty="0" smtClean="0">
                  <a:solidFill>
                    <a:srgbClr val="FF0000"/>
                  </a:solidFill>
                </a:endParaRPr>
              </a:p>
              <a:p>
                <a:pPr marL="522288" indent="-522288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endParaRPr lang="en-US" altLang="zh-CN" sz="4000" dirty="0" smtClean="0"/>
              </a:p>
              <a:p>
                <a:pPr defTabSz="6361113">
                  <a:lnSpc>
                    <a:spcPts val="4000"/>
                  </a:lnSpc>
                  <a:spcAft>
                    <a:spcPts val="1825"/>
                  </a:spcAft>
                </a:pPr>
                <a:endParaRPr lang="en-US" altLang="zh-CN" sz="4000" dirty="0" smtClean="0"/>
              </a:p>
              <a:p>
                <a:pPr marL="522288" indent="-522288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r>
                  <a:rPr lang="en-US" altLang="zh-CN" sz="4000" dirty="0" smtClean="0"/>
                  <a:t>Utilize real-time QoE model quantitatively for bitrate adaptation, according to </a:t>
                </a:r>
                <a:r>
                  <a:rPr lang="en-US" altLang="zh-CN" sz="4000" dirty="0" smtClean="0">
                    <a:solidFill>
                      <a:srgbClr val="FF0000"/>
                    </a:solidFill>
                  </a:rPr>
                  <a:t>Greedy Algorithm--equation (2)</a:t>
                </a:r>
              </a:p>
              <a:p>
                <a:pPr algn="r" defTabSz="6361113">
                  <a:lnSpc>
                    <a:spcPts val="4000"/>
                  </a:lnSpc>
                  <a:spcAft>
                    <a:spcPts val="1825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𝑠𝑒𝑙𝑒𝑐𝑡𝑒𝑑</m:t>
                          </m:r>
                        </m:sub>
                      </m:sSub>
                      <m:d>
                        <m:dPr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CN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𝑄𝑜𝐸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𝐷𝐴𝑆𝐻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  <m:r>
                        <a:rPr lang="en-US" altLang="zh-CN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(2)</m:t>
                      </m:r>
                    </m:oMath>
                  </m:oMathPara>
                </a14:m>
                <a:endParaRPr lang="en-US" altLang="zh-CN" sz="4000" dirty="0"/>
              </a:p>
              <a:p>
                <a:pPr marL="522288" indent="-522288" algn="just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r>
                  <a:rPr lang="en-US" altLang="zh-CN" sz="4000" dirty="0" smtClean="0"/>
                  <a:t>Maximize QoE when choosing bitrate for segment </a:t>
                </a:r>
                <a:r>
                  <a:rPr lang="en-US" altLang="zh-CN" sz="4000" i="1" dirty="0" err="1" smtClean="0"/>
                  <a:t>i</a:t>
                </a:r>
                <a:endParaRPr lang="en-US" altLang="zh-CN" sz="4000" i="1" dirty="0" smtClean="0"/>
              </a:p>
              <a:p>
                <a:pPr algn="just" defTabSz="6361113">
                  <a:lnSpc>
                    <a:spcPts val="4000"/>
                  </a:lnSpc>
                  <a:spcAft>
                    <a:spcPts val="1825"/>
                  </a:spcAft>
                </a:pPr>
                <a:endParaRPr lang="en-US" altLang="zh-CN" sz="4000" dirty="0"/>
              </a:p>
              <a:p>
                <a:pPr marL="522288" indent="-522288" algn="just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endParaRPr lang="en-US" altLang="zh-CN" sz="4000" dirty="0" smtClean="0"/>
              </a:p>
              <a:p>
                <a:pPr marL="522288" indent="-522288" algn="just" defTabSz="6361113">
                  <a:lnSpc>
                    <a:spcPts val="4000"/>
                  </a:lnSpc>
                  <a:spcAft>
                    <a:spcPts val="1825"/>
                  </a:spcAft>
                  <a:buFont typeface="Arial" charset="0"/>
                  <a:buChar char="•"/>
                </a:pPr>
                <a:endParaRPr lang="en-US" altLang="zh-CN" sz="4000" dirty="0"/>
              </a:p>
            </p:txBody>
          </p:sp>
        </mc:Choice>
        <mc:Fallback xmlns="">
          <p:sp>
            <p:nvSpPr>
              <p:cNvPr id="14358" name="Szövegdoboz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793" y="13774493"/>
                <a:ext cx="15293104" cy="4273555"/>
              </a:xfrm>
              <a:prstGeom prst="rect">
                <a:avLst/>
              </a:prstGeom>
              <a:blipFill rotWithShape="0">
                <a:blip r:embed="rId4"/>
                <a:stretch>
                  <a:fillRect l="-957" t="-4137" b="-362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87" name="Picture 51"/>
          <p:cNvPicPr>
            <a:picLocks noChangeAspect="1" noChangeArrowheads="1"/>
          </p:cNvPicPr>
          <p:nvPr/>
        </p:nvPicPr>
        <p:blipFill>
          <a:blip r:embed="rId5"/>
          <a:srcRect l="6364" t="16683" r="7273" b="13886"/>
          <a:stretch>
            <a:fillRect/>
          </a:stretch>
        </p:blipFill>
        <p:spPr bwMode="auto">
          <a:xfrm>
            <a:off x="23036458" y="1099572"/>
            <a:ext cx="787246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Lekerekített téglalap 9"/>
          <p:cNvSpPr/>
          <p:nvPr/>
        </p:nvSpPr>
        <p:spPr>
          <a:xfrm>
            <a:off x="19065620" y="31122381"/>
            <a:ext cx="10557486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Future work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46" name="Szövegdoboz 2"/>
          <p:cNvSpPr txBox="1">
            <a:spLocks noChangeArrowheads="1"/>
          </p:cNvSpPr>
          <p:nvPr/>
        </p:nvSpPr>
        <p:spPr bwMode="auto">
          <a:xfrm>
            <a:off x="16482005" y="32820586"/>
            <a:ext cx="14956446" cy="2195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22288" indent="-522288" algn="just" defTabSz="6361113">
              <a:lnSpc>
                <a:spcPts val="45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800" b="1" dirty="0" smtClean="0"/>
              <a:t>Network-assisted DASH</a:t>
            </a:r>
          </a:p>
          <a:p>
            <a:pPr marL="3108325" lvl="1" indent="-914400" algn="just" defTabSz="6361113">
              <a:lnSpc>
                <a:spcPts val="4500"/>
              </a:lnSpc>
              <a:spcAft>
                <a:spcPts val="1825"/>
              </a:spcAft>
              <a:buFont typeface="+mj-lt"/>
              <a:buAutoNum type="arabicPeriod"/>
            </a:pPr>
            <a:r>
              <a:rPr lang="en-US" altLang="zh-CN" sz="4800" b="1" dirty="0" smtClean="0"/>
              <a:t>Involve network device into adaptation</a:t>
            </a:r>
          </a:p>
          <a:p>
            <a:pPr marL="3108325" lvl="1" indent="-914400" algn="just" defTabSz="6361113">
              <a:lnSpc>
                <a:spcPts val="4500"/>
              </a:lnSpc>
              <a:spcAft>
                <a:spcPts val="1825"/>
              </a:spcAft>
              <a:buFont typeface="+mj-lt"/>
              <a:buAutoNum type="arabicPeriod"/>
            </a:pPr>
            <a:r>
              <a:rPr lang="en-US" altLang="zh-CN" sz="4800" b="1" dirty="0" smtClean="0"/>
              <a:t>Resource allocation for multi-user</a:t>
            </a:r>
          </a:p>
        </p:txBody>
      </p:sp>
      <p:sp>
        <p:nvSpPr>
          <p:cNvPr id="48" name="Szövegdoboz 2"/>
          <p:cNvSpPr txBox="1">
            <a:spLocks noChangeArrowheads="1"/>
          </p:cNvSpPr>
          <p:nvPr/>
        </p:nvSpPr>
        <p:spPr bwMode="auto">
          <a:xfrm rot="10800000" flipV="1">
            <a:off x="966164" y="19211677"/>
            <a:ext cx="14859820" cy="244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71500" indent="-571500" algn="just" defTabSz="6361113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4000" dirty="0" smtClean="0"/>
              <a:t>Analyze performance</a:t>
            </a:r>
          </a:p>
          <a:p>
            <a:pPr algn="just" defTabSz="6361113">
              <a:spcAft>
                <a:spcPts val="0"/>
              </a:spcAft>
            </a:pPr>
            <a:r>
              <a:rPr lang="en-US" altLang="zh-CN" sz="4000" dirty="0" smtClean="0"/>
              <a:t>     1.Propose a stall prediction method </a:t>
            </a:r>
          </a:p>
          <a:p>
            <a:pPr algn="just" defTabSz="6361113">
              <a:spcAft>
                <a:spcPts val="0"/>
              </a:spcAft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   2.Adopt UCSD DASH QoE model for simulation</a:t>
            </a:r>
          </a:p>
          <a:p>
            <a:pPr algn="just" defTabSz="6361113">
              <a:spcAft>
                <a:spcPts val="0"/>
              </a:spcAft>
            </a:pPr>
            <a:r>
              <a:rPr lang="en-US" altLang="zh-CN" sz="4000" dirty="0" smtClean="0"/>
              <a:t>     3.Compare with algorithm utilizing QoE model qualitatively</a:t>
            </a:r>
            <a:r>
              <a:rPr lang="en-US" altLang="zh-CN" sz="4000" baseline="30000" dirty="0" smtClean="0"/>
              <a:t>[1] </a:t>
            </a:r>
          </a:p>
          <a:p>
            <a:pPr algn="just" defTabSz="6361113">
              <a:spcAft>
                <a:spcPts val="0"/>
              </a:spcAft>
            </a:pPr>
            <a:r>
              <a:rPr lang="en-US" altLang="zh-CN" sz="4000" dirty="0" smtClean="0"/>
              <a:t>     4.Compare with overall optimization results deduced from provided bandwidth variation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635772" y="23527533"/>
          <a:ext cx="15179636" cy="3749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3889"/>
                <a:gridCol w="3062214"/>
                <a:gridCol w="3443381"/>
                <a:gridCol w="4120152"/>
              </a:tblGrid>
              <a:tr h="60751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Bandwidth</a:t>
                      </a:r>
                      <a:r>
                        <a:rPr lang="en-US" altLang="zh-CN" sz="3600" baseline="0" dirty="0" smtClean="0"/>
                        <a:t> Variation</a:t>
                      </a:r>
                    </a:p>
                    <a:p>
                      <a:pPr algn="ctr"/>
                      <a:r>
                        <a:rPr lang="en-US" altLang="zh-CN" sz="3600" dirty="0" smtClean="0"/>
                        <a:t>Scenario</a:t>
                      </a:r>
                      <a:endParaRPr lang="en-US" altLang="zh-CN" sz="3600" b="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QoE Scores </a:t>
                      </a:r>
                      <a:endParaRPr lang="zh-CN" altLang="en-US" sz="36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12823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Proposed</a:t>
                      </a:r>
                      <a:r>
                        <a:rPr lang="zh-CN" altLang="en-US" sz="3600" baseline="0" dirty="0" smtClean="0"/>
                        <a:t> </a:t>
                      </a:r>
                      <a:r>
                        <a:rPr lang="en-US" altLang="zh-CN" sz="3600" baseline="0" dirty="0" smtClean="0"/>
                        <a:t>Algorithm</a:t>
                      </a:r>
                      <a:endParaRPr lang="en-US" altLang="zh-CN" sz="3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Compared</a:t>
                      </a:r>
                      <a:r>
                        <a:rPr lang="en-US" altLang="zh-CN" sz="3600" baseline="0" dirty="0" smtClean="0"/>
                        <a:t> Algorithm</a:t>
                      </a:r>
                      <a:r>
                        <a:rPr lang="en-US" altLang="zh-CN" sz="3600" baseline="30000" dirty="0" smtClean="0"/>
                        <a:t>[1]</a:t>
                      </a:r>
                      <a:endParaRPr lang="zh-CN" altLang="en-US" sz="3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Overall</a:t>
                      </a:r>
                      <a:r>
                        <a:rPr lang="en-US" altLang="zh-CN" sz="3600" baseline="0" dirty="0" smtClean="0"/>
                        <a:t> Optimization</a:t>
                      </a:r>
                      <a:endParaRPr lang="zh-CN" altLang="en-US" sz="3600" dirty="0"/>
                    </a:p>
                  </a:txBody>
                  <a:tcPr anchor="ctr"/>
                </a:tc>
              </a:tr>
              <a:tr h="607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Fluctuation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3.7419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3.5773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3.7705</a:t>
                      </a:r>
                      <a:endParaRPr lang="zh-CN" altLang="en-US" sz="3600" dirty="0"/>
                    </a:p>
                  </a:txBody>
                  <a:tcPr anchor="ctr"/>
                </a:tc>
              </a:tr>
              <a:tr h="6227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Gradually</a:t>
                      </a:r>
                      <a:r>
                        <a:rPr lang="en-US" altLang="zh-CN" sz="3600" baseline="0" dirty="0" smtClean="0"/>
                        <a:t> drop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3.8380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3.3778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3.8405</a:t>
                      </a:r>
                      <a:endParaRPr lang="zh-CN" altLang="en-US" sz="3600" dirty="0"/>
                    </a:p>
                  </a:txBody>
                  <a:tcPr anchor="ctr"/>
                </a:tc>
              </a:tr>
              <a:tr h="607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Dramatically</a:t>
                      </a:r>
                      <a:r>
                        <a:rPr lang="en-US" altLang="zh-CN" sz="3600" baseline="0" dirty="0" smtClean="0"/>
                        <a:t> drop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3.9492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3.7343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3.9506</a:t>
                      </a:r>
                      <a:endParaRPr lang="zh-CN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965258" y="22881202"/>
            <a:ext cx="7845938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Table 1. QoE Comparison</a:t>
            </a:r>
            <a:endParaRPr lang="zh-CN" altLang="en-US" sz="3600" b="1" dirty="0" smtClean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50"/>
          <a:stretch/>
        </p:blipFill>
        <p:spPr>
          <a:xfrm>
            <a:off x="520311" y="27583878"/>
            <a:ext cx="10929942" cy="7172875"/>
          </a:xfrm>
          <a:prstGeom prst="rect">
            <a:avLst/>
          </a:prstGeom>
        </p:spPr>
      </p:pic>
      <p:sp>
        <p:nvSpPr>
          <p:cNvPr id="37" name="Szövegdoboz 2"/>
          <p:cNvSpPr txBox="1">
            <a:spLocks noChangeArrowheads="1"/>
          </p:cNvSpPr>
          <p:nvPr/>
        </p:nvSpPr>
        <p:spPr bwMode="auto">
          <a:xfrm>
            <a:off x="1974275" y="37285685"/>
            <a:ext cx="8906371" cy="159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000" dirty="0" smtClean="0"/>
              <a:t>Simulate two-users condition</a:t>
            </a:r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000" dirty="0" smtClean="0"/>
              <a:t>Compare several bitrate adaptation algorithms</a:t>
            </a:r>
          </a:p>
          <a:p>
            <a:pPr algn="just" defTabSz="6361113">
              <a:lnSpc>
                <a:spcPts val="4000"/>
              </a:lnSpc>
              <a:spcAft>
                <a:spcPts val="1825"/>
              </a:spcAft>
            </a:pPr>
            <a:r>
              <a:rPr lang="en-US" altLang="zh-CN" sz="4000" dirty="0" smtClean="0">
                <a:solidFill>
                  <a:srgbClr val="FF0000"/>
                </a:solidFill>
              </a:rPr>
              <a:t>When bitrate adaptation is smoother , fairness and efficiency are less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2607202" y="42614277"/>
            <a:ext cx="10550329" cy="95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</a:t>
            </a:r>
            <a:r>
              <a:rPr lang="en-US" altLang="zh-CN" sz="2800" b="1" dirty="0"/>
              <a:t>4</a:t>
            </a:r>
            <a:r>
              <a:rPr lang="en-US" altLang="zh-CN" sz="2800" b="1" dirty="0" smtClean="0"/>
              <a:t>. User = 2, smooth window size = 1</a:t>
            </a:r>
          </a:p>
          <a:p>
            <a:pPr algn="ctr"/>
            <a:r>
              <a:rPr lang="en-US" altLang="zh-CN" sz="2800" dirty="0">
                <a:solidFill>
                  <a:srgbClr val="0070C0"/>
                </a:solidFill>
              </a:rPr>
              <a:t>Unfairness = 545.9; Utilization = </a:t>
            </a:r>
            <a:r>
              <a:rPr lang="en-US" altLang="zh-CN" sz="2800" dirty="0" smtClean="0">
                <a:solidFill>
                  <a:srgbClr val="0070C0"/>
                </a:solidFill>
              </a:rPr>
              <a:t>0.819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43244" y="36565000"/>
            <a:ext cx="8192368" cy="5711213"/>
          </a:xfrm>
          <a:prstGeom prst="rect">
            <a:avLst/>
          </a:prstGeom>
        </p:spPr>
      </p:pic>
      <p:sp>
        <p:nvSpPr>
          <p:cNvPr id="47" name="Lekerekített téglalap 9"/>
          <p:cNvSpPr/>
          <p:nvPr/>
        </p:nvSpPr>
        <p:spPr>
          <a:xfrm>
            <a:off x="7529594" y="35347325"/>
            <a:ext cx="17280058" cy="115355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Research on multi-user scenario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948267" y="42596274"/>
            <a:ext cx="8490184" cy="95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5. User = 2, smooth window size = 15</a:t>
            </a:r>
          </a:p>
          <a:p>
            <a:pPr algn="ctr"/>
            <a:r>
              <a:rPr lang="en-US" altLang="zh-CN" sz="2800" dirty="0">
                <a:solidFill>
                  <a:srgbClr val="0070C0"/>
                </a:solidFill>
              </a:rPr>
              <a:t>Unfairness = 784.3; Utilization = </a:t>
            </a:r>
            <a:r>
              <a:rPr lang="en-US" altLang="zh-CN" sz="2800" dirty="0" smtClean="0">
                <a:solidFill>
                  <a:srgbClr val="0070C0"/>
                </a:solidFill>
              </a:rPr>
              <a:t>0.712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203203" y="41246125"/>
            <a:ext cx="10024893" cy="12003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Note</a:t>
            </a:r>
            <a:r>
              <a:rPr lang="en-US" altLang="zh-CN" sz="3600" dirty="0" smtClean="0">
                <a:solidFill>
                  <a:schemeClr val="accent6"/>
                </a:solidFill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</a:rPr>
              <a:t>:</a:t>
            </a:r>
            <a:r>
              <a:rPr lang="en-US" altLang="zh-CN" sz="3600" i="1" dirty="0"/>
              <a:t>Smooth window size</a:t>
            </a:r>
            <a:r>
              <a:rPr lang="en-US" altLang="zh-CN" sz="3600" dirty="0"/>
              <a:t>: The number of segments </a:t>
            </a:r>
            <a:r>
              <a:rPr lang="en-US" altLang="zh-CN" sz="3600" dirty="0" smtClean="0"/>
              <a:t>involved </a:t>
            </a:r>
            <a:r>
              <a:rPr lang="en-US" altLang="zh-CN" sz="3600" dirty="0"/>
              <a:t>in bandwidth </a:t>
            </a:r>
            <a:r>
              <a:rPr lang="en-US" altLang="zh-CN" sz="3600" dirty="0" smtClean="0"/>
              <a:t>estimation </a:t>
            </a:r>
            <a:endParaRPr lang="zh-CN" altLang="en-US" sz="36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52596" y="36565605"/>
            <a:ext cx="8337783" cy="5877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8486123" y="9372366"/>
                <a:ext cx="3828748" cy="50783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numCol="1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en-US" altLang="zh-CN" sz="3600" dirty="0"/>
                  <a:t>: estimated bandwidth </a:t>
                </a:r>
                <a:endParaRPr lang="en-US" altLang="zh-CN" sz="3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3600" dirty="0"/>
                  <a:t>: Buffer of client in second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3600" dirty="0"/>
                  <a:t>: duration of one segment </a:t>
                </a:r>
                <a:endParaRPr lang="en-US" altLang="zh-CN" sz="3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3600" dirty="0"/>
                  <a:t>:bitrate of level </a:t>
                </a:r>
                <a:r>
                  <a:rPr lang="en-US" altLang="zh-CN" sz="3600" dirty="0" smtClean="0"/>
                  <a:t>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</m:oMath>
                </a14:m>
                <a:r>
                  <a:rPr lang="en-US" altLang="zh-CN" sz="3600" dirty="0" smtClean="0"/>
                  <a:t>:Playback threshold</a:t>
                </a:r>
                <a:endParaRPr lang="en-US" altLang="zh-CN" sz="36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123" y="9372366"/>
                <a:ext cx="3828748" cy="5078313"/>
              </a:xfrm>
              <a:prstGeom prst="rect">
                <a:avLst/>
              </a:prstGeom>
              <a:blipFill rotWithShape="0">
                <a:blip r:embed="rId9"/>
                <a:stretch>
                  <a:fillRect l="-4589" t="-1551" b="-3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815630" y="34612759"/>
            <a:ext cx="11305256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Figure 1. Buffer under gradually drop scenario</a:t>
            </a:r>
            <a:endParaRPr lang="zh-CN" altLang="en-US" sz="2800" b="1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11687957" y="29240824"/>
            <a:ext cx="4756557" cy="1815882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[1] </a:t>
            </a:r>
            <a:r>
              <a:rPr lang="en-US" altLang="zh-CN" sz="2800" dirty="0" err="1"/>
              <a:t>Dongeun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Suh</a:t>
            </a:r>
            <a:r>
              <a:rPr lang="en-US" altLang="zh-CN" sz="2800" dirty="0"/>
              <a:t> et al, "</a:t>
            </a:r>
            <a:r>
              <a:rPr lang="en-US" altLang="zh-CN" sz="2800" dirty="0" err="1"/>
              <a:t>QoE</a:t>
            </a:r>
            <a:r>
              <a:rPr lang="en-US" altLang="zh-CN" sz="2800" dirty="0"/>
              <a:t>-enhanced Adaptation Algorithm over DASH </a:t>
            </a:r>
            <a:r>
              <a:rPr lang="en-US" altLang="zh-CN" sz="2800" dirty="0" smtClean="0"/>
              <a:t>for Multimedia </a:t>
            </a:r>
            <a:r>
              <a:rPr lang="en-US" altLang="zh-CN" sz="2800" dirty="0"/>
              <a:t>Streaming" </a:t>
            </a:r>
            <a:r>
              <a:rPr lang="en-US" altLang="zh-CN" sz="2800" dirty="0" smtClean="0"/>
              <a:t>2014 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547019" y="15419060"/>
                <a:ext cx="15504907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𝑄𝑜𝑆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𝐷𝐴𝑆𝐻</m:t>
                        </m:r>
                      </m:sub>
                    </m:sSub>
                  </m:oMath>
                </a14:m>
                <a:r>
                  <a:rPr lang="en-US" altLang="zh-CN" sz="3600" dirty="0"/>
                  <a:t>: includes </a:t>
                </a:r>
                <a:r>
                  <a:rPr lang="en-US" altLang="zh-CN" sz="3600" i="1" dirty="0"/>
                  <a:t>stall , initial delay </a:t>
                </a:r>
                <a:r>
                  <a:rPr lang="en-US" altLang="zh-CN" sz="3600" dirty="0"/>
                  <a:t>and </a:t>
                </a:r>
                <a:r>
                  <a:rPr lang="en-US" altLang="zh-CN" sz="3600" i="1" dirty="0"/>
                  <a:t>level variation</a:t>
                </a:r>
                <a:r>
                  <a:rPr lang="en-US" altLang="zh-CN" sz="3600" dirty="0" smtClean="0"/>
                  <a:t>. Details </a:t>
                </a:r>
                <a:r>
                  <a:rPr lang="en-US" altLang="zh-CN" sz="3600" dirty="0"/>
                  <a:t>in </a:t>
                </a:r>
                <a:r>
                  <a:rPr lang="en-US" altLang="zh-CN" sz="3600" dirty="0" smtClean="0"/>
                  <a:t>another poster.</a:t>
                </a:r>
                <a:endParaRPr lang="en-US" altLang="zh-CN" sz="3600" dirty="0"/>
              </a:p>
              <a:p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sz="3600" i="1" dirty="0"/>
                  <a:t>:</a:t>
                </a:r>
                <a:r>
                  <a:rPr lang="en-US" altLang="zh-CN" sz="3600" dirty="0"/>
                  <a:t>State of client before sending request of segment </a:t>
                </a:r>
                <a:r>
                  <a:rPr lang="en-US" altLang="zh-CN" sz="3600" i="1" dirty="0" err="1" smtClean="0"/>
                  <a:t>i</a:t>
                </a:r>
                <a:r>
                  <a:rPr lang="en-US" altLang="zh-CN" sz="3600" dirty="0" smtClean="0"/>
                  <a:t>, </a:t>
                </a:r>
                <a:r>
                  <a:rPr lang="en-US" altLang="zh-CN" sz="3600" dirty="0"/>
                  <a:t>mainly </a:t>
                </a:r>
                <a:r>
                  <a:rPr lang="en-US" altLang="zh-CN" sz="3600" i="1" dirty="0" smtClean="0"/>
                  <a:t>buffer length</a:t>
                </a:r>
                <a:endParaRPr lang="en-US" altLang="zh-CN" sz="3600" i="1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19" y="15419060"/>
                <a:ext cx="15504907" cy="1200329"/>
              </a:xfrm>
              <a:prstGeom prst="rect">
                <a:avLst/>
              </a:prstGeom>
              <a:blipFill rotWithShape="0">
                <a:blip r:embed="rId10"/>
                <a:stretch>
                  <a:fillRect t="-6468" r="-79" b="-16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16388779" y="17051437"/>
            <a:ext cx="16400442" cy="13442171"/>
            <a:chOff x="16388779" y="7948659"/>
            <a:chExt cx="16400442" cy="13442171"/>
          </a:xfrm>
        </p:grpSpPr>
        <p:sp>
          <p:nvSpPr>
            <p:cNvPr id="52" name="Lekerekített téglalap 9"/>
            <p:cNvSpPr/>
            <p:nvPr/>
          </p:nvSpPr>
          <p:spPr>
            <a:xfrm>
              <a:off x="18322130" y="7948659"/>
              <a:ext cx="12673012" cy="140283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9345" tIns="69673" rIns="139345" bIns="69673" anchor="ctr"/>
            <a:lstStyle/>
            <a:p>
              <a:pPr algn="ctr" defTabSz="63624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000" b="1" dirty="0" smtClean="0">
                  <a:solidFill>
                    <a:srgbClr val="FFFFFF"/>
                  </a:solidFill>
                </a:rPr>
                <a:t>Bandwidth estimation</a:t>
              </a:r>
              <a:endParaRPr lang="en-US" altLang="zh-CN" sz="6000" b="1" dirty="0">
                <a:solidFill>
                  <a:srgbClr val="FFFFFF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6388779" y="16197877"/>
              <a:ext cx="8008851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Figure </a:t>
              </a:r>
              <a:r>
                <a:rPr lang="en-US" altLang="zh-CN" sz="2400" b="1" dirty="0"/>
                <a:t>2</a:t>
              </a:r>
              <a:r>
                <a:rPr lang="en-US" altLang="zh-CN" sz="2400" b="1" dirty="0" smtClean="0"/>
                <a:t>. Bandwidth estimation for scenario 1</a:t>
              </a:r>
              <a:endParaRPr lang="zh-CN" altLang="en-US" sz="2400" b="1" dirty="0" smtClean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3517571" y="16189003"/>
              <a:ext cx="7291860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Figure 3. </a:t>
              </a:r>
              <a:r>
                <a:rPr lang="en-US" altLang="zh-CN" sz="2400" b="1" dirty="0"/>
                <a:t>B</a:t>
              </a:r>
              <a:r>
                <a:rPr lang="en-US" altLang="zh-CN" sz="2400" b="1" dirty="0" smtClean="0"/>
                <a:t>andwidth estimation for scenario 2</a:t>
              </a:r>
              <a:endParaRPr lang="zh-CN" altLang="en-US" sz="2400" b="1" dirty="0" smtClean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17297275" y="17064494"/>
                  <a:ext cx="6472754" cy="4248535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b="1" dirty="0" smtClean="0"/>
                    <a:t>1.Bandwidth change pattern detect: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𝐶𝑉</m:t>
                        </m:r>
                        <m:d>
                          <m:dPr>
                            <m:ctrlP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acc>
                          </m:den>
                        </m:f>
                      </m:oMath>
                    </m:oMathPara>
                  </a14:m>
                  <a:endParaRPr lang="en-US" altLang="zh-CN" sz="3600" dirty="0" smtClean="0"/>
                </a:p>
                <a:p>
                  <a14:m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3600" dirty="0" smtClean="0"/>
                    <a:t> and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a14:m>
                  <a:r>
                    <a:rPr lang="en-US" altLang="zh-CN" sz="3600" dirty="0" smtClean="0"/>
                    <a:t>:standard variation and average of last n segments’ throughput</a:t>
                  </a:r>
                </a:p>
                <a:p>
                  <a:endParaRPr lang="zh-CN" altLang="en-US" sz="1050" dirty="0" smtClean="0"/>
                </a:p>
              </p:txBody>
            </p:sp>
          </mc:Choice>
          <mc:Fallback xmlns=""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7275" y="17064494"/>
                  <a:ext cx="6472754" cy="424853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627" t="-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23949619" y="17051437"/>
                  <a:ext cx="7913815" cy="4339393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b="1" dirty="0" smtClean="0"/>
                    <a:t>2.Bandwidth estimate: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𝑩𝑾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zh-CN" altLang="en-US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altLang="zh-CN" sz="3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altLang="zh-CN" sz="3600" b="1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𝐶𝑉</m:t>
                                </m:r>
                                <m:d>
                                  <m:d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&gt;0.1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𝑜𝑡h𝑒𝑟𝑠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altLang="zh-CN" sz="24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2400" dirty="0" smtClean="0"/>
                </a:p>
              </p:txBody>
            </p:sp>
          </mc:Choice>
          <mc:Fallback xmlns=""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9619" y="17051437"/>
                  <a:ext cx="7913815" cy="433939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227" t="-1816" b="-6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6801157" y="11707191"/>
              <a:ext cx="6644406" cy="4358077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3565484" y="11602393"/>
              <a:ext cx="7008933" cy="4527637"/>
            </a:xfrm>
            <a:prstGeom prst="rect">
              <a:avLst/>
            </a:prstGeom>
          </p:spPr>
        </p:pic>
        <p:sp>
          <p:nvSpPr>
            <p:cNvPr id="60" name="Szövegdoboz 2"/>
            <p:cNvSpPr txBox="1">
              <a:spLocks noChangeArrowheads="1"/>
            </p:cNvSpPr>
            <p:nvPr/>
          </p:nvSpPr>
          <p:spPr bwMode="auto">
            <a:xfrm>
              <a:off x="16830083" y="9562605"/>
              <a:ext cx="15959138" cy="2524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345" tIns="69673" rIns="139345" bIns="69673"/>
            <a:lstStyle>
              <a:lvl1pPr marL="522288" indent="-522288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22545" indent="-522545" algn="just" defTabSz="6362473" eaLnBrk="1" fontAlgn="auto" hangingPunct="1">
                <a:lnSpc>
                  <a:spcPts val="4500"/>
                </a:lnSpc>
                <a:spcBef>
                  <a:spcPts val="0"/>
                </a:spcBef>
                <a:spcAft>
                  <a:spcPts val="1829"/>
                </a:spcAft>
                <a:buFont typeface="Arial" pitchFamily="34" charset="0"/>
                <a:buChar char="•"/>
                <a:defRPr/>
              </a:pPr>
              <a:r>
                <a:rPr lang="en-US" altLang="zh-CN" sz="4400" dirty="0" smtClean="0">
                  <a:latin typeface="Calibri" pitchFamily="34" charset="0"/>
                  <a:ea typeface="+mn-ea"/>
                </a:rPr>
                <a:t>Estimate bandwidth for 2 typical scenario</a:t>
              </a:r>
            </a:p>
            <a:p>
              <a:pPr marL="963612" lvl="1" indent="-742950" algn="just" defTabSz="6362473" eaLnBrk="1" fontAlgn="auto" hangingPunct="1">
                <a:lnSpc>
                  <a:spcPts val="4500"/>
                </a:lnSpc>
                <a:spcBef>
                  <a:spcPts val="0"/>
                </a:spcBef>
                <a:spcAft>
                  <a:spcPts val="1829"/>
                </a:spcAft>
                <a:buFont typeface="+mj-lt"/>
                <a:buAutoNum type="arabicPeriod"/>
                <a:defRPr/>
              </a:pPr>
              <a:r>
                <a:rPr lang="en-US" altLang="zh-CN" sz="4400" dirty="0" smtClean="0">
                  <a:latin typeface="Calibri" pitchFamily="34" charset="0"/>
                  <a:ea typeface="+mn-ea"/>
                </a:rPr>
                <a:t>Long-term variation within wide range—</a:t>
              </a:r>
              <a:r>
                <a:rPr lang="en-US" altLang="zh-CN" sz="4400" dirty="0" smtClean="0">
                  <a:solidFill>
                    <a:srgbClr val="0070C0"/>
                  </a:solidFill>
                  <a:latin typeface="Calibri" pitchFamily="34" charset="0"/>
                  <a:ea typeface="+mn-ea"/>
                </a:rPr>
                <a:t>response quickly</a:t>
              </a:r>
              <a:endParaRPr lang="en-US" altLang="zh-CN" sz="4400" dirty="0" smtClean="0">
                <a:latin typeface="Calibri" pitchFamily="34" charset="0"/>
                <a:ea typeface="+mn-ea"/>
              </a:endParaRPr>
            </a:p>
            <a:p>
              <a:pPr marL="963612" lvl="1" indent="-742950" algn="just" defTabSz="6362473" eaLnBrk="1" fontAlgn="auto" hangingPunct="1">
                <a:lnSpc>
                  <a:spcPts val="4500"/>
                </a:lnSpc>
                <a:spcBef>
                  <a:spcPts val="0"/>
                </a:spcBef>
                <a:spcAft>
                  <a:spcPts val="1829"/>
                </a:spcAft>
                <a:buFont typeface="+mj-lt"/>
                <a:buAutoNum type="arabicPeriod"/>
                <a:defRPr/>
              </a:pPr>
              <a:r>
                <a:rPr lang="en-US" altLang="zh-CN" sz="4400" dirty="0" smtClean="0">
                  <a:latin typeface="Calibri" pitchFamily="34" charset="0"/>
                  <a:ea typeface="+mn-ea"/>
                </a:rPr>
                <a:t>Short-term fluctuation within narrow band—</a:t>
              </a:r>
              <a:r>
                <a:rPr lang="en-US" altLang="zh-CN" sz="4400" dirty="0" smtClean="0">
                  <a:solidFill>
                    <a:srgbClr val="0070C0"/>
                  </a:solidFill>
                  <a:latin typeface="Calibri" pitchFamily="34" charset="0"/>
                  <a:ea typeface="+mn-ea"/>
                </a:rPr>
                <a:t>keep stable</a:t>
              </a:r>
              <a:endParaRPr lang="en-US" altLang="zh-CN" sz="4400" dirty="0">
                <a:latin typeface="Calibri" pitchFamily="34" charset="0"/>
                <a:ea typeface="+mn-ea"/>
              </a:endParaRPr>
            </a:p>
            <a:p>
              <a:pPr algn="just" defTabSz="4389486" eaLnBrk="1" fontAlgn="auto" hangingPunct="1">
                <a:lnSpc>
                  <a:spcPts val="5338"/>
                </a:lnSpc>
                <a:spcBef>
                  <a:spcPts val="0"/>
                </a:spcBef>
                <a:spcAft>
                  <a:spcPts val="1825"/>
                </a:spcAft>
                <a:buFont typeface="Arial" charset="0"/>
                <a:buChar char="•"/>
                <a:defRPr/>
              </a:pPr>
              <a:endParaRPr lang="en-US" altLang="zh-CN" sz="5400" b="1" dirty="0">
                <a:latin typeface="Calibri" pitchFamily="34" charset="0"/>
                <a:ea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17851882" y="8124233"/>
                <a:ext cx="10369152" cy="84465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en-US" altLang="zh-CN" sz="3600" dirty="0" smtClean="0"/>
                  <a:t>Predict stall</a:t>
                </a:r>
              </a:p>
              <a:p>
                <a:pPr marL="457200" lvl="1" indent="0"/>
                <a:r>
                  <a:rPr lang="en-US" altLang="zh-CN" sz="3600" dirty="0" smtClean="0"/>
                  <a:t>1.Stall probability:</a:t>
                </a:r>
              </a:p>
              <a:p>
                <a:r>
                  <a:rPr lang="en-US" altLang="zh-CN" sz="3600" dirty="0"/>
                  <a:t> </a:t>
                </a:r>
                <a:r>
                  <a:rPr lang="en-US" altLang="zh-CN" sz="3600" dirty="0" smtClean="0"/>
                  <a:t>    Segment size(bytes) obeys Gaussian Distribution:</a:t>
                </a:r>
                <a:endParaRPr lang="en-US" altLang="zh-CN" sz="3600" dirty="0"/>
              </a:p>
              <a:p>
                <a:pPr marL="457200" lvl="1" indent="0" algn="ctr"/>
                <a:r>
                  <a:rPr lang="en-US" altLang="zh-CN" sz="3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)~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=0.2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sz="3600" dirty="0" smtClean="0"/>
              </a:p>
              <a:p>
                <a:pPr marL="457200" lvl="1" indent="0"/>
                <a:r>
                  <a:rPr lang="en-US" altLang="zh-CN" sz="3600" dirty="0" smtClean="0"/>
                  <a:t>Stall occurs when</a:t>
                </a:r>
              </a:p>
              <a:p>
                <a:pPr marL="457200" lvl="1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𝑒𝑠𝑡</m:t>
                              </m:r>
                            </m:sub>
                          </m:sSub>
                        </m:den>
                      </m:f>
                      <m:r>
                        <a:rPr lang="en-US" altLang="zh-CN" sz="36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600" b="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zh-CN" altLang="en-US" sz="3600" b="0" i="1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altLang="zh-CN" sz="3600" dirty="0" smtClean="0"/>
              </a:p>
              <a:p>
                <a:pPr marL="457200" lvl="1" indent="0"/>
                <a:r>
                  <a:rPr lang="en-US" altLang="zh-CN" sz="3600" dirty="0" smtClean="0"/>
                  <a:t>Thus</a:t>
                </a:r>
              </a:p>
              <a:p>
                <a:pPr marL="457200" lvl="1" indent="0" algn="ctr"/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zh-CN" alt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zh-CN" alt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600" dirty="0" smtClean="0">
                    <a:solidFill>
                      <a:srgbClr val="FF0000"/>
                    </a:solidFill>
                  </a:rPr>
                  <a:t>   </a:t>
                </a:r>
                <a:r>
                  <a:rPr lang="en-US" altLang="zh-CN" sz="3600" dirty="0" smtClean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36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𝐵𝑊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altLang="zh-CN" sz="3600" dirty="0" smtClean="0"/>
              </a:p>
              <a:p>
                <a:pPr marL="457200" lvl="1" indent="0"/>
                <a:r>
                  <a:rPr lang="en-US" altLang="zh-CN" sz="3600" dirty="0" smtClean="0"/>
                  <a:t>2.Stall duration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altLang="zh-CN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𝑇𝐻</m:t>
                                      </m:r>
                                    </m:e>
                                    <m:sub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𝑃𝐵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𝐵𝑊</m:t>
                                      </m:r>
                                    </m:e>
                                    <m:sub>
                                      <m:r>
                                        <a:rPr lang="en-US" altLang="zh-CN" sz="3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𝑒𝑠𝑡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zh-CN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3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3600" dirty="0" smtClean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1882" y="8124233"/>
                <a:ext cx="10369152" cy="8446543"/>
              </a:xfrm>
              <a:prstGeom prst="rect">
                <a:avLst/>
              </a:prstGeom>
              <a:blipFill rotWithShape="0">
                <a:blip r:embed="rId15"/>
                <a:stretch>
                  <a:fillRect l="-1587" t="-1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47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0052075" y="11179537"/>
            <a:ext cx="15990454" cy="27091552"/>
            <a:chOff x="27831404" y="8263622"/>
            <a:chExt cx="15990454" cy="27091552"/>
          </a:xfrm>
        </p:grpSpPr>
        <p:sp>
          <p:nvSpPr>
            <p:cNvPr id="5" name="Lekerekített téglalap 9"/>
            <p:cNvSpPr/>
            <p:nvPr/>
          </p:nvSpPr>
          <p:spPr>
            <a:xfrm>
              <a:off x="28914080" y="8263622"/>
              <a:ext cx="14580000" cy="120173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9345" tIns="69673" rIns="139345" bIns="69673" anchor="ctr"/>
            <a:lstStyle/>
            <a:p>
              <a:pPr algn="ctr" defTabSz="63624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b="1" dirty="0">
                  <a:solidFill>
                    <a:srgbClr val="FFFFFF"/>
                  </a:solidFill>
                </a:rPr>
                <a:t>QoE </a:t>
              </a:r>
              <a:r>
                <a:rPr lang="en-US" altLang="zh-CN" sz="6600" b="1" dirty="0" smtClean="0">
                  <a:solidFill>
                    <a:srgbClr val="FFFFFF"/>
                  </a:solidFill>
                </a:rPr>
                <a:t>Model </a:t>
              </a:r>
              <a:r>
                <a:rPr lang="en-US" altLang="zh-CN" sz="6600" b="1" dirty="0">
                  <a:solidFill>
                    <a:srgbClr val="FFFFFF"/>
                  </a:solidFill>
                </a:rPr>
                <a:t>of Level Variation</a:t>
              </a:r>
              <a:endParaRPr lang="en-US" altLang="zh-CN" sz="6000" b="1" dirty="0">
                <a:solidFill>
                  <a:srgbClr val="FFFFFF"/>
                </a:solidFill>
              </a:endParaRPr>
            </a:p>
          </p:txBody>
        </p:sp>
        <p:sp>
          <p:nvSpPr>
            <p:cNvPr id="6" name="Szövegdoboz 2"/>
            <p:cNvSpPr txBox="1">
              <a:spLocks noChangeArrowheads="1"/>
            </p:cNvSpPr>
            <p:nvPr/>
          </p:nvSpPr>
          <p:spPr bwMode="auto">
            <a:xfrm>
              <a:off x="27898429" y="9654169"/>
              <a:ext cx="15705138" cy="3279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345" tIns="69673" rIns="139345" bIns="69673"/>
            <a:lstStyle>
              <a:lvl1pPr marL="522288" indent="-522288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  <a:defRPr/>
              </a:pPr>
              <a:r>
                <a:rPr lang="en-US" altLang="zh-CN" sz="4800" b="1" dirty="0" smtClean="0">
                  <a:latin typeface="Calibri" pitchFamily="34" charset="0"/>
                </a:rPr>
                <a:t>Primacy and Recency Effects</a:t>
              </a:r>
            </a:p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  <a:defRPr/>
              </a:pPr>
              <a:endParaRPr lang="en-US" altLang="zh-CN" sz="4800" b="1" dirty="0" smtClean="0">
                <a:latin typeface="Calibri" pitchFamily="34" charset="0"/>
              </a:endParaRPr>
            </a:p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  <a:defRPr/>
              </a:pPr>
              <a:endParaRPr lang="en-US" altLang="zh-CN" sz="4800" b="1" dirty="0" smtClean="0">
                <a:latin typeface="Calibri" pitchFamily="34" charset="0"/>
              </a:endParaRPr>
            </a:p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  <a:defRPr/>
              </a:pPr>
              <a:endParaRPr lang="en-US" altLang="zh-CN" sz="4800" b="1" dirty="0" smtClean="0">
                <a:latin typeface="Calibri" pitchFamily="34" charset="0"/>
              </a:endParaRPr>
            </a:p>
            <a:p>
              <a:pPr marL="0" indent="0" algn="just" eaLnBrk="1" hangingPunct="1">
                <a:lnSpc>
                  <a:spcPts val="4000"/>
                </a:lnSpc>
                <a:spcAft>
                  <a:spcPts val="1825"/>
                </a:spcAft>
                <a:defRPr/>
              </a:pPr>
              <a:endParaRPr lang="en-US" altLang="zh-CN" sz="4800" b="1" dirty="0" smtClean="0">
                <a:latin typeface="Calibri" pitchFamily="34" charset="0"/>
              </a:endParaRPr>
            </a:p>
            <a:p>
              <a:pPr marL="0" indent="0" algn="just" eaLnBrk="1" hangingPunct="1">
                <a:lnSpc>
                  <a:spcPts val="4000"/>
                </a:lnSpc>
                <a:spcAft>
                  <a:spcPts val="1825"/>
                </a:spcAft>
                <a:defRPr/>
              </a:pPr>
              <a:endParaRPr lang="en-US" altLang="zh-CN" sz="4800" b="1" dirty="0" smtClean="0">
                <a:latin typeface="Calibri" pitchFamily="34" charset="0"/>
              </a:endParaRPr>
            </a:p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charset="0"/>
                <a:buChar char="•"/>
                <a:defRPr/>
              </a:pPr>
              <a:endParaRPr lang="en-US" altLang="zh-CN" sz="4800" b="1" dirty="0" smtClean="0">
                <a:latin typeface="Calibri" pitchFamily="34" charset="0"/>
              </a:endParaRPr>
            </a:p>
          </p:txBody>
        </p:sp>
        <p:pic>
          <p:nvPicPr>
            <p:cNvPr id="7" name="Picture 5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9787" y="10014209"/>
              <a:ext cx="8883809" cy="6231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5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7517" y="10518265"/>
              <a:ext cx="6400800" cy="154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5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9580" y="12374053"/>
              <a:ext cx="6408737" cy="1457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6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37367" y="13902815"/>
              <a:ext cx="6259513" cy="1838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Szövegdoboz 2"/>
            <p:cNvSpPr txBox="1">
              <a:spLocks noChangeArrowheads="1"/>
            </p:cNvSpPr>
            <p:nvPr/>
          </p:nvSpPr>
          <p:spPr bwMode="auto">
            <a:xfrm>
              <a:off x="27831404" y="16206897"/>
              <a:ext cx="15705138" cy="2685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345" tIns="69673" rIns="139345" bIns="69673"/>
            <a:lstStyle>
              <a:lvl1pPr marL="522288" indent="-522288" eaLnBrk="0" hangingPunct="0"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panose="020B0604020202020204" pitchFamily="34" charset="0"/>
                <a:buChar char="•"/>
              </a:pPr>
              <a:r>
                <a:rPr lang="en-US" altLang="zh-CN" sz="4800" b="1" dirty="0">
                  <a:latin typeface="Calibri" panose="020F0502020204030204" pitchFamily="34" charset="0"/>
                </a:rPr>
                <a:t>QoE evaluation functions:</a:t>
              </a:r>
            </a:p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panose="020B0604020202020204" pitchFamily="34" charset="0"/>
                <a:buChar char="•"/>
              </a:pPr>
              <a:endParaRPr lang="en-US" altLang="zh-CN" sz="4800" b="1" dirty="0">
                <a:latin typeface="Calibri" panose="020F0502020204030204" pitchFamily="34" charset="0"/>
              </a:endParaRPr>
            </a:p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panose="020B0604020202020204" pitchFamily="34" charset="0"/>
                <a:buChar char="•"/>
              </a:pPr>
              <a:endParaRPr lang="en-US" altLang="zh-CN" sz="4800" b="1" dirty="0">
                <a:latin typeface="Calibri" panose="020F0502020204030204" pitchFamily="34" charset="0"/>
              </a:endParaRPr>
            </a:p>
            <a:p>
              <a:pPr algn="just" eaLnBrk="1" hangingPunct="1">
                <a:lnSpc>
                  <a:spcPts val="4000"/>
                </a:lnSpc>
                <a:spcAft>
                  <a:spcPts val="1825"/>
                </a:spcAft>
                <a:buFont typeface="Arial" panose="020B0604020202020204" pitchFamily="34" charset="0"/>
                <a:buChar char="•"/>
              </a:pPr>
              <a:endParaRPr lang="en-US" altLang="zh-CN" sz="4800" b="1" dirty="0">
                <a:latin typeface="Calibri" panose="020F0502020204030204" pitchFamily="34" charset="0"/>
              </a:endParaRPr>
            </a:p>
            <a:p>
              <a:pPr marL="457200" lvl="1" indent="0" algn="just" eaLnBrk="1" hangingPunct="1">
                <a:lnSpc>
                  <a:spcPts val="4000"/>
                </a:lnSpc>
                <a:spcAft>
                  <a:spcPts val="1825"/>
                </a:spcAft>
              </a:pPr>
              <a:endParaRPr lang="en-US" altLang="zh-CN" sz="4800" b="1" dirty="0">
                <a:latin typeface="Calibri" panose="020F0502020204030204" pitchFamily="34" charset="0"/>
              </a:endParaRPr>
            </a:p>
          </p:txBody>
        </p:sp>
        <p:pic>
          <p:nvPicPr>
            <p:cNvPr id="12" name="Picture 6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3929" y="16956197"/>
              <a:ext cx="12184063" cy="990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6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20329" y="18008710"/>
              <a:ext cx="15447963" cy="874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Szövegdoboz 2"/>
            <p:cNvSpPr txBox="1">
              <a:spLocks noChangeArrowheads="1"/>
            </p:cNvSpPr>
            <p:nvPr/>
          </p:nvSpPr>
          <p:spPr bwMode="auto">
            <a:xfrm>
              <a:off x="28302596" y="20383361"/>
              <a:ext cx="13763846" cy="1897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39345" tIns="69673" rIns="139345" bIns="69673"/>
            <a:lstStyle>
              <a:lvl1pPr marL="522288" indent="-522288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5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6361113" eaLnBrk="0" fontAlgn="base" hangingPunct="0">
                <a:spcBef>
                  <a:spcPct val="0"/>
                </a:spcBef>
                <a:spcAft>
                  <a:spcPct val="0"/>
                </a:spcAft>
                <a:defRPr sz="125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22545" indent="-522545" algn="just" defTabSz="6362473" eaLnBrk="1" fontAlgn="auto" hangingPunct="1">
                <a:lnSpc>
                  <a:spcPts val="3500"/>
                </a:lnSpc>
                <a:spcBef>
                  <a:spcPts val="0"/>
                </a:spcBef>
                <a:spcAft>
                  <a:spcPts val="1829"/>
                </a:spcAft>
                <a:buFont typeface="Arial" pitchFamily="34" charset="0"/>
                <a:buChar char="•"/>
                <a:defRPr/>
              </a:pPr>
              <a:r>
                <a:rPr lang="en-US" altLang="zh-CN" sz="4400" dirty="0" smtClean="0">
                  <a:latin typeface="Calibri" pitchFamily="34" charset="0"/>
                  <a:ea typeface="+mn-ea"/>
                </a:rPr>
                <a:t>Estimate bandwidth for two typical scenario</a:t>
              </a:r>
            </a:p>
            <a:p>
              <a:pPr marL="963612" lvl="1" indent="-742950" algn="just" defTabSz="6362473" eaLnBrk="1" fontAlgn="auto" hangingPunct="1">
                <a:lnSpc>
                  <a:spcPts val="3500"/>
                </a:lnSpc>
                <a:spcBef>
                  <a:spcPts val="0"/>
                </a:spcBef>
                <a:spcAft>
                  <a:spcPts val="1829"/>
                </a:spcAft>
                <a:buFont typeface="+mj-lt"/>
                <a:buAutoNum type="arabicPeriod"/>
                <a:defRPr/>
              </a:pPr>
              <a:r>
                <a:rPr lang="en-US" altLang="zh-CN" sz="4400" dirty="0" smtClean="0">
                  <a:latin typeface="Calibri" pitchFamily="34" charset="0"/>
                  <a:ea typeface="+mn-ea"/>
                </a:rPr>
                <a:t>Long-term variation within wide range</a:t>
              </a:r>
            </a:p>
            <a:p>
              <a:pPr marL="963612" lvl="1" indent="-742950" algn="just" defTabSz="6362473" eaLnBrk="1" fontAlgn="auto" hangingPunct="1">
                <a:lnSpc>
                  <a:spcPts val="3500"/>
                </a:lnSpc>
                <a:spcBef>
                  <a:spcPts val="0"/>
                </a:spcBef>
                <a:spcAft>
                  <a:spcPts val="1829"/>
                </a:spcAft>
                <a:buFont typeface="+mj-lt"/>
                <a:buAutoNum type="arabicPeriod"/>
                <a:defRPr/>
              </a:pPr>
              <a:r>
                <a:rPr lang="en-US" altLang="zh-CN" sz="4400" dirty="0" smtClean="0">
                  <a:latin typeface="Calibri" pitchFamily="34" charset="0"/>
                  <a:ea typeface="+mn-ea"/>
                </a:rPr>
                <a:t>Short-term fluctuation within narrow band</a:t>
              </a:r>
              <a:endParaRPr lang="en-US" altLang="zh-CN" sz="4400" dirty="0">
                <a:latin typeface="Calibri" pitchFamily="34" charset="0"/>
                <a:ea typeface="+mn-ea"/>
              </a:endParaRPr>
            </a:p>
            <a:p>
              <a:pPr algn="just" defTabSz="4389486" eaLnBrk="1" fontAlgn="auto" hangingPunct="1">
                <a:lnSpc>
                  <a:spcPts val="3500"/>
                </a:lnSpc>
                <a:spcBef>
                  <a:spcPts val="0"/>
                </a:spcBef>
                <a:spcAft>
                  <a:spcPts val="1825"/>
                </a:spcAft>
                <a:buFont typeface="Arial" charset="0"/>
                <a:buChar char="•"/>
                <a:defRPr/>
              </a:pPr>
              <a:endParaRPr lang="en-US" altLang="zh-CN" sz="5400" b="1" dirty="0">
                <a:latin typeface="Calibri" pitchFamily="34" charset="0"/>
                <a:ea typeface="+mn-ea"/>
              </a:endParaRPr>
            </a:p>
          </p:txBody>
        </p:sp>
        <p:sp>
          <p:nvSpPr>
            <p:cNvPr id="15" name="Lekerekített téglalap 9"/>
            <p:cNvSpPr/>
            <p:nvPr/>
          </p:nvSpPr>
          <p:spPr>
            <a:xfrm>
              <a:off x="29679553" y="19015209"/>
              <a:ext cx="12673012" cy="11880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9345" tIns="69673" rIns="139345" bIns="69673" anchor="ctr"/>
            <a:lstStyle/>
            <a:p>
              <a:pPr algn="ctr" defTabSz="636247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b="1" dirty="0">
                  <a:solidFill>
                    <a:srgbClr val="FFFFFF"/>
                  </a:solidFill>
                </a:rPr>
                <a:t>Bandwidth </a:t>
              </a:r>
              <a:r>
                <a:rPr lang="en-US" altLang="zh-CN" sz="6600" b="1" dirty="0" smtClean="0">
                  <a:solidFill>
                    <a:srgbClr val="FFFFFF"/>
                  </a:solidFill>
                </a:rPr>
                <a:t>Estimation</a:t>
              </a:r>
              <a:endParaRPr lang="en-US" altLang="zh-CN" sz="6600" b="1" dirty="0">
                <a:solidFill>
                  <a:srgbClr val="FFFFFF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8662636" y="28730438"/>
              <a:ext cx="10838825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Figure </a:t>
              </a:r>
              <a:r>
                <a:rPr lang="en-US" altLang="zh-CN" sz="2400" b="1" dirty="0"/>
                <a:t>2</a:t>
              </a:r>
              <a:r>
                <a:rPr lang="en-US" altLang="zh-CN" sz="2400" b="1" dirty="0" smtClean="0"/>
                <a:t>. Bandwidth estimation for scenario 1</a:t>
              </a:r>
              <a:endParaRPr lang="zh-CN" altLang="en-US" sz="2400" b="1" dirty="0" smtClean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9149523" y="34893509"/>
              <a:ext cx="10320225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Figure 3. </a:t>
              </a:r>
              <a:r>
                <a:rPr lang="en-US" altLang="zh-CN" sz="2400" b="1" dirty="0"/>
                <a:t>B</a:t>
              </a:r>
              <a:r>
                <a:rPr lang="en-US" altLang="zh-CN" sz="2400" b="1" dirty="0" smtClean="0"/>
                <a:t>andwidth estimation for scenario 2</a:t>
              </a:r>
              <a:endParaRPr lang="zh-CN" altLang="en-US" sz="2400" b="1" dirty="0" smtClean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39192311" y="23390196"/>
                  <a:ext cx="4513999" cy="461786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b="1" dirty="0" smtClean="0"/>
                    <a:t>1.Bandwidth change pattern detect: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𝐶𝑉</m:t>
                        </m:r>
                        <m:d>
                          <m:dPr>
                            <m:ctrlP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acc>
                          </m:den>
                        </m:f>
                      </m:oMath>
                    </m:oMathPara>
                  </a14:m>
                  <a:endParaRPr lang="en-US" altLang="zh-CN" sz="3600" dirty="0" smtClean="0"/>
                </a:p>
                <a:p>
                  <a14:m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3600" dirty="0" smtClean="0"/>
                    <a:t> and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a14:m>
                  <a:r>
                    <a:rPr lang="en-US" altLang="zh-CN" sz="3600" dirty="0" smtClean="0"/>
                    <a:t>:standard variation and average of last n segments’ throughput</a:t>
                  </a:r>
                  <a:endParaRPr lang="zh-CN" altLang="en-US" sz="3600" dirty="0" smtClean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2311" y="23390196"/>
                  <a:ext cx="4513999" cy="461786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898" t="-1706" r="-4839" b="-36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39153988" y="28299921"/>
                  <a:ext cx="4667870" cy="48806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b="1" dirty="0" smtClean="0"/>
                    <a:t>2.Bandwidth estimate: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𝑩𝑾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zh-CN" altLang="en-US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altLang="zh-CN" sz="3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altLang="zh-CN" sz="3600" b="1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𝐶𝑉</m:t>
                                </m:r>
                                <m:d>
                                  <m:d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&gt;0.1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𝑜𝑡h𝑒𝑟𝑠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altLang="zh-CN" sz="24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2400" dirty="0" smtClean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53988" y="28299921"/>
                  <a:ext cx="4667870" cy="488063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636" t="-1741" r="-130" b="-4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324179" y="22354818"/>
              <a:ext cx="8440842" cy="638626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454724" y="29090478"/>
              <a:ext cx="8540205" cy="580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915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marL="269875" indent="-269875" defTabSz="860425" eaLnBrk="0" fontAlgn="base" hangingPunct="0">
          <a:lnSpc>
            <a:spcPct val="90000"/>
          </a:lnSpc>
          <a:spcBef>
            <a:spcPct val="30000"/>
          </a:spcBef>
          <a:spcAft>
            <a:spcPct val="0"/>
          </a:spcAft>
          <a:buClr>
            <a:srgbClr val="000000"/>
          </a:buClr>
          <a:buSzPct val="100000"/>
          <a:buFontTx/>
          <a:buChar char="•"/>
          <a:defRPr sz="3600" b="1" kern="0" dirty="0" smtClean="0">
            <a:solidFill>
              <a:srgbClr val="000000"/>
            </a:solidFill>
            <a:latin typeface="Arial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rtlCol="0">
        <a:spAutoFit/>
      </a:bodyPr>
      <a:lstStyle>
        <a:defPPr marL="1143000" indent="-1143000">
          <a:buFont typeface="Arial" pitchFamily="34" charset="0"/>
          <a:buChar char="•"/>
          <a:defRPr sz="3600" b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3505</TotalTime>
  <Words>1106</Words>
  <Application>Microsoft Office PowerPoint</Application>
  <PresentationFormat>自定义</PresentationFormat>
  <Paragraphs>312</Paragraphs>
  <Slides>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宋体</vt:lpstr>
      <vt:lpstr>Arial</vt:lpstr>
      <vt:lpstr>Calibri</vt:lpstr>
      <vt:lpstr>Cambria Math</vt:lpstr>
      <vt:lpstr>Times New Roman</vt:lpstr>
      <vt:lpstr>Wingdings</vt:lpstr>
      <vt:lpstr>Office 主题</vt:lpstr>
      <vt:lpstr>Office-téma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shenc</dc:creator>
  <cp:lastModifiedBy>DELL</cp:lastModifiedBy>
  <cp:revision>218</cp:revision>
  <dcterms:created xsi:type="dcterms:W3CDTF">2012-10-30T14:17:43Z</dcterms:created>
  <dcterms:modified xsi:type="dcterms:W3CDTF">2014-11-11T05:57:51Z</dcterms:modified>
</cp:coreProperties>
</file>