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1" r:id="rId4"/>
    <p:sldId id="260" r:id="rId5"/>
    <p:sldId id="259" r:id="rId6"/>
    <p:sldId id="257" r:id="rId7"/>
    <p:sldId id="258" r:id="rId8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704" autoAdjust="0"/>
  </p:normalViewPr>
  <p:slideViewPr>
    <p:cSldViewPr>
      <p:cViewPr>
        <p:scale>
          <a:sx n="20" d="100"/>
          <a:sy n="20" d="100"/>
        </p:scale>
        <p:origin x="1446" y="-1572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1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4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9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6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wm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.wmf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27.wmf"/><Relationship Id="rId34" Type="http://schemas.openxmlformats.org/officeDocument/2006/relationships/image" Target="../media/image37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3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1.bin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6.wmf"/><Relationship Id="rId31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30.wmf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7.wmf"/><Relationship Id="rId42" Type="http://schemas.openxmlformats.org/officeDocument/2006/relationships/image" Target="../media/image32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20" Type="http://schemas.openxmlformats.org/officeDocument/2006/relationships/image" Target="../media/image19.png"/><Relationship Id="rId29" Type="http://schemas.openxmlformats.org/officeDocument/2006/relationships/oleObject" Target="../embeddings/oleObject18.bin"/><Relationship Id="rId41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1.wmf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30.wmf"/><Relationship Id="rId5" Type="http://schemas.openxmlformats.org/officeDocument/2006/relationships/image" Target="../media/image3.png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3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1.bin"/><Relationship Id="rId43" Type="http://schemas.openxmlformats.org/officeDocument/2006/relationships/image" Target="../media/image33.emf"/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11.png"/><Relationship Id="rId17" Type="http://schemas.openxmlformats.org/officeDocument/2006/relationships/image" Target="../media/image16.wmf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34" Type="http://schemas.openxmlformats.org/officeDocument/2006/relationships/image" Target="../media/image3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37" Type="http://schemas.openxmlformats.org/officeDocument/2006/relationships/image" Target="../media/image400.png"/><Relationship Id="rId5" Type="http://schemas.openxmlformats.org/officeDocument/2006/relationships/image" Target="../media/image35.png"/><Relationship Id="rId36" Type="http://schemas.openxmlformats.org/officeDocument/2006/relationships/image" Target="../media/image39.png"/><Relationship Id="rId4" Type="http://schemas.openxmlformats.org/officeDocument/2006/relationships/image" Target="../media/image3.png"/><Relationship Id="rId35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3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3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11" Type="http://schemas.openxmlformats.org/officeDocument/2006/relationships/image" Target="../media/image39.png"/><Relationship Id="rId5" Type="http://schemas.openxmlformats.org/officeDocument/2006/relationships/image" Target="../media/image14.wmf"/><Relationship Id="rId10" Type="http://schemas.openxmlformats.org/officeDocument/2006/relationships/image" Target="../media/image38.png"/><Relationship Id="rId4" Type="http://schemas.openxmlformats.org/officeDocument/2006/relationships/image" Target="../media/image13.wmf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DASH(1)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6970317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8338469"/>
            <a:ext cx="15054689" cy="973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269875" lvl="0" indent="-269875" defTabSz="860425">
              <a:lnSpc>
                <a:spcPts val="44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Study on QoE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service</a:t>
            </a:r>
          </a:p>
          <a:p>
            <a:pPr marL="269875" lvl="0" indent="-269875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bitrate adaptation algorithms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QoE-based bitrate adaptation algorithm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bandwidth estimating method for 2 typical scenarios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scenario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20069419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2879302" y="17915533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Background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22684543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6864537" y="22931115"/>
            <a:ext cx="9248393" cy="6644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8750"/>
              </p:ext>
            </p:extLst>
          </p:nvPr>
        </p:nvGraphicFramePr>
        <p:xfrm>
          <a:off x="767513" y="23859665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6935810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82917" y="20219789"/>
            <a:ext cx="6941938" cy="2295646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61129" y="20108127"/>
            <a:ext cx="7634660" cy="2524724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7463220"/>
            <a:ext cx="15480000" cy="5900570"/>
            <a:chOff x="16333609" y="16191427"/>
            <a:chExt cx="15480000" cy="5900570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590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6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8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 smtClean="0"/>
                <a:t> </a:t>
              </a:r>
              <a:r>
                <a:rPr lang="en-US" altLang="zh-CN" sz="4000" b="1" dirty="0"/>
                <a:t>participants from BUPT are divided into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groups.</a:t>
              </a:r>
              <a:endParaRPr lang="en-US" altLang="zh-CN" sz="4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Each </a:t>
              </a:r>
              <a:r>
                <a:rPr lang="en-US" altLang="zh-CN" sz="4000" b="1" dirty="0"/>
                <a:t>tester watches about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45</a:t>
              </a:r>
              <a:r>
                <a:rPr lang="en-US" altLang="zh-CN" sz="4000" b="1" dirty="0"/>
                <a:t> test video clips in one hour.</a:t>
              </a:r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372042"/>
                </p:ext>
              </p:extLst>
            </p:nvPr>
          </p:nvGraphicFramePr>
          <p:xfrm>
            <a:off x="17145640" y="19383390"/>
            <a:ext cx="14597681" cy="1056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" name="Equation" r:id="rId10" imgW="3695700" imgH="266700" progId="">
                    <p:embed/>
                  </p:oleObj>
                </mc:Choice>
                <mc:Fallback>
                  <p:oleObj name="Equation" r:id="rId10" imgW="3695700" imgH="266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640" y="19383390"/>
                          <a:ext cx="14597681" cy="1056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" name="Lekerekített téglalap 9"/>
          <p:cNvSpPr/>
          <p:nvPr/>
        </p:nvSpPr>
        <p:spPr>
          <a:xfrm>
            <a:off x="1683534" y="33503304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Stall prediction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421624" y="34352147"/>
            <a:ext cx="10929942" cy="7172875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5993549" y="36055662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1179160" y="36942138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  <a:blipFill rotWithShape="0">
                <a:blip r:embed="rId13"/>
                <a:stretch>
                  <a:fillRect l="-4430" t="-1673" b="-3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blipFill rotWithShape="0">
                <a:blip r:embed="rId14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ekerekített téglalap 9"/>
          <p:cNvSpPr/>
          <p:nvPr/>
        </p:nvSpPr>
        <p:spPr>
          <a:xfrm>
            <a:off x="18837051" y="15524346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Bitrate Variation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228" name="Lekerekített téglalap 9"/>
          <p:cNvSpPr/>
          <p:nvPr/>
        </p:nvSpPr>
        <p:spPr>
          <a:xfrm>
            <a:off x="17209441" y="16527285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17838560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6249135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3" y="18559285"/>
            <a:ext cx="10125075" cy="710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478" y="19073635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541" y="20929423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28" y="22458185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7617560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28768498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28662135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1073548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776053" y="32573735"/>
            <a:ext cx="15705138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QoE evaluation functions: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Performance analysis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3323035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4375548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042423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5826523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720504" y="19211677"/>
            <a:ext cx="7612534" cy="71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4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7229845" y="9850637"/>
            <a:ext cx="41548616" cy="19519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DASH(2)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Lekerekített téglalap 9"/>
          <p:cNvSpPr/>
          <p:nvPr/>
        </p:nvSpPr>
        <p:spPr>
          <a:xfrm>
            <a:off x="657932" y="16478160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7" name="Lekerekített téglalap 9"/>
          <p:cNvSpPr/>
          <p:nvPr/>
        </p:nvSpPr>
        <p:spPr>
          <a:xfrm>
            <a:off x="4128439" y="20363805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803660" y="28284685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/>
          </p:nvPr>
        </p:nvGraphicFramePr>
        <p:xfrm>
          <a:off x="369900" y="21299909"/>
          <a:ext cx="1671087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6" imgW="4267080" imgH="266400" progId="Equation.3">
                  <p:embed/>
                </p:oleObj>
              </mc:Choice>
              <mc:Fallback>
                <p:oleObj name="公式" r:id="rId6" imgW="4267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0" y="21299909"/>
                        <a:ext cx="16710873" cy="104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47"/>
          <p:cNvGrpSpPr>
            <a:grpSpLocks noChangeAspect="1"/>
          </p:cNvGrpSpPr>
          <p:nvPr/>
        </p:nvGrpSpPr>
        <p:grpSpPr>
          <a:xfrm>
            <a:off x="1603204" y="29557316"/>
            <a:ext cx="6732000" cy="4598554"/>
            <a:chOff x="1928794" y="1714488"/>
            <a:chExt cx="4929222" cy="3367100"/>
          </a:xfrm>
        </p:grpSpPr>
        <p:sp>
          <p:nvSpPr>
            <p:cNvPr id="61" name="矩形 60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70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4" name="对象 123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1" name="公式" r:id="rId8" imgW="177646" imgH="228402" progId="Equation.3">
                      <p:embed/>
                    </p:oleObj>
                  </mc:Choice>
                  <mc:Fallback>
                    <p:oleObj name="公式" r:id="rId8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2" name="对象 121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" name="公式" r:id="rId10" imgW="177646" imgH="228402" progId="Equation.3">
                      <p:embed/>
                    </p:oleObj>
                  </mc:Choice>
                  <mc:Fallback>
                    <p:oleObj name="公式" r:id="rId10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119" name="椭圆 118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0" name="对象 119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" name="公式" r:id="rId12" imgW="177646" imgH="228402" progId="Equation.3">
                      <p:embed/>
                    </p:oleObj>
                  </mc:Choice>
                  <mc:Fallback>
                    <p:oleObj name="公式" r:id="rId12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117" name="椭圆 116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8" name="对象 117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4" name="公式" r:id="rId14" imgW="177646" imgH="228402" progId="Equation.3">
                      <p:embed/>
                    </p:oleObj>
                  </mc:Choice>
                  <mc:Fallback>
                    <p:oleObj name="公式" r:id="rId14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接连接符 73"/>
            <p:cNvCxnSpPr>
              <a:endCxn id="121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123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109" name="矩形 10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0" name="对象 109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5" name="公式" r:id="rId16" imgW="342603" imgH="164957" progId="Equation.3">
                      <p:embed/>
                    </p:oleObj>
                  </mc:Choice>
                  <mc:Fallback>
                    <p:oleObj name="公式" r:id="rId16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107" name="矩形 10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8" name="对象 107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6" name="公式" r:id="rId18" imgW="368140" imgH="165028" progId="Equation.3">
                      <p:embed/>
                    </p:oleObj>
                  </mc:Choice>
                  <mc:Fallback>
                    <p:oleObj name="公式" r:id="rId18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6" name="对象 105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" name="公式" r:id="rId20" imgW="355138" imgH="177569" progId="Equation.3">
                      <p:embed/>
                    </p:oleObj>
                  </mc:Choice>
                  <mc:Fallback>
                    <p:oleObj name="公式" r:id="rId20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90" name="对象 89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8" name="公式" r:id="rId22" imgW="368140" imgH="165028" progId="Equation.3">
                      <p:embed/>
                    </p:oleObj>
                  </mc:Choice>
                  <mc:Fallback>
                    <p:oleObj name="公式" r:id="rId22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8" name="对象 87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9" name="公式" r:id="rId24" imgW="355138" imgH="177569" progId="Equation.3">
                      <p:embed/>
                    </p:oleObj>
                  </mc:Choice>
                  <mc:Fallback>
                    <p:oleObj name="公式" r:id="rId24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2" name="直接连接符 81"/>
            <p:cNvCxnSpPr>
              <a:endCxn id="109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107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7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endCxn id="89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endCxn id="105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5" name="Object 2"/>
          <p:cNvGraphicFramePr>
            <a:graphicFrameLocks noChangeAspect="1"/>
          </p:cNvGraphicFramePr>
          <p:nvPr>
            <p:extLst/>
          </p:nvPr>
        </p:nvGraphicFramePr>
        <p:xfrm>
          <a:off x="10160532" y="31580523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26" imgW="1459866" imgH="1091726" progId="Equation.3">
                  <p:embed/>
                </p:oleObj>
              </mc:Choice>
              <mc:Fallback>
                <p:oleObj name="公式" r:id="rId26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532" y="31580523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Content Placeholder 2"/>
          <p:cNvSpPr txBox="1">
            <a:spLocks/>
          </p:cNvSpPr>
          <p:nvPr/>
        </p:nvSpPr>
        <p:spPr bwMode="auto">
          <a:xfrm>
            <a:off x="8946086" y="29508821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27" name="Picture 17"/>
          <p:cNvPicPr>
            <a:picLocks noChangeAspect="1" noChangeArrowheads="1"/>
          </p:cNvPicPr>
          <p:nvPr/>
        </p:nvPicPr>
        <p:blipFill rotWithShape="1"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680630" y="23179094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9"/>
          <p:cNvSpPr txBox="1"/>
          <p:nvPr/>
        </p:nvSpPr>
        <p:spPr>
          <a:xfrm>
            <a:off x="1626915" y="26484485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7057972" y="23023533"/>
            <a:ext cx="3888432" cy="3485786"/>
            <a:chOff x="467544" y="1844824"/>
            <a:chExt cx="2610296" cy="2340000"/>
          </a:xfrm>
        </p:grpSpPr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20"/>
          <p:cNvSpPr txBox="1"/>
          <p:nvPr/>
        </p:nvSpPr>
        <p:spPr>
          <a:xfrm>
            <a:off x="7583226" y="26484485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33" name="TextBox 19"/>
          <p:cNvSpPr txBox="1"/>
          <p:nvPr/>
        </p:nvSpPr>
        <p:spPr>
          <a:xfrm>
            <a:off x="12327767" y="26556493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153316" y="22452037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316593" y="22452037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36" name="Picture 18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2" y="22956093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Lekerekített téglalap 9"/>
          <p:cNvSpPr/>
          <p:nvPr/>
        </p:nvSpPr>
        <p:spPr>
          <a:xfrm>
            <a:off x="2267322" y="7806931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38" name="Szövegdoboz 2"/>
          <p:cNvSpPr txBox="1">
            <a:spLocks noChangeArrowheads="1"/>
          </p:cNvSpPr>
          <p:nvPr/>
        </p:nvSpPr>
        <p:spPr bwMode="auto">
          <a:xfrm>
            <a:off x="330995" y="8946954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39" name="Picture 62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0" y="9535123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内容占位符 2"/>
          <p:cNvSpPr txBox="1">
            <a:spLocks/>
          </p:cNvSpPr>
          <p:nvPr/>
        </p:nvSpPr>
        <p:spPr bwMode="auto">
          <a:xfrm>
            <a:off x="9638507" y="9957853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  <p:sp>
        <p:nvSpPr>
          <p:cNvPr id="2" name="矩形 1"/>
          <p:cNvSpPr/>
          <p:nvPr/>
        </p:nvSpPr>
        <p:spPr>
          <a:xfrm>
            <a:off x="1411115" y="18427315"/>
            <a:ext cx="13300620" cy="1601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algn="ctr" defTabSz="860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zh-CN" altLang="en-US" sz="3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kerekített téglalap 9"/>
          <p:cNvSpPr/>
          <p:nvPr/>
        </p:nvSpPr>
        <p:spPr>
          <a:xfrm>
            <a:off x="3245119" y="35251819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Szövegdoboz 2"/>
              <p:cNvSpPr txBox="1">
                <a:spLocks noChangeArrowheads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b="0" dirty="0" smtClean="0">
                  <a:solidFill>
                    <a:srgbClr val="FF0000"/>
                  </a:solidFill>
                </a:endParaRP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when choosing bitrate for segment </a:t>
                </a:r>
                <a:r>
                  <a:rPr lang="en-US" altLang="zh-CN" sz="4000" dirty="0" err="1" smtClean="0"/>
                  <a:t>i</a:t>
                </a:r>
                <a:endParaRPr lang="en-US" altLang="zh-CN" sz="4000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>
          <p:sp>
            <p:nvSpPr>
              <p:cNvPr id="17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blipFill rotWithShape="0">
                <a:blip r:embed="rId38"/>
                <a:stretch>
                  <a:fillRect l="-957" t="-4137" b="-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Szövegdoboz 2"/>
          <p:cNvSpPr txBox="1">
            <a:spLocks noChangeArrowheads="1"/>
          </p:cNvSpPr>
          <p:nvPr/>
        </p:nvSpPr>
        <p:spPr bwMode="auto">
          <a:xfrm rot="10800000" flipV="1">
            <a:off x="1153316" y="40526045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Analysis performance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1.Use UCSD DASH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for simulation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2.Compare with algorithm utilizing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qualitatively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3.Deduce overall optimization with provided bandwidth variation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4.Calculate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with the given model</a:t>
            </a:r>
            <a:endParaRPr lang="en-US" altLang="zh-CN" sz="4000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/>
          </a:p>
        </p:txBody>
      </p:sp>
      <p:graphicFrame>
        <p:nvGraphicFramePr>
          <p:cNvPr id="180" name="表格 179"/>
          <p:cNvGraphicFramePr>
            <a:graphicFrameLocks noGrp="1"/>
          </p:cNvGraphicFramePr>
          <p:nvPr>
            <p:extLst/>
          </p:nvPr>
        </p:nvGraphicFramePr>
        <p:xfrm>
          <a:off x="17010563" y="8203595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2819100"/>
                <a:gridCol w="3686495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(using UCSD)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-7229845" y="9850637"/>
            <a:ext cx="41548616" cy="19519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2983784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>
                <a:solidFill>
                  <a:srgbClr val="0070C0"/>
                </a:solidFill>
              </a:rPr>
              <a:t>Study on DASH QoE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Evaluation</a:t>
            </a:r>
            <a:endParaRPr lang="en-US" altLang="zh-CN" sz="8200" b="1" dirty="0" smtClean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</a:t>
            </a:r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561605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263280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639425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7762406"/>
            <a:ext cx="15054689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service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773390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17045083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2448060" y="14314168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Background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18940127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6864537" y="19186699"/>
            <a:ext cx="9248393" cy="6644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45405"/>
              </p:ext>
            </p:extLst>
          </p:nvPr>
        </p:nvGraphicFramePr>
        <p:xfrm>
          <a:off x="767513" y="20115249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3191394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82917" y="16475373"/>
            <a:ext cx="6941938" cy="2295646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61129" y="16363711"/>
            <a:ext cx="7634660" cy="2524724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3718804"/>
            <a:ext cx="15480000" cy="5900570"/>
            <a:chOff x="16333609" y="16191427"/>
            <a:chExt cx="15480000" cy="5900570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590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6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8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 smtClean="0"/>
                <a:t> </a:t>
              </a:r>
              <a:r>
                <a:rPr lang="en-US" altLang="zh-CN" sz="4000" b="1" dirty="0"/>
                <a:t>participants from BUPT are divided into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groups.</a:t>
              </a:r>
              <a:endParaRPr lang="en-US" altLang="zh-CN" sz="4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Each </a:t>
              </a:r>
              <a:r>
                <a:rPr lang="en-US" altLang="zh-CN" sz="4000" b="1" dirty="0"/>
                <a:t>tester watches about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45</a:t>
              </a:r>
              <a:r>
                <a:rPr lang="en-US" altLang="zh-CN" sz="4000" b="1" dirty="0"/>
                <a:t> test video clips in one hour.</a:t>
              </a:r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6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17145640" y="19383390"/>
            <a:ext cx="14597681" cy="1056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Equation" r:id="rId10" imgW="3695700" imgH="266700" progId="">
                    <p:embed/>
                  </p:oleObj>
                </mc:Choice>
                <mc:Fallback>
                  <p:oleObj name="Equation" r:id="rId10" imgW="3695700" imgH="266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640" y="19383390"/>
                          <a:ext cx="14597681" cy="1056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" name="Lekerekített téglalap 9"/>
          <p:cNvSpPr/>
          <p:nvPr/>
        </p:nvSpPr>
        <p:spPr>
          <a:xfrm>
            <a:off x="17209441" y="16527285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17838560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6249135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3" y="18559285"/>
            <a:ext cx="10125075" cy="710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478" y="19073635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541" y="20929423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28" y="22458185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7617560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28768498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28662135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1073548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776053" y="32573735"/>
            <a:ext cx="15705138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QoE evaluation functions: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Performance analysis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3323035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4375548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042423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5826523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720504" y="15467261"/>
            <a:ext cx="7612534" cy="71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4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6" name="Lekerekített téglalap 9"/>
          <p:cNvSpPr/>
          <p:nvPr/>
        </p:nvSpPr>
        <p:spPr>
          <a:xfrm>
            <a:off x="750737" y="30006109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7" name="Lekerekített téglalap 9"/>
          <p:cNvSpPr/>
          <p:nvPr/>
        </p:nvSpPr>
        <p:spPr>
          <a:xfrm>
            <a:off x="4221244" y="28301543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896465" y="36942503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pSp>
        <p:nvGrpSpPr>
          <p:cNvPr id="59" name="组合 47"/>
          <p:cNvGrpSpPr>
            <a:grpSpLocks noChangeAspect="1"/>
          </p:cNvGrpSpPr>
          <p:nvPr/>
        </p:nvGrpSpPr>
        <p:grpSpPr>
          <a:xfrm>
            <a:off x="1696009" y="38215134"/>
            <a:ext cx="6732000" cy="4598554"/>
            <a:chOff x="1928794" y="1714488"/>
            <a:chExt cx="4929222" cy="3367100"/>
          </a:xfrm>
        </p:grpSpPr>
        <p:sp>
          <p:nvSpPr>
            <p:cNvPr id="60" name="矩形 59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69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122" name="椭圆 121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3" name="对象 122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5" name="公式" r:id="rId21" imgW="177646" imgH="228402" progId="Equation.3">
                      <p:embed/>
                    </p:oleObj>
                  </mc:Choice>
                  <mc:Fallback>
                    <p:oleObj name="公式" r:id="rId21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120" name="椭圆 119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1" name="对象 120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" name="公式" r:id="rId23" imgW="177646" imgH="228402" progId="Equation.3">
                      <p:embed/>
                    </p:oleObj>
                  </mc:Choice>
                  <mc:Fallback>
                    <p:oleObj name="公式" r:id="rId23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118" name="椭圆 117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9" name="对象 118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7" name="公式" r:id="rId25" imgW="177646" imgH="228402" progId="Equation.3">
                      <p:embed/>
                    </p:oleObj>
                  </mc:Choice>
                  <mc:Fallback>
                    <p:oleObj name="公式" r:id="rId25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110" name="椭圆 109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7" name="对象 116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" name="公式" r:id="rId27" imgW="177646" imgH="228402" progId="Equation.3">
                      <p:embed/>
                    </p:oleObj>
                  </mc:Choice>
                  <mc:Fallback>
                    <p:oleObj name="公式" r:id="rId27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3" name="直接连接符 72"/>
            <p:cNvCxnSpPr>
              <a:endCxn id="120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122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6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9" name="公式" r:id="rId29" imgW="342603" imgH="164957" progId="Equation.3">
                      <p:embed/>
                    </p:oleObj>
                  </mc:Choice>
                  <mc:Fallback>
                    <p:oleObj name="公式" r:id="rId29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106" name="矩形 105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7" name="对象 106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0" name="公式" r:id="rId31" imgW="368140" imgH="165028" progId="Equation.3">
                      <p:embed/>
                    </p:oleObj>
                  </mc:Choice>
                  <mc:Fallback>
                    <p:oleObj name="公式" r:id="rId31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90" name="矩形 89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5" name="对象 104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1" name="公式" r:id="rId33" imgW="355138" imgH="177569" progId="Equation.3">
                      <p:embed/>
                    </p:oleObj>
                  </mc:Choice>
                  <mc:Fallback>
                    <p:oleObj name="公式" r:id="rId33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88" name="矩形 87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9" name="对象 88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2" name="公式" r:id="rId35" imgW="368140" imgH="165028" progId="Equation.3">
                      <p:embed/>
                    </p:oleObj>
                  </mc:Choice>
                  <mc:Fallback>
                    <p:oleObj name="公式" r:id="rId35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7" name="对象 86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3" name="公式" r:id="rId37" imgW="355138" imgH="177569" progId="Equation.3">
                      <p:embed/>
                    </p:oleObj>
                  </mc:Choice>
                  <mc:Fallback>
                    <p:oleObj name="公式" r:id="rId37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1" name="直接连接符 80"/>
            <p:cNvCxnSpPr>
              <a:endCxn id="108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>
              <a:endCxn id="106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86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8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endCxn id="90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4613"/>
              </p:ext>
            </p:extLst>
          </p:nvPr>
        </p:nvGraphicFramePr>
        <p:xfrm>
          <a:off x="10253337" y="40238341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39" imgW="1459866" imgH="1091726" progId="Equation.3">
                  <p:embed/>
                </p:oleObj>
              </mc:Choice>
              <mc:Fallback>
                <p:oleObj name="公式" r:id="rId39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337" y="40238341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Content Placeholder 2"/>
          <p:cNvSpPr txBox="1">
            <a:spLocks/>
          </p:cNvSpPr>
          <p:nvPr/>
        </p:nvSpPr>
        <p:spPr bwMode="auto">
          <a:xfrm>
            <a:off x="9038891" y="38166639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26" name="Picture 17"/>
          <p:cNvPicPr>
            <a:picLocks noChangeAspect="1" noChangeArrowheads="1"/>
          </p:cNvPicPr>
          <p:nvPr/>
        </p:nvPicPr>
        <p:blipFill rotWithShape="1">
          <a:blip r:embed="rId4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773435" y="31836912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9"/>
          <p:cNvSpPr txBox="1"/>
          <p:nvPr/>
        </p:nvSpPr>
        <p:spPr>
          <a:xfrm>
            <a:off x="1719720" y="35142303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7150777" y="31681351"/>
            <a:ext cx="3888432" cy="3485786"/>
            <a:chOff x="467544" y="1844824"/>
            <a:chExt cx="2610296" cy="2340000"/>
          </a:xfrm>
        </p:grpSpPr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0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20"/>
          <p:cNvSpPr txBox="1"/>
          <p:nvPr/>
        </p:nvSpPr>
        <p:spPr>
          <a:xfrm>
            <a:off x="7676031" y="35142303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32" name="TextBox 19"/>
          <p:cNvSpPr txBox="1"/>
          <p:nvPr/>
        </p:nvSpPr>
        <p:spPr>
          <a:xfrm>
            <a:off x="12420572" y="35214311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246121" y="31109855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409398" y="31109855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35" name="Picture 18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67" y="31613911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Lekerekített téglalap 9"/>
          <p:cNvSpPr/>
          <p:nvPr/>
        </p:nvSpPr>
        <p:spPr>
          <a:xfrm>
            <a:off x="18302163" y="7832057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41" name="Szövegdoboz 2"/>
          <p:cNvSpPr txBox="1">
            <a:spLocks noChangeArrowheads="1"/>
          </p:cNvSpPr>
          <p:nvPr/>
        </p:nvSpPr>
        <p:spPr bwMode="auto">
          <a:xfrm>
            <a:off x="16365836" y="8972080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42" name="Picture 62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561" y="9560249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内容占位符 2"/>
          <p:cNvSpPr txBox="1">
            <a:spLocks/>
          </p:cNvSpPr>
          <p:nvPr/>
        </p:nvSpPr>
        <p:spPr bwMode="auto">
          <a:xfrm>
            <a:off x="25308919" y="10007902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</p:spTree>
    <p:extLst>
      <p:ext uri="{BB962C8B-B14F-4D97-AF65-F5344CB8AC3E}">
        <p14:creationId xmlns:p14="http://schemas.microsoft.com/office/powerpoint/2010/main" val="23681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559399" y="3225901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DASH User Experience Improvement Study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Yuchen</a:t>
            </a:r>
            <a:r>
              <a:rPr lang="en-US" altLang="zh-CN" sz="4800" b="1" dirty="0">
                <a:solidFill>
                  <a:srgbClr val="000000"/>
                </a:solidFill>
              </a:rPr>
              <a:t>, and 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4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  <p:sp>
        <p:nvSpPr>
          <p:cNvPr id="91" name="Lekerekített téglalap 9"/>
          <p:cNvSpPr/>
          <p:nvPr/>
        </p:nvSpPr>
        <p:spPr>
          <a:xfrm>
            <a:off x="4582858" y="639425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2" name="Szövegdoboz 2"/>
          <p:cNvSpPr txBox="1">
            <a:spLocks noChangeArrowheads="1"/>
          </p:cNvSpPr>
          <p:nvPr/>
        </p:nvSpPr>
        <p:spPr bwMode="auto">
          <a:xfrm>
            <a:off x="788182" y="8290218"/>
            <a:ext cx="15054689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service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ekerekített téglalap 3"/>
          <p:cNvSpPr/>
          <p:nvPr/>
        </p:nvSpPr>
        <p:spPr>
          <a:xfrm>
            <a:off x="258170" y="554655"/>
            <a:ext cx="32458025" cy="4321175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402013"/>
            <a:ext cx="21918612" cy="44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Rate Adaptation Algorithms for Dynamic Adaptive Streaming over HTTP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Qi, Shen Hui, </a:t>
            </a:r>
            <a:r>
              <a:rPr lang="en-US" altLang="zh-CN" sz="4800" b="1" dirty="0">
                <a:solidFill>
                  <a:srgbClr val="000000"/>
                </a:solidFill>
              </a:rPr>
              <a:t>and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 </a:t>
            </a:r>
            <a:endParaRPr lang="en-US" altLang="zh-CN" sz="4800" b="1" dirty="0" smtClean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niversity </a:t>
            </a:r>
            <a:r>
              <a:rPr lang="en-US" altLang="zh-CN" sz="3400" b="1" dirty="0">
                <a:solidFill>
                  <a:srgbClr val="000000"/>
                </a:solidFill>
              </a:rPr>
              <a:t>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shenhui0509@bupt.edu.cn</a:t>
            </a:r>
            <a:endParaRPr lang="en-US" altLang="zh-CN" sz="3400" b="1" dirty="0">
              <a:solidFill>
                <a:srgbClr val="000000"/>
              </a:solidFill>
            </a:endParaRP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888227" y="1649413"/>
            <a:ext cx="158543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7875" y="7962900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357187" y="9517769"/>
            <a:ext cx="16324049" cy="41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</a:t>
            </a:r>
            <a:r>
              <a:rPr lang="en-US" altLang="zh-CN" sz="4400" b="1" dirty="0" err="1" smtClean="0"/>
              <a:t>QoE</a:t>
            </a:r>
            <a:r>
              <a:rPr lang="en-US" altLang="zh-CN" sz="4400" b="1" dirty="0" smtClean="0"/>
              <a:t> based bitrate adaptation algorithm</a:t>
            </a:r>
          </a:p>
          <a:p>
            <a:pPr marL="522288" indent="-522288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bandwidth estimation algorithm for 2 typical scenarios</a:t>
            </a:r>
          </a:p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Research on the </a:t>
            </a:r>
            <a:r>
              <a:rPr lang="en-US" altLang="zh-CN" sz="4400" b="1" dirty="0"/>
              <a:t>bitrate adaptation performance </a:t>
            </a:r>
            <a:r>
              <a:rPr lang="en-US" altLang="zh-CN" sz="4400" b="1" dirty="0" smtClean="0"/>
              <a:t>for multi-user scenario</a:t>
            </a:r>
            <a:endParaRPr lang="en-US" altLang="zh-CN" sz="4400" b="1" dirty="0"/>
          </a:p>
        </p:txBody>
      </p:sp>
      <p:sp>
        <p:nvSpPr>
          <p:cNvPr id="40" name="Lekerekített téglalap 9"/>
          <p:cNvSpPr/>
          <p:nvPr/>
        </p:nvSpPr>
        <p:spPr>
          <a:xfrm>
            <a:off x="3057967" y="12600392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8" name="Szövegdoboz 2"/>
              <p:cNvSpPr txBox="1">
                <a:spLocks noChangeArrowheads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QoE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dirty="0" smtClean="0">
                  <a:solidFill>
                    <a:srgbClr val="FF0000"/>
                  </a:solidFill>
                </a:endParaRP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 smtClean="0"/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QoE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QoE when choosing bitrate for segment </a:t>
                </a:r>
                <a:r>
                  <a:rPr lang="en-US" altLang="zh-CN" sz="4000" i="1" dirty="0" err="1" smtClean="0"/>
                  <a:t>i</a:t>
                </a:r>
                <a:endParaRPr lang="en-US" altLang="zh-CN" sz="4000" i="1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435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blipFill rotWithShape="0">
                <a:blip r:embed="rId4"/>
                <a:stretch>
                  <a:fillRect l="-957" t="-4137" b="-362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036458" y="1099572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Lekerekített téglalap 9"/>
          <p:cNvSpPr/>
          <p:nvPr/>
        </p:nvSpPr>
        <p:spPr>
          <a:xfrm>
            <a:off x="19065620" y="31122381"/>
            <a:ext cx="10557486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Future work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6" name="Szövegdoboz 2"/>
          <p:cNvSpPr txBox="1">
            <a:spLocks noChangeArrowheads="1"/>
          </p:cNvSpPr>
          <p:nvPr/>
        </p:nvSpPr>
        <p:spPr bwMode="auto">
          <a:xfrm>
            <a:off x="16482005" y="32820586"/>
            <a:ext cx="14956446" cy="21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800" b="1" dirty="0" smtClean="0"/>
              <a:t>Network-assisted DASH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Involve network device into adaptation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Resource allocation for multi-user</a:t>
            </a:r>
          </a:p>
        </p:txBody>
      </p:sp>
      <p:sp>
        <p:nvSpPr>
          <p:cNvPr id="48" name="Szövegdoboz 2"/>
          <p:cNvSpPr txBox="1">
            <a:spLocks noChangeArrowheads="1"/>
          </p:cNvSpPr>
          <p:nvPr/>
        </p:nvSpPr>
        <p:spPr bwMode="auto">
          <a:xfrm rot="10800000" flipV="1">
            <a:off x="966164" y="19211677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Analyze performance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1.Propose a stall prediction method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2.Adopt UCSD DASH QoE model for simulation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3.Compare with algorithm utilizing QoE model qualitatively</a:t>
            </a:r>
            <a:r>
              <a:rPr lang="en-US" altLang="zh-CN" sz="4000" baseline="30000" dirty="0" smtClean="0"/>
              <a:t>[1]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4.Compare with overall optimization results deduced from provided bandwidth variation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635772" y="23527533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3062214"/>
                <a:gridCol w="3443381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65258" y="22881202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QoE Comparison</a:t>
            </a:r>
            <a:endParaRPr lang="zh-CN" altLang="en-US" sz="3600" b="1" dirty="0" smtClean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520311" y="27583878"/>
            <a:ext cx="10929942" cy="7172875"/>
          </a:xfrm>
          <a:prstGeom prst="rect">
            <a:avLst/>
          </a:prstGeom>
        </p:spPr>
      </p:pic>
      <p:sp>
        <p:nvSpPr>
          <p:cNvPr id="37" name="Szövegdoboz 2"/>
          <p:cNvSpPr txBox="1">
            <a:spLocks noChangeArrowheads="1"/>
          </p:cNvSpPr>
          <p:nvPr/>
        </p:nvSpPr>
        <p:spPr bwMode="auto">
          <a:xfrm>
            <a:off x="1974275" y="37285685"/>
            <a:ext cx="8906371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>
                <a:solidFill>
                  <a:srgbClr val="FF0000"/>
                </a:solidFill>
              </a:rPr>
              <a:t>When bitrate adaptation is smoother , fairness and efficiency are less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07202" y="42614277"/>
            <a:ext cx="1055032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545.9;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0.819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244" y="36565000"/>
            <a:ext cx="8192368" cy="5711213"/>
          </a:xfrm>
          <a:prstGeom prst="rect">
            <a:avLst/>
          </a:prstGeom>
        </p:spPr>
      </p:pic>
      <p:sp>
        <p:nvSpPr>
          <p:cNvPr id="47" name="Lekerekített téglalap 9"/>
          <p:cNvSpPr/>
          <p:nvPr/>
        </p:nvSpPr>
        <p:spPr>
          <a:xfrm>
            <a:off x="7529594" y="35347325"/>
            <a:ext cx="17280058" cy="11535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948267" y="42596274"/>
            <a:ext cx="849018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784.3;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0.712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03203" y="41246125"/>
            <a:ext cx="10024893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Note</a:t>
            </a:r>
            <a:r>
              <a:rPr lang="en-US" altLang="zh-CN" sz="3600" dirty="0" smtClean="0">
                <a:solidFill>
                  <a:schemeClr val="accent6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:</a:t>
            </a:r>
            <a:r>
              <a:rPr lang="en-US" altLang="zh-CN" sz="3600" i="1" dirty="0"/>
              <a:t>Smooth window size</a:t>
            </a:r>
            <a:r>
              <a:rPr lang="en-US" altLang="zh-CN" sz="3600" dirty="0"/>
              <a:t>: The number of segments </a:t>
            </a:r>
            <a:r>
              <a:rPr lang="en-US" altLang="zh-CN" sz="3600" dirty="0" smtClean="0"/>
              <a:t>involved </a:t>
            </a:r>
            <a:r>
              <a:rPr lang="en-US" altLang="zh-CN" sz="3600" dirty="0"/>
              <a:t>in bandwidth </a:t>
            </a:r>
            <a:r>
              <a:rPr lang="en-US" altLang="zh-CN" sz="3600" dirty="0" smtClean="0"/>
              <a:t>estimation 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2596" y="36565605"/>
            <a:ext cx="8337783" cy="587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  <a:blipFill rotWithShape="0">
                <a:blip r:embed="rId9"/>
                <a:stretch>
                  <a:fillRect l="-4589" t="-1551" b="-3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15630" y="34612759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1687957" y="29240824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𝑄𝑜𝑆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𝐷𝐴𝑆𝐻</m:t>
                        </m:r>
                      </m:sub>
                    </m:sSub>
                  </m:oMath>
                </a14:m>
                <a:r>
                  <a:rPr lang="en-US" altLang="zh-CN" sz="3600" dirty="0"/>
                  <a:t>: includes </a:t>
                </a:r>
                <a:r>
                  <a:rPr lang="en-US" altLang="zh-CN" sz="3600" i="1" dirty="0"/>
                  <a:t>stall , initial delay </a:t>
                </a:r>
                <a:r>
                  <a:rPr lang="en-US" altLang="zh-CN" sz="3600" dirty="0"/>
                  <a:t>and </a:t>
                </a:r>
                <a:r>
                  <a:rPr lang="en-US" altLang="zh-CN" sz="3600" i="1" dirty="0"/>
                  <a:t>level variation</a:t>
                </a:r>
                <a:r>
                  <a:rPr lang="en-US" altLang="zh-CN" sz="3600" dirty="0" smtClean="0"/>
                  <a:t>. Details </a:t>
                </a:r>
                <a:r>
                  <a:rPr lang="en-US" altLang="zh-CN" sz="3600" dirty="0"/>
                  <a:t>in </a:t>
                </a:r>
                <a:r>
                  <a:rPr lang="en-US" altLang="zh-CN" sz="3600" dirty="0" smtClean="0"/>
                  <a:t>another poster.</a:t>
                </a:r>
                <a:endParaRPr lang="en-US" altLang="zh-CN" sz="3600" dirty="0"/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3600" i="1" dirty="0"/>
                  <a:t>:</a:t>
                </a:r>
                <a:r>
                  <a:rPr lang="en-US" altLang="zh-CN" sz="3600" dirty="0"/>
                  <a:t>State of client before sending request of segment </a:t>
                </a:r>
                <a:r>
                  <a:rPr lang="en-US" altLang="zh-CN" sz="3600" i="1" dirty="0" err="1" smtClean="0"/>
                  <a:t>i</a:t>
                </a:r>
                <a:r>
                  <a:rPr lang="en-US" altLang="zh-CN" sz="3600" dirty="0" smtClean="0"/>
                  <a:t>, </a:t>
                </a:r>
                <a:r>
                  <a:rPr lang="en-US" altLang="zh-CN" sz="3600" dirty="0"/>
                  <a:t>mainly </a:t>
                </a:r>
                <a:r>
                  <a:rPr lang="en-US" altLang="zh-CN" sz="3600" i="1" dirty="0" smtClean="0"/>
                  <a:t>buffer length</a:t>
                </a:r>
                <a:endParaRPr lang="en-US" altLang="zh-CN" sz="3600" i="1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6468" r="-79" b="-1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6388779" y="17051437"/>
            <a:ext cx="16400442" cy="13442171"/>
            <a:chOff x="16388779" y="7948659"/>
            <a:chExt cx="16400442" cy="13442171"/>
          </a:xfrm>
        </p:grpSpPr>
        <p:sp>
          <p:nvSpPr>
            <p:cNvPr id="52" name="Lekerekített téglalap 9"/>
            <p:cNvSpPr/>
            <p:nvPr/>
          </p:nvSpPr>
          <p:spPr>
            <a:xfrm>
              <a:off x="18322130" y="7948659"/>
              <a:ext cx="12673012" cy="140283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b="1" dirty="0" smtClean="0">
                  <a:solidFill>
                    <a:srgbClr val="FFFFFF"/>
                  </a:solidFill>
                </a:rPr>
                <a:t>Bandwidth estimation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388779" y="16197877"/>
              <a:ext cx="800885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517571" y="16189003"/>
              <a:ext cx="729186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</a:p>
                <a:p>
                  <a:endParaRPr lang="zh-CN" altLang="en-US" sz="1050" dirty="0" smtClean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27" t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27" t="-1816" b="-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801157" y="11707191"/>
              <a:ext cx="6644406" cy="435807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65484" y="11602393"/>
              <a:ext cx="7008933" cy="4527637"/>
            </a:xfrm>
            <a:prstGeom prst="rect">
              <a:avLst/>
            </a:prstGeom>
          </p:spPr>
        </p:pic>
        <p:sp>
          <p:nvSpPr>
            <p:cNvPr id="60" name="Szövegdoboz 2"/>
            <p:cNvSpPr txBox="1">
              <a:spLocks noChangeArrowheads="1"/>
            </p:cNvSpPr>
            <p:nvPr/>
          </p:nvSpPr>
          <p:spPr bwMode="auto">
            <a:xfrm>
              <a:off x="16830083" y="9562605"/>
              <a:ext cx="15959138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2 typical scenario</a:t>
              </a: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response quickly</a:t>
              </a:r>
              <a:endParaRPr lang="en-US" altLang="zh-CN" sz="4400" dirty="0" smtClean="0">
                <a:latin typeface="Calibri" pitchFamily="34" charset="0"/>
                <a:ea typeface="+mn-ea"/>
              </a:endParaRP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keep stable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5338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blipFill rotWithShape="0">
                <a:blip r:embed="rId15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DASH User Experience  Improvement</a:t>
            </a:r>
            <a:r>
              <a:rPr lang="zh-CN" altLang="en-US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052075" y="11179537"/>
            <a:ext cx="15990454" cy="27091552"/>
            <a:chOff x="27831404" y="8263622"/>
            <a:chExt cx="15990454" cy="27091552"/>
          </a:xfrm>
        </p:grpSpPr>
        <p:sp>
          <p:nvSpPr>
            <p:cNvPr id="5" name="Lekerekített téglalap 9"/>
            <p:cNvSpPr/>
            <p:nvPr/>
          </p:nvSpPr>
          <p:spPr>
            <a:xfrm>
              <a:off x="28914080" y="8263622"/>
              <a:ext cx="14580000" cy="120173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QoE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Model </a:t>
              </a:r>
              <a:r>
                <a:rPr lang="en-US" altLang="zh-CN" sz="6600" b="1" dirty="0">
                  <a:solidFill>
                    <a:srgbClr val="FFFFFF"/>
                  </a:solidFill>
                </a:rPr>
                <a:t>of Level Variation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Szövegdoboz 2"/>
            <p:cNvSpPr txBox="1">
              <a:spLocks noChangeArrowheads="1"/>
            </p:cNvSpPr>
            <p:nvPr/>
          </p:nvSpPr>
          <p:spPr bwMode="auto">
            <a:xfrm>
              <a:off x="27898429" y="9654169"/>
              <a:ext cx="15705138" cy="32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r>
                <a:rPr lang="en-US" altLang="zh-CN" sz="4800" b="1" dirty="0" smtClean="0">
                  <a:latin typeface="Calibri" pitchFamily="34" charset="0"/>
                </a:rPr>
                <a:t>Primacy and Recency Effects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</p:txBody>
        </p:sp>
        <p:pic>
          <p:nvPicPr>
            <p:cNvPr id="7" name="Picture 5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9787" y="10014209"/>
              <a:ext cx="8883809" cy="623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7517" y="10518265"/>
              <a:ext cx="6400800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9580" y="12374053"/>
              <a:ext cx="6408737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7367" y="13902815"/>
              <a:ext cx="6259513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Szövegdoboz 2"/>
            <p:cNvSpPr txBox="1">
              <a:spLocks noChangeArrowheads="1"/>
            </p:cNvSpPr>
            <p:nvPr/>
          </p:nvSpPr>
          <p:spPr bwMode="auto">
            <a:xfrm>
              <a:off x="27831404" y="16206897"/>
              <a:ext cx="15705138" cy="268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r>
                <a:rPr lang="en-US" altLang="zh-CN" sz="4800" b="1" dirty="0">
                  <a:latin typeface="Calibri" panose="020F0502020204030204" pitchFamily="34" charset="0"/>
                </a:rPr>
                <a:t>QoE evaluation functions: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marL="457200" lvl="1" indent="0" algn="just" eaLnBrk="1" hangingPunct="1">
                <a:lnSpc>
                  <a:spcPts val="4000"/>
                </a:lnSpc>
                <a:spcAft>
                  <a:spcPts val="1825"/>
                </a:spcAft>
              </a:pPr>
              <a:endParaRPr lang="en-US" altLang="zh-CN" sz="4800" b="1" dirty="0">
                <a:latin typeface="Calibri" panose="020F0502020204030204" pitchFamily="34" charset="0"/>
              </a:endParaRPr>
            </a:p>
          </p:txBody>
        </p:sp>
        <p:pic>
          <p:nvPicPr>
            <p:cNvPr id="12" name="Picture 6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3929" y="16956197"/>
              <a:ext cx="12184063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0329" y="18008710"/>
              <a:ext cx="15447963" cy="874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Szövegdoboz 2"/>
            <p:cNvSpPr txBox="1">
              <a:spLocks noChangeArrowheads="1"/>
            </p:cNvSpPr>
            <p:nvPr/>
          </p:nvSpPr>
          <p:spPr bwMode="auto">
            <a:xfrm>
              <a:off x="28302596" y="20383361"/>
              <a:ext cx="13763846" cy="189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two typical scenario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  <p:sp>
          <p:nvSpPr>
            <p:cNvPr id="15" name="Lekerekített téglalap 9"/>
            <p:cNvSpPr/>
            <p:nvPr/>
          </p:nvSpPr>
          <p:spPr>
            <a:xfrm>
              <a:off x="29679553" y="19015209"/>
              <a:ext cx="12673012" cy="1188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Bandwidth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Estimation</a:t>
              </a:r>
              <a:endParaRPr lang="en-US" altLang="zh-CN" sz="6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662636" y="28730438"/>
              <a:ext cx="108388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149523" y="34893509"/>
              <a:ext cx="103202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  <a:endParaRPr lang="zh-CN" altLang="en-US" sz="3600" dirty="0" smtClean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898" t="-1706" r="-4839" b="-36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36" t="-1741" r="-130" b="-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4179" y="22354818"/>
              <a:ext cx="8440842" cy="638626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54724" y="29090478"/>
              <a:ext cx="8540205" cy="580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1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1737</Words>
  <Application>Microsoft Office PowerPoint</Application>
  <PresentationFormat>自定义</PresentationFormat>
  <Paragraphs>469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Office-téma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DASH User Experience  Improvement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222</cp:revision>
  <dcterms:created xsi:type="dcterms:W3CDTF">2012-10-30T14:17:43Z</dcterms:created>
  <dcterms:modified xsi:type="dcterms:W3CDTF">2014-11-14T09:11:12Z</dcterms:modified>
</cp:coreProperties>
</file>