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1" r:id="rId4"/>
    <p:sldId id="260" r:id="rId5"/>
    <p:sldId id="259" r:id="rId6"/>
    <p:sldId id="257" r:id="rId7"/>
    <p:sldId id="258" r:id="rId8"/>
  </p:sldIdLst>
  <p:sldSz cx="32921575" cy="43895963"/>
  <p:notesSz cx="7099300" cy="10234613"/>
  <p:defaultTextStyle>
    <a:defPPr>
      <a:defRPr lang="zh-CN"/>
    </a:defPPr>
    <a:lvl1pPr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2193925" indent="-173672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4389438" indent="-3475038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6583363" indent="-5211763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8778875" indent="-695007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1D46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704" autoAdjust="0"/>
  </p:normalViewPr>
  <p:slideViewPr>
    <p:cSldViewPr>
      <p:cViewPr>
        <p:scale>
          <a:sx n="30" d="100"/>
          <a:sy n="30" d="100"/>
        </p:scale>
        <p:origin x="366" y="-126"/>
      </p:cViewPr>
      <p:guideLst>
        <p:guide orient="horz" pos="13826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1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DF5CB9-A1F1-410A-97DB-2EF24BB6B9E6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D2318B-316E-46D4-8903-1AAF0ED81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38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87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4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9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6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69118" y="13636203"/>
            <a:ext cx="27983339" cy="94091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F8ED-FEBD-422D-9B4F-BC272A5EF1BC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FCAD-8D64-47F3-BB04-DB308CFAE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E523-CB8B-47F1-9FF0-DF2CBE87920A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EAA9-248C-4956-BBF4-68BFFA7F5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868142" y="1757877"/>
            <a:ext cx="7407354" cy="374538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6079" y="1757877"/>
            <a:ext cx="21673370" cy="374538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830B-E54D-4421-AF9E-69BE7A23927A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2B0E1-3685-40BB-BDD8-9489C95D6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69125" y="13636209"/>
            <a:ext cx="27983339" cy="940918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4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0581" y="28207230"/>
            <a:ext cx="27983339" cy="8718226"/>
          </a:xfrm>
        </p:spPr>
        <p:txBody>
          <a:bodyPr anchor="t"/>
          <a:lstStyle>
            <a:lvl1pPr algn="l">
              <a:defRPr sz="278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0581" y="18604985"/>
            <a:ext cx="27983339" cy="9602239"/>
          </a:xfrm>
        </p:spPr>
        <p:txBody>
          <a:bodyPr anchor="b"/>
          <a:lstStyle>
            <a:lvl1pPr marL="0" indent="0">
              <a:buNone/>
              <a:defRPr sz="13900">
                <a:solidFill>
                  <a:schemeClr val="tx1">
                    <a:tint val="75000"/>
                  </a:schemeClr>
                </a:solidFill>
              </a:defRPr>
            </a:lvl1pPr>
            <a:lvl2pPr marL="3181988" indent="0">
              <a:buNone/>
              <a:defRPr sz="12500">
                <a:solidFill>
                  <a:schemeClr val="tx1">
                    <a:tint val="75000"/>
                  </a:schemeClr>
                </a:solidFill>
              </a:defRPr>
            </a:lvl2pPr>
            <a:lvl3pPr marL="6363977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3pPr>
            <a:lvl4pPr marL="95459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452641" y="63933657"/>
            <a:ext cx="48782231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4783560" y="63933657"/>
            <a:ext cx="48782228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79" y="1757874"/>
            <a:ext cx="29629418" cy="731599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88" y="1747710"/>
            <a:ext cx="10830971" cy="743792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71425" y="1747719"/>
            <a:ext cx="18404075" cy="37463988"/>
          </a:xfrm>
        </p:spPr>
        <p:txBody>
          <a:bodyPr/>
          <a:lstStyle>
            <a:lvl1pPr>
              <a:defRPr sz="22100"/>
            </a:lvl1pPr>
            <a:lvl2pPr>
              <a:defRPr sz="19700"/>
            </a:lvl2pPr>
            <a:lvl3pPr>
              <a:defRPr sz="16800"/>
            </a:lvl3pPr>
            <a:lvl4pPr>
              <a:defRPr sz="13900"/>
            </a:lvl4pPr>
            <a:lvl5pPr>
              <a:defRPr sz="13900"/>
            </a:lvl5pPr>
            <a:lvl6pPr>
              <a:defRPr sz="13900"/>
            </a:lvl6pPr>
            <a:lvl7pPr>
              <a:defRPr sz="13900"/>
            </a:lvl7pPr>
            <a:lvl8pPr>
              <a:defRPr sz="13900"/>
            </a:lvl8pPr>
            <a:lvl9pPr>
              <a:defRPr sz="13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6088" y="9185646"/>
            <a:ext cx="10830971" cy="30026061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421D1-07E8-4BA0-AA17-83E7D390FE98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CB34-C529-437C-959A-27BB8EBA4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22100"/>
            </a:lvl1pPr>
            <a:lvl2pPr marL="3181988" indent="0">
              <a:buNone/>
              <a:defRPr sz="19700"/>
            </a:lvl2pPr>
            <a:lvl3pPr marL="6363977" indent="0">
              <a:buNone/>
              <a:defRPr sz="16800"/>
            </a:lvl3pPr>
            <a:lvl4pPr marL="9545960" indent="0">
              <a:buNone/>
              <a:defRPr sz="13900"/>
            </a:lvl4pPr>
            <a:lvl5pPr marL="12727949" indent="0">
              <a:buNone/>
              <a:defRPr sz="13900"/>
            </a:lvl5pPr>
            <a:lvl6pPr marL="15909937" indent="0">
              <a:buNone/>
              <a:defRPr sz="13900"/>
            </a:lvl6pPr>
            <a:lvl7pPr marL="19091925" indent="0">
              <a:buNone/>
              <a:defRPr sz="13900"/>
            </a:lvl7pPr>
            <a:lvl8pPr marL="22273909" indent="0">
              <a:buNone/>
              <a:defRPr sz="13900"/>
            </a:lvl8pPr>
            <a:lvl9pPr marL="25455897" indent="0">
              <a:buNone/>
              <a:defRPr sz="139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040360" y="10973991"/>
            <a:ext cx="24525428" cy="23378664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452645" y="10973991"/>
            <a:ext cx="73039031" cy="23378664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0577" y="28207224"/>
            <a:ext cx="27983339" cy="8718226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00577" y="18604985"/>
            <a:ext cx="27983339" cy="960223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2838-9455-4212-8C6F-3F9B72CE60D5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DD22-8324-4151-BB55-76B51862F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6079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35134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7D72-810E-4704-A916-2A2456CB1C26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8D93-28D8-40F3-904B-E8832EBA5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5332-260F-49EB-9910-0A4AFAEB4734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231D-25B8-4AAD-8E0C-5C53513F2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553-3F3F-43F6-8C32-175F1A2A52A7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D6184-3822-4CD3-9F9E-B002B47E4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3C8AE-34A4-4F6A-829D-02F149FD2707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91D34-5AB9-45BC-84D0-6181A7D2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081" y="1747710"/>
            <a:ext cx="10830971" cy="743792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1421" y="1747713"/>
            <a:ext cx="18404075" cy="37463988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6081" y="9185640"/>
            <a:ext cx="10830971" cy="30026061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DE7C-5760-47A5-9E78-B4B398FB8EBD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01E2-E9FE-4194-89A2-E94D33F15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7E809-1856-4791-8724-C1FA7F0F8240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EBC1-16B0-435D-8A4B-25C7846A1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9100" cy="731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46238" y="10242550"/>
            <a:ext cx="29629100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40684450"/>
            <a:ext cx="7681912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68A365-4E22-46D1-B5A3-3A42DBCC2430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47438" y="40684450"/>
            <a:ext cx="10426700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 defTabSz="4389486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593425" y="40684450"/>
            <a:ext cx="7681913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7792B1-4089-411A-AECB-5590D2961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1644650" indent="-1644650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47825" y="1758950"/>
            <a:ext cx="29625925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47825" y="10240963"/>
            <a:ext cx="29625925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47825" y="40686038"/>
            <a:ext cx="7678738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AB5C7678-33A7-4FD0-8B64-0A044B96CA6C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247438" y="40686038"/>
            <a:ext cx="10426700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595013" y="40686038"/>
            <a:ext cx="7678737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6822A4C-4146-4ECA-9CB6-C86CD364145D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6359525" rtl="0" eaLnBrk="0" fontAlgn="base" hangingPunct="0">
        <a:spcBef>
          <a:spcPct val="0"/>
        </a:spcBef>
        <a:spcAft>
          <a:spcPct val="0"/>
        </a:spcAft>
        <a:defRPr sz="3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5pPr>
      <a:lvl6pPr marL="69667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6pPr>
      <a:lvl7pPr marL="139334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7pPr>
      <a:lvl8pPr marL="209002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8pPr>
      <a:lvl9pPr marL="278669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9pPr>
    </p:titleStyle>
    <p:bodyStyle>
      <a:lvl1pPr marL="2382838" indent="-2382838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313" indent="-1985963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700" kern="1200">
          <a:solidFill>
            <a:schemeClr val="tx1"/>
          </a:solidFill>
          <a:latin typeface="+mn-lt"/>
          <a:ea typeface="+mn-ea"/>
          <a:cs typeface="+mn-cs"/>
        </a:defRPr>
      </a:lvl2pPr>
      <a:lvl3pPr marL="795178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313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6075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900" kern="1200">
          <a:solidFill>
            <a:schemeClr val="tx1"/>
          </a:solidFill>
          <a:latin typeface="+mn-lt"/>
          <a:ea typeface="+mn-ea"/>
          <a:cs typeface="+mn-cs"/>
        </a:defRPr>
      </a:lvl5pPr>
      <a:lvl6pPr marL="17500929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82917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7pPr>
      <a:lvl8pPr marL="23864905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46894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181988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636397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954596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4pPr>
      <a:lvl5pPr marL="1272794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993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1925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7pPr>
      <a:lvl8pPr marL="2227390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589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wmf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1.wmf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5.wmf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27.wmf"/><Relationship Id="rId34" Type="http://schemas.openxmlformats.org/officeDocument/2006/relationships/image" Target="../media/image37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3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1.bin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image" Target="../media/image31.emf"/><Relationship Id="rId36" Type="http://schemas.openxmlformats.org/officeDocument/2006/relationships/image" Target="../media/image39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6.wmf"/><Relationship Id="rId31" Type="http://schemas.openxmlformats.org/officeDocument/2006/relationships/image" Target="../media/image34.png"/><Relationship Id="rId4" Type="http://schemas.openxmlformats.org/officeDocument/2006/relationships/image" Target="../media/image2.jpe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30.wmf"/><Relationship Id="rId30" Type="http://schemas.openxmlformats.org/officeDocument/2006/relationships/image" Target="../media/image33.emf"/><Relationship Id="rId35" Type="http://schemas.openxmlformats.org/officeDocument/2006/relationships/image" Target="../media/image38.png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image" Target="../media/image17.wmf"/><Relationship Id="rId26" Type="http://schemas.openxmlformats.org/officeDocument/2006/relationships/image" Target="../media/image23.wmf"/><Relationship Id="rId39" Type="http://schemas.openxmlformats.org/officeDocument/2006/relationships/oleObject" Target="../embeddings/oleObject23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7.wmf"/><Relationship Id="rId42" Type="http://schemas.openxmlformats.org/officeDocument/2006/relationships/image" Target="../media/image32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20" Type="http://schemas.openxmlformats.org/officeDocument/2006/relationships/image" Target="../media/image19.png"/><Relationship Id="rId29" Type="http://schemas.openxmlformats.org/officeDocument/2006/relationships/oleObject" Target="../embeddings/oleObject18.bin"/><Relationship Id="rId41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1.wmf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30.wmf"/><Relationship Id="rId5" Type="http://schemas.openxmlformats.org/officeDocument/2006/relationships/image" Target="../media/image3.png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4.wmf"/><Relationship Id="rId36" Type="http://schemas.openxmlformats.org/officeDocument/2006/relationships/image" Target="../media/image28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34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3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21.bin"/><Relationship Id="rId43" Type="http://schemas.openxmlformats.org/officeDocument/2006/relationships/image" Target="../media/image33.emf"/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11.png"/><Relationship Id="rId17" Type="http://schemas.openxmlformats.org/officeDocument/2006/relationships/image" Target="../media/image16.wmf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34" Type="http://schemas.openxmlformats.org/officeDocument/2006/relationships/image" Target="../media/image3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37" Type="http://schemas.openxmlformats.org/officeDocument/2006/relationships/image" Target="../media/image400.png"/><Relationship Id="rId5" Type="http://schemas.openxmlformats.org/officeDocument/2006/relationships/image" Target="../media/image35.png"/><Relationship Id="rId36" Type="http://schemas.openxmlformats.org/officeDocument/2006/relationships/image" Target="../media/image39.png"/><Relationship Id="rId4" Type="http://schemas.openxmlformats.org/officeDocument/2006/relationships/image" Target="../media/image3.png"/><Relationship Id="rId35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.jpe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45.png"/><Relationship Id="rId5" Type="http://schemas.openxmlformats.org/officeDocument/2006/relationships/image" Target="../media/image3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43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wmf"/><Relationship Id="rId7" Type="http://schemas.openxmlformats.org/officeDocument/2006/relationships/image" Target="../media/image18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11" Type="http://schemas.openxmlformats.org/officeDocument/2006/relationships/image" Target="../media/image39.png"/><Relationship Id="rId5" Type="http://schemas.openxmlformats.org/officeDocument/2006/relationships/image" Target="../media/image14.wmf"/><Relationship Id="rId10" Type="http://schemas.openxmlformats.org/officeDocument/2006/relationships/image" Target="../media/image38.png"/><Relationship Id="rId4" Type="http://schemas.openxmlformats.org/officeDocument/2006/relationships/image" Target="../media/image13.wmf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0"/>
            <a:ext cx="32921575" cy="4389596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DASH(1)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2858" y="6970317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19027" y="8338469"/>
            <a:ext cx="15054689" cy="973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269875" lvl="0" indent="-269875" defTabSz="860425">
              <a:lnSpc>
                <a:spcPts val="44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Study on QoE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service</a:t>
            </a:r>
          </a:p>
          <a:p>
            <a:pPr marL="269875" lvl="0" indent="-269875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bitrate adaptation algorithms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QoE-based bitrate adaptation algorithm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bandwidth estimating method for 2 typical scenarios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the performance of bitrate adaptation for multi-user scenario </a:t>
            </a: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41151" y="20069419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2879302" y="17915533"/>
            <a:ext cx="11753418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Background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4" name="TextBox 1"/>
          <p:cNvSpPr txBox="1"/>
          <p:nvPr/>
        </p:nvSpPr>
        <p:spPr bwMode="auto">
          <a:xfrm>
            <a:off x="469467" y="22684543"/>
            <a:ext cx="722219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</a:t>
            </a:r>
            <a:r>
              <a:rPr lang="en-US" altLang="zh-CN" sz="3600" b="1" dirty="0" smtClean="0"/>
              <a:t>1. Medium 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6864537" y="22931115"/>
            <a:ext cx="9248393" cy="6644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2</a:t>
            </a:r>
            <a:r>
              <a:rPr lang="en-US" altLang="zh-CN" sz="3600" b="1" dirty="0" smtClean="0"/>
              <a:t>. High Motion Videos (Sports)</a:t>
            </a:r>
            <a:endParaRPr lang="zh-CN" altLang="en-US" sz="3600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98750"/>
              </p:ext>
            </p:extLst>
          </p:nvPr>
        </p:nvGraphicFramePr>
        <p:xfrm>
          <a:off x="767513" y="23859665"/>
          <a:ext cx="15118934" cy="29699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47988"/>
                <a:gridCol w="3168352"/>
                <a:gridCol w="2736304"/>
                <a:gridCol w="3166290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Movie_Case01-48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37621" y="26935810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82917" y="20219789"/>
            <a:ext cx="6941938" cy="2295646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161129" y="20108127"/>
            <a:ext cx="7634660" cy="2524724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0503" y="27463220"/>
            <a:ext cx="15480000" cy="5900570"/>
            <a:chOff x="16333609" y="16191427"/>
            <a:chExt cx="15480000" cy="5900570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5900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9345" tIns="69673" rIns="139345" bIns="69673"/>
            <a:lstStyle/>
            <a:p>
              <a:pPr algn="ctr" defTabSz="6361113">
                <a:lnSpc>
                  <a:spcPts val="5000"/>
                </a:lnSpc>
                <a:spcAft>
                  <a:spcPts val="0"/>
                </a:spcAft>
              </a:pPr>
              <a:r>
                <a:rPr lang="en-US" altLang="zh-CN" sz="5400" b="1" dirty="0" smtClean="0"/>
                <a:t>R </a:t>
              </a:r>
              <a:r>
                <a:rPr lang="en-US" altLang="zh-CN" sz="5400" b="1" dirty="0"/>
                <a:t>= f(I</a:t>
              </a:r>
              <a:r>
                <a:rPr lang="en-US" altLang="zh-CN" sz="5400" b="1" baseline="-25000" dirty="0"/>
                <a:t>ID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ST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LV</a:t>
              </a:r>
              <a:r>
                <a:rPr lang="en-US" altLang="zh-CN" sz="54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6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8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 smtClean="0"/>
                <a:t> </a:t>
              </a:r>
              <a:r>
                <a:rPr lang="en-US" altLang="zh-CN" sz="4000" b="1" dirty="0"/>
                <a:t>participants from BUPT are divided into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3</a:t>
              </a:r>
              <a:r>
                <a:rPr lang="en-US" altLang="zh-CN" sz="4000" b="1" dirty="0"/>
                <a:t> </a:t>
              </a:r>
              <a:r>
                <a:rPr lang="en-US" altLang="zh-CN" sz="4000" b="1" dirty="0" smtClean="0"/>
                <a:t>groups.</a:t>
              </a:r>
              <a:endParaRPr lang="en-US" altLang="zh-CN" sz="4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Each </a:t>
              </a:r>
              <a:r>
                <a:rPr lang="en-US" altLang="zh-CN" sz="4000" b="1" dirty="0"/>
                <a:t>tester watches about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45</a:t>
              </a:r>
              <a:r>
                <a:rPr lang="en-US" altLang="zh-CN" sz="4000" b="1" dirty="0"/>
                <a:t> test video clips in one hour.</a:t>
              </a:r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1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372042"/>
                </p:ext>
              </p:extLst>
            </p:nvPr>
          </p:nvGraphicFramePr>
          <p:xfrm>
            <a:off x="17145640" y="19383390"/>
            <a:ext cx="14597681" cy="1056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" name="Equation" r:id="rId10" imgW="3695700" imgH="266700" progId="">
                    <p:embed/>
                  </p:oleObj>
                </mc:Choice>
                <mc:Fallback>
                  <p:oleObj name="Equation" r:id="rId10" imgW="3695700" imgH="2667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640" y="19383390"/>
                          <a:ext cx="14597681" cy="1056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" name="Lekerekített téglalap 9"/>
          <p:cNvSpPr/>
          <p:nvPr/>
        </p:nvSpPr>
        <p:spPr>
          <a:xfrm>
            <a:off x="1683534" y="33503304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Stall prediction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421624" y="34352147"/>
            <a:ext cx="10929942" cy="7172875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5993549" y="36055662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1179160" y="36942138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27860872" y="8105649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872" y="8105649"/>
                <a:ext cx="3828748" cy="5078313"/>
              </a:xfrm>
              <a:prstGeom prst="rect">
                <a:avLst/>
              </a:prstGeom>
              <a:blipFill rotWithShape="0">
                <a:blip r:embed="rId13"/>
                <a:stretch>
                  <a:fillRect l="-4430" t="-1673" b="-3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17324883" y="6826301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883" y="6826301"/>
                <a:ext cx="10369152" cy="8446543"/>
              </a:xfrm>
              <a:prstGeom prst="rect">
                <a:avLst/>
              </a:prstGeom>
              <a:blipFill rotWithShape="0">
                <a:blip r:embed="rId14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ekerekített téglalap 9"/>
          <p:cNvSpPr/>
          <p:nvPr/>
        </p:nvSpPr>
        <p:spPr>
          <a:xfrm>
            <a:off x="18837051" y="15524346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Bitrate Variation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228" name="Lekerekített téglalap 9"/>
          <p:cNvSpPr/>
          <p:nvPr/>
        </p:nvSpPr>
        <p:spPr>
          <a:xfrm>
            <a:off x="17209441" y="16527285"/>
            <a:ext cx="14474825" cy="1003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fluctuation pattern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804628" y="17838560"/>
            <a:ext cx="15705138" cy="77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374666" y="26249135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switching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53" y="18559285"/>
            <a:ext cx="10125075" cy="710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478" y="19073635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541" y="20929423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28" y="22458185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803041" y="27617560"/>
            <a:ext cx="15705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3" y="28768498"/>
            <a:ext cx="9548813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03" y="28662135"/>
            <a:ext cx="4081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374666" y="31073548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QoE evaluation model for DASH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6776053" y="32573735"/>
            <a:ext cx="15705138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QoE evaluation functions: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Performance analysis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/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78" y="33323035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978" y="34375548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03" y="36042423"/>
            <a:ext cx="9977438" cy="62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889891" y="35826523"/>
            <a:ext cx="6369050" cy="630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35 test videos from both simulated environment and real network traces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Two-fold cross validation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Pearson Correlation Coefficient = 0.92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RMSE = 0.14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720504" y="19211677"/>
            <a:ext cx="7612534" cy="71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+mn-lt"/>
                <a:ea typeface="+mn-ea"/>
              </a:rPr>
              <a:t>Videos provided by Qualcomm</a:t>
            </a:r>
            <a:endParaRPr lang="en-US" sz="4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-7229845" y="9850637"/>
            <a:ext cx="41548616" cy="19519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489597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DASH(2)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Lekerekített téglalap 9"/>
          <p:cNvSpPr/>
          <p:nvPr/>
        </p:nvSpPr>
        <p:spPr>
          <a:xfrm>
            <a:off x="657932" y="16478160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Test Impairment Factors on 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7" name="Lekerekített téglalap 9"/>
          <p:cNvSpPr/>
          <p:nvPr/>
        </p:nvSpPr>
        <p:spPr>
          <a:xfrm>
            <a:off x="4128439" y="20363805"/>
            <a:ext cx="8208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Polynomial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sp>
        <p:nvSpPr>
          <p:cNvPr id="58" name="Lekerekített téglalap 9"/>
          <p:cNvSpPr/>
          <p:nvPr/>
        </p:nvSpPr>
        <p:spPr>
          <a:xfrm>
            <a:off x="3803660" y="28284685"/>
            <a:ext cx="9396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Machine Learning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/>
          </p:nvPr>
        </p:nvGraphicFramePr>
        <p:xfrm>
          <a:off x="369900" y="21299909"/>
          <a:ext cx="16710873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6" imgW="4267080" imgH="266400" progId="Equation.3">
                  <p:embed/>
                </p:oleObj>
              </mc:Choice>
              <mc:Fallback>
                <p:oleObj name="公式" r:id="rId6" imgW="4267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00" y="21299909"/>
                        <a:ext cx="16710873" cy="104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47"/>
          <p:cNvGrpSpPr>
            <a:grpSpLocks noChangeAspect="1"/>
          </p:cNvGrpSpPr>
          <p:nvPr/>
        </p:nvGrpSpPr>
        <p:grpSpPr>
          <a:xfrm>
            <a:off x="1603204" y="29557316"/>
            <a:ext cx="6732000" cy="4598554"/>
            <a:chOff x="1928794" y="1714488"/>
            <a:chExt cx="4929222" cy="3367100"/>
          </a:xfrm>
        </p:grpSpPr>
        <p:sp>
          <p:nvSpPr>
            <p:cNvPr id="61" name="矩形 60"/>
            <p:cNvSpPr/>
            <p:nvPr/>
          </p:nvSpPr>
          <p:spPr bwMode="auto">
            <a:xfrm>
              <a:off x="5214942" y="4235233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929058" y="428625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6072198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500562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3286116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28794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4786314" y="2230865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3000364" y="2234969"/>
              <a:ext cx="785818" cy="1938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grpSp>
          <p:nvGrpSpPr>
            <p:cNvPr id="70" name="组合 8"/>
            <p:cNvGrpSpPr/>
            <p:nvPr/>
          </p:nvGrpSpPr>
          <p:grpSpPr>
            <a:xfrm>
              <a:off x="4000496" y="1714488"/>
              <a:ext cx="428628" cy="481696"/>
              <a:chOff x="3929058" y="1714488"/>
              <a:chExt cx="428628" cy="481696"/>
            </a:xfrm>
          </p:grpSpPr>
          <p:sp>
            <p:nvSpPr>
              <p:cNvPr id="123" name="椭圆 122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4" name="对象 123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3" name="公式" r:id="rId8" imgW="177646" imgH="228402" progId="Equation.3">
                      <p:embed/>
                    </p:oleObj>
                  </mc:Choice>
                  <mc:Fallback>
                    <p:oleObj name="公式" r:id="rId8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组合 9"/>
            <p:cNvGrpSpPr/>
            <p:nvPr/>
          </p:nvGrpSpPr>
          <p:grpSpPr>
            <a:xfrm>
              <a:off x="2714612" y="2571744"/>
              <a:ext cx="428628" cy="481696"/>
              <a:chOff x="3929058" y="1714488"/>
              <a:chExt cx="428628" cy="481696"/>
            </a:xfrm>
          </p:grpSpPr>
          <p:sp>
            <p:nvSpPr>
              <p:cNvPr id="121" name="椭圆 120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2" name="对象 121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4" name="公式" r:id="rId10" imgW="177646" imgH="228402" progId="Equation.3">
                      <p:embed/>
                    </p:oleObj>
                  </mc:Choice>
                  <mc:Fallback>
                    <p:oleObj name="公式" r:id="rId10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12"/>
            <p:cNvGrpSpPr/>
            <p:nvPr/>
          </p:nvGrpSpPr>
          <p:grpSpPr>
            <a:xfrm>
              <a:off x="5286380" y="2518676"/>
              <a:ext cx="428628" cy="481696"/>
              <a:chOff x="3929058" y="1714488"/>
              <a:chExt cx="428628" cy="481696"/>
            </a:xfrm>
          </p:grpSpPr>
          <p:sp>
            <p:nvSpPr>
              <p:cNvPr id="119" name="椭圆 118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0" name="对象 119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5" name="公式" r:id="rId12" imgW="177646" imgH="228402" progId="Equation.3">
                      <p:embed/>
                    </p:oleObj>
                  </mc:Choice>
                  <mc:Fallback>
                    <p:oleObj name="公式" r:id="rId12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" name="组合 15"/>
            <p:cNvGrpSpPr/>
            <p:nvPr/>
          </p:nvGrpSpPr>
          <p:grpSpPr>
            <a:xfrm>
              <a:off x="4641850" y="3643313"/>
              <a:ext cx="430216" cy="479425"/>
              <a:chOff x="3927470" y="1714487"/>
              <a:chExt cx="430216" cy="479425"/>
            </a:xfrm>
          </p:grpSpPr>
          <p:sp>
            <p:nvSpPr>
              <p:cNvPr id="117" name="椭圆 116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8" name="对象 117"/>
              <p:cNvGraphicFramePr>
                <a:graphicFrameLocks noChangeAspect="1"/>
              </p:cNvGraphicFramePr>
              <p:nvPr/>
            </p:nvGraphicFramePr>
            <p:xfrm>
              <a:off x="3927470" y="1714487"/>
              <a:ext cx="376238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6" name="公式" r:id="rId14" imgW="177646" imgH="228402" progId="Equation.3">
                      <p:embed/>
                    </p:oleObj>
                  </mc:Choice>
                  <mc:Fallback>
                    <p:oleObj name="公式" r:id="rId14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470" y="1714487"/>
                            <a:ext cx="376238" cy="479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4" name="直接连接符 73"/>
            <p:cNvCxnSpPr>
              <a:endCxn id="121" idx="7"/>
            </p:cNvCxnSpPr>
            <p:nvPr/>
          </p:nvCxnSpPr>
          <p:spPr bwMode="auto">
            <a:xfrm rot="10800000" flipV="1">
              <a:off x="3080470" y="2071677"/>
              <a:ext cx="991465" cy="56217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>
              <a:stCxn id="123" idx="5"/>
            </p:cNvCxnSpPr>
            <p:nvPr/>
          </p:nvCxnSpPr>
          <p:spPr bwMode="auto">
            <a:xfrm rot="16200000" flipH="1">
              <a:off x="4543031" y="1899832"/>
              <a:ext cx="566671" cy="92002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rot="5400000">
              <a:off x="4786314" y="3071810"/>
              <a:ext cx="714380" cy="428628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7" name="组合 47"/>
            <p:cNvGrpSpPr/>
            <p:nvPr/>
          </p:nvGrpSpPr>
          <p:grpSpPr>
            <a:xfrm>
              <a:off x="1928794" y="3714752"/>
              <a:ext cx="785818" cy="285752"/>
              <a:chOff x="1928794" y="3714752"/>
              <a:chExt cx="785818" cy="285752"/>
            </a:xfrm>
          </p:grpSpPr>
          <p:sp>
            <p:nvSpPr>
              <p:cNvPr id="109" name="矩形 10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0" name="对象 109"/>
              <p:cNvGraphicFramePr>
                <a:graphicFrameLocks noChangeAspect="1"/>
              </p:cNvGraphicFramePr>
              <p:nvPr/>
            </p:nvGraphicFramePr>
            <p:xfrm>
              <a:off x="2071670" y="3759731"/>
              <a:ext cx="500066" cy="24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7" name="公式" r:id="rId16" imgW="342603" imgH="164957" progId="Equation.3">
                      <p:embed/>
                    </p:oleObj>
                  </mc:Choice>
                  <mc:Fallback>
                    <p:oleObj name="公式" r:id="rId16" imgW="342603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3759731"/>
                            <a:ext cx="500066" cy="2407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组合 48"/>
            <p:cNvGrpSpPr/>
            <p:nvPr/>
          </p:nvGrpSpPr>
          <p:grpSpPr>
            <a:xfrm>
              <a:off x="3071802" y="3714752"/>
              <a:ext cx="785818" cy="285752"/>
              <a:chOff x="1928794" y="3714752"/>
              <a:chExt cx="785818" cy="285752"/>
            </a:xfrm>
          </p:grpSpPr>
          <p:sp>
            <p:nvSpPr>
              <p:cNvPr id="107" name="矩形 10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8" name="对象 107"/>
              <p:cNvGraphicFramePr>
                <a:graphicFrameLocks noChangeAspect="1"/>
              </p:cNvGraphicFramePr>
              <p:nvPr/>
            </p:nvGraphicFramePr>
            <p:xfrm>
              <a:off x="2054216" y="3759200"/>
              <a:ext cx="5365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8" name="公式" r:id="rId18" imgW="368140" imgH="165028" progId="Equation.3">
                      <p:embed/>
                    </p:oleObj>
                  </mc:Choice>
                  <mc:Fallback>
                    <p:oleObj name="公式" r:id="rId18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216" y="3759200"/>
                            <a:ext cx="5365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51"/>
            <p:cNvGrpSpPr/>
            <p:nvPr/>
          </p:nvGrpSpPr>
          <p:grpSpPr>
            <a:xfrm>
              <a:off x="5929322" y="3714752"/>
              <a:ext cx="785818" cy="295273"/>
              <a:chOff x="1928794" y="3714752"/>
              <a:chExt cx="785818" cy="295273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6" name="对象 105"/>
              <p:cNvGraphicFramePr>
                <a:graphicFrameLocks noChangeAspect="1"/>
              </p:cNvGraphicFramePr>
              <p:nvPr/>
            </p:nvGraphicFramePr>
            <p:xfrm>
              <a:off x="2063722" y="3749675"/>
              <a:ext cx="5175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9" name="公式" r:id="rId20" imgW="355138" imgH="177569" progId="Equation.3">
                      <p:embed/>
                    </p:oleObj>
                  </mc:Choice>
                  <mc:Fallback>
                    <p:oleObj name="公式" r:id="rId20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22" y="3749675"/>
                            <a:ext cx="5175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组合 54"/>
            <p:cNvGrpSpPr/>
            <p:nvPr/>
          </p:nvGrpSpPr>
          <p:grpSpPr>
            <a:xfrm>
              <a:off x="5072066" y="4786322"/>
              <a:ext cx="785818" cy="285752"/>
              <a:chOff x="1928794" y="3714752"/>
              <a:chExt cx="785818" cy="285752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90" name="对象 89"/>
              <p:cNvGraphicFramePr>
                <a:graphicFrameLocks noChangeAspect="1"/>
              </p:cNvGraphicFramePr>
              <p:nvPr/>
            </p:nvGraphicFramePr>
            <p:xfrm>
              <a:off x="2052616" y="3759193"/>
              <a:ext cx="538162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0" name="公式" r:id="rId22" imgW="368140" imgH="165028" progId="Equation.3">
                      <p:embed/>
                    </p:oleObj>
                  </mc:Choice>
                  <mc:Fallback>
                    <p:oleObj name="公式" r:id="rId22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616" y="3759193"/>
                            <a:ext cx="538162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" name="组合 57"/>
            <p:cNvGrpSpPr/>
            <p:nvPr/>
          </p:nvGrpSpPr>
          <p:grpSpPr>
            <a:xfrm>
              <a:off x="3929058" y="4786322"/>
              <a:ext cx="785818" cy="295266"/>
              <a:chOff x="1928794" y="3714752"/>
              <a:chExt cx="785818" cy="295266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88" name="对象 87"/>
              <p:cNvGraphicFramePr>
                <a:graphicFrameLocks noChangeAspect="1"/>
              </p:cNvGraphicFramePr>
              <p:nvPr/>
            </p:nvGraphicFramePr>
            <p:xfrm>
              <a:off x="2062149" y="3749668"/>
              <a:ext cx="519112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1" name="公式" r:id="rId24" imgW="355138" imgH="177569" progId="Equation.3">
                      <p:embed/>
                    </p:oleObj>
                  </mc:Choice>
                  <mc:Fallback>
                    <p:oleObj name="公式" r:id="rId24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149" y="3749668"/>
                            <a:ext cx="519112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2" name="直接连接符 81"/>
            <p:cNvCxnSpPr>
              <a:endCxn id="109" idx="0"/>
            </p:cNvCxnSpPr>
            <p:nvPr/>
          </p:nvCxnSpPr>
          <p:spPr bwMode="auto">
            <a:xfrm rot="5400000">
              <a:off x="2160969" y="3089671"/>
              <a:ext cx="785816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107" idx="0"/>
            </p:cNvCxnSpPr>
            <p:nvPr/>
          </p:nvCxnSpPr>
          <p:spPr bwMode="auto">
            <a:xfrm rot="16200000" flipH="1">
              <a:off x="2875349" y="3125390"/>
              <a:ext cx="785816" cy="39290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7" idx="0"/>
            </p:cNvCxnSpPr>
            <p:nvPr/>
          </p:nvCxnSpPr>
          <p:spPr bwMode="auto">
            <a:xfrm rot="5400000">
              <a:off x="4125514" y="4196960"/>
              <a:ext cx="785816" cy="39290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>
              <a:endCxn id="89" idx="0"/>
            </p:cNvCxnSpPr>
            <p:nvPr/>
          </p:nvCxnSpPr>
          <p:spPr bwMode="auto">
            <a:xfrm rot="16200000" flipH="1">
              <a:off x="4839892" y="4161239"/>
              <a:ext cx="785818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endCxn id="105" idx="0"/>
            </p:cNvCxnSpPr>
            <p:nvPr/>
          </p:nvCxnSpPr>
          <p:spPr bwMode="auto">
            <a:xfrm rot="16200000" flipH="1">
              <a:off x="5589991" y="2982512"/>
              <a:ext cx="785818" cy="678661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5" name="Object 2"/>
          <p:cNvGraphicFramePr>
            <a:graphicFrameLocks noChangeAspect="1"/>
          </p:cNvGraphicFramePr>
          <p:nvPr>
            <p:extLst/>
          </p:nvPr>
        </p:nvGraphicFramePr>
        <p:xfrm>
          <a:off x="10160532" y="31580523"/>
          <a:ext cx="3948141" cy="29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26" imgW="1459866" imgH="1091726" progId="Equation.3">
                  <p:embed/>
                </p:oleObj>
              </mc:Choice>
              <mc:Fallback>
                <p:oleObj name="公式" r:id="rId26" imgW="1459866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532" y="31580523"/>
                        <a:ext cx="3948141" cy="295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Content Placeholder 2"/>
          <p:cNvSpPr txBox="1">
            <a:spLocks/>
          </p:cNvSpPr>
          <p:nvPr/>
        </p:nvSpPr>
        <p:spPr bwMode="auto">
          <a:xfrm>
            <a:off x="8946086" y="29508821"/>
            <a:ext cx="7774647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Machine Learning Model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Train M5P and Regression Tree.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Regression Tree Model: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pic>
        <p:nvPicPr>
          <p:cNvPr id="127" name="Picture 17"/>
          <p:cNvPicPr>
            <a:picLocks noChangeAspect="1" noChangeArrowheads="1"/>
          </p:cNvPicPr>
          <p:nvPr/>
        </p:nvPicPr>
        <p:blipFill rotWithShape="1"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11680630" y="23179094"/>
            <a:ext cx="4387014" cy="331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9"/>
          <p:cNvSpPr txBox="1"/>
          <p:nvPr/>
        </p:nvSpPr>
        <p:spPr>
          <a:xfrm>
            <a:off x="1626915" y="26484485"/>
            <a:ext cx="3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PCC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0.8719, </a:t>
            </a:r>
            <a:r>
              <a:rPr lang="en-US" altLang="zh-CN" sz="2400" dirty="0"/>
              <a:t>MSE : </a:t>
            </a:r>
            <a:r>
              <a:rPr lang="en-US" altLang="zh-CN" sz="2400" dirty="0">
                <a:solidFill>
                  <a:srgbClr val="FF0000"/>
                </a:solidFill>
              </a:rPr>
              <a:t>0.0961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Performance is improved, even better in low motion scenario.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7057972" y="23023533"/>
            <a:ext cx="3888432" cy="3485786"/>
            <a:chOff x="467544" y="1844824"/>
            <a:chExt cx="2610296" cy="2340000"/>
          </a:xfrm>
        </p:grpSpPr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1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20"/>
          <p:cNvSpPr txBox="1"/>
          <p:nvPr/>
        </p:nvSpPr>
        <p:spPr>
          <a:xfrm>
            <a:off x="7583226" y="26484485"/>
            <a:ext cx="300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24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24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33" name="TextBox 19"/>
          <p:cNvSpPr txBox="1"/>
          <p:nvPr/>
        </p:nvSpPr>
        <p:spPr>
          <a:xfrm>
            <a:off x="12327767" y="26556493"/>
            <a:ext cx="32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153316" y="22452037"/>
            <a:ext cx="437023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of BUPT Model</a:t>
            </a:r>
            <a:endParaRPr lang="zh-CN" altLang="en-US" sz="28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316593" y="22452037"/>
            <a:ext cx="5870171" cy="523220"/>
          </a:xfrm>
          <a:prstGeom prst="rect">
            <a:avLst/>
          </a:prstGeom>
          <a:solidFill>
            <a:srgbClr val="E3ECAC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Validation of UCSD Model</a:t>
            </a:r>
            <a:endParaRPr lang="zh-CN" altLang="en-US" sz="2800" dirty="0"/>
          </a:p>
        </p:txBody>
      </p:sp>
      <p:pic>
        <p:nvPicPr>
          <p:cNvPr id="136" name="Picture 18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62" y="22956093"/>
            <a:ext cx="4580706" cy="343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Lekerekített téglalap 9"/>
          <p:cNvSpPr/>
          <p:nvPr/>
        </p:nvSpPr>
        <p:spPr>
          <a:xfrm>
            <a:off x="2267322" y="7806931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38" name="Szövegdoboz 2"/>
          <p:cNvSpPr txBox="1">
            <a:spLocks noChangeArrowheads="1"/>
          </p:cNvSpPr>
          <p:nvPr/>
        </p:nvSpPr>
        <p:spPr bwMode="auto">
          <a:xfrm>
            <a:off x="330995" y="8946954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8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39" name="Picture 62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20" y="9535123"/>
            <a:ext cx="9484479" cy="59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内容占位符 2"/>
          <p:cNvSpPr txBox="1">
            <a:spLocks/>
          </p:cNvSpPr>
          <p:nvPr/>
        </p:nvSpPr>
        <p:spPr bwMode="auto">
          <a:xfrm>
            <a:off x="9638507" y="9957853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  <p:sp>
        <p:nvSpPr>
          <p:cNvPr id="2" name="矩形 1"/>
          <p:cNvSpPr/>
          <p:nvPr/>
        </p:nvSpPr>
        <p:spPr>
          <a:xfrm>
            <a:off x="1411115" y="18427315"/>
            <a:ext cx="13300620" cy="16016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69875" algn="ctr" defTabSz="8604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zh-CN" altLang="en-US" sz="3600" b="1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741014" y="14927686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22545" indent="-522545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Estimate bandwidth for 2 typical scenario</a:t>
            </a: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Long-term variation within wide range—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response quickly</a:t>
            </a:r>
            <a:endParaRPr lang="en-US" altLang="zh-CN" sz="4400" dirty="0" smtClean="0">
              <a:latin typeface="Calibri" pitchFamily="34" charset="0"/>
              <a:ea typeface="+mn-ea"/>
            </a:endParaRP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Short-term fluctuation within narrow band—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keep stable</a:t>
            </a:r>
            <a:endParaRPr lang="en-US" altLang="zh-CN" sz="4400" dirty="0">
              <a:latin typeface="Calibri" pitchFamily="34" charset="0"/>
              <a:ea typeface="+mn-ea"/>
            </a:endParaRPr>
          </a:p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8233061" y="1340966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Bandwidth estimation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5" name="Lekerekített téglalap 9"/>
          <p:cNvSpPr/>
          <p:nvPr/>
        </p:nvSpPr>
        <p:spPr>
          <a:xfrm>
            <a:off x="17302118" y="32402328"/>
            <a:ext cx="14428875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7549728" y="24141222"/>
            <a:ext cx="108388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2</a:t>
            </a:r>
            <a:r>
              <a:rPr lang="en-US" altLang="zh-CN" sz="2800" b="1" dirty="0" smtClean="0"/>
              <a:t>. Bandwidth estimation for scenario 1</a:t>
            </a:r>
            <a:endParaRPr lang="zh-CN" altLang="en-US" sz="2800" b="1" dirty="0" smtClean="0"/>
          </a:p>
        </p:txBody>
      </p:sp>
      <p:sp>
        <p:nvSpPr>
          <p:cNvPr id="167" name="文本框 166"/>
          <p:cNvSpPr txBox="1"/>
          <p:nvPr/>
        </p:nvSpPr>
        <p:spPr>
          <a:xfrm>
            <a:off x="17943464" y="31668353"/>
            <a:ext cx="103202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3. </a:t>
            </a:r>
            <a:r>
              <a:rPr lang="en-US" altLang="zh-CN" sz="2800" b="1" dirty="0"/>
              <a:t>B</a:t>
            </a:r>
            <a:r>
              <a:rPr lang="en-US" altLang="zh-CN" sz="2800" b="1" dirty="0" smtClean="0"/>
              <a:t>andwidth estimation for scenario 2</a:t>
            </a:r>
            <a:endParaRPr lang="zh-CN" altLang="en-US" sz="2800" b="1" dirty="0" smtClean="0"/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6733890" y="33875951"/>
            <a:ext cx="15705137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marL="2765425" lvl="1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When bitrate adaptation is smoother , fairness and efficiency are less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227643" y="42138844"/>
            <a:ext cx="8404377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/>
            <a:endParaRPr lang="zh-CN" altLang="en-US" sz="2800" b="1" dirty="0" smtClean="0"/>
          </a:p>
        </p:txBody>
      </p:sp>
      <p:sp>
        <p:nvSpPr>
          <p:cNvPr id="170" name="文本框 169"/>
          <p:cNvSpPr txBox="1"/>
          <p:nvPr/>
        </p:nvSpPr>
        <p:spPr>
          <a:xfrm>
            <a:off x="23885183" y="42253099"/>
            <a:ext cx="849018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algn="ctr"/>
            <a:endParaRPr lang="zh-CN" altLang="en-US" sz="2400" b="1" dirty="0" smtClean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398114" y="36440469"/>
            <a:ext cx="8063437" cy="562132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279738" y="36517515"/>
            <a:ext cx="7928238" cy="558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1.Bandwidth change pattern detect: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:standard variation and average of last n segments’ throughput</a:t>
                </a:r>
                <a:endParaRPr lang="zh-CN" altLang="en-US" sz="3600" dirty="0" smtClean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  <a:blipFill rotWithShape="0">
                <a:blip r:embed="rId34"/>
                <a:stretch>
                  <a:fillRect l="-3758" t="-1706" r="-4832" b="-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952521" y="17222523"/>
            <a:ext cx="10538768" cy="6912395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082483" y="24780656"/>
            <a:ext cx="10720251" cy="692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2.Bandwidth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  <a:blipFill rotWithShape="0">
                <a:blip r:embed="rId37"/>
                <a:stretch>
                  <a:fillRect l="-3636" t="-1615" r="-130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ekerekített téglalap 9"/>
          <p:cNvSpPr/>
          <p:nvPr/>
        </p:nvSpPr>
        <p:spPr>
          <a:xfrm>
            <a:off x="3245119" y="35251819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Szövegdoboz 2"/>
              <p:cNvSpPr txBox="1">
                <a:spLocks noChangeArrowheads="1"/>
              </p:cNvSpPr>
              <p:nvPr/>
            </p:nvSpPr>
            <p:spPr bwMode="auto">
              <a:xfrm>
                <a:off x="791945" y="36425920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(1)</a:t>
                </a: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real-time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b="0" dirty="0" smtClean="0">
                  <a:solidFill>
                    <a:srgbClr val="FF0000"/>
                  </a:solidFill>
                </a:endParaRP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when choosing bitrate for segment </a:t>
                </a:r>
                <a:r>
                  <a:rPr lang="en-US" altLang="zh-CN" sz="4000" dirty="0" err="1" smtClean="0"/>
                  <a:t>i</a:t>
                </a:r>
                <a:endParaRPr lang="en-US" altLang="zh-CN" sz="4000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 xmlns="">
          <p:sp>
            <p:nvSpPr>
              <p:cNvPr id="17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945" y="36425920"/>
                <a:ext cx="15293104" cy="4273555"/>
              </a:xfrm>
              <a:prstGeom prst="rect">
                <a:avLst/>
              </a:prstGeom>
              <a:blipFill rotWithShape="0">
                <a:blip r:embed="rId38"/>
                <a:stretch>
                  <a:fillRect l="-957" t="-4137" b="-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Szövegdoboz 2"/>
          <p:cNvSpPr txBox="1">
            <a:spLocks noChangeArrowheads="1"/>
          </p:cNvSpPr>
          <p:nvPr/>
        </p:nvSpPr>
        <p:spPr bwMode="auto">
          <a:xfrm rot="10800000" flipV="1">
            <a:off x="1153316" y="40526045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Analysis performance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1.Use UCSD DASH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model for simulation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2.Compare with algorithm utilizing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model qualitatively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3.Deduce overall optimization with provided bandwidth variation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4.Calculate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with the given model</a:t>
            </a:r>
            <a:endParaRPr lang="en-US" altLang="zh-CN" sz="4000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4000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4000" dirty="0"/>
          </a:p>
        </p:txBody>
      </p:sp>
      <p:graphicFrame>
        <p:nvGraphicFramePr>
          <p:cNvPr id="180" name="表格 179"/>
          <p:cNvGraphicFramePr>
            <a:graphicFrameLocks noGrp="1"/>
          </p:cNvGraphicFramePr>
          <p:nvPr>
            <p:extLst/>
          </p:nvPr>
        </p:nvGraphicFramePr>
        <p:xfrm>
          <a:off x="17010563" y="8203595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2819100"/>
                <a:gridCol w="3686495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(using UCSD)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1" name="文本框 180"/>
          <p:cNvSpPr txBox="1"/>
          <p:nvPr/>
        </p:nvSpPr>
        <p:spPr>
          <a:xfrm>
            <a:off x="4660256" y="44153269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</a:t>
            </a:r>
            <a:r>
              <a:rPr lang="en-US" altLang="zh-CN" sz="3600" b="1" dirty="0" err="1" smtClean="0"/>
              <a:t>QoE</a:t>
            </a:r>
            <a:r>
              <a:rPr lang="en-US" altLang="zh-CN" sz="3600" b="1" dirty="0" smtClean="0"/>
              <a:t> Comparison</a:t>
            </a:r>
            <a:endParaRPr lang="zh-CN" altLang="en-US" sz="3600" b="1" dirty="0" smtClean="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-7229845" y="9850637"/>
            <a:ext cx="41548616" cy="19519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0"/>
            <a:ext cx="32921575" cy="4389596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2505821"/>
            <a:ext cx="21918612" cy="371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>
                <a:solidFill>
                  <a:srgbClr val="0070C0"/>
                </a:solidFill>
              </a:rPr>
              <a:t>Study on DASH QoE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Evaluation</a:t>
            </a: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</a:t>
            </a:r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Yitong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Wireless Theories and Technologies Lab</a:t>
            </a: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561605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263280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2858" y="6394253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19027" y="7762406"/>
            <a:ext cx="15054689" cy="65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1001712" lvl="1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Build BUPT QoE model of DASH service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431925" lvl="2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107 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video samples and 64 </a:t>
            </a: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participants, more than 2800 votes received</a:t>
            </a:r>
            <a:endParaRPr lang="en-US" altLang="zh-CN" sz="36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</a:t>
            </a:r>
            <a:endParaRPr lang="en-US" altLang="zh-CN" sz="36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001712" lvl="1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1001712" lvl="1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</a:t>
            </a: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service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773390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41151" y="17045083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2448060" y="14314168"/>
            <a:ext cx="11753418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Background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4" name="TextBox 1"/>
          <p:cNvSpPr txBox="1"/>
          <p:nvPr/>
        </p:nvSpPr>
        <p:spPr bwMode="auto">
          <a:xfrm>
            <a:off x="469467" y="18940127"/>
            <a:ext cx="722219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</a:t>
            </a:r>
            <a:r>
              <a:rPr lang="en-US" altLang="zh-CN" sz="3600" b="1" dirty="0" smtClean="0"/>
              <a:t>1. Medium 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7759439" y="19186699"/>
            <a:ext cx="835349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2</a:t>
            </a:r>
            <a:r>
              <a:rPr lang="en-US" altLang="zh-CN" sz="3600" b="1" dirty="0" smtClean="0"/>
              <a:t>. High Motion Videos (Sports)</a:t>
            </a:r>
            <a:endParaRPr lang="zh-CN" altLang="en-US" sz="3600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45405"/>
              </p:ext>
            </p:extLst>
          </p:nvPr>
        </p:nvGraphicFramePr>
        <p:xfrm>
          <a:off x="767513" y="20115249"/>
          <a:ext cx="15118934" cy="29699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47988"/>
                <a:gridCol w="3168352"/>
                <a:gridCol w="2736304"/>
                <a:gridCol w="3166290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Movie_Case01-48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37621" y="23191394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82917" y="16475373"/>
            <a:ext cx="6941938" cy="2295646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161129" y="16363711"/>
            <a:ext cx="7634660" cy="2524724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0503" y="23718804"/>
            <a:ext cx="15480000" cy="5900570"/>
            <a:chOff x="16333609" y="16191427"/>
            <a:chExt cx="15480000" cy="5900570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5900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9345" tIns="69673" rIns="139345" bIns="69673"/>
            <a:lstStyle/>
            <a:p>
              <a:pPr algn="ctr" defTabSz="6361113">
                <a:lnSpc>
                  <a:spcPts val="5000"/>
                </a:lnSpc>
                <a:spcAft>
                  <a:spcPts val="0"/>
                </a:spcAft>
              </a:pPr>
              <a:r>
                <a:rPr lang="en-US" altLang="zh-CN" sz="5400" b="1" dirty="0" smtClean="0"/>
                <a:t>R </a:t>
              </a:r>
              <a:r>
                <a:rPr lang="en-US" altLang="zh-CN" sz="5400" b="1" dirty="0"/>
                <a:t>= f(I</a:t>
              </a:r>
              <a:r>
                <a:rPr lang="en-US" altLang="zh-CN" sz="5400" b="1" baseline="-25000" dirty="0"/>
                <a:t>ID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ST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LV</a:t>
              </a:r>
              <a:r>
                <a:rPr lang="en-US" altLang="zh-CN" sz="54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6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8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 smtClean="0"/>
                <a:t> </a:t>
              </a:r>
              <a:r>
                <a:rPr lang="en-US" altLang="zh-CN" sz="4000" b="1" dirty="0"/>
                <a:t>participants from BUPT are divided into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3</a:t>
              </a:r>
              <a:r>
                <a:rPr lang="en-US" altLang="zh-CN" sz="4000" b="1" dirty="0"/>
                <a:t> </a:t>
              </a:r>
              <a:r>
                <a:rPr lang="en-US" altLang="zh-CN" sz="4000" b="1" dirty="0" smtClean="0"/>
                <a:t>groups.</a:t>
              </a:r>
              <a:endParaRPr lang="en-US" altLang="zh-CN" sz="4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Each </a:t>
              </a:r>
              <a:r>
                <a:rPr lang="en-US" altLang="zh-CN" sz="4000" b="1" dirty="0"/>
                <a:t>tester watches about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45</a:t>
              </a:r>
              <a:r>
                <a:rPr lang="en-US" altLang="zh-CN" sz="4000" b="1" dirty="0"/>
                <a:t> test video clips in one hour.</a:t>
              </a:r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16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17145640" y="19383390"/>
            <a:ext cx="14597681" cy="1056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10" imgW="3695700" imgH="266700" progId="">
                    <p:embed/>
                  </p:oleObj>
                </mc:Choice>
                <mc:Fallback>
                  <p:oleObj name="Equation" r:id="rId10" imgW="3695700" imgH="2667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640" y="19383390"/>
                          <a:ext cx="14597681" cy="1056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" name="Lekerekített téglalap 9"/>
          <p:cNvSpPr/>
          <p:nvPr/>
        </p:nvSpPr>
        <p:spPr>
          <a:xfrm>
            <a:off x="17209441" y="16527285"/>
            <a:ext cx="14474825" cy="1003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fluctuation pattern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804628" y="17838560"/>
            <a:ext cx="15705138" cy="77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374666" y="26249135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switching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53" y="18559285"/>
            <a:ext cx="10125075" cy="710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478" y="19073635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541" y="20929423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28" y="22458185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803041" y="27617560"/>
            <a:ext cx="15705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3" y="28768498"/>
            <a:ext cx="9548813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03" y="28662135"/>
            <a:ext cx="4081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374666" y="31073548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QoE evaluation model for DASH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6776053" y="32573735"/>
            <a:ext cx="15705138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QoE evaluation functions: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Performance analysis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/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78" y="33323035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978" y="34375548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03" y="36042423"/>
            <a:ext cx="9977438" cy="62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889891" y="35826523"/>
            <a:ext cx="6369050" cy="630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35 test videos from both simulated environment and real network traces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Two-fold cross validation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Pearson Correlation Coefficient = 0.92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RMSE = 0.14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720504" y="15467261"/>
            <a:ext cx="7612534" cy="71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+mn-lt"/>
                <a:ea typeface="+mn-ea"/>
              </a:rPr>
              <a:t>Videos provided by Qualcomm</a:t>
            </a:r>
            <a:endParaRPr lang="en-US" sz="4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6" name="Lekerekített téglalap 9"/>
          <p:cNvSpPr/>
          <p:nvPr/>
        </p:nvSpPr>
        <p:spPr>
          <a:xfrm>
            <a:off x="750737" y="30006109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Test Impairment Factors on 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7" name="Lekerekített téglalap 9"/>
          <p:cNvSpPr/>
          <p:nvPr/>
        </p:nvSpPr>
        <p:spPr>
          <a:xfrm>
            <a:off x="4221244" y="28301543"/>
            <a:ext cx="8208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Polynomial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sp>
        <p:nvSpPr>
          <p:cNvPr id="58" name="Lekerekített téglalap 9"/>
          <p:cNvSpPr/>
          <p:nvPr/>
        </p:nvSpPr>
        <p:spPr>
          <a:xfrm>
            <a:off x="3896465" y="36942503"/>
            <a:ext cx="9396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Machine Learning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grpSp>
        <p:nvGrpSpPr>
          <p:cNvPr id="59" name="组合 47"/>
          <p:cNvGrpSpPr>
            <a:grpSpLocks noChangeAspect="1"/>
          </p:cNvGrpSpPr>
          <p:nvPr/>
        </p:nvGrpSpPr>
        <p:grpSpPr>
          <a:xfrm>
            <a:off x="1696009" y="38215134"/>
            <a:ext cx="6732000" cy="4598554"/>
            <a:chOff x="1928794" y="1714488"/>
            <a:chExt cx="4929222" cy="3367100"/>
          </a:xfrm>
        </p:grpSpPr>
        <p:sp>
          <p:nvSpPr>
            <p:cNvPr id="60" name="矩形 59"/>
            <p:cNvSpPr/>
            <p:nvPr/>
          </p:nvSpPr>
          <p:spPr bwMode="auto">
            <a:xfrm>
              <a:off x="5214942" y="4235233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929058" y="428625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072198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4500562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286116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1928794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4786314" y="2230865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000364" y="2234969"/>
              <a:ext cx="785818" cy="1938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grpSp>
          <p:nvGrpSpPr>
            <p:cNvPr id="69" name="组合 8"/>
            <p:cNvGrpSpPr/>
            <p:nvPr/>
          </p:nvGrpSpPr>
          <p:grpSpPr>
            <a:xfrm>
              <a:off x="4000496" y="1714488"/>
              <a:ext cx="428628" cy="481696"/>
              <a:chOff x="3929058" y="1714488"/>
              <a:chExt cx="428628" cy="481696"/>
            </a:xfrm>
          </p:grpSpPr>
          <p:sp>
            <p:nvSpPr>
              <p:cNvPr id="122" name="椭圆 121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3" name="对象 122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8" name="公式" r:id="rId21" imgW="177646" imgH="228402" progId="Equation.3">
                      <p:embed/>
                    </p:oleObj>
                  </mc:Choice>
                  <mc:Fallback>
                    <p:oleObj name="公式" r:id="rId21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组合 9"/>
            <p:cNvGrpSpPr/>
            <p:nvPr/>
          </p:nvGrpSpPr>
          <p:grpSpPr>
            <a:xfrm>
              <a:off x="2714612" y="2571744"/>
              <a:ext cx="428628" cy="481696"/>
              <a:chOff x="3929058" y="1714488"/>
              <a:chExt cx="428628" cy="481696"/>
            </a:xfrm>
          </p:grpSpPr>
          <p:sp>
            <p:nvSpPr>
              <p:cNvPr id="120" name="椭圆 119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1" name="对象 120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9" name="公式" r:id="rId23" imgW="177646" imgH="228402" progId="Equation.3">
                      <p:embed/>
                    </p:oleObj>
                  </mc:Choice>
                  <mc:Fallback>
                    <p:oleObj name="公式" r:id="rId23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组合 12"/>
            <p:cNvGrpSpPr/>
            <p:nvPr/>
          </p:nvGrpSpPr>
          <p:grpSpPr>
            <a:xfrm>
              <a:off x="5286380" y="2518676"/>
              <a:ext cx="428628" cy="481696"/>
              <a:chOff x="3929058" y="1714488"/>
              <a:chExt cx="428628" cy="481696"/>
            </a:xfrm>
          </p:grpSpPr>
          <p:sp>
            <p:nvSpPr>
              <p:cNvPr id="118" name="椭圆 117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9" name="对象 118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0" name="公式" r:id="rId25" imgW="177646" imgH="228402" progId="Equation.3">
                      <p:embed/>
                    </p:oleObj>
                  </mc:Choice>
                  <mc:Fallback>
                    <p:oleObj name="公式" r:id="rId25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15"/>
            <p:cNvGrpSpPr/>
            <p:nvPr/>
          </p:nvGrpSpPr>
          <p:grpSpPr>
            <a:xfrm>
              <a:off x="4641850" y="3643313"/>
              <a:ext cx="430216" cy="479425"/>
              <a:chOff x="3927470" y="1714487"/>
              <a:chExt cx="430216" cy="479425"/>
            </a:xfrm>
          </p:grpSpPr>
          <p:sp>
            <p:nvSpPr>
              <p:cNvPr id="110" name="椭圆 109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7" name="对象 116"/>
              <p:cNvGraphicFramePr>
                <a:graphicFrameLocks noChangeAspect="1"/>
              </p:cNvGraphicFramePr>
              <p:nvPr/>
            </p:nvGraphicFramePr>
            <p:xfrm>
              <a:off x="3927470" y="1714487"/>
              <a:ext cx="376238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1" name="公式" r:id="rId27" imgW="177646" imgH="228402" progId="Equation.3">
                      <p:embed/>
                    </p:oleObj>
                  </mc:Choice>
                  <mc:Fallback>
                    <p:oleObj name="公式" r:id="rId27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470" y="1714487"/>
                            <a:ext cx="376238" cy="479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3" name="直接连接符 72"/>
            <p:cNvCxnSpPr>
              <a:endCxn id="120" idx="7"/>
            </p:cNvCxnSpPr>
            <p:nvPr/>
          </p:nvCxnSpPr>
          <p:spPr bwMode="auto">
            <a:xfrm rot="10800000" flipV="1">
              <a:off x="3080470" y="2071677"/>
              <a:ext cx="991465" cy="56217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stCxn id="122" idx="5"/>
            </p:cNvCxnSpPr>
            <p:nvPr/>
          </p:nvCxnSpPr>
          <p:spPr bwMode="auto">
            <a:xfrm rot="16200000" flipH="1">
              <a:off x="4543031" y="1899832"/>
              <a:ext cx="566671" cy="92002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rot="5400000">
              <a:off x="4786314" y="3071810"/>
              <a:ext cx="714380" cy="428628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6" name="组合 47"/>
            <p:cNvGrpSpPr/>
            <p:nvPr/>
          </p:nvGrpSpPr>
          <p:grpSpPr>
            <a:xfrm>
              <a:off x="1928794" y="3714752"/>
              <a:ext cx="785818" cy="285752"/>
              <a:chOff x="1928794" y="3714752"/>
              <a:chExt cx="785818" cy="285752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9" name="对象 108"/>
              <p:cNvGraphicFramePr>
                <a:graphicFrameLocks noChangeAspect="1"/>
              </p:cNvGraphicFramePr>
              <p:nvPr/>
            </p:nvGraphicFramePr>
            <p:xfrm>
              <a:off x="2071670" y="3759731"/>
              <a:ext cx="500066" cy="24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2" name="公式" r:id="rId29" imgW="342603" imgH="164957" progId="Equation.3">
                      <p:embed/>
                    </p:oleObj>
                  </mc:Choice>
                  <mc:Fallback>
                    <p:oleObj name="公式" r:id="rId29" imgW="342603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3759731"/>
                            <a:ext cx="500066" cy="2407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组合 48"/>
            <p:cNvGrpSpPr/>
            <p:nvPr/>
          </p:nvGrpSpPr>
          <p:grpSpPr>
            <a:xfrm>
              <a:off x="3071802" y="3714752"/>
              <a:ext cx="785818" cy="285752"/>
              <a:chOff x="1928794" y="3714752"/>
              <a:chExt cx="785818" cy="285752"/>
            </a:xfrm>
          </p:grpSpPr>
          <p:sp>
            <p:nvSpPr>
              <p:cNvPr id="106" name="矩形 105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7" name="对象 106"/>
              <p:cNvGraphicFramePr>
                <a:graphicFrameLocks noChangeAspect="1"/>
              </p:cNvGraphicFramePr>
              <p:nvPr/>
            </p:nvGraphicFramePr>
            <p:xfrm>
              <a:off x="2054216" y="3759200"/>
              <a:ext cx="5365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3" name="公式" r:id="rId31" imgW="368140" imgH="165028" progId="Equation.3">
                      <p:embed/>
                    </p:oleObj>
                  </mc:Choice>
                  <mc:Fallback>
                    <p:oleObj name="公式" r:id="rId31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216" y="3759200"/>
                            <a:ext cx="5365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组合 51"/>
            <p:cNvGrpSpPr/>
            <p:nvPr/>
          </p:nvGrpSpPr>
          <p:grpSpPr>
            <a:xfrm>
              <a:off x="5929322" y="3714752"/>
              <a:ext cx="785818" cy="295273"/>
              <a:chOff x="1928794" y="3714752"/>
              <a:chExt cx="785818" cy="295273"/>
            </a:xfrm>
          </p:grpSpPr>
          <p:sp>
            <p:nvSpPr>
              <p:cNvPr id="90" name="矩形 89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5" name="对象 104"/>
              <p:cNvGraphicFramePr>
                <a:graphicFrameLocks noChangeAspect="1"/>
              </p:cNvGraphicFramePr>
              <p:nvPr/>
            </p:nvGraphicFramePr>
            <p:xfrm>
              <a:off x="2063722" y="3749675"/>
              <a:ext cx="5175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4" name="公式" r:id="rId33" imgW="355138" imgH="177569" progId="Equation.3">
                      <p:embed/>
                    </p:oleObj>
                  </mc:Choice>
                  <mc:Fallback>
                    <p:oleObj name="公式" r:id="rId33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22" y="3749675"/>
                            <a:ext cx="5175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54"/>
            <p:cNvGrpSpPr/>
            <p:nvPr/>
          </p:nvGrpSpPr>
          <p:grpSpPr>
            <a:xfrm>
              <a:off x="5072066" y="4786322"/>
              <a:ext cx="785818" cy="285752"/>
              <a:chOff x="1928794" y="3714752"/>
              <a:chExt cx="785818" cy="285752"/>
            </a:xfrm>
          </p:grpSpPr>
          <p:sp>
            <p:nvSpPr>
              <p:cNvPr id="88" name="矩形 87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89" name="对象 88"/>
              <p:cNvGraphicFramePr>
                <a:graphicFrameLocks noChangeAspect="1"/>
              </p:cNvGraphicFramePr>
              <p:nvPr/>
            </p:nvGraphicFramePr>
            <p:xfrm>
              <a:off x="2052616" y="3759193"/>
              <a:ext cx="538162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5" name="公式" r:id="rId35" imgW="368140" imgH="165028" progId="Equation.3">
                      <p:embed/>
                    </p:oleObj>
                  </mc:Choice>
                  <mc:Fallback>
                    <p:oleObj name="公式" r:id="rId35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616" y="3759193"/>
                            <a:ext cx="538162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组合 57"/>
            <p:cNvGrpSpPr/>
            <p:nvPr/>
          </p:nvGrpSpPr>
          <p:grpSpPr>
            <a:xfrm>
              <a:off x="3929058" y="4786322"/>
              <a:ext cx="785818" cy="295266"/>
              <a:chOff x="1928794" y="3714752"/>
              <a:chExt cx="785818" cy="295266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87" name="对象 86"/>
              <p:cNvGraphicFramePr>
                <a:graphicFrameLocks noChangeAspect="1"/>
              </p:cNvGraphicFramePr>
              <p:nvPr/>
            </p:nvGraphicFramePr>
            <p:xfrm>
              <a:off x="2062149" y="3749668"/>
              <a:ext cx="519112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6" name="公式" r:id="rId37" imgW="355138" imgH="177569" progId="Equation.3">
                      <p:embed/>
                    </p:oleObj>
                  </mc:Choice>
                  <mc:Fallback>
                    <p:oleObj name="公式" r:id="rId37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149" y="3749668"/>
                            <a:ext cx="519112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1" name="直接连接符 80"/>
            <p:cNvCxnSpPr>
              <a:endCxn id="108" idx="0"/>
            </p:cNvCxnSpPr>
            <p:nvPr/>
          </p:nvCxnSpPr>
          <p:spPr bwMode="auto">
            <a:xfrm rot="5400000">
              <a:off x="2160969" y="3089671"/>
              <a:ext cx="785816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>
              <a:endCxn id="106" idx="0"/>
            </p:cNvCxnSpPr>
            <p:nvPr/>
          </p:nvCxnSpPr>
          <p:spPr bwMode="auto">
            <a:xfrm rot="16200000" flipH="1">
              <a:off x="2875349" y="3125390"/>
              <a:ext cx="785816" cy="39290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86" idx="0"/>
            </p:cNvCxnSpPr>
            <p:nvPr/>
          </p:nvCxnSpPr>
          <p:spPr bwMode="auto">
            <a:xfrm rot="5400000">
              <a:off x="4125514" y="4196960"/>
              <a:ext cx="785816" cy="39290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8" idx="0"/>
            </p:cNvCxnSpPr>
            <p:nvPr/>
          </p:nvCxnSpPr>
          <p:spPr bwMode="auto">
            <a:xfrm rot="16200000" flipH="1">
              <a:off x="4839892" y="4161239"/>
              <a:ext cx="785818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>
              <a:endCxn id="90" idx="0"/>
            </p:cNvCxnSpPr>
            <p:nvPr/>
          </p:nvCxnSpPr>
          <p:spPr bwMode="auto">
            <a:xfrm rot="16200000" flipH="1">
              <a:off x="5589991" y="2982512"/>
              <a:ext cx="785818" cy="678661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4613"/>
              </p:ext>
            </p:extLst>
          </p:nvPr>
        </p:nvGraphicFramePr>
        <p:xfrm>
          <a:off x="10253337" y="40238341"/>
          <a:ext cx="3948141" cy="29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公式" r:id="rId39" imgW="1459866" imgH="1091726" progId="Equation.3">
                  <p:embed/>
                </p:oleObj>
              </mc:Choice>
              <mc:Fallback>
                <p:oleObj name="公式" r:id="rId39" imgW="1459866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337" y="40238341"/>
                        <a:ext cx="3948141" cy="295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Content Placeholder 2"/>
          <p:cNvSpPr txBox="1">
            <a:spLocks/>
          </p:cNvSpPr>
          <p:nvPr/>
        </p:nvSpPr>
        <p:spPr bwMode="auto">
          <a:xfrm>
            <a:off x="9038891" y="38166639"/>
            <a:ext cx="7774647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Machine Learning Model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Train M5P and Regression Tree.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Regression Tree Model: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pic>
        <p:nvPicPr>
          <p:cNvPr id="126" name="Picture 17"/>
          <p:cNvPicPr>
            <a:picLocks noChangeAspect="1" noChangeArrowheads="1"/>
          </p:cNvPicPr>
          <p:nvPr/>
        </p:nvPicPr>
        <p:blipFill rotWithShape="1">
          <a:blip r:embed="rId4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11773435" y="31836912"/>
            <a:ext cx="4387014" cy="331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19"/>
          <p:cNvSpPr txBox="1"/>
          <p:nvPr/>
        </p:nvSpPr>
        <p:spPr>
          <a:xfrm>
            <a:off x="1719720" y="35142303"/>
            <a:ext cx="3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PCC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0.8719, </a:t>
            </a:r>
            <a:r>
              <a:rPr lang="en-US" altLang="zh-CN" sz="2400" dirty="0"/>
              <a:t>MSE : </a:t>
            </a:r>
            <a:r>
              <a:rPr lang="en-US" altLang="zh-CN" sz="2400" dirty="0">
                <a:solidFill>
                  <a:srgbClr val="FF0000"/>
                </a:solidFill>
              </a:rPr>
              <a:t>0.0961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Performance is improved, even better in low motion scenario.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7150777" y="31681351"/>
            <a:ext cx="3888432" cy="3485786"/>
            <a:chOff x="467544" y="1844824"/>
            <a:chExt cx="2610296" cy="2340000"/>
          </a:xfrm>
        </p:grpSpPr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0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20"/>
          <p:cNvSpPr txBox="1"/>
          <p:nvPr/>
        </p:nvSpPr>
        <p:spPr>
          <a:xfrm>
            <a:off x="7676031" y="35142303"/>
            <a:ext cx="300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24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24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32" name="TextBox 19"/>
          <p:cNvSpPr txBox="1"/>
          <p:nvPr/>
        </p:nvSpPr>
        <p:spPr>
          <a:xfrm>
            <a:off x="12420572" y="35214311"/>
            <a:ext cx="32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246121" y="31109855"/>
            <a:ext cx="437023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of BUPT Model</a:t>
            </a:r>
            <a:endParaRPr lang="zh-CN" altLang="en-US" sz="28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409398" y="31109855"/>
            <a:ext cx="5870171" cy="523220"/>
          </a:xfrm>
          <a:prstGeom prst="rect">
            <a:avLst/>
          </a:prstGeom>
          <a:solidFill>
            <a:srgbClr val="E3ECAC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Validation of UCSD Model</a:t>
            </a:r>
            <a:endParaRPr lang="zh-CN" altLang="en-US" sz="2800" dirty="0"/>
          </a:p>
        </p:txBody>
      </p:sp>
      <p:pic>
        <p:nvPicPr>
          <p:cNvPr id="135" name="Picture 18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67" y="31613911"/>
            <a:ext cx="4580706" cy="343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Lekerekített téglalap 9"/>
          <p:cNvSpPr/>
          <p:nvPr/>
        </p:nvSpPr>
        <p:spPr>
          <a:xfrm>
            <a:off x="18302163" y="7832057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41" name="Szövegdoboz 2"/>
          <p:cNvSpPr txBox="1">
            <a:spLocks noChangeArrowheads="1"/>
          </p:cNvSpPr>
          <p:nvPr/>
        </p:nvSpPr>
        <p:spPr bwMode="auto">
          <a:xfrm>
            <a:off x="16365836" y="8972080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8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42" name="Picture 62"/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561" y="9560249"/>
            <a:ext cx="9484479" cy="59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内容占位符 2"/>
          <p:cNvSpPr txBox="1">
            <a:spLocks/>
          </p:cNvSpPr>
          <p:nvPr/>
        </p:nvSpPr>
        <p:spPr bwMode="auto">
          <a:xfrm>
            <a:off x="25308919" y="10007902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</p:spTree>
    <p:extLst>
      <p:ext uri="{BB962C8B-B14F-4D97-AF65-F5344CB8AC3E}">
        <p14:creationId xmlns:p14="http://schemas.microsoft.com/office/powerpoint/2010/main" val="23681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489597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559399" y="3225901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DASH User Experience Improvement Study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Yuchen</a:t>
            </a:r>
            <a:r>
              <a:rPr lang="en-US" altLang="zh-CN" sz="4800" b="1" dirty="0">
                <a:solidFill>
                  <a:srgbClr val="000000"/>
                </a:solidFill>
              </a:rPr>
              <a:t>, and Liu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Yitong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4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741014" y="14927686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22545" indent="-522545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Estimate bandwidth for 2 typical scenario</a:t>
            </a: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Long-term variation within wide range—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response quickly</a:t>
            </a:r>
            <a:endParaRPr lang="en-US" altLang="zh-CN" sz="4400" dirty="0" smtClean="0">
              <a:latin typeface="Calibri" pitchFamily="34" charset="0"/>
              <a:ea typeface="+mn-ea"/>
            </a:endParaRP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Short-term fluctuation within narrow band—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keep stable</a:t>
            </a:r>
            <a:endParaRPr lang="en-US" altLang="zh-CN" sz="4400" dirty="0">
              <a:latin typeface="Calibri" pitchFamily="34" charset="0"/>
              <a:ea typeface="+mn-ea"/>
            </a:endParaRPr>
          </a:p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8233061" y="1340966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Bandwidth estimation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5" name="Lekerekített téglalap 9"/>
          <p:cNvSpPr/>
          <p:nvPr/>
        </p:nvSpPr>
        <p:spPr>
          <a:xfrm>
            <a:off x="17302118" y="32402328"/>
            <a:ext cx="14428875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7549728" y="24141222"/>
            <a:ext cx="108388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2</a:t>
            </a:r>
            <a:r>
              <a:rPr lang="en-US" altLang="zh-CN" sz="2800" b="1" dirty="0" smtClean="0"/>
              <a:t>. Bandwidth estimation for scenario 1</a:t>
            </a:r>
            <a:endParaRPr lang="zh-CN" altLang="en-US" sz="2800" b="1" dirty="0" smtClean="0"/>
          </a:p>
        </p:txBody>
      </p:sp>
      <p:sp>
        <p:nvSpPr>
          <p:cNvPr id="167" name="文本框 166"/>
          <p:cNvSpPr txBox="1"/>
          <p:nvPr/>
        </p:nvSpPr>
        <p:spPr>
          <a:xfrm>
            <a:off x="17943464" y="31668353"/>
            <a:ext cx="103202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3. </a:t>
            </a:r>
            <a:r>
              <a:rPr lang="en-US" altLang="zh-CN" sz="2800" b="1" dirty="0"/>
              <a:t>B</a:t>
            </a:r>
            <a:r>
              <a:rPr lang="en-US" altLang="zh-CN" sz="2800" b="1" dirty="0" smtClean="0"/>
              <a:t>andwidth estimation for scenario 2</a:t>
            </a:r>
            <a:endParaRPr lang="zh-CN" altLang="en-US" sz="2800" b="1" dirty="0" smtClean="0"/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6733890" y="33875951"/>
            <a:ext cx="15705137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marL="2765425" lvl="1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When bitrate adaptation is smoother , fairness and efficiency are less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227643" y="42138844"/>
            <a:ext cx="8404377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/>
            <a:endParaRPr lang="zh-CN" altLang="en-US" sz="2800" b="1" dirty="0" smtClean="0"/>
          </a:p>
        </p:txBody>
      </p:sp>
      <p:sp>
        <p:nvSpPr>
          <p:cNvPr id="170" name="文本框 169"/>
          <p:cNvSpPr txBox="1"/>
          <p:nvPr/>
        </p:nvSpPr>
        <p:spPr>
          <a:xfrm>
            <a:off x="23885183" y="42253099"/>
            <a:ext cx="849018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algn="ctr"/>
            <a:endParaRPr lang="zh-CN" altLang="en-US" sz="2400" b="1" dirty="0" smtClean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8114" y="36440469"/>
            <a:ext cx="8063437" cy="562132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9738" y="36517515"/>
            <a:ext cx="7928238" cy="558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1.Bandwidth change pattern detect: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:standard variation and average of last n segments’ throughput</a:t>
                </a:r>
                <a:endParaRPr lang="zh-CN" altLang="en-US" sz="3600" dirty="0" smtClean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  <a:blipFill rotWithShape="0">
                <a:blip r:embed="rId34"/>
                <a:stretch>
                  <a:fillRect l="-3758" t="-1706" r="-4832" b="-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952521" y="17222523"/>
            <a:ext cx="10538768" cy="6912395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082483" y="24780656"/>
            <a:ext cx="10720251" cy="692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2.Bandwidth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  <a:blipFill rotWithShape="0">
                <a:blip r:embed="rId37"/>
                <a:stretch>
                  <a:fillRect l="-3636" t="-1615" r="-130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文本框 180"/>
          <p:cNvSpPr txBox="1"/>
          <p:nvPr/>
        </p:nvSpPr>
        <p:spPr>
          <a:xfrm>
            <a:off x="4660256" y="44153269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</a:t>
            </a:r>
            <a:r>
              <a:rPr lang="en-US" altLang="zh-CN" sz="3600" b="1" dirty="0" err="1" smtClean="0"/>
              <a:t>QoE</a:t>
            </a:r>
            <a:r>
              <a:rPr lang="en-US" altLang="zh-CN" sz="3600" b="1" dirty="0" smtClean="0"/>
              <a:t> Comparison</a:t>
            </a:r>
            <a:endParaRPr lang="zh-CN" altLang="en-US" sz="3600" b="1" dirty="0" smtClean="0"/>
          </a:p>
        </p:txBody>
      </p:sp>
      <p:sp>
        <p:nvSpPr>
          <p:cNvPr id="91" name="Lekerekített téglalap 9"/>
          <p:cNvSpPr/>
          <p:nvPr/>
        </p:nvSpPr>
        <p:spPr>
          <a:xfrm>
            <a:off x="4582858" y="6394253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2" name="Szövegdoboz 2"/>
          <p:cNvSpPr txBox="1">
            <a:spLocks noChangeArrowheads="1"/>
          </p:cNvSpPr>
          <p:nvPr/>
        </p:nvSpPr>
        <p:spPr bwMode="auto">
          <a:xfrm>
            <a:off x="788182" y="8290218"/>
            <a:ext cx="15054689" cy="65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</a:t>
            </a: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service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ekerekített téglalap 3"/>
          <p:cNvSpPr/>
          <p:nvPr/>
        </p:nvSpPr>
        <p:spPr>
          <a:xfrm>
            <a:off x="258170" y="554655"/>
            <a:ext cx="32458025" cy="4321175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402013"/>
            <a:ext cx="21918612" cy="444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Rate Adaptation Algorithms for Dynamic Adaptive Streaming over HTTP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Lin Qi, Shen Hui, </a:t>
            </a:r>
            <a:r>
              <a:rPr lang="en-US" altLang="zh-CN" sz="4800" b="1" dirty="0">
                <a:solidFill>
                  <a:srgbClr val="000000"/>
                </a:solidFill>
              </a:rPr>
              <a:t>and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 </a:t>
            </a:r>
            <a:endParaRPr lang="en-US" altLang="zh-CN" sz="4800" b="1" dirty="0" smtClean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niversity </a:t>
            </a:r>
            <a:r>
              <a:rPr lang="en-US" altLang="zh-CN" sz="3400" b="1" dirty="0">
                <a:solidFill>
                  <a:srgbClr val="000000"/>
                </a:solidFill>
              </a:rPr>
              <a:t>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shenhui0509@bupt.edu.cn</a:t>
            </a:r>
            <a:endParaRPr lang="en-US" altLang="zh-CN" sz="3400" b="1" dirty="0">
              <a:solidFill>
                <a:srgbClr val="000000"/>
              </a:solidFill>
            </a:endParaRP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7888227" y="1649413"/>
            <a:ext cx="158543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Joint Research 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7875" y="7962900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357187" y="9517769"/>
            <a:ext cx="16324049" cy="418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</a:t>
            </a:r>
            <a:r>
              <a:rPr lang="en-US" altLang="zh-CN" sz="4400" b="1" dirty="0" err="1" smtClean="0"/>
              <a:t>QoE</a:t>
            </a:r>
            <a:r>
              <a:rPr lang="en-US" altLang="zh-CN" sz="4400" b="1" dirty="0" smtClean="0"/>
              <a:t> based bitrate adaptation algorithm</a:t>
            </a:r>
          </a:p>
          <a:p>
            <a:pPr marL="522288" indent="-522288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bandwidth estimation algorithm for 2 typical scenarios</a:t>
            </a:r>
          </a:p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Research on the </a:t>
            </a:r>
            <a:r>
              <a:rPr lang="en-US" altLang="zh-CN" sz="4400" b="1" dirty="0"/>
              <a:t>bitrate adaptation performance </a:t>
            </a:r>
            <a:r>
              <a:rPr lang="en-US" altLang="zh-CN" sz="4400" b="1" dirty="0" smtClean="0"/>
              <a:t>for multi-user scenario</a:t>
            </a:r>
            <a:endParaRPr lang="en-US" altLang="zh-CN" sz="4400" b="1" dirty="0"/>
          </a:p>
        </p:txBody>
      </p:sp>
      <p:sp>
        <p:nvSpPr>
          <p:cNvPr id="40" name="Lekerekített téglalap 9"/>
          <p:cNvSpPr/>
          <p:nvPr/>
        </p:nvSpPr>
        <p:spPr>
          <a:xfrm>
            <a:off x="3057967" y="12600392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8" name="Szövegdoboz 2"/>
              <p:cNvSpPr txBox="1">
                <a:spLocks noChangeArrowheads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QoE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(1)</a:t>
                </a:r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dirty="0" smtClean="0">
                  <a:solidFill>
                    <a:srgbClr val="FF0000"/>
                  </a:solidFill>
                </a:endParaRP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 smtClean="0"/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real-time QoE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QoE when choosing bitrate for segment </a:t>
                </a:r>
                <a:r>
                  <a:rPr lang="en-US" altLang="zh-CN" sz="4000" i="1" dirty="0" err="1" smtClean="0"/>
                  <a:t>i</a:t>
                </a:r>
                <a:endParaRPr lang="en-US" altLang="zh-CN" sz="4000" i="1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 xmlns="">
          <p:sp>
            <p:nvSpPr>
              <p:cNvPr id="1435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blipFill rotWithShape="0">
                <a:blip r:embed="rId4"/>
                <a:stretch>
                  <a:fillRect l="-957" t="-4137" b="-362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3036458" y="1099572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Lekerekített téglalap 9"/>
          <p:cNvSpPr/>
          <p:nvPr/>
        </p:nvSpPr>
        <p:spPr>
          <a:xfrm>
            <a:off x="19065620" y="31122381"/>
            <a:ext cx="10557486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Future work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6" name="Szövegdoboz 2"/>
          <p:cNvSpPr txBox="1">
            <a:spLocks noChangeArrowheads="1"/>
          </p:cNvSpPr>
          <p:nvPr/>
        </p:nvSpPr>
        <p:spPr bwMode="auto">
          <a:xfrm>
            <a:off x="16482005" y="32820586"/>
            <a:ext cx="14956446" cy="21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800" b="1" dirty="0" smtClean="0"/>
              <a:t>Network-assisted DASH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Involve network device into adaptation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Resource allocation for multi-user</a:t>
            </a:r>
          </a:p>
        </p:txBody>
      </p:sp>
      <p:sp>
        <p:nvSpPr>
          <p:cNvPr id="48" name="Szövegdoboz 2"/>
          <p:cNvSpPr txBox="1">
            <a:spLocks noChangeArrowheads="1"/>
          </p:cNvSpPr>
          <p:nvPr/>
        </p:nvSpPr>
        <p:spPr bwMode="auto">
          <a:xfrm rot="10800000" flipV="1">
            <a:off x="966164" y="19211677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Analyze performance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1.Propose a stall prediction method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2.Adopt UCSD DASH QoE model for simulation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3.Compare with algorithm utilizing QoE model qualitatively</a:t>
            </a:r>
            <a:r>
              <a:rPr lang="en-US" altLang="zh-CN" sz="4000" baseline="30000" dirty="0" smtClean="0"/>
              <a:t>[1]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4.Compare with overall optimization results deduced from provided bandwidth variation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635772" y="23527533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3062214"/>
                <a:gridCol w="3443381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965258" y="22881202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QoE Comparison</a:t>
            </a:r>
            <a:endParaRPr lang="zh-CN" altLang="en-US" sz="3600" b="1" dirty="0" smtClean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520311" y="27583878"/>
            <a:ext cx="10929942" cy="7172875"/>
          </a:xfrm>
          <a:prstGeom prst="rect">
            <a:avLst/>
          </a:prstGeom>
        </p:spPr>
      </p:pic>
      <p:sp>
        <p:nvSpPr>
          <p:cNvPr id="37" name="Szövegdoboz 2"/>
          <p:cNvSpPr txBox="1">
            <a:spLocks noChangeArrowheads="1"/>
          </p:cNvSpPr>
          <p:nvPr/>
        </p:nvSpPr>
        <p:spPr bwMode="auto">
          <a:xfrm>
            <a:off x="1974275" y="37285685"/>
            <a:ext cx="8906371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>
                <a:solidFill>
                  <a:srgbClr val="FF0000"/>
                </a:solidFill>
              </a:rPr>
              <a:t>When bitrate adaptation is smoother , fairness and efficiency are less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07202" y="42614277"/>
            <a:ext cx="10550329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545.9;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0.819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244" y="36565000"/>
            <a:ext cx="8192368" cy="5711213"/>
          </a:xfrm>
          <a:prstGeom prst="rect">
            <a:avLst/>
          </a:prstGeom>
        </p:spPr>
      </p:pic>
      <p:sp>
        <p:nvSpPr>
          <p:cNvPr id="47" name="Lekerekített téglalap 9"/>
          <p:cNvSpPr/>
          <p:nvPr/>
        </p:nvSpPr>
        <p:spPr>
          <a:xfrm>
            <a:off x="7529594" y="35347325"/>
            <a:ext cx="17280058" cy="11535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948267" y="42596274"/>
            <a:ext cx="8490184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784.3;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0.712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03203" y="41246125"/>
            <a:ext cx="10024893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Note</a:t>
            </a:r>
            <a:r>
              <a:rPr lang="en-US" altLang="zh-CN" sz="3600" dirty="0" smtClean="0">
                <a:solidFill>
                  <a:schemeClr val="accent6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:</a:t>
            </a:r>
            <a:r>
              <a:rPr lang="en-US" altLang="zh-CN" sz="3600" i="1" dirty="0"/>
              <a:t>Smooth window size</a:t>
            </a:r>
            <a:r>
              <a:rPr lang="en-US" altLang="zh-CN" sz="3600" dirty="0"/>
              <a:t>: The number of segments </a:t>
            </a:r>
            <a:r>
              <a:rPr lang="en-US" altLang="zh-CN" sz="3600" dirty="0" smtClean="0"/>
              <a:t>involved </a:t>
            </a:r>
            <a:r>
              <a:rPr lang="en-US" altLang="zh-CN" sz="3600" dirty="0"/>
              <a:t>in bandwidth </a:t>
            </a:r>
            <a:r>
              <a:rPr lang="en-US" altLang="zh-CN" sz="3600" dirty="0" smtClean="0"/>
              <a:t>estimation 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52596" y="36565605"/>
            <a:ext cx="8337783" cy="587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  <a:blipFill rotWithShape="0">
                <a:blip r:embed="rId9"/>
                <a:stretch>
                  <a:fillRect l="-4589" t="-1551" b="-3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15630" y="34612759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1687957" y="29240824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𝑄𝑜𝑆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𝐷𝐴𝑆𝐻</m:t>
                        </m:r>
                      </m:sub>
                    </m:sSub>
                  </m:oMath>
                </a14:m>
                <a:r>
                  <a:rPr lang="en-US" altLang="zh-CN" sz="3600" dirty="0"/>
                  <a:t>: includes </a:t>
                </a:r>
                <a:r>
                  <a:rPr lang="en-US" altLang="zh-CN" sz="3600" i="1" dirty="0"/>
                  <a:t>stall , initial delay </a:t>
                </a:r>
                <a:r>
                  <a:rPr lang="en-US" altLang="zh-CN" sz="3600" dirty="0"/>
                  <a:t>and </a:t>
                </a:r>
                <a:r>
                  <a:rPr lang="en-US" altLang="zh-CN" sz="3600" i="1" dirty="0"/>
                  <a:t>level variation</a:t>
                </a:r>
                <a:r>
                  <a:rPr lang="en-US" altLang="zh-CN" sz="3600" dirty="0" smtClean="0"/>
                  <a:t>. Details </a:t>
                </a:r>
                <a:r>
                  <a:rPr lang="en-US" altLang="zh-CN" sz="3600" dirty="0"/>
                  <a:t>in </a:t>
                </a:r>
                <a:r>
                  <a:rPr lang="en-US" altLang="zh-CN" sz="3600" dirty="0" smtClean="0"/>
                  <a:t>another poster.</a:t>
                </a:r>
                <a:endParaRPr lang="en-US" altLang="zh-CN" sz="3600" dirty="0"/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3600" i="1" dirty="0"/>
                  <a:t>:</a:t>
                </a:r>
                <a:r>
                  <a:rPr lang="en-US" altLang="zh-CN" sz="3600" dirty="0"/>
                  <a:t>State of client before sending request of segment </a:t>
                </a:r>
                <a:r>
                  <a:rPr lang="en-US" altLang="zh-CN" sz="3600" i="1" dirty="0" err="1" smtClean="0"/>
                  <a:t>i</a:t>
                </a:r>
                <a:r>
                  <a:rPr lang="en-US" altLang="zh-CN" sz="3600" dirty="0" smtClean="0"/>
                  <a:t>, </a:t>
                </a:r>
                <a:r>
                  <a:rPr lang="en-US" altLang="zh-CN" sz="3600" dirty="0"/>
                  <a:t>mainly </a:t>
                </a:r>
                <a:r>
                  <a:rPr lang="en-US" altLang="zh-CN" sz="3600" i="1" dirty="0" smtClean="0"/>
                  <a:t>buffer length</a:t>
                </a:r>
                <a:endParaRPr lang="en-US" altLang="zh-CN" sz="3600" i="1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  <a:blipFill rotWithShape="0">
                <a:blip r:embed="rId10"/>
                <a:stretch>
                  <a:fillRect t="-6468" r="-79" b="-1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6388779" y="17051437"/>
            <a:ext cx="16400442" cy="13442171"/>
            <a:chOff x="16388779" y="7948659"/>
            <a:chExt cx="16400442" cy="13442171"/>
          </a:xfrm>
        </p:grpSpPr>
        <p:sp>
          <p:nvSpPr>
            <p:cNvPr id="52" name="Lekerekített téglalap 9"/>
            <p:cNvSpPr/>
            <p:nvPr/>
          </p:nvSpPr>
          <p:spPr>
            <a:xfrm>
              <a:off x="18322130" y="7948659"/>
              <a:ext cx="12673012" cy="140283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b="1" dirty="0" smtClean="0">
                  <a:solidFill>
                    <a:srgbClr val="FFFFFF"/>
                  </a:solidFill>
                </a:rPr>
                <a:t>Bandwidth estimation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388779" y="16197877"/>
              <a:ext cx="800885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3517571" y="16189003"/>
              <a:ext cx="729186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throughput</a:t>
                  </a:r>
                </a:p>
                <a:p>
                  <a:endParaRPr lang="zh-CN" altLang="en-US" sz="1050" dirty="0" smtClean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627" t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27" t="-1816" b="-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801157" y="11707191"/>
              <a:ext cx="6644406" cy="435807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565484" y="11602393"/>
              <a:ext cx="7008933" cy="4527637"/>
            </a:xfrm>
            <a:prstGeom prst="rect">
              <a:avLst/>
            </a:prstGeom>
          </p:spPr>
        </p:pic>
        <p:sp>
          <p:nvSpPr>
            <p:cNvPr id="60" name="Szövegdoboz 2"/>
            <p:cNvSpPr txBox="1">
              <a:spLocks noChangeArrowheads="1"/>
            </p:cNvSpPr>
            <p:nvPr/>
          </p:nvSpPr>
          <p:spPr bwMode="auto">
            <a:xfrm>
              <a:off x="16830083" y="9562605"/>
              <a:ext cx="15959138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2 typical scenario</a:t>
              </a: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response quickly</a:t>
              </a:r>
              <a:endParaRPr lang="en-US" altLang="zh-CN" sz="4400" dirty="0" smtClean="0">
                <a:latin typeface="Calibri" pitchFamily="34" charset="0"/>
                <a:ea typeface="+mn-ea"/>
              </a:endParaRP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keep stable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5338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blipFill rotWithShape="0">
                <a:blip r:embed="rId15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DASH User Experience  Improvement</a:t>
            </a:r>
            <a:r>
              <a:rPr lang="zh-CN" altLang="en-US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052075" y="11179537"/>
            <a:ext cx="15990454" cy="27091552"/>
            <a:chOff x="27831404" y="8263622"/>
            <a:chExt cx="15990454" cy="27091552"/>
          </a:xfrm>
        </p:grpSpPr>
        <p:sp>
          <p:nvSpPr>
            <p:cNvPr id="5" name="Lekerekített téglalap 9"/>
            <p:cNvSpPr/>
            <p:nvPr/>
          </p:nvSpPr>
          <p:spPr>
            <a:xfrm>
              <a:off x="28914080" y="8263622"/>
              <a:ext cx="14580000" cy="120173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dirty="0">
                  <a:solidFill>
                    <a:srgbClr val="FFFFFF"/>
                  </a:solidFill>
                </a:rPr>
                <a:t>QoE </a:t>
              </a:r>
              <a:r>
                <a:rPr lang="en-US" altLang="zh-CN" sz="6600" b="1" dirty="0" smtClean="0">
                  <a:solidFill>
                    <a:srgbClr val="FFFFFF"/>
                  </a:solidFill>
                </a:rPr>
                <a:t>Model </a:t>
              </a:r>
              <a:r>
                <a:rPr lang="en-US" altLang="zh-CN" sz="6600" b="1" dirty="0">
                  <a:solidFill>
                    <a:srgbClr val="FFFFFF"/>
                  </a:solidFill>
                </a:rPr>
                <a:t>of Level Variation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Szövegdoboz 2"/>
            <p:cNvSpPr txBox="1">
              <a:spLocks noChangeArrowheads="1"/>
            </p:cNvSpPr>
            <p:nvPr/>
          </p:nvSpPr>
          <p:spPr bwMode="auto">
            <a:xfrm>
              <a:off x="27898429" y="9654169"/>
              <a:ext cx="15705138" cy="32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r>
                <a:rPr lang="en-US" altLang="zh-CN" sz="4800" b="1" dirty="0" smtClean="0">
                  <a:latin typeface="Calibri" pitchFamily="34" charset="0"/>
                </a:rPr>
                <a:t>Primacy and Recency Effects</a:t>
              </a: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marL="0" indent="0" algn="just" eaLnBrk="1" hangingPunct="1">
                <a:lnSpc>
                  <a:spcPts val="4000"/>
                </a:lnSpc>
                <a:spcAft>
                  <a:spcPts val="1825"/>
                </a:spcAft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marL="0" indent="0" algn="just" eaLnBrk="1" hangingPunct="1">
                <a:lnSpc>
                  <a:spcPts val="4000"/>
                </a:lnSpc>
                <a:spcAft>
                  <a:spcPts val="1825"/>
                </a:spcAft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</p:txBody>
        </p:sp>
        <p:pic>
          <p:nvPicPr>
            <p:cNvPr id="7" name="Picture 5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9787" y="10014209"/>
              <a:ext cx="8883809" cy="623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7517" y="10518265"/>
              <a:ext cx="6400800" cy="15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9580" y="12374053"/>
              <a:ext cx="6408737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6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7367" y="13902815"/>
              <a:ext cx="6259513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Szövegdoboz 2"/>
            <p:cNvSpPr txBox="1">
              <a:spLocks noChangeArrowheads="1"/>
            </p:cNvSpPr>
            <p:nvPr/>
          </p:nvSpPr>
          <p:spPr bwMode="auto">
            <a:xfrm>
              <a:off x="27831404" y="16206897"/>
              <a:ext cx="15705138" cy="268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r>
                <a:rPr lang="en-US" altLang="zh-CN" sz="4800" b="1" dirty="0">
                  <a:latin typeface="Calibri" panose="020F0502020204030204" pitchFamily="34" charset="0"/>
                </a:rPr>
                <a:t>QoE evaluation functions:</a:t>
              </a: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marL="457200" lvl="1" indent="0" algn="just" eaLnBrk="1" hangingPunct="1">
                <a:lnSpc>
                  <a:spcPts val="4000"/>
                </a:lnSpc>
                <a:spcAft>
                  <a:spcPts val="1825"/>
                </a:spcAft>
              </a:pPr>
              <a:endParaRPr lang="en-US" altLang="zh-CN" sz="4800" b="1" dirty="0">
                <a:latin typeface="Calibri" panose="020F0502020204030204" pitchFamily="34" charset="0"/>
              </a:endParaRPr>
            </a:p>
          </p:txBody>
        </p:sp>
        <p:pic>
          <p:nvPicPr>
            <p:cNvPr id="12" name="Picture 6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3929" y="16956197"/>
              <a:ext cx="12184063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20329" y="18008710"/>
              <a:ext cx="15447963" cy="874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Szövegdoboz 2"/>
            <p:cNvSpPr txBox="1">
              <a:spLocks noChangeArrowheads="1"/>
            </p:cNvSpPr>
            <p:nvPr/>
          </p:nvSpPr>
          <p:spPr bwMode="auto">
            <a:xfrm>
              <a:off x="28302596" y="20383361"/>
              <a:ext cx="13763846" cy="189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two typical scenario</a:t>
              </a:r>
            </a:p>
            <a:p>
              <a:pPr marL="963612" lvl="1" indent="-742950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</a:t>
              </a:r>
            </a:p>
            <a:p>
              <a:pPr marL="963612" lvl="1" indent="-742950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  <p:sp>
          <p:nvSpPr>
            <p:cNvPr id="15" name="Lekerekített téglalap 9"/>
            <p:cNvSpPr/>
            <p:nvPr/>
          </p:nvSpPr>
          <p:spPr>
            <a:xfrm>
              <a:off x="29679553" y="19015209"/>
              <a:ext cx="12673012" cy="1188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dirty="0">
                  <a:solidFill>
                    <a:srgbClr val="FFFFFF"/>
                  </a:solidFill>
                </a:rPr>
                <a:t>Bandwidth </a:t>
              </a:r>
              <a:r>
                <a:rPr lang="en-US" altLang="zh-CN" sz="6600" b="1" dirty="0" smtClean="0">
                  <a:solidFill>
                    <a:srgbClr val="FFFFFF"/>
                  </a:solidFill>
                </a:rPr>
                <a:t>Estimation</a:t>
              </a:r>
              <a:endParaRPr lang="en-US" altLang="zh-CN" sz="6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662636" y="28730438"/>
              <a:ext cx="108388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149523" y="34893509"/>
              <a:ext cx="103202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9192311" y="23390196"/>
                  <a:ext cx="4513999" cy="461786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throughput</a:t>
                  </a:r>
                  <a:endParaRPr lang="zh-CN" altLang="en-US" sz="3600" dirty="0" smtClean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2311" y="23390196"/>
                  <a:ext cx="4513999" cy="46178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898" t="-1706" r="-4839" b="-36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9153988" y="28299921"/>
                  <a:ext cx="4667870" cy="48806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3988" y="28299921"/>
                  <a:ext cx="4667870" cy="488063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36" t="-1741" r="-130" b="-4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24179" y="22354818"/>
              <a:ext cx="8440842" cy="638626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54724" y="29090478"/>
              <a:ext cx="8540205" cy="580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1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1738</Words>
  <Application>Microsoft Office PowerPoint</Application>
  <PresentationFormat>自定义</PresentationFormat>
  <Paragraphs>470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Office-téma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DASH User Experience  Improvement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shenc</dc:creator>
  <cp:lastModifiedBy>DELL</cp:lastModifiedBy>
  <cp:revision>225</cp:revision>
  <dcterms:created xsi:type="dcterms:W3CDTF">2012-10-30T14:17:43Z</dcterms:created>
  <dcterms:modified xsi:type="dcterms:W3CDTF">2014-11-14T13:08:56Z</dcterms:modified>
</cp:coreProperties>
</file>