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>
        <p:scale>
          <a:sx n="20" d="100"/>
          <a:sy n="20" d="100"/>
        </p:scale>
        <p:origin x="1044" y="-546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2014.11.05.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9" Type="http://schemas.openxmlformats.org/officeDocument/2006/relationships/image" Target="../media/image25.png"/><Relationship Id="rId21" Type="http://schemas.openxmlformats.org/officeDocument/2006/relationships/image" Target="../media/image8.wmf"/><Relationship Id="rId34" Type="http://schemas.openxmlformats.org/officeDocument/2006/relationships/image" Target="../media/image20.wmf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29" Type="http://schemas.openxmlformats.org/officeDocument/2006/relationships/image" Target="../media/image15.emf"/><Relationship Id="rId41" Type="http://schemas.openxmlformats.org/officeDocument/2006/relationships/image" Target="../media/image2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10.bin"/><Relationship Id="rId32" Type="http://schemas.openxmlformats.org/officeDocument/2006/relationships/image" Target="../media/image18.wmf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28" Type="http://schemas.openxmlformats.org/officeDocument/2006/relationships/image" Target="../media/image14.emf"/><Relationship Id="rId36" Type="http://schemas.openxmlformats.org/officeDocument/2006/relationships/image" Target="../media/image22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31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1.wmf"/><Relationship Id="rId30" Type="http://schemas.openxmlformats.org/officeDocument/2006/relationships/image" Target="../media/image16.emf"/><Relationship Id="rId35" Type="http://schemas.openxmlformats.org/officeDocument/2006/relationships/image" Target="../media/image21.wmf"/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33" Type="http://schemas.openxmlformats.org/officeDocument/2006/relationships/image" Target="../media/image19.wmf"/><Relationship Id="rId3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48959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DASH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7307962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1041041" y="8698509"/>
            <a:ext cx="15054689" cy="1252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Study on QoE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service</a:t>
            </a:r>
          </a:p>
          <a:p>
            <a:pPr marL="269875" lvl="0" indent="-269875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bitrate adaptation algorithms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QoE-based bitrate adaptation algorithm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bandwidth estimating method for 2 typical scenarios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scenario </a:t>
            </a:r>
          </a:p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Extended research: study on HEVC coding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Reduce complexity for real-time coding</a:t>
            </a:r>
            <a:endParaRPr lang="en-US" altLang="zh-CN" sz="4000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Lekerekített téglalap 9"/>
          <p:cNvSpPr/>
          <p:nvPr/>
        </p:nvSpPr>
        <p:spPr>
          <a:xfrm>
            <a:off x="17751914" y="7330357"/>
            <a:ext cx="14580000" cy="12017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QoE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Model </a:t>
            </a:r>
            <a:r>
              <a:rPr lang="en-US" altLang="zh-CN" sz="6600" b="1" dirty="0">
                <a:solidFill>
                  <a:srgbClr val="FFFFFF"/>
                </a:solidFill>
              </a:rPr>
              <a:t>of Level Variation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5" name="Lekerekített téglalap 9"/>
          <p:cNvSpPr/>
          <p:nvPr/>
        </p:nvSpPr>
        <p:spPr>
          <a:xfrm>
            <a:off x="758026" y="19715733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4" name="Lekerekített téglalap 9"/>
          <p:cNvSpPr/>
          <p:nvPr/>
        </p:nvSpPr>
        <p:spPr>
          <a:xfrm>
            <a:off x="4228533" y="21172751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903754" y="29093631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4517"/>
              </p:ext>
            </p:extLst>
          </p:nvPr>
        </p:nvGraphicFramePr>
        <p:xfrm>
          <a:off x="469994" y="22108855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公式" r:id="rId6" imgW="4267080" imgH="266400" progId="Equation.3">
                  <p:embed/>
                </p:oleObj>
              </mc:Choice>
              <mc:Fallback>
                <p:oleObj name="公式" r:id="rId6" imgW="4267080" imgH="266400" progId="Equation.3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94" y="22108855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组合 47"/>
          <p:cNvGrpSpPr>
            <a:grpSpLocks noChangeAspect="1"/>
          </p:cNvGrpSpPr>
          <p:nvPr/>
        </p:nvGrpSpPr>
        <p:grpSpPr>
          <a:xfrm>
            <a:off x="1703298" y="30366262"/>
            <a:ext cx="6732000" cy="4598554"/>
            <a:chOff x="1928794" y="1714488"/>
            <a:chExt cx="4929222" cy="3367100"/>
          </a:xfrm>
        </p:grpSpPr>
        <p:sp>
          <p:nvSpPr>
            <p:cNvPr id="172" name="矩形 171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18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213" name="椭圆 21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4" name="对象 21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" name="公式" r:id="rId8" imgW="177646" imgH="228402" progId="Equation.3">
                      <p:embed/>
                    </p:oleObj>
                  </mc:Choice>
                  <mc:Fallback>
                    <p:oleObj name="公式" r:id="rId8" imgW="177646" imgH="228402" progId="Equation.3">
                      <p:embed/>
                      <p:pic>
                        <p:nvPicPr>
                          <p:cNvPr id="0" name="Picture 3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211" name="椭圆 21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2" name="对象 21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7" name="公式" r:id="rId10" imgW="177646" imgH="228402" progId="Equation.3">
                      <p:embed/>
                    </p:oleObj>
                  </mc:Choice>
                  <mc:Fallback>
                    <p:oleObj name="公式" r:id="rId10" imgW="177646" imgH="228402" progId="Equation.3">
                      <p:embed/>
                      <p:pic>
                        <p:nvPicPr>
                          <p:cNvPr id="0" name="Picture 3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209" name="椭圆 20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0" name="对象 20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" name="公式" r:id="rId12" imgW="177646" imgH="228402" progId="Equation.3">
                      <p:embed/>
                    </p:oleObj>
                  </mc:Choice>
                  <mc:Fallback>
                    <p:oleObj name="公式" r:id="rId12" imgW="177646" imgH="228402" progId="Equation.3">
                      <p:embed/>
                      <p:pic>
                        <p:nvPicPr>
                          <p:cNvPr id="0" name="Picture 3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207" name="椭圆 20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8" name="对象 20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9" name="公式" r:id="rId14" imgW="177646" imgH="228402" progId="Equation.3">
                      <p:embed/>
                    </p:oleObj>
                  </mc:Choice>
                  <mc:Fallback>
                    <p:oleObj name="公式" r:id="rId14" imgW="177646" imgH="228402" progId="Equation.3">
                      <p:embed/>
                      <p:pic>
                        <p:nvPicPr>
                          <p:cNvPr id="0" name="Picture 3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4" name="直接连接符 183"/>
            <p:cNvCxnSpPr>
              <a:endCxn id="21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>
              <a:stCxn id="21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6" name="对象 205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0" name="公式" r:id="rId16" imgW="342603" imgH="164957" progId="Equation.3">
                      <p:embed/>
                    </p:oleObj>
                  </mc:Choice>
                  <mc:Fallback>
                    <p:oleObj name="公式" r:id="rId16" imgW="342603" imgH="164957" progId="Equation.3">
                      <p:embed/>
                      <p:pic>
                        <p:nvPicPr>
                          <p:cNvPr id="0" name="Picture 3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203" name="矩形 202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4" name="对象 203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1" name="公式" r:id="rId18" imgW="368140" imgH="165028" progId="Equation.3">
                      <p:embed/>
                    </p:oleObj>
                  </mc:Choice>
                  <mc:Fallback>
                    <p:oleObj name="公式" r:id="rId18" imgW="368140" imgH="165028" progId="Equation.3">
                      <p:embed/>
                      <p:pic>
                        <p:nvPicPr>
                          <p:cNvPr id="0" name="Picture 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2" name="对象 201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2" name="公式" r:id="rId20" imgW="355138" imgH="177569" progId="Equation.3">
                      <p:embed/>
                    </p:oleObj>
                  </mc:Choice>
                  <mc:Fallback>
                    <p:oleObj name="公式" r:id="rId20" imgW="355138" imgH="177569" progId="Equation.3">
                      <p:embed/>
                      <p:pic>
                        <p:nvPicPr>
                          <p:cNvPr id="0" name="Picture 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0" name="对象 19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3" name="公式" r:id="rId22" imgW="368140" imgH="165028" progId="Equation.3">
                      <p:embed/>
                    </p:oleObj>
                  </mc:Choice>
                  <mc:Fallback>
                    <p:oleObj name="公式" r:id="rId22" imgW="368140" imgH="165028" progId="Equation.3">
                      <p:embed/>
                      <p:pic>
                        <p:nvPicPr>
                          <p:cNvPr id="0" name="Picture 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197" name="矩形 19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98" name="对象 19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4" name="公式" r:id="rId24" imgW="355138" imgH="177569" progId="Equation.3">
                      <p:embed/>
                    </p:oleObj>
                  </mc:Choice>
                  <mc:Fallback>
                    <p:oleObj name="公式" r:id="rId24" imgW="355138" imgH="177569" progId="Equation.3">
                      <p:embed/>
                      <p:pic>
                        <p:nvPicPr>
                          <p:cNvPr id="0" name="Picture 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2" name="直接连接符 191"/>
            <p:cNvCxnSpPr>
              <a:endCxn id="205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>
              <a:endCxn id="203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>
              <a:endCxn id="19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>
              <a:endCxn id="19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>
              <a:endCxn id="201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88594"/>
              </p:ext>
            </p:extLst>
          </p:nvPr>
        </p:nvGraphicFramePr>
        <p:xfrm>
          <a:off x="10260626" y="32389469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公式" r:id="rId26" imgW="1459866" imgH="1091726" progId="Equation.3">
                  <p:embed/>
                </p:oleObj>
              </mc:Choice>
              <mc:Fallback>
                <p:oleObj name="公式" r:id="rId26" imgW="1459866" imgH="1091726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0626" y="32389469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Content Placeholder 2"/>
          <p:cNvSpPr txBox="1">
            <a:spLocks/>
          </p:cNvSpPr>
          <p:nvPr/>
        </p:nvSpPr>
        <p:spPr bwMode="auto">
          <a:xfrm>
            <a:off x="9046180" y="30317767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05" name="Picture 17"/>
          <p:cNvPicPr>
            <a:picLocks noChangeAspect="1" noChangeArrowheads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780724" y="23988040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9"/>
          <p:cNvSpPr txBox="1"/>
          <p:nvPr/>
        </p:nvSpPr>
        <p:spPr>
          <a:xfrm>
            <a:off x="1727009" y="27293431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7158066" y="23832479"/>
            <a:ext cx="3888432" cy="3485786"/>
            <a:chOff x="467544" y="1844824"/>
            <a:chExt cx="2610296" cy="2340000"/>
          </a:xfrm>
        </p:grpSpPr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9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20"/>
          <p:cNvSpPr txBox="1"/>
          <p:nvPr/>
        </p:nvSpPr>
        <p:spPr>
          <a:xfrm>
            <a:off x="7683320" y="27293431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17" name="TextBox 19"/>
          <p:cNvSpPr txBox="1"/>
          <p:nvPr/>
        </p:nvSpPr>
        <p:spPr>
          <a:xfrm>
            <a:off x="12427861" y="27365439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253410" y="23260983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416687" y="23260983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21" name="Picture 18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56" y="23765039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Szövegdoboz 2"/>
          <p:cNvSpPr txBox="1">
            <a:spLocks noChangeArrowheads="1"/>
          </p:cNvSpPr>
          <p:nvPr/>
        </p:nvSpPr>
        <p:spPr bwMode="auto">
          <a:xfrm>
            <a:off x="16736263" y="8720904"/>
            <a:ext cx="15705138" cy="327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pic>
        <p:nvPicPr>
          <p:cNvPr id="123" name="Picture 50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21" y="9080944"/>
            <a:ext cx="8883809" cy="623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7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351" y="9585000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9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414" y="11440788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60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201" y="12969550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Szövegdoboz 2"/>
          <p:cNvSpPr txBox="1">
            <a:spLocks noChangeArrowheads="1"/>
          </p:cNvSpPr>
          <p:nvPr/>
        </p:nvSpPr>
        <p:spPr bwMode="auto">
          <a:xfrm>
            <a:off x="16669238" y="15273632"/>
            <a:ext cx="15705138" cy="268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QoE evaluation functions: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 dirty="0">
              <a:latin typeface="Calibri" panose="020F0502020204030204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 dirty="0">
              <a:latin typeface="Calibri" panose="020F0502020204030204" pitchFamily="34" charset="0"/>
            </a:endParaRPr>
          </a:p>
          <a:p>
            <a:pPr marL="457200" lvl="1" indent="0" algn="just" eaLnBrk="1" hangingPunct="1">
              <a:lnSpc>
                <a:spcPts val="4000"/>
              </a:lnSpc>
              <a:spcAft>
                <a:spcPts val="1825"/>
              </a:spcAft>
            </a:pPr>
            <a:endParaRPr lang="en-US" altLang="zh-CN" sz="4800" b="1" dirty="0">
              <a:latin typeface="Calibri" panose="020F0502020204030204" pitchFamily="34" charset="0"/>
            </a:endParaRPr>
          </a:p>
        </p:txBody>
      </p:sp>
      <p:pic>
        <p:nvPicPr>
          <p:cNvPr id="133" name="Picture 67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763" y="16022932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68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163" y="17075445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Szövegdoboz 2"/>
          <p:cNvSpPr txBox="1">
            <a:spLocks noChangeArrowheads="1"/>
          </p:cNvSpPr>
          <p:nvPr/>
        </p:nvSpPr>
        <p:spPr bwMode="auto">
          <a:xfrm>
            <a:off x="17140430" y="19450096"/>
            <a:ext cx="13763846" cy="189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3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two typical scenario</a:t>
            </a:r>
          </a:p>
          <a:p>
            <a:pPr marL="963612" lvl="1" indent="-742950" algn="just" defTabSz="6362473" eaLnBrk="1" fontAlgn="auto" hangingPunct="1">
              <a:lnSpc>
                <a:spcPts val="3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</a:t>
            </a:r>
          </a:p>
          <a:p>
            <a:pPr marL="963612" lvl="1" indent="-742950" algn="just" defTabSz="6362473" eaLnBrk="1" fontAlgn="auto" hangingPunct="1">
              <a:lnSpc>
                <a:spcPts val="3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3500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36" name="Lekerekített téglalap 9"/>
          <p:cNvSpPr/>
          <p:nvPr/>
        </p:nvSpPr>
        <p:spPr>
          <a:xfrm>
            <a:off x="18517387" y="18081944"/>
            <a:ext cx="12673012" cy="118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Bandwidth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Estimation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7500470" y="27797173"/>
            <a:ext cx="1083882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Figure </a:t>
            </a:r>
            <a:r>
              <a:rPr lang="en-US" altLang="zh-CN" sz="2400" b="1" dirty="0"/>
              <a:t>2</a:t>
            </a:r>
            <a:r>
              <a:rPr lang="en-US" altLang="zh-CN" sz="2400" b="1" dirty="0" smtClean="0"/>
              <a:t>. Bandwidth estimation for scenario 1</a:t>
            </a:r>
            <a:endParaRPr lang="zh-CN" altLang="en-US" sz="2400" b="1" dirty="0" smtClean="0"/>
          </a:p>
        </p:txBody>
      </p:sp>
      <p:sp>
        <p:nvSpPr>
          <p:cNvPr id="138" name="文本框 137"/>
          <p:cNvSpPr txBox="1"/>
          <p:nvPr/>
        </p:nvSpPr>
        <p:spPr>
          <a:xfrm>
            <a:off x="17987357" y="33960244"/>
            <a:ext cx="1032022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Figure 3. </a:t>
            </a:r>
            <a:r>
              <a:rPr lang="en-US" altLang="zh-CN" sz="2400" b="1" dirty="0"/>
              <a:t>B</a:t>
            </a:r>
            <a:r>
              <a:rPr lang="en-US" altLang="zh-CN" sz="2400" b="1" dirty="0" smtClean="0"/>
              <a:t>andwidth estimation for scenario 2</a:t>
            </a:r>
            <a:endParaRPr lang="zh-CN" altLang="en-US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28030145" y="22456931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0145" y="22456931"/>
                <a:ext cx="4513999" cy="4617867"/>
              </a:xfrm>
              <a:prstGeom prst="rect">
                <a:avLst/>
              </a:prstGeom>
              <a:blipFill rotWithShape="0">
                <a:blip r:embed="rId37"/>
                <a:stretch>
                  <a:fillRect l="-3758" t="-1840" r="-4832" b="-3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27991822" y="27366656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22" y="27366656"/>
                <a:ext cx="4667870" cy="4880631"/>
              </a:xfrm>
              <a:prstGeom prst="rect">
                <a:avLst/>
              </a:prstGeom>
              <a:blipFill rotWithShape="0">
                <a:blip r:embed="rId38"/>
                <a:stretch>
                  <a:fillRect l="-3766" t="-1615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" name="图片 14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8162013" y="21421553"/>
            <a:ext cx="8440842" cy="6386266"/>
          </a:xfrm>
          <a:prstGeom prst="rect">
            <a:avLst/>
          </a:prstGeom>
        </p:spPr>
      </p:pic>
      <p:pic>
        <p:nvPicPr>
          <p:cNvPr id="143" name="图片 14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8292558" y="28157213"/>
            <a:ext cx="8540205" cy="5807143"/>
          </a:xfrm>
          <a:prstGeom prst="rect">
            <a:avLst/>
          </a:prstGeom>
        </p:spPr>
      </p:pic>
      <p:sp>
        <p:nvSpPr>
          <p:cNvPr id="144" name="Lekerekített téglalap 9"/>
          <p:cNvSpPr/>
          <p:nvPr/>
        </p:nvSpPr>
        <p:spPr>
          <a:xfrm>
            <a:off x="2360190" y="35485485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45" name="Szövegdoboz 2"/>
          <p:cNvSpPr txBox="1">
            <a:spLocks noChangeArrowheads="1"/>
          </p:cNvSpPr>
          <p:nvPr/>
        </p:nvSpPr>
        <p:spPr bwMode="auto">
          <a:xfrm>
            <a:off x="423863" y="36625508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46" name="Picture 62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" y="37213677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内容占位符 2"/>
          <p:cNvSpPr txBox="1">
            <a:spLocks/>
          </p:cNvSpPr>
          <p:nvPr/>
        </p:nvSpPr>
        <p:spPr bwMode="auto">
          <a:xfrm>
            <a:off x="9731375" y="37636407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352</Words>
  <Application>Microsoft Office PowerPoint</Application>
  <PresentationFormat>自定义</PresentationFormat>
  <Paragraphs>78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Office 主题</vt:lpstr>
      <vt:lpstr>Office-téma</vt:lpstr>
      <vt:lpstr>公式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202</cp:revision>
  <dcterms:created xsi:type="dcterms:W3CDTF">2012-10-30T14:17:43Z</dcterms:created>
  <dcterms:modified xsi:type="dcterms:W3CDTF">2014-11-05T14:27:24Z</dcterms:modified>
</cp:coreProperties>
</file>