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4" r:id="rId2"/>
    <p:sldId id="257" r:id="rId3"/>
    <p:sldId id="285" r:id="rId4"/>
    <p:sldId id="286" r:id="rId5"/>
    <p:sldId id="258" r:id="rId6"/>
    <p:sldId id="276" r:id="rId7"/>
    <p:sldId id="272" r:id="rId8"/>
    <p:sldId id="273" r:id="rId9"/>
    <p:sldId id="288" r:id="rId10"/>
    <p:sldId id="287" r:id="rId11"/>
    <p:sldId id="280" r:id="rId12"/>
    <p:sldId id="28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4650" autoAdjust="0"/>
  </p:normalViewPr>
  <p:slideViewPr>
    <p:cSldViewPr>
      <p:cViewPr varScale="1">
        <p:scale>
          <a:sx n="102" d="100"/>
          <a:sy n="102" d="100"/>
        </p:scale>
        <p:origin x="7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yao\Desktop\Qualcomm%20DASH%20UE\1111_second_round_of_test_results\Sport_Score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yao\Desktop\Qualcomm%20DASH%20UE\1111_second_round_of_test_results\Sport_Score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yao\Desktop\Qualcomm%20DASH%20UE\1111_second_round_of_test_results\Bunn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cked"/>
        <c:varyColors val="0"/>
        <c:ser>
          <c:idx val="0"/>
          <c:order val="0"/>
          <c:spPr>
            <a:ln>
              <a:noFill/>
            </a:ln>
          </c:spPr>
          <c:val>
            <c:numRef>
              <c:f>Sheet1!$F$27:$AG$27</c:f>
              <c:numCache>
                <c:formatCode>General</c:formatCode>
                <c:ptCount val="28"/>
                <c:pt idx="0">
                  <c:v>80</c:v>
                </c:pt>
                <c:pt idx="1">
                  <c:v>69</c:v>
                </c:pt>
                <c:pt idx="2">
                  <c:v>78</c:v>
                </c:pt>
                <c:pt idx="3">
                  <c:v>65</c:v>
                </c:pt>
                <c:pt idx="4">
                  <c:v>75</c:v>
                </c:pt>
                <c:pt idx="5">
                  <c:v>70</c:v>
                </c:pt>
                <c:pt idx="6">
                  <c:v>90</c:v>
                </c:pt>
                <c:pt idx="7">
                  <c:v>60</c:v>
                </c:pt>
                <c:pt idx="8">
                  <c:v>50</c:v>
                </c:pt>
                <c:pt idx="9">
                  <c:v>45</c:v>
                </c:pt>
                <c:pt idx="10">
                  <c:v>45</c:v>
                </c:pt>
                <c:pt idx="11">
                  <c:v>62.2</c:v>
                </c:pt>
                <c:pt idx="12">
                  <c:v>75</c:v>
                </c:pt>
                <c:pt idx="13">
                  <c:v>40</c:v>
                </c:pt>
                <c:pt idx="14">
                  <c:v>48</c:v>
                </c:pt>
                <c:pt idx="15">
                  <c:v>35</c:v>
                </c:pt>
                <c:pt idx="16">
                  <c:v>48</c:v>
                </c:pt>
                <c:pt idx="17">
                  <c:v>45</c:v>
                </c:pt>
                <c:pt idx="18">
                  <c:v>68</c:v>
                </c:pt>
                <c:pt idx="19">
                  <c:v>60</c:v>
                </c:pt>
                <c:pt idx="20">
                  <c:v>50</c:v>
                </c:pt>
                <c:pt idx="21">
                  <c:v>75</c:v>
                </c:pt>
                <c:pt idx="22">
                  <c:v>80</c:v>
                </c:pt>
                <c:pt idx="23">
                  <c:v>85</c:v>
                </c:pt>
                <c:pt idx="24">
                  <c:v>80</c:v>
                </c:pt>
                <c:pt idx="25">
                  <c:v>70</c:v>
                </c:pt>
                <c:pt idx="26">
                  <c:v>65</c:v>
                </c:pt>
                <c:pt idx="27">
                  <c:v>78</c:v>
                </c:pt>
              </c:numCache>
            </c:numRef>
          </c:val>
          <c:smooth val="0"/>
        </c:ser>
        <c:dLbls>
          <c:showLegendKey val="0"/>
          <c:showVal val="0"/>
          <c:showCatName val="0"/>
          <c:showSerName val="0"/>
          <c:showPercent val="0"/>
          <c:showBubbleSize val="0"/>
        </c:dLbls>
        <c:marker val="1"/>
        <c:smooth val="0"/>
        <c:axId val="188055408"/>
        <c:axId val="188051488"/>
      </c:lineChart>
      <c:catAx>
        <c:axId val="188055408"/>
        <c:scaling>
          <c:orientation val="minMax"/>
        </c:scaling>
        <c:delete val="1"/>
        <c:axPos val="b"/>
        <c:majorTickMark val="out"/>
        <c:minorTickMark val="none"/>
        <c:tickLblPos val="none"/>
        <c:crossAx val="188051488"/>
        <c:crosses val="autoZero"/>
        <c:auto val="1"/>
        <c:lblAlgn val="ctr"/>
        <c:lblOffset val="100"/>
        <c:noMultiLvlLbl val="0"/>
      </c:catAx>
      <c:valAx>
        <c:axId val="188051488"/>
        <c:scaling>
          <c:orientation val="minMax"/>
        </c:scaling>
        <c:delete val="0"/>
        <c:axPos val="l"/>
        <c:majorGridlines/>
        <c:numFmt formatCode="General" sourceLinked="1"/>
        <c:majorTickMark val="out"/>
        <c:minorTickMark val="none"/>
        <c:tickLblPos val="nextTo"/>
        <c:crossAx val="188055408"/>
        <c:crosses val="autoZero"/>
        <c:crossBetween val="between"/>
      </c:valAx>
    </c:plotArea>
    <c:plotVisOnly val="1"/>
    <c:dispBlanksAs val="zero"/>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66272965879265"/>
          <c:y val="7.4548702245552642E-2"/>
          <c:w val="0.88337270341207352"/>
          <c:h val="0.89719889180519119"/>
        </c:manualLayout>
      </c:layout>
      <c:lineChart>
        <c:grouping val="standard"/>
        <c:varyColors val="0"/>
        <c:ser>
          <c:idx val="0"/>
          <c:order val="0"/>
          <c:spPr>
            <a:ln>
              <a:noFill/>
            </a:ln>
          </c:spPr>
          <c:val>
            <c:numRef>
              <c:f>Sheet1!$A$8:$AC$8</c:f>
              <c:numCache>
                <c:formatCode>General</c:formatCode>
                <c:ptCount val="29"/>
                <c:pt idx="0">
                  <c:v>70</c:v>
                </c:pt>
                <c:pt idx="1">
                  <c:v>60</c:v>
                </c:pt>
                <c:pt idx="2">
                  <c:v>55</c:v>
                </c:pt>
                <c:pt idx="3">
                  <c:v>73</c:v>
                </c:pt>
                <c:pt idx="4">
                  <c:v>58</c:v>
                </c:pt>
                <c:pt idx="5">
                  <c:v>60</c:v>
                </c:pt>
                <c:pt idx="6">
                  <c:v>65</c:v>
                </c:pt>
                <c:pt idx="7">
                  <c:v>55</c:v>
                </c:pt>
                <c:pt idx="8">
                  <c:v>78</c:v>
                </c:pt>
                <c:pt idx="9">
                  <c:v>75</c:v>
                </c:pt>
                <c:pt idx="10">
                  <c:v>70</c:v>
                </c:pt>
                <c:pt idx="11">
                  <c:v>65</c:v>
                </c:pt>
                <c:pt idx="12">
                  <c:v>50</c:v>
                </c:pt>
                <c:pt idx="13">
                  <c:v>70</c:v>
                </c:pt>
                <c:pt idx="14">
                  <c:v>48</c:v>
                </c:pt>
                <c:pt idx="15">
                  <c:v>50</c:v>
                </c:pt>
                <c:pt idx="16">
                  <c:v>60.7</c:v>
                </c:pt>
                <c:pt idx="17">
                  <c:v>75</c:v>
                </c:pt>
                <c:pt idx="18">
                  <c:v>78</c:v>
                </c:pt>
                <c:pt idx="19">
                  <c:v>55</c:v>
                </c:pt>
                <c:pt idx="20">
                  <c:v>55</c:v>
                </c:pt>
                <c:pt idx="21">
                  <c:v>85</c:v>
                </c:pt>
                <c:pt idx="22">
                  <c:v>73.010000000000005</c:v>
                </c:pt>
                <c:pt idx="23">
                  <c:v>75</c:v>
                </c:pt>
                <c:pt idx="24">
                  <c:v>70</c:v>
                </c:pt>
                <c:pt idx="25">
                  <c:v>90</c:v>
                </c:pt>
                <c:pt idx="26">
                  <c:v>60</c:v>
                </c:pt>
                <c:pt idx="27">
                  <c:v>50</c:v>
                </c:pt>
                <c:pt idx="28">
                  <c:v>45</c:v>
                </c:pt>
              </c:numCache>
            </c:numRef>
          </c:val>
          <c:smooth val="0"/>
        </c:ser>
        <c:dLbls>
          <c:showLegendKey val="0"/>
          <c:showVal val="0"/>
          <c:showCatName val="0"/>
          <c:showSerName val="0"/>
          <c:showPercent val="0"/>
          <c:showBubbleSize val="0"/>
        </c:dLbls>
        <c:marker val="1"/>
        <c:smooth val="0"/>
        <c:axId val="188059328"/>
        <c:axId val="327377472"/>
      </c:lineChart>
      <c:catAx>
        <c:axId val="188059328"/>
        <c:scaling>
          <c:orientation val="minMax"/>
        </c:scaling>
        <c:delete val="1"/>
        <c:axPos val="b"/>
        <c:majorTickMark val="out"/>
        <c:minorTickMark val="none"/>
        <c:tickLblPos val="none"/>
        <c:crossAx val="327377472"/>
        <c:crosses val="autoZero"/>
        <c:auto val="1"/>
        <c:lblAlgn val="ctr"/>
        <c:lblOffset val="100"/>
        <c:noMultiLvlLbl val="0"/>
      </c:catAx>
      <c:valAx>
        <c:axId val="327377472"/>
        <c:scaling>
          <c:orientation val="minMax"/>
        </c:scaling>
        <c:delete val="0"/>
        <c:axPos val="l"/>
        <c:majorGridlines/>
        <c:numFmt formatCode="General" sourceLinked="1"/>
        <c:majorTickMark val="out"/>
        <c:minorTickMark val="none"/>
        <c:tickLblPos val="nextTo"/>
        <c:crossAx val="188059328"/>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6619422572178473E-2"/>
          <c:y val="6.4615612564558458E-2"/>
          <c:w val="0.88337270341207352"/>
          <c:h val="0.89719889180519119"/>
        </c:manualLayout>
      </c:layout>
      <c:lineChart>
        <c:grouping val="standard"/>
        <c:varyColors val="0"/>
        <c:ser>
          <c:idx val="0"/>
          <c:order val="0"/>
          <c:spPr>
            <a:ln>
              <a:noFill/>
            </a:ln>
          </c:spPr>
          <c:val>
            <c:numRef>
              <c:f>Sheet1!$A$3:$AA$3</c:f>
              <c:numCache>
                <c:formatCode>General</c:formatCode>
                <c:ptCount val="27"/>
                <c:pt idx="0">
                  <c:v>85</c:v>
                </c:pt>
                <c:pt idx="1">
                  <c:v>80</c:v>
                </c:pt>
                <c:pt idx="2">
                  <c:v>82</c:v>
                </c:pt>
                <c:pt idx="3">
                  <c:v>70</c:v>
                </c:pt>
                <c:pt idx="4">
                  <c:v>71</c:v>
                </c:pt>
                <c:pt idx="5">
                  <c:v>65</c:v>
                </c:pt>
                <c:pt idx="6">
                  <c:v>90</c:v>
                </c:pt>
                <c:pt idx="7">
                  <c:v>80</c:v>
                </c:pt>
                <c:pt idx="8">
                  <c:v>75</c:v>
                </c:pt>
                <c:pt idx="9">
                  <c:v>80</c:v>
                </c:pt>
                <c:pt idx="10">
                  <c:v>70</c:v>
                </c:pt>
                <c:pt idx="11">
                  <c:v>77.090909090909093</c:v>
                </c:pt>
                <c:pt idx="12">
                  <c:v>90</c:v>
                </c:pt>
                <c:pt idx="13">
                  <c:v>80</c:v>
                </c:pt>
                <c:pt idx="14">
                  <c:v>90</c:v>
                </c:pt>
                <c:pt idx="15">
                  <c:v>85</c:v>
                </c:pt>
                <c:pt idx="16">
                  <c:v>85</c:v>
                </c:pt>
                <c:pt idx="17">
                  <c:v>65</c:v>
                </c:pt>
                <c:pt idx="18">
                  <c:v>92</c:v>
                </c:pt>
                <c:pt idx="19">
                  <c:v>80</c:v>
                </c:pt>
                <c:pt idx="20">
                  <c:v>85</c:v>
                </c:pt>
                <c:pt idx="21">
                  <c:v>85</c:v>
                </c:pt>
                <c:pt idx="22">
                  <c:v>70</c:v>
                </c:pt>
                <c:pt idx="23">
                  <c:v>65</c:v>
                </c:pt>
                <c:pt idx="24">
                  <c:v>70</c:v>
                </c:pt>
                <c:pt idx="25">
                  <c:v>65</c:v>
                </c:pt>
                <c:pt idx="26">
                  <c:v>85</c:v>
                </c:pt>
              </c:numCache>
            </c:numRef>
          </c:val>
          <c:smooth val="0"/>
        </c:ser>
        <c:dLbls>
          <c:showLegendKey val="0"/>
          <c:showVal val="0"/>
          <c:showCatName val="0"/>
          <c:showSerName val="0"/>
          <c:showPercent val="0"/>
          <c:showBubbleSize val="0"/>
        </c:dLbls>
        <c:marker val="1"/>
        <c:smooth val="0"/>
        <c:axId val="327378032"/>
        <c:axId val="194788576"/>
      </c:lineChart>
      <c:catAx>
        <c:axId val="327378032"/>
        <c:scaling>
          <c:orientation val="minMax"/>
        </c:scaling>
        <c:delete val="1"/>
        <c:axPos val="b"/>
        <c:majorTickMark val="out"/>
        <c:minorTickMark val="none"/>
        <c:tickLblPos val="none"/>
        <c:crossAx val="194788576"/>
        <c:crosses val="autoZero"/>
        <c:auto val="1"/>
        <c:lblAlgn val="ctr"/>
        <c:lblOffset val="100"/>
        <c:noMultiLvlLbl val="0"/>
      </c:catAx>
      <c:valAx>
        <c:axId val="194788576"/>
        <c:scaling>
          <c:orientation val="minMax"/>
        </c:scaling>
        <c:delete val="0"/>
        <c:axPos val="l"/>
        <c:majorGridlines/>
        <c:numFmt formatCode="General" sourceLinked="1"/>
        <c:majorTickMark val="out"/>
        <c:minorTickMark val="none"/>
        <c:tickLblPos val="nextTo"/>
        <c:crossAx val="327378032"/>
        <c:crosses val="autoZero"/>
        <c:crossBetween val="between"/>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11FD2-B5E4-4FB9-9299-2247E194C048}" type="datetimeFigureOut">
              <a:rPr lang="en-US" smtClean="0"/>
              <a:pPr/>
              <a:t>10/29/2014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3969-6A21-4720-9DFD-E0901A98F4CD}" type="slidenum">
              <a:rPr lang="en-US" smtClean="0"/>
              <a:pPr/>
              <a:t>‹#›</a:t>
            </a:fld>
            <a:endParaRPr lang="en-US"/>
          </a:p>
        </p:txBody>
      </p:sp>
    </p:spTree>
    <p:extLst>
      <p:ext uri="{BB962C8B-B14F-4D97-AF65-F5344CB8AC3E}">
        <p14:creationId xmlns:p14="http://schemas.microsoft.com/office/powerpoint/2010/main" val="2851359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253969-6A21-4720-9DFD-E0901A98F4CD}" type="slidenum">
              <a:rPr lang="en-US" smtClean="0"/>
              <a:pPr/>
              <a:t>2</a:t>
            </a:fld>
            <a:endParaRPr lang="en-US"/>
          </a:p>
        </p:txBody>
      </p:sp>
    </p:spTree>
    <p:extLst>
      <p:ext uri="{BB962C8B-B14F-4D97-AF65-F5344CB8AC3E}">
        <p14:creationId xmlns:p14="http://schemas.microsoft.com/office/powerpoint/2010/main" val="421422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253969-6A21-4720-9DFD-E0901A98F4CD}" type="slidenum">
              <a:rPr lang="en-US" smtClean="0"/>
              <a:pPr/>
              <a:t>5</a:t>
            </a:fld>
            <a:endParaRPr lang="en-US"/>
          </a:p>
        </p:txBody>
      </p:sp>
    </p:spTree>
    <p:extLst>
      <p:ext uri="{BB962C8B-B14F-4D97-AF65-F5344CB8AC3E}">
        <p14:creationId xmlns:p14="http://schemas.microsoft.com/office/powerpoint/2010/main" val="1391371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253969-6A21-4720-9DFD-E0901A98F4CD}" type="slidenum">
              <a:rPr lang="en-US" smtClean="0"/>
              <a:pPr/>
              <a:t>6</a:t>
            </a:fld>
            <a:endParaRPr lang="en-US"/>
          </a:p>
        </p:txBody>
      </p:sp>
    </p:spTree>
    <p:extLst>
      <p:ext uri="{BB962C8B-B14F-4D97-AF65-F5344CB8AC3E}">
        <p14:creationId xmlns:p14="http://schemas.microsoft.com/office/powerpoint/2010/main" val="3676664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p:spPr>
        <p:txBody>
          <a:bodyPr/>
          <a:lstStyle/>
          <a:p>
            <a:endParaRPr lang="zh-CN" altLang="zh-CN" dirty="0" smtClean="0"/>
          </a:p>
        </p:txBody>
      </p:sp>
    </p:spTree>
    <p:extLst>
      <p:ext uri="{BB962C8B-B14F-4D97-AF65-F5344CB8AC3E}">
        <p14:creationId xmlns:p14="http://schemas.microsoft.com/office/powerpoint/2010/main" val="82829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279766-D161-4725-A890-D27C9B2DDF2D}" type="datetime1">
              <a:rPr lang="en-US" smtClean="0"/>
              <a:pPr/>
              <a:t>10/29/2014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12B7E-DA38-4A53-A8FD-3C57D414E92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5A9DB8-70BC-4B1F-BD13-24E5501AB31B}" type="datetime1">
              <a:rPr lang="en-US" smtClean="0"/>
              <a:pPr/>
              <a:t>10/29/2014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12B7E-DA38-4A53-A8FD-3C57D414E92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FCCB73-FE67-434C-83AD-2BA816340EF0}" type="datetime1">
              <a:rPr lang="en-US" smtClean="0"/>
              <a:pPr/>
              <a:t>10/29/2014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12B7E-DA38-4A53-A8FD-3C57D414E92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0E409-3A66-4284-9D0C-8B3AB67E3BB0}" type="datetime1">
              <a:rPr lang="en-US" smtClean="0"/>
              <a:pPr/>
              <a:t>10/29/2014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12B7E-DA38-4A53-A8FD-3C57D414E92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43579F-79D3-4994-A130-BD778BC37F0A}" type="datetime1">
              <a:rPr lang="en-US" smtClean="0"/>
              <a:pPr/>
              <a:t>10/29/2014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12B7E-DA38-4A53-A8FD-3C57D414E92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712308-202C-4C66-A1E2-BD78FABFA4F5}" type="datetime1">
              <a:rPr lang="en-US" smtClean="0"/>
              <a:pPr/>
              <a:t>10/29/2014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12B7E-DA38-4A53-A8FD-3C57D414E92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98E245-EC64-403F-822B-007DAB76E69B}" type="datetime1">
              <a:rPr lang="en-US" smtClean="0"/>
              <a:pPr/>
              <a:t>10/29/2014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F12B7E-DA38-4A53-A8FD-3C57D414E92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43E6B1-F834-40D2-BB95-C18388B3B329}" type="datetime1">
              <a:rPr lang="en-US" smtClean="0"/>
              <a:pPr/>
              <a:t>10/29/2014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F12B7E-DA38-4A53-A8FD-3C57D414E92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C1237-9910-42E0-B8EA-EAF27BAE60E2}" type="datetime1">
              <a:rPr lang="en-US" smtClean="0"/>
              <a:pPr/>
              <a:t>10/29/2014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F12B7E-DA38-4A53-A8FD-3C57D414E92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AF0C1-16DF-4CA9-B635-D4565B3B9294}" type="datetime1">
              <a:rPr lang="en-US" smtClean="0"/>
              <a:pPr/>
              <a:t>10/29/2014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12B7E-DA38-4A53-A8FD-3C57D414E92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97D9B7-64E4-4BDE-8A8E-CEA3B530DD69}" type="datetime1">
              <a:rPr lang="en-US" smtClean="0"/>
              <a:pPr/>
              <a:t>10/29/2014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12B7E-DA38-4A53-A8FD-3C57D414E92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A14E77-692E-4AA7-9986-5963F673E518}" type="datetime1">
              <a:rPr lang="en-US" smtClean="0"/>
              <a:pPr/>
              <a:t>10/29/2014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F12B7E-DA38-4A53-A8FD-3C57D414E92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2.wmf"/><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7.png"/><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24.wmf"/><Relationship Id="rId4" Type="http://schemas.openxmlformats.org/officeDocument/2006/relationships/oleObject" Target="../embeddings/oleObject13.bin"/><Relationship Id="rId9" Type="http://schemas.openxmlformats.org/officeDocument/2006/relationships/image" Target="../media/image26.w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4.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5.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2</a:t>
            </a:r>
            <a:r>
              <a:rPr lang="en-US" baseline="30000" dirty="0" smtClean="0"/>
              <a:t>nd</a:t>
            </a:r>
            <a:r>
              <a:rPr lang="en-US" dirty="0" smtClean="0"/>
              <a:t> round of subjective test </a:t>
            </a:r>
            <a:endParaRPr lang="en-US" dirty="0"/>
          </a:p>
        </p:txBody>
      </p:sp>
      <p:sp>
        <p:nvSpPr>
          <p:cNvPr id="4" name="Slide Number Placeholder 3"/>
          <p:cNvSpPr>
            <a:spLocks noGrp="1"/>
          </p:cNvSpPr>
          <p:nvPr>
            <p:ph type="sldNum" sz="quarter" idx="12"/>
          </p:nvPr>
        </p:nvSpPr>
        <p:spPr/>
        <p:txBody>
          <a:bodyPr/>
          <a:lstStyle/>
          <a:p>
            <a:fld id="{0DF12B7E-DA38-4A53-A8FD-3C57D414E92E}" type="slidenum">
              <a:rPr lang="en-US" smtClean="0"/>
              <a:pPr/>
              <a:t>1</a:t>
            </a:fld>
            <a:endParaRPr lang="en-US"/>
          </a:p>
        </p:txBody>
      </p:sp>
      <p:sp>
        <p:nvSpPr>
          <p:cNvPr id="5" name="TextBox 4"/>
          <p:cNvSpPr txBox="1"/>
          <p:nvPr/>
        </p:nvSpPr>
        <p:spPr>
          <a:xfrm>
            <a:off x="533400" y="1524000"/>
            <a:ext cx="8077200" cy="523220"/>
          </a:xfrm>
          <a:prstGeom prst="rect">
            <a:avLst/>
          </a:prstGeom>
          <a:noFill/>
        </p:spPr>
        <p:txBody>
          <a:bodyPr wrap="square" rtlCol="0">
            <a:spAutoFit/>
          </a:bodyPr>
          <a:lstStyle/>
          <a:p>
            <a:r>
              <a:rPr lang="en-US" sz="2800" dirty="0" smtClean="0"/>
              <a:t>Goal:  Deriving overall UE model:  MOS = f(I</a:t>
            </a:r>
            <a:r>
              <a:rPr lang="en-US" sz="2800" baseline="-25000" dirty="0" smtClean="0"/>
              <a:t>ID</a:t>
            </a:r>
            <a:r>
              <a:rPr lang="en-US" sz="2800" dirty="0" smtClean="0"/>
              <a:t>, I</a:t>
            </a:r>
            <a:r>
              <a:rPr lang="en-US" sz="2800" baseline="-25000" dirty="0" smtClean="0"/>
              <a:t>ST</a:t>
            </a:r>
            <a:r>
              <a:rPr lang="en-US" sz="2800" dirty="0" smtClean="0"/>
              <a:t>, I</a:t>
            </a:r>
            <a:r>
              <a:rPr lang="en-US" sz="2800" baseline="-25000" dirty="0" smtClean="0"/>
              <a:t>LV</a:t>
            </a:r>
            <a:r>
              <a:rPr lang="en-US" sz="2800" dirty="0" smtClean="0"/>
              <a:t>)</a:t>
            </a:r>
            <a:endParaRPr lang="en-US" sz="2800" dirty="0"/>
          </a:p>
        </p:txBody>
      </p:sp>
      <p:pic>
        <p:nvPicPr>
          <p:cNvPr id="27650" name="Picture 2"/>
          <p:cNvPicPr>
            <a:picLocks noChangeAspect="1" noChangeArrowheads="1"/>
          </p:cNvPicPr>
          <p:nvPr/>
        </p:nvPicPr>
        <p:blipFill>
          <a:blip r:embed="rId2" cstate="print"/>
          <a:srcRect/>
          <a:stretch>
            <a:fillRect/>
          </a:stretch>
        </p:blipFill>
        <p:spPr bwMode="auto">
          <a:xfrm>
            <a:off x="1981200" y="2895600"/>
            <a:ext cx="5410201" cy="3740386"/>
          </a:xfrm>
          <a:prstGeom prst="rect">
            <a:avLst/>
          </a:prstGeom>
          <a:noFill/>
          <a:ln w="9525">
            <a:noFill/>
            <a:miter lim="800000"/>
            <a:headEnd/>
            <a:tailEnd/>
          </a:ln>
        </p:spPr>
      </p:pic>
      <p:sp>
        <p:nvSpPr>
          <p:cNvPr id="6" name="TextBox 5"/>
          <p:cNvSpPr txBox="1"/>
          <p:nvPr/>
        </p:nvSpPr>
        <p:spPr>
          <a:xfrm>
            <a:off x="4953000" y="2133600"/>
            <a:ext cx="1828800" cy="646331"/>
          </a:xfrm>
          <a:prstGeom prst="rect">
            <a:avLst/>
          </a:prstGeom>
          <a:noFill/>
        </p:spPr>
        <p:txBody>
          <a:bodyPr wrap="square" rtlCol="0">
            <a:spAutoFit/>
          </a:bodyPr>
          <a:lstStyle/>
          <a:p>
            <a:r>
              <a:rPr lang="en-US" dirty="0" smtClean="0"/>
              <a:t>Impairment due to </a:t>
            </a:r>
            <a:r>
              <a:rPr lang="en-US" b="1" dirty="0" smtClean="0">
                <a:solidFill>
                  <a:srgbClr val="FF0000"/>
                </a:solidFill>
              </a:rPr>
              <a:t>Initial Delay</a:t>
            </a:r>
            <a:endParaRPr lang="en-US" b="1" dirty="0">
              <a:solidFill>
                <a:srgbClr val="FF0000"/>
              </a:solidFill>
            </a:endParaRPr>
          </a:p>
        </p:txBody>
      </p:sp>
      <p:sp>
        <p:nvSpPr>
          <p:cNvPr id="7" name="TextBox 6"/>
          <p:cNvSpPr txBox="1"/>
          <p:nvPr/>
        </p:nvSpPr>
        <p:spPr>
          <a:xfrm>
            <a:off x="6096000" y="2895600"/>
            <a:ext cx="1828800" cy="646331"/>
          </a:xfrm>
          <a:prstGeom prst="rect">
            <a:avLst/>
          </a:prstGeom>
          <a:noFill/>
        </p:spPr>
        <p:txBody>
          <a:bodyPr wrap="square" rtlCol="0">
            <a:spAutoFit/>
          </a:bodyPr>
          <a:lstStyle/>
          <a:p>
            <a:r>
              <a:rPr lang="en-US" dirty="0" smtClean="0"/>
              <a:t>Impairment due to </a:t>
            </a:r>
            <a:r>
              <a:rPr lang="en-US" b="1" dirty="0" smtClean="0">
                <a:solidFill>
                  <a:srgbClr val="FF0000"/>
                </a:solidFill>
              </a:rPr>
              <a:t>Stall</a:t>
            </a:r>
            <a:endParaRPr lang="en-US" b="1" dirty="0">
              <a:solidFill>
                <a:srgbClr val="FF0000"/>
              </a:solidFill>
            </a:endParaRPr>
          </a:p>
        </p:txBody>
      </p:sp>
      <p:sp>
        <p:nvSpPr>
          <p:cNvPr id="8" name="TextBox 7"/>
          <p:cNvSpPr txBox="1"/>
          <p:nvPr/>
        </p:nvSpPr>
        <p:spPr>
          <a:xfrm>
            <a:off x="7620000" y="2286000"/>
            <a:ext cx="2209800" cy="646331"/>
          </a:xfrm>
          <a:prstGeom prst="rect">
            <a:avLst/>
          </a:prstGeom>
          <a:noFill/>
        </p:spPr>
        <p:txBody>
          <a:bodyPr wrap="square" rtlCol="0">
            <a:spAutoFit/>
          </a:bodyPr>
          <a:lstStyle/>
          <a:p>
            <a:r>
              <a:rPr lang="en-US" dirty="0" smtClean="0"/>
              <a:t>Impairment due to </a:t>
            </a:r>
            <a:r>
              <a:rPr lang="en-US" b="1" dirty="0" smtClean="0">
                <a:solidFill>
                  <a:srgbClr val="FF0000"/>
                </a:solidFill>
              </a:rPr>
              <a:t>Level Variation</a:t>
            </a:r>
            <a:endParaRPr lang="en-US" b="1" dirty="0">
              <a:solidFill>
                <a:srgbClr val="FF0000"/>
              </a:solidFill>
            </a:endParaRPr>
          </a:p>
        </p:txBody>
      </p:sp>
      <p:cxnSp>
        <p:nvCxnSpPr>
          <p:cNvPr id="10" name="Straight Arrow Connector 9"/>
          <p:cNvCxnSpPr>
            <a:stCxn id="6" idx="0"/>
          </p:cNvCxnSpPr>
          <p:nvPr/>
        </p:nvCxnSpPr>
        <p:spPr>
          <a:xfrm flipV="1">
            <a:off x="5867400" y="1981200"/>
            <a:ext cx="838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858000" y="1981200"/>
            <a:ext cx="457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7924800" y="1981200"/>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411162"/>
          </a:xfrm>
        </p:spPr>
        <p:txBody>
          <a:bodyPr>
            <a:normAutofit fontScale="90000"/>
          </a:bodyPr>
          <a:lstStyle/>
          <a:p>
            <a:r>
              <a:rPr lang="en-US" dirty="0" smtClean="0"/>
              <a:t>A possible alternative</a:t>
            </a:r>
            <a:endParaRPr lang="en-US" dirty="0"/>
          </a:p>
        </p:txBody>
      </p:sp>
      <p:sp>
        <p:nvSpPr>
          <p:cNvPr id="4" name="Slide Number Placeholder 3"/>
          <p:cNvSpPr>
            <a:spLocks noGrp="1"/>
          </p:cNvSpPr>
          <p:nvPr>
            <p:ph type="sldNum" sz="quarter" idx="12"/>
          </p:nvPr>
        </p:nvSpPr>
        <p:spPr/>
        <p:txBody>
          <a:bodyPr/>
          <a:lstStyle/>
          <a:p>
            <a:fld id="{0DF12B7E-DA38-4A53-A8FD-3C57D414E92E}" type="slidenum">
              <a:rPr lang="en-US" smtClean="0"/>
              <a:pPr/>
              <a:t>10</a:t>
            </a:fld>
            <a:endParaRPr lang="en-US"/>
          </a:p>
        </p:txBody>
      </p:sp>
      <p:graphicFrame>
        <p:nvGraphicFramePr>
          <p:cNvPr id="33794" name="Object 2"/>
          <p:cNvGraphicFramePr>
            <a:graphicFrameLocks noChangeAspect="1"/>
          </p:cNvGraphicFramePr>
          <p:nvPr/>
        </p:nvGraphicFramePr>
        <p:xfrm>
          <a:off x="1752600" y="2514600"/>
          <a:ext cx="6229350" cy="450850"/>
        </p:xfrm>
        <a:graphic>
          <a:graphicData uri="http://schemas.openxmlformats.org/presentationml/2006/ole">
            <mc:AlternateContent xmlns:mc="http://schemas.openxmlformats.org/markup-compatibility/2006">
              <mc:Choice xmlns:v="urn:schemas-microsoft-com:vml" Requires="v">
                <p:oleObj spid="_x0000_s36876" name="Equation" r:id="rId3" imgW="3695400" imgH="266400" progId="Equation.DSMT4">
                  <p:embed/>
                </p:oleObj>
              </mc:Choice>
              <mc:Fallback>
                <p:oleObj name="Equation" r:id="rId3" imgW="3695400" imgH="2664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514600"/>
                        <a:ext cx="62293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 name="Object 3"/>
          <p:cNvGraphicFramePr>
            <a:graphicFrameLocks noChangeAspect="1"/>
          </p:cNvGraphicFramePr>
          <p:nvPr/>
        </p:nvGraphicFramePr>
        <p:xfrm>
          <a:off x="1600200" y="841375"/>
          <a:ext cx="7513638" cy="901700"/>
        </p:xfrm>
        <a:graphic>
          <a:graphicData uri="http://schemas.openxmlformats.org/presentationml/2006/ole">
            <mc:AlternateContent xmlns:mc="http://schemas.openxmlformats.org/markup-compatibility/2006">
              <mc:Choice xmlns:v="urn:schemas-microsoft-com:vml" Requires="v">
                <p:oleObj spid="_x0000_s36877" name="Equation" r:id="rId5" imgW="4457520" imgH="533160" progId="Equation.DSMT4">
                  <p:embed/>
                </p:oleObj>
              </mc:Choice>
              <mc:Fallback>
                <p:oleObj name="Equation" r:id="rId5" imgW="4457520" imgH="53316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841375"/>
                        <a:ext cx="7513638"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6"/>
          <p:cNvSpPr/>
          <p:nvPr/>
        </p:nvSpPr>
        <p:spPr>
          <a:xfrm>
            <a:off x="4114800" y="1143000"/>
            <a:ext cx="32004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419600" y="2438400"/>
            <a:ext cx="1981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590800" y="2590800"/>
            <a:ext cx="609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90600" y="4343400"/>
            <a:ext cx="6705600" cy="461665"/>
          </a:xfrm>
          <a:prstGeom prst="rect">
            <a:avLst/>
          </a:prstGeom>
          <a:noFill/>
        </p:spPr>
        <p:txBody>
          <a:bodyPr wrap="square" rtlCol="0">
            <a:spAutoFit/>
          </a:bodyPr>
          <a:lstStyle/>
          <a:p>
            <a:r>
              <a:rPr lang="en-US" sz="2400" dirty="0" smtClean="0"/>
              <a:t>Then there is a series of formulas to choose from: </a:t>
            </a:r>
            <a:endParaRPr lang="en-US" sz="2400" baseline="-25000" dirty="0"/>
          </a:p>
        </p:txBody>
      </p:sp>
      <p:graphicFrame>
        <p:nvGraphicFramePr>
          <p:cNvPr id="33796" name="Object 4"/>
          <p:cNvGraphicFramePr>
            <a:graphicFrameLocks noChangeAspect="1"/>
          </p:cNvGraphicFramePr>
          <p:nvPr/>
        </p:nvGraphicFramePr>
        <p:xfrm>
          <a:off x="3154363" y="4779963"/>
          <a:ext cx="2054225" cy="493712"/>
        </p:xfrm>
        <a:graphic>
          <a:graphicData uri="http://schemas.openxmlformats.org/presentationml/2006/ole">
            <mc:AlternateContent xmlns:mc="http://schemas.openxmlformats.org/markup-compatibility/2006">
              <mc:Choice xmlns:v="urn:schemas-microsoft-com:vml" Requires="v">
                <p:oleObj spid="_x0000_s36878" name="Equation" r:id="rId7" imgW="1218960" imgH="291960" progId="Equation.DSMT4">
                  <p:embed/>
                </p:oleObj>
              </mc:Choice>
              <mc:Fallback>
                <p:oleObj name="Equation" r:id="rId7" imgW="1218960" imgH="29196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4363" y="4779963"/>
                        <a:ext cx="2054225"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7" name="Object 5"/>
          <p:cNvGraphicFramePr>
            <a:graphicFrameLocks noChangeAspect="1"/>
          </p:cNvGraphicFramePr>
          <p:nvPr/>
        </p:nvGraphicFramePr>
        <p:xfrm>
          <a:off x="3155950" y="5410200"/>
          <a:ext cx="1989138" cy="493713"/>
        </p:xfrm>
        <a:graphic>
          <a:graphicData uri="http://schemas.openxmlformats.org/presentationml/2006/ole">
            <mc:AlternateContent xmlns:mc="http://schemas.openxmlformats.org/markup-compatibility/2006">
              <mc:Choice xmlns:v="urn:schemas-microsoft-com:vml" Requires="v">
                <p:oleObj spid="_x0000_s36879" name="Equation" r:id="rId9" imgW="1180800" imgH="291960" progId="Equation.DSMT4">
                  <p:embed/>
                </p:oleObj>
              </mc:Choice>
              <mc:Fallback>
                <p:oleObj name="Equation" r:id="rId9" imgW="1180800" imgH="29196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5950" y="5410200"/>
                        <a:ext cx="1989138"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8" name="Object 6"/>
          <p:cNvGraphicFramePr>
            <a:graphicFrameLocks noChangeAspect="1"/>
          </p:cNvGraphicFramePr>
          <p:nvPr/>
        </p:nvGraphicFramePr>
        <p:xfrm>
          <a:off x="3124200" y="6172200"/>
          <a:ext cx="2011362" cy="407987"/>
        </p:xfrm>
        <a:graphic>
          <a:graphicData uri="http://schemas.openxmlformats.org/presentationml/2006/ole">
            <mc:AlternateContent xmlns:mc="http://schemas.openxmlformats.org/markup-compatibility/2006">
              <mc:Choice xmlns:v="urn:schemas-microsoft-com:vml" Requires="v">
                <p:oleObj spid="_x0000_s36880" name="Equation" r:id="rId11" imgW="1193760" imgH="241200" progId="Equation.DSMT4">
                  <p:embed/>
                </p:oleObj>
              </mc:Choice>
              <mc:Fallback>
                <p:oleObj name="Equation" r:id="rId11" imgW="1193760" imgH="2412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6172200"/>
                        <a:ext cx="2011362" cy="40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itle 1"/>
          <p:cNvSpPr txBox="1">
            <a:spLocks/>
          </p:cNvSpPr>
          <p:nvPr/>
        </p:nvSpPr>
        <p:spPr>
          <a:xfrm>
            <a:off x="-685800" y="838200"/>
            <a:ext cx="2895600" cy="411162"/>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0000"/>
                </a:solidFill>
                <a:latin typeface="+mj-lt"/>
                <a:ea typeface="+mj-ea"/>
                <a:cs typeface="+mj-cs"/>
              </a:rPr>
              <a:t>Formula I: </a:t>
            </a:r>
            <a:endParaRPr kumimoji="0" lang="en-US" sz="4400" b="0" i="0" u="none" strike="noStrike" kern="1200" cap="none" spc="0" normalizeH="0" baseline="0" noProof="0" dirty="0">
              <a:ln>
                <a:noFill/>
              </a:ln>
              <a:solidFill>
                <a:srgbClr val="FF0000"/>
              </a:solidFill>
              <a:effectLst/>
              <a:uLnTx/>
              <a:uFillTx/>
              <a:latin typeface="+mj-lt"/>
              <a:ea typeface="+mj-ea"/>
              <a:cs typeface="+mj-cs"/>
            </a:endParaRPr>
          </a:p>
        </p:txBody>
      </p:sp>
      <p:sp>
        <p:nvSpPr>
          <p:cNvPr id="15" name="Title 1"/>
          <p:cNvSpPr txBox="1">
            <a:spLocks/>
          </p:cNvSpPr>
          <p:nvPr/>
        </p:nvSpPr>
        <p:spPr>
          <a:xfrm>
            <a:off x="-685800" y="2514600"/>
            <a:ext cx="2895600" cy="411162"/>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0000"/>
                </a:solidFill>
                <a:latin typeface="+mj-lt"/>
                <a:ea typeface="+mj-ea"/>
                <a:cs typeface="+mj-cs"/>
              </a:rPr>
              <a:t>Formula II: </a:t>
            </a:r>
            <a:endParaRPr kumimoji="0" lang="en-US" sz="4400" b="0" i="0" u="none" strike="noStrike" kern="1200" cap="none" spc="0" normalizeH="0" baseline="0" noProof="0" dirty="0">
              <a:ln>
                <a:noFill/>
              </a:ln>
              <a:solidFill>
                <a:srgbClr val="FF0000"/>
              </a:solidFill>
              <a:effectLst/>
              <a:uLnTx/>
              <a:uFillTx/>
              <a:latin typeface="+mj-lt"/>
              <a:ea typeface="+mj-ea"/>
              <a:cs typeface="+mj-cs"/>
            </a:endParaRPr>
          </a:p>
        </p:txBody>
      </p:sp>
      <p:sp>
        <p:nvSpPr>
          <p:cNvPr id="16" name="TextBox 15"/>
          <p:cNvSpPr txBox="1"/>
          <p:nvPr/>
        </p:nvSpPr>
        <p:spPr>
          <a:xfrm>
            <a:off x="7391400" y="1828800"/>
            <a:ext cx="1752600" cy="400110"/>
          </a:xfrm>
          <a:prstGeom prst="rect">
            <a:avLst/>
          </a:prstGeom>
          <a:noFill/>
        </p:spPr>
        <p:txBody>
          <a:bodyPr wrap="square" rtlCol="0">
            <a:spAutoFit/>
          </a:bodyPr>
          <a:lstStyle/>
          <a:p>
            <a:r>
              <a:rPr lang="en-US" sz="2000" b="1" i="1" dirty="0" smtClean="0">
                <a:solidFill>
                  <a:srgbClr val="7030A0"/>
                </a:solidFill>
              </a:rPr>
              <a:t>Term A</a:t>
            </a:r>
            <a:endParaRPr lang="en-US" sz="2000" b="1" i="1" dirty="0">
              <a:solidFill>
                <a:srgbClr val="7030A0"/>
              </a:solidFill>
            </a:endParaRPr>
          </a:p>
        </p:txBody>
      </p:sp>
      <p:sp>
        <p:nvSpPr>
          <p:cNvPr id="17" name="TextBox 16"/>
          <p:cNvSpPr txBox="1"/>
          <p:nvPr/>
        </p:nvSpPr>
        <p:spPr>
          <a:xfrm>
            <a:off x="6934200" y="3124200"/>
            <a:ext cx="1752600" cy="400110"/>
          </a:xfrm>
          <a:prstGeom prst="rect">
            <a:avLst/>
          </a:prstGeom>
          <a:noFill/>
        </p:spPr>
        <p:txBody>
          <a:bodyPr wrap="square" rtlCol="0">
            <a:spAutoFit/>
          </a:bodyPr>
          <a:lstStyle/>
          <a:p>
            <a:r>
              <a:rPr lang="en-US" sz="2000" b="1" i="1" dirty="0" smtClean="0">
                <a:solidFill>
                  <a:srgbClr val="7030A0"/>
                </a:solidFill>
              </a:rPr>
              <a:t>Term B</a:t>
            </a:r>
            <a:endParaRPr lang="en-US" sz="2000" b="1" i="1" dirty="0">
              <a:solidFill>
                <a:srgbClr val="7030A0"/>
              </a:solidFill>
            </a:endParaRPr>
          </a:p>
        </p:txBody>
      </p:sp>
      <p:sp>
        <p:nvSpPr>
          <p:cNvPr id="18" name="TextBox 17"/>
          <p:cNvSpPr txBox="1"/>
          <p:nvPr/>
        </p:nvSpPr>
        <p:spPr>
          <a:xfrm>
            <a:off x="3124200" y="3276600"/>
            <a:ext cx="1752600" cy="400110"/>
          </a:xfrm>
          <a:prstGeom prst="rect">
            <a:avLst/>
          </a:prstGeom>
          <a:noFill/>
        </p:spPr>
        <p:txBody>
          <a:bodyPr wrap="square" rtlCol="0">
            <a:spAutoFit/>
          </a:bodyPr>
          <a:lstStyle/>
          <a:p>
            <a:r>
              <a:rPr lang="en-US" sz="2000" b="1" i="1" dirty="0" smtClean="0">
                <a:solidFill>
                  <a:srgbClr val="7030A0"/>
                </a:solidFill>
              </a:rPr>
              <a:t>Term C</a:t>
            </a:r>
            <a:endParaRPr lang="en-US" sz="2000" b="1" i="1" dirty="0">
              <a:solidFill>
                <a:srgbClr val="7030A0"/>
              </a:solidFill>
            </a:endParaRPr>
          </a:p>
        </p:txBody>
      </p:sp>
      <p:cxnSp>
        <p:nvCxnSpPr>
          <p:cNvPr id="20" name="Straight Arrow Connector 19"/>
          <p:cNvCxnSpPr>
            <a:endCxn id="10" idx="5"/>
          </p:cNvCxnSpPr>
          <p:nvPr/>
        </p:nvCxnSpPr>
        <p:spPr>
          <a:xfrm flipH="1" flipV="1">
            <a:off x="3111126" y="3046085"/>
            <a:ext cx="165474" cy="306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5"/>
          </p:cNvCxnSpPr>
          <p:nvPr/>
        </p:nvCxnSpPr>
        <p:spPr>
          <a:xfrm>
            <a:off x="6110660" y="3023767"/>
            <a:ext cx="975940" cy="4052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477000" y="1752600"/>
            <a:ext cx="975940" cy="4052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2400" y="3733800"/>
            <a:ext cx="9677400" cy="400110"/>
          </a:xfrm>
          <a:prstGeom prst="rect">
            <a:avLst/>
          </a:prstGeom>
          <a:noFill/>
        </p:spPr>
        <p:txBody>
          <a:bodyPr wrap="square" rtlCol="0">
            <a:spAutoFit/>
          </a:bodyPr>
          <a:lstStyle/>
          <a:p>
            <a:r>
              <a:rPr lang="en-US" sz="2000" b="1" dirty="0" smtClean="0">
                <a:solidFill>
                  <a:srgbClr val="FF0000"/>
                </a:solidFill>
              </a:rPr>
              <a:t>Term B will try to cancel out term C when stall or level variation artifact is big. </a:t>
            </a:r>
            <a:endParaRPr lang="en-US" sz="2000" b="1"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8" name="Picture 4"/>
          <p:cNvPicPr>
            <a:picLocks noChangeAspect="1" noChangeArrowheads="1"/>
          </p:cNvPicPr>
          <p:nvPr/>
        </p:nvPicPr>
        <p:blipFill>
          <a:blip r:embed="rId3" cstate="print"/>
          <a:srcRect/>
          <a:stretch>
            <a:fillRect/>
          </a:stretch>
        </p:blipFill>
        <p:spPr bwMode="auto">
          <a:xfrm>
            <a:off x="2438400" y="3953099"/>
            <a:ext cx="2209800" cy="1980975"/>
          </a:xfrm>
          <a:prstGeom prst="rect">
            <a:avLst/>
          </a:prstGeom>
          <a:noFill/>
          <a:ln w="9525">
            <a:noFill/>
            <a:miter lim="800000"/>
            <a:headEnd/>
            <a:tailEnd/>
          </a:ln>
          <a:effectLst/>
        </p:spPr>
      </p:pic>
      <p:sp>
        <p:nvSpPr>
          <p:cNvPr id="2" name="Title 1"/>
          <p:cNvSpPr>
            <a:spLocks noGrp="1"/>
          </p:cNvSpPr>
          <p:nvPr>
            <p:ph type="title"/>
          </p:nvPr>
        </p:nvSpPr>
        <p:spPr>
          <a:xfrm>
            <a:off x="381000" y="1447800"/>
            <a:ext cx="8229600" cy="411162"/>
          </a:xfrm>
        </p:spPr>
        <p:txBody>
          <a:bodyPr>
            <a:normAutofit fontScale="90000"/>
          </a:bodyPr>
          <a:lstStyle/>
          <a:p>
            <a:r>
              <a:rPr lang="en-US" dirty="0" smtClean="0"/>
              <a:t>Modify the formula to: </a:t>
            </a:r>
            <a:endParaRPr lang="en-US" dirty="0"/>
          </a:p>
        </p:txBody>
      </p:sp>
      <p:sp>
        <p:nvSpPr>
          <p:cNvPr id="4" name="Slide Number Placeholder 3"/>
          <p:cNvSpPr>
            <a:spLocks noGrp="1"/>
          </p:cNvSpPr>
          <p:nvPr>
            <p:ph type="sldNum" sz="quarter" idx="12"/>
          </p:nvPr>
        </p:nvSpPr>
        <p:spPr/>
        <p:txBody>
          <a:bodyPr/>
          <a:lstStyle/>
          <a:p>
            <a:fld id="{0DF12B7E-DA38-4A53-A8FD-3C57D414E92E}" type="slidenum">
              <a:rPr lang="en-US" smtClean="0"/>
              <a:pPr/>
              <a:t>11</a:t>
            </a:fld>
            <a:endParaRPr lang="en-US"/>
          </a:p>
        </p:txBody>
      </p:sp>
      <p:cxnSp>
        <p:nvCxnSpPr>
          <p:cNvPr id="6" name="Straight Connector 5"/>
          <p:cNvCxnSpPr/>
          <p:nvPr/>
        </p:nvCxnSpPr>
        <p:spPr>
          <a:xfrm flipV="1">
            <a:off x="2819400" y="4114800"/>
            <a:ext cx="1600200" cy="15240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38200" y="6096000"/>
            <a:ext cx="8153400" cy="369332"/>
          </a:xfrm>
          <a:prstGeom prst="rect">
            <a:avLst/>
          </a:prstGeom>
          <a:noFill/>
        </p:spPr>
        <p:txBody>
          <a:bodyPr wrap="square" rtlCol="0">
            <a:spAutoFit/>
          </a:bodyPr>
          <a:lstStyle/>
          <a:p>
            <a:r>
              <a:rPr lang="en-US" dirty="0" smtClean="0">
                <a:solidFill>
                  <a:srgbClr val="7030A0"/>
                </a:solidFill>
              </a:rPr>
              <a:t>The correlation between subjective and predicted DASH-MOS is 0.91, MSE =  0.082. </a:t>
            </a:r>
            <a:endParaRPr lang="en-US" dirty="0">
              <a:solidFill>
                <a:srgbClr val="7030A0"/>
              </a:solidFill>
            </a:endParaRPr>
          </a:p>
        </p:txBody>
      </p:sp>
      <p:graphicFrame>
        <p:nvGraphicFramePr>
          <p:cNvPr id="31749" name="Object 5"/>
          <p:cNvGraphicFramePr>
            <a:graphicFrameLocks noChangeAspect="1"/>
          </p:cNvGraphicFramePr>
          <p:nvPr/>
        </p:nvGraphicFramePr>
        <p:xfrm>
          <a:off x="1323975" y="1981200"/>
          <a:ext cx="6229350" cy="450850"/>
        </p:xfrm>
        <a:graphic>
          <a:graphicData uri="http://schemas.openxmlformats.org/presentationml/2006/ole">
            <mc:AlternateContent xmlns:mc="http://schemas.openxmlformats.org/markup-compatibility/2006">
              <mc:Choice xmlns:v="urn:schemas-microsoft-com:vml" Requires="v">
                <p:oleObj spid="_x0000_s31751" name="Equation" r:id="rId4" imgW="3695400" imgH="266400" progId="Equation.DSMT4">
                  <p:embed/>
                </p:oleObj>
              </mc:Choice>
              <mc:Fallback>
                <p:oleObj name="Equation" r:id="rId4" imgW="3695400" imgH="26640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3975" y="1981200"/>
                        <a:ext cx="62293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Table 12"/>
          <p:cNvGraphicFramePr>
            <a:graphicFrameLocks noGrp="1"/>
          </p:cNvGraphicFramePr>
          <p:nvPr/>
        </p:nvGraphicFramePr>
        <p:xfrm>
          <a:off x="5334000" y="4953000"/>
          <a:ext cx="1360224" cy="731520"/>
        </p:xfrm>
        <a:graphic>
          <a:graphicData uri="http://schemas.openxmlformats.org/drawingml/2006/table">
            <a:tbl>
              <a:tblPr/>
              <a:tblGrid>
                <a:gridCol w="700234"/>
                <a:gridCol w="659990"/>
              </a:tblGrid>
              <a:tr h="293181">
                <a:tc>
                  <a:txBody>
                    <a:bodyPr/>
                    <a:lstStyle/>
                    <a:p>
                      <a:pPr marL="0" marR="0" algn="ctr">
                        <a:spcBef>
                          <a:spcPts val="0"/>
                        </a:spcBef>
                        <a:spcAft>
                          <a:spcPts val="0"/>
                        </a:spcAft>
                      </a:pPr>
                      <a:r>
                        <a:rPr lang="en-US" sz="1800" dirty="0" smtClean="0">
                          <a:latin typeface="Times New Roman"/>
                          <a:ea typeface="SimSun"/>
                        </a:rPr>
                        <a:t>C</a:t>
                      </a:r>
                      <a:r>
                        <a:rPr lang="en-US" sz="1800" baseline="-25000" dirty="0" smtClean="0">
                          <a:latin typeface="Times New Roman"/>
                          <a:ea typeface="SimSun"/>
                        </a:rPr>
                        <a:t>1</a:t>
                      </a:r>
                      <a:endParaRPr lang="en-US" sz="2400" dirty="0">
                        <a:latin typeface="Times New Roman"/>
                        <a:ea typeface="SimSu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latin typeface="Times New Roman"/>
                          <a:ea typeface="SimSun"/>
                        </a:rPr>
                        <a:t>C</a:t>
                      </a:r>
                      <a:r>
                        <a:rPr lang="en-US" sz="1800" baseline="-25000" dirty="0" smtClean="0">
                          <a:latin typeface="Times New Roman"/>
                          <a:ea typeface="SimSun"/>
                        </a:rPr>
                        <a:t>2</a:t>
                      </a:r>
                      <a:endParaRPr lang="en-US" sz="2400" dirty="0">
                        <a:latin typeface="Times New Roman"/>
                        <a:ea typeface="SimSu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438">
                <a:tc>
                  <a:txBody>
                    <a:bodyPr/>
                    <a:lstStyle/>
                    <a:p>
                      <a:pPr marL="0" marR="0" algn="ctr">
                        <a:spcBef>
                          <a:spcPts val="0"/>
                        </a:spcBef>
                        <a:spcAft>
                          <a:spcPts val="0"/>
                        </a:spcAft>
                      </a:pPr>
                      <a:r>
                        <a:rPr lang="en-US" sz="1800" dirty="0" smtClean="0">
                          <a:latin typeface="Times New Roman"/>
                          <a:ea typeface="SimSun"/>
                        </a:rPr>
                        <a:t>0.17</a:t>
                      </a:r>
                      <a:endParaRPr lang="en-US" sz="2400" dirty="0">
                        <a:latin typeface="Times New Roman"/>
                        <a:ea typeface="SimSu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latin typeface="Times New Roman"/>
                          <a:ea typeface="SimSun"/>
                        </a:rPr>
                        <a:t>0.31</a:t>
                      </a:r>
                      <a:endParaRPr lang="en-US" sz="2400" dirty="0">
                        <a:latin typeface="Times New Roman"/>
                        <a:ea typeface="SimSu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4" name="TextBox 13"/>
          <p:cNvSpPr txBox="1"/>
          <p:nvPr/>
        </p:nvSpPr>
        <p:spPr>
          <a:xfrm>
            <a:off x="228600" y="381000"/>
            <a:ext cx="8610600" cy="923330"/>
          </a:xfrm>
          <a:prstGeom prst="rect">
            <a:avLst/>
          </a:prstGeom>
          <a:noFill/>
        </p:spPr>
        <p:txBody>
          <a:bodyPr wrap="square" rtlCol="0">
            <a:spAutoFit/>
          </a:bodyPr>
          <a:lstStyle/>
          <a:p>
            <a:r>
              <a:rPr lang="en-US" dirty="0" smtClean="0"/>
              <a:t>When I</a:t>
            </a:r>
            <a:r>
              <a:rPr lang="en-US" baseline="-25000" dirty="0" smtClean="0"/>
              <a:t>ID</a:t>
            </a:r>
            <a:r>
              <a:rPr lang="en-US" dirty="0" smtClean="0"/>
              <a:t>, I</a:t>
            </a:r>
            <a:r>
              <a:rPr lang="en-US" baseline="-25000" dirty="0" smtClean="0"/>
              <a:t>ST</a:t>
            </a:r>
            <a:r>
              <a:rPr lang="en-US" dirty="0" smtClean="0"/>
              <a:t> and I</a:t>
            </a:r>
            <a:r>
              <a:rPr lang="en-US" baseline="-25000" dirty="0" smtClean="0"/>
              <a:t>LV</a:t>
            </a:r>
            <a:r>
              <a:rPr lang="en-US" dirty="0" smtClean="0"/>
              <a:t> are relatively small, the overall impairment will be close to the sum of them. </a:t>
            </a:r>
          </a:p>
          <a:p>
            <a:r>
              <a:rPr lang="en-US" dirty="0" smtClean="0"/>
              <a:t>But when I</a:t>
            </a:r>
            <a:r>
              <a:rPr lang="en-US" baseline="-25000" dirty="0" smtClean="0"/>
              <a:t>ST </a:t>
            </a:r>
            <a:r>
              <a:rPr lang="en-US" dirty="0" smtClean="0"/>
              <a:t>and I</a:t>
            </a:r>
            <a:r>
              <a:rPr lang="en-US" baseline="-25000" dirty="0" smtClean="0"/>
              <a:t>LV</a:t>
            </a:r>
            <a:r>
              <a:rPr lang="en-US" dirty="0" smtClean="0"/>
              <a:t> are big, peoples’ perception will be dominated by them and forget I</a:t>
            </a:r>
            <a:r>
              <a:rPr lang="en-US" baseline="-25000" dirty="0" smtClean="0"/>
              <a:t>ID</a:t>
            </a:r>
            <a:r>
              <a:rPr lang="en-US" dirty="0" smtClean="0"/>
              <a:t>. </a:t>
            </a:r>
            <a:endParaRPr lang="en-US" dirty="0"/>
          </a:p>
        </p:txBody>
      </p:sp>
      <p:sp>
        <p:nvSpPr>
          <p:cNvPr id="15" name="TextBox 14"/>
          <p:cNvSpPr txBox="1"/>
          <p:nvPr/>
        </p:nvSpPr>
        <p:spPr>
          <a:xfrm>
            <a:off x="2286000" y="5791200"/>
            <a:ext cx="2514600" cy="369332"/>
          </a:xfrm>
          <a:prstGeom prst="rect">
            <a:avLst/>
          </a:prstGeom>
          <a:noFill/>
        </p:spPr>
        <p:txBody>
          <a:bodyPr wrap="square" rtlCol="0">
            <a:spAutoFit/>
          </a:bodyPr>
          <a:lstStyle/>
          <a:p>
            <a:r>
              <a:rPr lang="en-US" dirty="0" smtClean="0"/>
              <a:t>Subjective DASH-MOS</a:t>
            </a:r>
            <a:endParaRPr lang="en-US" dirty="0"/>
          </a:p>
        </p:txBody>
      </p:sp>
      <p:sp>
        <p:nvSpPr>
          <p:cNvPr id="17" name="TextBox 16"/>
          <p:cNvSpPr txBox="1"/>
          <p:nvPr/>
        </p:nvSpPr>
        <p:spPr>
          <a:xfrm>
            <a:off x="609600" y="2743200"/>
            <a:ext cx="8153400" cy="369332"/>
          </a:xfrm>
          <a:prstGeom prst="rect">
            <a:avLst/>
          </a:prstGeom>
          <a:noFill/>
        </p:spPr>
        <p:txBody>
          <a:bodyPr wrap="square" rtlCol="0">
            <a:spAutoFit/>
          </a:bodyPr>
          <a:lstStyle/>
          <a:p>
            <a:r>
              <a:rPr lang="en-US" dirty="0" smtClean="0"/>
              <a:t>When I</a:t>
            </a:r>
            <a:r>
              <a:rPr lang="en-US" baseline="-25000" dirty="0" smtClean="0"/>
              <a:t>ST</a:t>
            </a:r>
            <a:r>
              <a:rPr lang="en-US" dirty="0" smtClean="0"/>
              <a:t> and I</a:t>
            </a:r>
            <a:r>
              <a:rPr lang="en-US" baseline="-25000" dirty="0" smtClean="0"/>
              <a:t>LV</a:t>
            </a:r>
            <a:r>
              <a:rPr lang="en-US" dirty="0" smtClean="0"/>
              <a:t> are small, </a:t>
            </a:r>
            <a:r>
              <a:rPr lang="en-US" dirty="0" smtClean="0">
                <a:solidFill>
                  <a:srgbClr val="FF0000"/>
                </a:solidFill>
              </a:rPr>
              <a:t>Term B </a:t>
            </a:r>
            <a:r>
              <a:rPr lang="en-US" dirty="0" smtClean="0"/>
              <a:t>is small, and R is close to 100- I</a:t>
            </a:r>
            <a:r>
              <a:rPr lang="en-US" baseline="-25000" dirty="0" smtClean="0"/>
              <a:t>ID</a:t>
            </a:r>
            <a:r>
              <a:rPr lang="en-US" dirty="0" smtClean="0"/>
              <a:t>-I</a:t>
            </a:r>
            <a:r>
              <a:rPr lang="en-US" baseline="-25000" dirty="0" smtClean="0"/>
              <a:t>ST</a:t>
            </a:r>
            <a:r>
              <a:rPr lang="en-US" dirty="0" smtClean="0"/>
              <a:t>-I</a:t>
            </a:r>
            <a:r>
              <a:rPr lang="en-US" baseline="-25000" dirty="0" smtClean="0"/>
              <a:t>LV</a:t>
            </a:r>
            <a:r>
              <a:rPr lang="en-US" dirty="0" smtClean="0"/>
              <a:t>  </a:t>
            </a:r>
            <a:endParaRPr lang="en-US" dirty="0"/>
          </a:p>
        </p:txBody>
      </p:sp>
      <p:sp>
        <p:nvSpPr>
          <p:cNvPr id="18" name="Oval 17"/>
          <p:cNvSpPr/>
          <p:nvPr/>
        </p:nvSpPr>
        <p:spPr>
          <a:xfrm>
            <a:off x="3962400" y="1981200"/>
            <a:ext cx="1981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867400" y="2362200"/>
            <a:ext cx="1295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162800" y="2362200"/>
            <a:ext cx="1600200" cy="369332"/>
          </a:xfrm>
          <a:prstGeom prst="rect">
            <a:avLst/>
          </a:prstGeom>
          <a:noFill/>
        </p:spPr>
        <p:txBody>
          <a:bodyPr wrap="square" rtlCol="0">
            <a:spAutoFit/>
          </a:bodyPr>
          <a:lstStyle/>
          <a:p>
            <a:r>
              <a:rPr lang="en-US" b="1" dirty="0" smtClean="0">
                <a:solidFill>
                  <a:srgbClr val="FF0000"/>
                </a:solidFill>
              </a:rPr>
              <a:t>Term B</a:t>
            </a:r>
            <a:endParaRPr lang="en-US" b="1" dirty="0">
              <a:solidFill>
                <a:srgbClr val="FF0000"/>
              </a:solidFill>
            </a:endParaRPr>
          </a:p>
        </p:txBody>
      </p:sp>
      <p:sp>
        <p:nvSpPr>
          <p:cNvPr id="23" name="TextBox 22"/>
          <p:cNvSpPr txBox="1"/>
          <p:nvPr/>
        </p:nvSpPr>
        <p:spPr>
          <a:xfrm>
            <a:off x="609600" y="3276600"/>
            <a:ext cx="8153400" cy="646331"/>
          </a:xfrm>
          <a:prstGeom prst="rect">
            <a:avLst/>
          </a:prstGeom>
          <a:noFill/>
        </p:spPr>
        <p:txBody>
          <a:bodyPr wrap="square" rtlCol="0">
            <a:spAutoFit/>
          </a:bodyPr>
          <a:lstStyle/>
          <a:p>
            <a:r>
              <a:rPr lang="en-US" dirty="0" smtClean="0"/>
              <a:t>When I</a:t>
            </a:r>
            <a:r>
              <a:rPr lang="en-US" baseline="-25000" dirty="0" smtClean="0"/>
              <a:t>ST</a:t>
            </a:r>
            <a:r>
              <a:rPr lang="en-US" dirty="0" smtClean="0"/>
              <a:t> </a:t>
            </a:r>
            <a:r>
              <a:rPr lang="en-US" b="1" dirty="0" smtClean="0"/>
              <a:t>or</a:t>
            </a:r>
            <a:r>
              <a:rPr lang="en-US" dirty="0" smtClean="0"/>
              <a:t> I</a:t>
            </a:r>
            <a:r>
              <a:rPr lang="en-US" baseline="-25000" dirty="0" smtClean="0"/>
              <a:t>LV</a:t>
            </a:r>
            <a:r>
              <a:rPr lang="en-US" dirty="0" smtClean="0"/>
              <a:t> is big, </a:t>
            </a:r>
            <a:r>
              <a:rPr lang="en-US" dirty="0" smtClean="0">
                <a:solidFill>
                  <a:srgbClr val="FF0000"/>
                </a:solidFill>
              </a:rPr>
              <a:t>Term B</a:t>
            </a:r>
            <a:r>
              <a:rPr lang="en-US" dirty="0" smtClean="0"/>
              <a:t> is big, Term B will be close to I</a:t>
            </a:r>
            <a:r>
              <a:rPr lang="en-US" baseline="-25000" dirty="0" smtClean="0"/>
              <a:t>ID</a:t>
            </a:r>
            <a:r>
              <a:rPr lang="en-US" dirty="0" smtClean="0"/>
              <a:t> , so the artifact due to initial delay will be cancelled.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DF12B7E-DA38-4A53-A8FD-3C57D414E92E}" type="slidenum">
              <a:rPr lang="en-US" smtClean="0"/>
              <a:pPr/>
              <a:t>12</a:t>
            </a:fld>
            <a:endParaRPr lang="en-US"/>
          </a:p>
        </p:txBody>
      </p:sp>
      <p:pic>
        <p:nvPicPr>
          <p:cNvPr id="5" name="Picture 4"/>
          <p:cNvPicPr/>
          <p:nvPr/>
        </p:nvPicPr>
        <p:blipFill>
          <a:blip r:embed="rId3" cstate="print"/>
          <a:srcRect/>
          <a:stretch>
            <a:fillRect/>
          </a:stretch>
        </p:blipFill>
        <p:spPr bwMode="auto">
          <a:xfrm>
            <a:off x="685800" y="1371600"/>
            <a:ext cx="3276600" cy="1752600"/>
          </a:xfrm>
          <a:prstGeom prst="rect">
            <a:avLst/>
          </a:prstGeom>
          <a:noFill/>
          <a:ln w="9525">
            <a:noFill/>
            <a:miter lim="800000"/>
            <a:headEnd/>
            <a:tailEnd/>
          </a:ln>
        </p:spPr>
      </p:pic>
      <p:sp>
        <p:nvSpPr>
          <p:cNvPr id="6" name="TextBox 5"/>
          <p:cNvSpPr txBox="1"/>
          <p:nvPr/>
        </p:nvSpPr>
        <p:spPr>
          <a:xfrm>
            <a:off x="1295400" y="609600"/>
            <a:ext cx="6705600" cy="369332"/>
          </a:xfrm>
          <a:prstGeom prst="rect">
            <a:avLst/>
          </a:prstGeom>
          <a:noFill/>
        </p:spPr>
        <p:txBody>
          <a:bodyPr wrap="square" rtlCol="0">
            <a:spAutoFit/>
          </a:bodyPr>
          <a:lstStyle/>
          <a:p>
            <a:r>
              <a:rPr lang="en-US" dirty="0" smtClean="0"/>
              <a:t>I have also tried the following models: </a:t>
            </a:r>
            <a:endParaRPr lang="en-US" dirty="0"/>
          </a:p>
        </p:txBody>
      </p:sp>
      <p:graphicFrame>
        <p:nvGraphicFramePr>
          <p:cNvPr id="7" name="Table 6"/>
          <p:cNvGraphicFramePr>
            <a:graphicFrameLocks noGrp="1"/>
          </p:cNvGraphicFramePr>
          <p:nvPr/>
        </p:nvGraphicFramePr>
        <p:xfrm>
          <a:off x="1752600" y="3657600"/>
          <a:ext cx="6096000" cy="2123440"/>
        </p:xfrm>
        <a:graphic>
          <a:graphicData uri="http://schemas.openxmlformats.org/drawingml/2006/table">
            <a:tbl>
              <a:tblPr firstRow="1" bandRow="1">
                <a:tableStyleId>{5C22544A-7EE6-4342-B048-85BDC9FD1C3A}</a:tableStyleId>
              </a:tblPr>
              <a:tblGrid>
                <a:gridCol w="2032000"/>
                <a:gridCol w="2032000"/>
                <a:gridCol w="2032000"/>
              </a:tblGrid>
              <a:tr h="396240">
                <a:tc>
                  <a:txBody>
                    <a:bodyPr/>
                    <a:lstStyle/>
                    <a:p>
                      <a:r>
                        <a:rPr lang="en-US" dirty="0" smtClean="0"/>
                        <a:t>Model</a:t>
                      </a:r>
                      <a:endParaRPr lang="en-US" dirty="0"/>
                    </a:p>
                  </a:txBody>
                  <a:tcPr/>
                </a:tc>
                <a:tc>
                  <a:txBody>
                    <a:bodyPr/>
                    <a:lstStyle/>
                    <a:p>
                      <a:r>
                        <a:rPr lang="en-US" dirty="0" smtClean="0"/>
                        <a:t>Correlation</a:t>
                      </a:r>
                      <a:r>
                        <a:rPr lang="en-US" baseline="0" dirty="0" smtClean="0"/>
                        <a:t> Coefficient </a:t>
                      </a:r>
                      <a:endParaRPr lang="en-US" dirty="0"/>
                    </a:p>
                  </a:txBody>
                  <a:tcPr/>
                </a:tc>
                <a:tc>
                  <a:txBody>
                    <a:bodyPr/>
                    <a:lstStyle/>
                    <a:p>
                      <a:r>
                        <a:rPr lang="en-US" dirty="0" smtClean="0"/>
                        <a:t>MSE</a:t>
                      </a:r>
                      <a:endParaRPr lang="en-US" dirty="0"/>
                    </a:p>
                  </a:txBody>
                  <a:tcPr/>
                </a:tc>
              </a:tr>
              <a:tr h="370840">
                <a:tc>
                  <a:txBody>
                    <a:bodyPr/>
                    <a:lstStyle/>
                    <a:p>
                      <a:r>
                        <a:rPr lang="en-US" dirty="0" smtClean="0"/>
                        <a:t>polynomial</a:t>
                      </a:r>
                      <a:endParaRPr lang="en-US" dirty="0"/>
                    </a:p>
                  </a:txBody>
                  <a:tcPr/>
                </a:tc>
                <a:tc>
                  <a:txBody>
                    <a:bodyPr/>
                    <a:lstStyle/>
                    <a:p>
                      <a:r>
                        <a:rPr lang="en-US" dirty="0" smtClean="0"/>
                        <a:t>0.78</a:t>
                      </a:r>
                      <a:endParaRPr lang="en-US" dirty="0"/>
                    </a:p>
                  </a:txBody>
                  <a:tcPr/>
                </a:tc>
                <a:tc>
                  <a:txBody>
                    <a:bodyPr/>
                    <a:lstStyle/>
                    <a:p>
                      <a:r>
                        <a:rPr lang="en-US" dirty="0" smtClean="0"/>
                        <a:t>0.46</a:t>
                      </a:r>
                      <a:endParaRPr lang="en-US" dirty="0"/>
                    </a:p>
                  </a:txBody>
                  <a:tcPr/>
                </a:tc>
              </a:tr>
              <a:tr h="370840">
                <a:tc>
                  <a:txBody>
                    <a:bodyPr/>
                    <a:lstStyle/>
                    <a:p>
                      <a:r>
                        <a:rPr lang="en-US" dirty="0" smtClean="0"/>
                        <a:t>exponential</a:t>
                      </a:r>
                      <a:endParaRPr lang="en-US" dirty="0"/>
                    </a:p>
                  </a:txBody>
                  <a:tcPr/>
                </a:tc>
                <a:tc>
                  <a:txBody>
                    <a:bodyPr/>
                    <a:lstStyle/>
                    <a:p>
                      <a:r>
                        <a:rPr lang="en-US" dirty="0" smtClean="0"/>
                        <a:t>0.74</a:t>
                      </a:r>
                      <a:endParaRPr lang="en-US" dirty="0"/>
                    </a:p>
                  </a:txBody>
                  <a:tcPr/>
                </a:tc>
                <a:tc>
                  <a:txBody>
                    <a:bodyPr/>
                    <a:lstStyle/>
                    <a:p>
                      <a:r>
                        <a:rPr lang="en-US" dirty="0" smtClean="0"/>
                        <a:t>0.68</a:t>
                      </a:r>
                      <a:endParaRPr lang="en-US" dirty="0"/>
                    </a:p>
                  </a:txBody>
                  <a:tcPr/>
                </a:tc>
              </a:tr>
              <a:tr h="370840">
                <a:tc>
                  <a:txBody>
                    <a:bodyPr/>
                    <a:lstStyle/>
                    <a:p>
                      <a:r>
                        <a:rPr lang="en-US" dirty="0" smtClean="0"/>
                        <a:t>logistic</a:t>
                      </a:r>
                      <a:endParaRPr lang="en-US" dirty="0"/>
                    </a:p>
                  </a:txBody>
                  <a:tcPr/>
                </a:tc>
                <a:tc>
                  <a:txBody>
                    <a:bodyPr/>
                    <a:lstStyle/>
                    <a:p>
                      <a:r>
                        <a:rPr lang="en-US" dirty="0" smtClean="0"/>
                        <a:t>0.68</a:t>
                      </a:r>
                      <a:endParaRPr lang="en-US" dirty="0"/>
                    </a:p>
                  </a:txBody>
                  <a:tcPr/>
                </a:tc>
                <a:tc>
                  <a:txBody>
                    <a:bodyPr/>
                    <a:lstStyle/>
                    <a:p>
                      <a:r>
                        <a:rPr lang="en-US" dirty="0" smtClean="0"/>
                        <a:t>0.85</a:t>
                      </a:r>
                      <a:endParaRPr lang="en-US" dirty="0"/>
                    </a:p>
                  </a:txBody>
                  <a:tcPr/>
                </a:tc>
              </a:tr>
              <a:tr h="370840">
                <a:tc>
                  <a:txBody>
                    <a:bodyPr/>
                    <a:lstStyle/>
                    <a:p>
                      <a:r>
                        <a:rPr lang="en-US" dirty="0" smtClean="0"/>
                        <a:t>SVM</a:t>
                      </a:r>
                      <a:endParaRPr lang="en-US" dirty="0"/>
                    </a:p>
                  </a:txBody>
                  <a:tcPr/>
                </a:tc>
                <a:tc>
                  <a:txBody>
                    <a:bodyPr/>
                    <a:lstStyle/>
                    <a:p>
                      <a:r>
                        <a:rPr lang="en-US" dirty="0" smtClean="0"/>
                        <a:t>0.88</a:t>
                      </a:r>
                      <a:endParaRPr lang="en-US" dirty="0"/>
                    </a:p>
                  </a:txBody>
                  <a:tcPr/>
                </a:tc>
                <a:tc>
                  <a:txBody>
                    <a:bodyPr/>
                    <a:lstStyle/>
                    <a:p>
                      <a:r>
                        <a:rPr lang="en-US" dirty="0" smtClean="0"/>
                        <a:t>0.106</a:t>
                      </a:r>
                      <a:endParaRPr lang="en-US" dirty="0"/>
                    </a:p>
                  </a:txBody>
                  <a:tcPr/>
                </a:tc>
              </a:tr>
            </a:tbl>
          </a:graphicData>
        </a:graphic>
      </p:graphicFrame>
      <p:graphicFrame>
        <p:nvGraphicFramePr>
          <p:cNvPr id="34818" name="Object 2"/>
          <p:cNvGraphicFramePr>
            <a:graphicFrameLocks noChangeAspect="1"/>
          </p:cNvGraphicFramePr>
          <p:nvPr/>
        </p:nvGraphicFramePr>
        <p:xfrm>
          <a:off x="3810000" y="1600200"/>
          <a:ext cx="5181600" cy="322751"/>
        </p:xfrm>
        <a:graphic>
          <a:graphicData uri="http://schemas.openxmlformats.org/presentationml/2006/ole">
            <mc:AlternateContent xmlns:mc="http://schemas.openxmlformats.org/markup-compatibility/2006">
              <mc:Choice xmlns:v="urn:schemas-microsoft-com:vml" Requires="v">
                <p:oleObj spid="_x0000_s34825" name="Equation" r:id="rId4" imgW="3886200" imgH="241200" progId="Equation.DSMT4">
                  <p:embed/>
                </p:oleObj>
              </mc:Choice>
              <mc:Fallback>
                <p:oleObj name="Equation" r:id="rId4" imgW="3886200" imgH="2412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1600200"/>
                        <a:ext cx="5181600" cy="322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9" name="Object 3"/>
          <p:cNvGraphicFramePr>
            <a:graphicFrameLocks noChangeAspect="1"/>
          </p:cNvGraphicFramePr>
          <p:nvPr/>
        </p:nvGraphicFramePr>
        <p:xfrm>
          <a:off x="3810000" y="2133600"/>
          <a:ext cx="4859337" cy="322263"/>
        </p:xfrm>
        <a:graphic>
          <a:graphicData uri="http://schemas.openxmlformats.org/presentationml/2006/ole">
            <mc:AlternateContent xmlns:mc="http://schemas.openxmlformats.org/markup-compatibility/2006">
              <mc:Choice xmlns:v="urn:schemas-microsoft-com:vml" Requires="v">
                <p:oleObj spid="_x0000_s34826" name="Equation" r:id="rId6" imgW="3644640" imgH="241200" progId="Equation.DSMT4">
                  <p:embed/>
                </p:oleObj>
              </mc:Choice>
              <mc:Fallback>
                <p:oleObj name="Equation" r:id="rId6" imgW="3644640" imgH="241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2133600"/>
                        <a:ext cx="4859337" cy="32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1" name="Object 5"/>
          <p:cNvGraphicFramePr>
            <a:graphicFrameLocks noChangeAspect="1"/>
          </p:cNvGraphicFramePr>
          <p:nvPr/>
        </p:nvGraphicFramePr>
        <p:xfrm>
          <a:off x="3429000" y="2514600"/>
          <a:ext cx="5926138" cy="525463"/>
        </p:xfrm>
        <a:graphic>
          <a:graphicData uri="http://schemas.openxmlformats.org/presentationml/2006/ole">
            <mc:AlternateContent xmlns:mc="http://schemas.openxmlformats.org/markup-compatibility/2006">
              <mc:Choice xmlns:v="urn:schemas-microsoft-com:vml" Requires="v">
                <p:oleObj spid="_x0000_s34827" name="Equation" r:id="rId8" imgW="4444920" imgH="393480" progId="Equation.DSMT4">
                  <p:embed/>
                </p:oleObj>
              </mc:Choice>
              <mc:Fallback>
                <p:oleObj name="Equation" r:id="rId8" imgW="4444920" imgH="39348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00" y="2514600"/>
                        <a:ext cx="5926138" cy="52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763000" cy="1143000"/>
          </a:xfrm>
        </p:spPr>
        <p:txBody>
          <a:bodyPr>
            <a:normAutofit fontScale="90000"/>
          </a:bodyPr>
          <a:lstStyle/>
          <a:p>
            <a:r>
              <a:rPr lang="en-US" dirty="0" smtClean="0"/>
              <a:t>Summary of Round II subjective Test (1)</a:t>
            </a:r>
            <a:endParaRPr lang="en-US" dirty="0"/>
          </a:p>
        </p:txBody>
      </p:sp>
      <p:sp>
        <p:nvSpPr>
          <p:cNvPr id="3" name="Content Placeholder 2"/>
          <p:cNvSpPr>
            <a:spLocks noGrp="1"/>
          </p:cNvSpPr>
          <p:nvPr>
            <p:ph idx="1"/>
          </p:nvPr>
        </p:nvSpPr>
        <p:spPr>
          <a:xfrm>
            <a:off x="457200" y="1600200"/>
            <a:ext cx="8382000" cy="4038600"/>
          </a:xfrm>
        </p:spPr>
        <p:txBody>
          <a:bodyPr>
            <a:normAutofit fontScale="77500" lnSpcReduction="20000"/>
          </a:bodyPr>
          <a:lstStyle/>
          <a:p>
            <a:pPr>
              <a:buNone/>
            </a:pPr>
            <a:endParaRPr lang="en-US" dirty="0" smtClean="0"/>
          </a:p>
          <a:p>
            <a:r>
              <a:rPr lang="en-US" smtClean="0"/>
              <a:t>116</a:t>
            </a:r>
            <a:r>
              <a:rPr lang="en-US" altLang="zh-CN"/>
              <a:t> test</a:t>
            </a:r>
            <a:r>
              <a:rPr lang="en-US" smtClean="0"/>
              <a:t> </a:t>
            </a:r>
            <a:r>
              <a:rPr lang="en-US" smtClean="0"/>
              <a:t>videos </a:t>
            </a:r>
            <a:r>
              <a:rPr lang="en-US" dirty="0" smtClean="0"/>
              <a:t>are generated:</a:t>
            </a:r>
          </a:p>
          <a:p>
            <a:pPr marL="571500" indent="-571500">
              <a:buFont typeface="+mj-lt"/>
              <a:buAutoNum type="romanUcPeriod"/>
            </a:pPr>
            <a:r>
              <a:rPr lang="en-US" sz="3000" dirty="0"/>
              <a:t> </a:t>
            </a:r>
            <a:r>
              <a:rPr lang="en-US" sz="3000" dirty="0" smtClean="0"/>
              <a:t>       </a:t>
            </a:r>
            <a:r>
              <a:rPr lang="en-US" sz="2600" dirty="0" smtClean="0"/>
              <a:t>48 videos for deriving combined model (</a:t>
            </a:r>
            <a:r>
              <a:rPr lang="en-US" sz="2600" dirty="0" smtClean="0">
                <a:solidFill>
                  <a:srgbClr val="7030A0"/>
                </a:solidFill>
              </a:rPr>
              <a:t>multiple impairment happen simultaneously</a:t>
            </a:r>
            <a:r>
              <a:rPr lang="en-US" sz="2600" dirty="0" smtClean="0"/>
              <a:t>)</a:t>
            </a:r>
          </a:p>
          <a:p>
            <a:pPr marL="571500" indent="-571500">
              <a:buFont typeface="+mj-lt"/>
              <a:buAutoNum type="romanUcPeriod"/>
            </a:pPr>
            <a:r>
              <a:rPr lang="en-US" sz="2600" dirty="0"/>
              <a:t> </a:t>
            </a:r>
            <a:r>
              <a:rPr lang="en-US" sz="2600" dirty="0" smtClean="0"/>
              <a:t>       10 videos for deriving stall impairment function again</a:t>
            </a:r>
            <a:endParaRPr lang="en-US" dirty="0" smtClean="0"/>
          </a:p>
          <a:p>
            <a:pPr>
              <a:buNone/>
            </a:pPr>
            <a:r>
              <a:rPr lang="en-US" dirty="0" smtClean="0">
                <a:solidFill>
                  <a:srgbClr val="00B050"/>
                </a:solidFill>
              </a:rPr>
              <a:t>        (48+10) * 2 = 116</a:t>
            </a:r>
          </a:p>
          <a:p>
            <a:pPr>
              <a:buNone/>
            </a:pPr>
            <a:endParaRPr lang="en-US" dirty="0" smtClean="0">
              <a:solidFill>
                <a:srgbClr val="00B050"/>
              </a:solidFill>
            </a:endParaRPr>
          </a:p>
          <a:p>
            <a:pPr>
              <a:buNone/>
            </a:pPr>
            <a:endParaRPr lang="en-US" dirty="0">
              <a:solidFill>
                <a:srgbClr val="00B050"/>
              </a:solidFill>
            </a:endParaRPr>
          </a:p>
          <a:p>
            <a:pPr>
              <a:buNone/>
            </a:pPr>
            <a:endParaRPr lang="en-US" dirty="0" smtClean="0">
              <a:solidFill>
                <a:srgbClr val="00B050"/>
              </a:solidFill>
            </a:endParaRPr>
          </a:p>
          <a:p>
            <a:pPr>
              <a:buNone/>
            </a:pPr>
            <a:endParaRPr lang="en-US" dirty="0" smtClean="0">
              <a:solidFill>
                <a:srgbClr val="00B050"/>
              </a:solidFill>
            </a:endParaRPr>
          </a:p>
          <a:p>
            <a:pPr>
              <a:buNone/>
            </a:pPr>
            <a:r>
              <a:rPr lang="en-US" dirty="0" smtClean="0"/>
              <a:t>.</a:t>
            </a:r>
          </a:p>
          <a:p>
            <a:pPr>
              <a:buNone/>
            </a:pPr>
            <a:endParaRPr lang="en-US" dirty="0" smtClean="0">
              <a:solidFill>
                <a:srgbClr val="00B050"/>
              </a:solidFill>
            </a:endParaRPr>
          </a:p>
          <a:p>
            <a:pPr>
              <a:buNone/>
            </a:pPr>
            <a:endParaRPr lang="en-US" dirty="0" smtClean="0"/>
          </a:p>
          <a:p>
            <a:pPr>
              <a:buNone/>
            </a:pPr>
            <a:endParaRPr lang="en-US" dirty="0" smtClean="0"/>
          </a:p>
          <a:p>
            <a:pPr>
              <a:buNone/>
            </a:pPr>
            <a:endParaRPr lang="en-US" dirty="0" smtClean="0"/>
          </a:p>
          <a:p>
            <a:endParaRPr lang="en-US" dirty="0"/>
          </a:p>
        </p:txBody>
      </p:sp>
      <p:pic>
        <p:nvPicPr>
          <p:cNvPr id="4" name="Picture 3" descr="H:\Content\big_buck_bunny_06511.png"/>
          <p:cNvPicPr>
            <a:picLocks noChangeAspect="1" noChangeArrowheads="1"/>
          </p:cNvPicPr>
          <p:nvPr/>
        </p:nvPicPr>
        <p:blipFill>
          <a:blip r:embed="rId3" cstate="print"/>
          <a:srcRect/>
          <a:stretch>
            <a:fillRect/>
          </a:stretch>
        </p:blipFill>
        <p:spPr bwMode="auto">
          <a:xfrm>
            <a:off x="1253067" y="4114800"/>
            <a:ext cx="1490133" cy="990600"/>
          </a:xfrm>
          <a:prstGeom prst="rect">
            <a:avLst/>
          </a:prstGeom>
          <a:noFill/>
        </p:spPr>
      </p:pic>
      <p:pic>
        <p:nvPicPr>
          <p:cNvPr id="5" name="Picture 4" descr="H:\Content\graded_edit_final_03047.png"/>
          <p:cNvPicPr>
            <a:picLocks noChangeAspect="1" noChangeArrowheads="1"/>
          </p:cNvPicPr>
          <p:nvPr/>
        </p:nvPicPr>
        <p:blipFill>
          <a:blip r:embed="rId4" cstate="print"/>
          <a:srcRect/>
          <a:stretch>
            <a:fillRect/>
          </a:stretch>
        </p:blipFill>
        <p:spPr bwMode="auto">
          <a:xfrm>
            <a:off x="2971800" y="4105091"/>
            <a:ext cx="1447800" cy="1000309"/>
          </a:xfrm>
          <a:prstGeom prst="rect">
            <a:avLst/>
          </a:prstGeom>
          <a:noFill/>
        </p:spPr>
      </p:pic>
      <p:sp>
        <p:nvSpPr>
          <p:cNvPr id="17" name="Slide Number Placeholder 16"/>
          <p:cNvSpPr>
            <a:spLocks noGrp="1"/>
          </p:cNvSpPr>
          <p:nvPr>
            <p:ph type="sldNum" sz="quarter" idx="12"/>
          </p:nvPr>
        </p:nvSpPr>
        <p:spPr/>
        <p:txBody>
          <a:bodyPr/>
          <a:lstStyle/>
          <a:p>
            <a:fld id="{7B44E76E-B7A1-4F80-9775-500DB30D8316}" type="slidenum">
              <a:rPr lang="en-US" smtClean="0"/>
              <a:pPr/>
              <a:t>2</a:t>
            </a:fld>
            <a:endParaRPr lang="en-US" dirty="0"/>
          </a:p>
        </p:txBody>
      </p:sp>
      <p:pic>
        <p:nvPicPr>
          <p:cNvPr id="12" name="Picture 11" descr="http://24.media.tumblr.com/03a4dee543d88d0a1d5b6a049978f484/tumblr_mi84kq0DkT1r5c934o1_1280.jpg"/>
          <p:cNvPicPr/>
          <p:nvPr/>
        </p:nvPicPr>
        <p:blipFill>
          <a:blip r:embed="rId5" cstate="print"/>
          <a:srcRect/>
          <a:stretch>
            <a:fillRect/>
          </a:stretch>
        </p:blipFill>
        <p:spPr bwMode="auto">
          <a:xfrm>
            <a:off x="5448300" y="4038600"/>
            <a:ext cx="1295400" cy="990600"/>
          </a:xfrm>
          <a:prstGeom prst="rect">
            <a:avLst/>
          </a:prstGeom>
          <a:noFill/>
          <a:ln w="9525">
            <a:noFill/>
            <a:miter lim="800000"/>
            <a:headEnd/>
            <a:tailEnd/>
          </a:ln>
        </p:spPr>
      </p:pic>
      <p:pic>
        <p:nvPicPr>
          <p:cNvPr id="4098" name="Picture 2"/>
          <p:cNvPicPr>
            <a:picLocks noChangeAspect="1" noChangeArrowheads="1"/>
          </p:cNvPicPr>
          <p:nvPr/>
        </p:nvPicPr>
        <p:blipFill>
          <a:blip r:embed="rId6" cstate="print"/>
          <a:srcRect/>
          <a:stretch>
            <a:fillRect/>
          </a:stretch>
        </p:blipFill>
        <p:spPr bwMode="auto">
          <a:xfrm>
            <a:off x="6829425" y="4038600"/>
            <a:ext cx="1285875" cy="953366"/>
          </a:xfrm>
          <a:prstGeom prst="rect">
            <a:avLst/>
          </a:prstGeom>
          <a:noFill/>
          <a:ln w="9525">
            <a:noFill/>
            <a:miter lim="800000"/>
            <a:headEnd/>
            <a:tailEnd/>
          </a:ln>
        </p:spPr>
      </p:pic>
      <p:sp>
        <p:nvSpPr>
          <p:cNvPr id="13" name="Rectangle 12"/>
          <p:cNvSpPr/>
          <p:nvPr/>
        </p:nvSpPr>
        <p:spPr>
          <a:xfrm>
            <a:off x="990600" y="4038600"/>
            <a:ext cx="3733800" cy="1143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219700" y="3962400"/>
            <a:ext cx="3124200" cy="1143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52400" y="4191000"/>
            <a:ext cx="1143000" cy="830997"/>
          </a:xfrm>
          <a:prstGeom prst="rect">
            <a:avLst/>
          </a:prstGeom>
          <a:noFill/>
        </p:spPr>
        <p:txBody>
          <a:bodyPr wrap="square" rtlCol="0">
            <a:spAutoFit/>
          </a:bodyPr>
          <a:lstStyle/>
          <a:p>
            <a:r>
              <a:rPr lang="en-US" sz="1600" dirty="0" smtClean="0">
                <a:solidFill>
                  <a:srgbClr val="FF0000"/>
                </a:solidFill>
              </a:rPr>
              <a:t>Medium motion content</a:t>
            </a:r>
            <a:endParaRPr lang="en-US" sz="1600" dirty="0">
              <a:solidFill>
                <a:srgbClr val="FF0000"/>
              </a:solidFill>
            </a:endParaRPr>
          </a:p>
        </p:txBody>
      </p:sp>
      <p:sp>
        <p:nvSpPr>
          <p:cNvPr id="16" name="TextBox 15"/>
          <p:cNvSpPr txBox="1"/>
          <p:nvPr/>
        </p:nvSpPr>
        <p:spPr>
          <a:xfrm>
            <a:off x="8305800" y="4114800"/>
            <a:ext cx="1143000" cy="830997"/>
          </a:xfrm>
          <a:prstGeom prst="rect">
            <a:avLst/>
          </a:prstGeom>
          <a:noFill/>
        </p:spPr>
        <p:txBody>
          <a:bodyPr wrap="square" rtlCol="0">
            <a:spAutoFit/>
          </a:bodyPr>
          <a:lstStyle/>
          <a:p>
            <a:r>
              <a:rPr lang="en-US" sz="1600" dirty="0" smtClean="0">
                <a:solidFill>
                  <a:srgbClr val="FF0000"/>
                </a:solidFill>
              </a:rPr>
              <a:t>High motion content</a:t>
            </a:r>
            <a:endParaRPr lang="en-US" sz="1600"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DF12B7E-DA38-4A53-A8FD-3C57D414E92E}" type="slidenum">
              <a:rPr lang="en-US" smtClean="0"/>
              <a:pPr/>
              <a:t>3</a:t>
            </a:fld>
            <a:endParaRPr lang="en-US" dirty="0"/>
          </a:p>
        </p:txBody>
      </p:sp>
      <p:sp>
        <p:nvSpPr>
          <p:cNvPr id="15" name="Content Placeholder 2"/>
          <p:cNvSpPr>
            <a:spLocks noGrp="1"/>
          </p:cNvSpPr>
          <p:nvPr>
            <p:ph idx="1"/>
          </p:nvPr>
        </p:nvSpPr>
        <p:spPr>
          <a:xfrm>
            <a:off x="457200" y="1295400"/>
            <a:ext cx="8686800" cy="838199"/>
          </a:xfrm>
        </p:spPr>
        <p:txBody>
          <a:bodyPr>
            <a:noAutofit/>
          </a:bodyPr>
          <a:lstStyle/>
          <a:p>
            <a:r>
              <a:rPr lang="en-US" sz="2400" dirty="0" smtClean="0"/>
              <a:t>At UCSD, totally 30 testers participated (2 outliers)</a:t>
            </a:r>
          </a:p>
          <a:p>
            <a:r>
              <a:rPr lang="en-US" sz="2400" dirty="0" smtClean="0"/>
              <a:t>At Qualcomm, totally 21 testers participated (1 outlier). </a:t>
            </a:r>
          </a:p>
        </p:txBody>
      </p:sp>
      <p:sp>
        <p:nvSpPr>
          <p:cNvPr id="16" name="TextBox 15"/>
          <p:cNvSpPr txBox="1"/>
          <p:nvPr/>
        </p:nvSpPr>
        <p:spPr>
          <a:xfrm>
            <a:off x="304800" y="2286000"/>
            <a:ext cx="10058400" cy="2215991"/>
          </a:xfrm>
          <a:prstGeom prst="rect">
            <a:avLst/>
          </a:prstGeom>
          <a:noFill/>
        </p:spPr>
        <p:txBody>
          <a:bodyPr wrap="square" rtlCol="0">
            <a:spAutoFit/>
          </a:bodyPr>
          <a:lstStyle/>
          <a:p>
            <a:r>
              <a:rPr lang="en-US" sz="2000" dirty="0" smtClean="0"/>
              <a:t>In general, the average evaluation of UCSD test results are similar to Qualcomm test results:</a:t>
            </a:r>
          </a:p>
          <a:p>
            <a:r>
              <a:rPr lang="en-US" sz="2000" dirty="0" smtClean="0"/>
              <a:t>------   Out of totally 116 videos,  there are 73 videos satisfying: </a:t>
            </a:r>
          </a:p>
          <a:p>
            <a:r>
              <a:rPr lang="en-US" sz="2000" dirty="0" smtClean="0"/>
              <a:t>                              ABS {mean(UCSD testers)  - mean(Qualcomm testers}   &lt; 5</a:t>
            </a:r>
          </a:p>
          <a:p>
            <a:endParaRPr lang="en-US" sz="2000" dirty="0" smtClean="0"/>
          </a:p>
          <a:p>
            <a:r>
              <a:rPr lang="en-US" sz="2000" dirty="0" smtClean="0"/>
              <a:t>                                                         </a:t>
            </a:r>
            <a:r>
              <a:rPr lang="en-US" sz="2000" dirty="0" smtClean="0">
                <a:solidFill>
                  <a:srgbClr val="7030A0"/>
                </a:solidFill>
              </a:rPr>
              <a:t>there are 98 videos satisfying: </a:t>
            </a:r>
          </a:p>
          <a:p>
            <a:r>
              <a:rPr lang="en-US" sz="2000" dirty="0" smtClean="0">
                <a:solidFill>
                  <a:srgbClr val="7030A0"/>
                </a:solidFill>
              </a:rPr>
              <a:t>                              ABS {mean(UCSD testers)  - mean(Qualcomm testers}   &lt; 10</a:t>
            </a:r>
          </a:p>
          <a:p>
            <a:endParaRPr lang="en-US" dirty="0"/>
          </a:p>
        </p:txBody>
      </p:sp>
      <p:pic>
        <p:nvPicPr>
          <p:cNvPr id="9217" name="Picture 1"/>
          <p:cNvPicPr>
            <a:picLocks noChangeAspect="1" noChangeArrowheads="1"/>
          </p:cNvPicPr>
          <p:nvPr/>
        </p:nvPicPr>
        <p:blipFill>
          <a:blip r:embed="rId2" cstate="print"/>
          <a:srcRect/>
          <a:stretch>
            <a:fillRect/>
          </a:stretch>
        </p:blipFill>
        <p:spPr bwMode="auto">
          <a:xfrm>
            <a:off x="304800" y="4495800"/>
            <a:ext cx="4067175" cy="2133600"/>
          </a:xfrm>
          <a:prstGeom prst="rect">
            <a:avLst/>
          </a:prstGeom>
          <a:noFill/>
          <a:ln w="9525">
            <a:noFill/>
            <a:miter lim="800000"/>
            <a:headEnd/>
            <a:tailEnd/>
          </a:ln>
        </p:spPr>
      </p:pic>
      <p:pic>
        <p:nvPicPr>
          <p:cNvPr id="9218" name="Picture 2"/>
          <p:cNvPicPr>
            <a:picLocks noChangeAspect="1" noChangeArrowheads="1"/>
          </p:cNvPicPr>
          <p:nvPr/>
        </p:nvPicPr>
        <p:blipFill>
          <a:blip r:embed="rId3" cstate="print"/>
          <a:srcRect/>
          <a:stretch>
            <a:fillRect/>
          </a:stretch>
        </p:blipFill>
        <p:spPr bwMode="auto">
          <a:xfrm>
            <a:off x="4876800" y="4572000"/>
            <a:ext cx="3981450" cy="2028825"/>
          </a:xfrm>
          <a:prstGeom prst="rect">
            <a:avLst/>
          </a:prstGeom>
          <a:noFill/>
          <a:ln w="9525">
            <a:noFill/>
            <a:miter lim="800000"/>
            <a:headEnd/>
            <a:tailEnd/>
          </a:ln>
        </p:spPr>
      </p:pic>
      <p:sp>
        <p:nvSpPr>
          <p:cNvPr id="30" name="TextBox 29"/>
          <p:cNvSpPr txBox="1"/>
          <p:nvPr/>
        </p:nvSpPr>
        <p:spPr>
          <a:xfrm>
            <a:off x="685800" y="5105400"/>
            <a:ext cx="685800" cy="369332"/>
          </a:xfrm>
          <a:prstGeom prst="rect">
            <a:avLst/>
          </a:prstGeom>
          <a:noFill/>
        </p:spPr>
        <p:txBody>
          <a:bodyPr wrap="square" rtlCol="0">
            <a:spAutoFit/>
          </a:bodyPr>
          <a:lstStyle/>
          <a:p>
            <a:r>
              <a:rPr lang="en-US" dirty="0" smtClean="0"/>
              <a:t>37%</a:t>
            </a:r>
            <a:endParaRPr lang="en-US" dirty="0"/>
          </a:p>
        </p:txBody>
      </p:sp>
      <p:sp>
        <p:nvSpPr>
          <p:cNvPr id="31" name="TextBox 30"/>
          <p:cNvSpPr txBox="1"/>
          <p:nvPr/>
        </p:nvSpPr>
        <p:spPr>
          <a:xfrm>
            <a:off x="1371600" y="5486400"/>
            <a:ext cx="685800" cy="369332"/>
          </a:xfrm>
          <a:prstGeom prst="rect">
            <a:avLst/>
          </a:prstGeom>
          <a:noFill/>
        </p:spPr>
        <p:txBody>
          <a:bodyPr wrap="square" rtlCol="0">
            <a:spAutoFit/>
          </a:bodyPr>
          <a:lstStyle/>
          <a:p>
            <a:r>
              <a:rPr lang="en-US" dirty="0" smtClean="0"/>
              <a:t>63%</a:t>
            </a:r>
            <a:endParaRPr lang="en-US" dirty="0"/>
          </a:p>
        </p:txBody>
      </p:sp>
      <p:sp>
        <p:nvSpPr>
          <p:cNvPr id="32" name="TextBox 31"/>
          <p:cNvSpPr txBox="1"/>
          <p:nvPr/>
        </p:nvSpPr>
        <p:spPr>
          <a:xfrm>
            <a:off x="5943600" y="5715000"/>
            <a:ext cx="685800" cy="369332"/>
          </a:xfrm>
          <a:prstGeom prst="rect">
            <a:avLst/>
          </a:prstGeom>
          <a:noFill/>
        </p:spPr>
        <p:txBody>
          <a:bodyPr wrap="square" rtlCol="0">
            <a:spAutoFit/>
          </a:bodyPr>
          <a:lstStyle/>
          <a:p>
            <a:r>
              <a:rPr lang="en-US" dirty="0" smtClean="0"/>
              <a:t>84%</a:t>
            </a:r>
            <a:endParaRPr lang="en-US" dirty="0"/>
          </a:p>
        </p:txBody>
      </p:sp>
      <p:sp>
        <p:nvSpPr>
          <p:cNvPr id="33" name="TextBox 32"/>
          <p:cNvSpPr txBox="1"/>
          <p:nvPr/>
        </p:nvSpPr>
        <p:spPr>
          <a:xfrm>
            <a:off x="5257800" y="4953000"/>
            <a:ext cx="685800" cy="369332"/>
          </a:xfrm>
          <a:prstGeom prst="rect">
            <a:avLst/>
          </a:prstGeom>
          <a:noFill/>
        </p:spPr>
        <p:txBody>
          <a:bodyPr wrap="square" rtlCol="0">
            <a:spAutoFit/>
          </a:bodyPr>
          <a:lstStyle/>
          <a:p>
            <a:r>
              <a:rPr lang="en-US" dirty="0" smtClean="0"/>
              <a:t>16%</a:t>
            </a:r>
            <a:endParaRPr lang="en-US" dirty="0"/>
          </a:p>
        </p:txBody>
      </p:sp>
      <p:sp>
        <p:nvSpPr>
          <p:cNvPr id="35" name="Title 1"/>
          <p:cNvSpPr>
            <a:spLocks noGrp="1"/>
          </p:cNvSpPr>
          <p:nvPr>
            <p:ph type="title"/>
          </p:nvPr>
        </p:nvSpPr>
        <p:spPr>
          <a:xfrm>
            <a:off x="381000" y="228600"/>
            <a:ext cx="8763000" cy="609600"/>
          </a:xfrm>
        </p:spPr>
        <p:txBody>
          <a:bodyPr>
            <a:normAutofit fontScale="90000"/>
          </a:bodyPr>
          <a:lstStyle/>
          <a:p>
            <a:r>
              <a:rPr lang="en-US" dirty="0" smtClean="0"/>
              <a:t>Summary of Round II subjective Test (2)</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Chart 30"/>
          <p:cNvGraphicFramePr/>
          <p:nvPr/>
        </p:nvGraphicFramePr>
        <p:xfrm>
          <a:off x="4800600" y="3733800"/>
          <a:ext cx="3733800" cy="2514600"/>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p:cNvSpPr>
            <a:spLocks noGrp="1"/>
          </p:cNvSpPr>
          <p:nvPr>
            <p:ph type="sldNum" sz="quarter" idx="12"/>
          </p:nvPr>
        </p:nvSpPr>
        <p:spPr>
          <a:xfrm>
            <a:off x="7010400" y="6492875"/>
            <a:ext cx="2133600" cy="365125"/>
          </a:xfrm>
        </p:spPr>
        <p:txBody>
          <a:bodyPr/>
          <a:lstStyle/>
          <a:p>
            <a:fld id="{0DF12B7E-DA38-4A53-A8FD-3C57D414E92E}" type="slidenum">
              <a:rPr lang="en-US" smtClean="0"/>
              <a:pPr/>
              <a:t>4</a:t>
            </a:fld>
            <a:endParaRPr lang="en-US"/>
          </a:p>
        </p:txBody>
      </p:sp>
      <p:graphicFrame>
        <p:nvGraphicFramePr>
          <p:cNvPr id="5" name="Chart 4"/>
          <p:cNvGraphicFramePr/>
          <p:nvPr/>
        </p:nvGraphicFramePr>
        <p:xfrm>
          <a:off x="304800" y="3755648"/>
          <a:ext cx="3505200" cy="24267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nvGraphicFramePr>
        <p:xfrm>
          <a:off x="2743200" y="467380"/>
          <a:ext cx="3657600" cy="2362200"/>
        </p:xfrm>
        <a:graphic>
          <a:graphicData uri="http://schemas.openxmlformats.org/drawingml/2006/chart">
            <c:chart xmlns:c="http://schemas.openxmlformats.org/drawingml/2006/chart" xmlns:r="http://schemas.openxmlformats.org/officeDocument/2006/relationships" r:id="rId4"/>
          </a:graphicData>
        </a:graphic>
      </p:graphicFrame>
      <p:sp>
        <p:nvSpPr>
          <p:cNvPr id="8" name="Rectangle 7"/>
          <p:cNvSpPr/>
          <p:nvPr/>
        </p:nvSpPr>
        <p:spPr>
          <a:xfrm>
            <a:off x="5257800" y="467380"/>
            <a:ext cx="10668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600" y="3515380"/>
            <a:ext cx="1905000" cy="369332"/>
          </a:xfrm>
          <a:prstGeom prst="rect">
            <a:avLst/>
          </a:prstGeom>
          <a:noFill/>
        </p:spPr>
        <p:txBody>
          <a:bodyPr wrap="square" rtlCol="0">
            <a:spAutoFit/>
          </a:bodyPr>
          <a:lstStyle/>
          <a:p>
            <a:r>
              <a:rPr lang="en-US" dirty="0" smtClean="0">
                <a:solidFill>
                  <a:srgbClr val="FF0000"/>
                </a:solidFill>
              </a:rPr>
              <a:t>Qualcomm Result</a:t>
            </a:r>
            <a:endParaRPr lang="en-US" dirty="0">
              <a:solidFill>
                <a:srgbClr val="FF0000"/>
              </a:solidFill>
            </a:endParaRPr>
          </a:p>
        </p:txBody>
      </p:sp>
      <p:sp>
        <p:nvSpPr>
          <p:cNvPr id="10" name="TextBox 9"/>
          <p:cNvSpPr txBox="1"/>
          <p:nvPr/>
        </p:nvSpPr>
        <p:spPr>
          <a:xfrm>
            <a:off x="5181600" y="10180"/>
            <a:ext cx="1905000" cy="369332"/>
          </a:xfrm>
          <a:prstGeom prst="rect">
            <a:avLst/>
          </a:prstGeom>
          <a:noFill/>
        </p:spPr>
        <p:txBody>
          <a:bodyPr wrap="square" rtlCol="0">
            <a:spAutoFit/>
          </a:bodyPr>
          <a:lstStyle/>
          <a:p>
            <a:r>
              <a:rPr lang="en-US" dirty="0" smtClean="0">
                <a:solidFill>
                  <a:srgbClr val="FF0000"/>
                </a:solidFill>
              </a:rPr>
              <a:t>Qualcomm Result</a:t>
            </a:r>
            <a:endParaRPr lang="en-US" dirty="0">
              <a:solidFill>
                <a:srgbClr val="FF0000"/>
              </a:solidFill>
            </a:endParaRPr>
          </a:p>
        </p:txBody>
      </p:sp>
      <p:cxnSp>
        <p:nvCxnSpPr>
          <p:cNvPr id="11" name="Straight Connector 10"/>
          <p:cNvCxnSpPr/>
          <p:nvPr/>
        </p:nvCxnSpPr>
        <p:spPr>
          <a:xfrm>
            <a:off x="3352800" y="1153180"/>
            <a:ext cx="167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61280" y="1076980"/>
            <a:ext cx="13512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71800" y="465838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990600" y="4810780"/>
            <a:ext cx="1828800" cy="116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71800" y="3896380"/>
            <a:ext cx="990600" cy="1611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124200" y="2819400"/>
            <a:ext cx="3505200" cy="523220"/>
          </a:xfrm>
          <a:prstGeom prst="rect">
            <a:avLst/>
          </a:prstGeom>
          <a:noFill/>
        </p:spPr>
        <p:txBody>
          <a:bodyPr wrap="square" rtlCol="0">
            <a:spAutoFit/>
          </a:bodyPr>
          <a:lstStyle/>
          <a:p>
            <a:r>
              <a:rPr lang="en-US" sz="1400" dirty="0" smtClean="0"/>
              <a:t>             Scores of Test Video A </a:t>
            </a:r>
          </a:p>
          <a:p>
            <a:r>
              <a:rPr lang="en-US" sz="1400" dirty="0" smtClean="0"/>
              <a:t>(</a:t>
            </a:r>
            <a:r>
              <a:rPr lang="en-US" sz="1400" dirty="0" smtClean="0">
                <a:solidFill>
                  <a:srgbClr val="7030A0"/>
                </a:solidFill>
              </a:rPr>
              <a:t>similar average score , similar deviation </a:t>
            </a:r>
            <a:r>
              <a:rPr lang="en-US" sz="1400" dirty="0" smtClean="0"/>
              <a:t>)  </a:t>
            </a:r>
            <a:endParaRPr lang="en-US" sz="1400" dirty="0"/>
          </a:p>
        </p:txBody>
      </p:sp>
      <p:sp>
        <p:nvSpPr>
          <p:cNvPr id="22" name="TextBox 21"/>
          <p:cNvSpPr txBox="1"/>
          <p:nvPr/>
        </p:nvSpPr>
        <p:spPr>
          <a:xfrm>
            <a:off x="762000" y="6182380"/>
            <a:ext cx="3276600" cy="523220"/>
          </a:xfrm>
          <a:prstGeom prst="rect">
            <a:avLst/>
          </a:prstGeom>
          <a:noFill/>
        </p:spPr>
        <p:txBody>
          <a:bodyPr wrap="square" rtlCol="0">
            <a:spAutoFit/>
          </a:bodyPr>
          <a:lstStyle/>
          <a:p>
            <a:r>
              <a:rPr lang="en-US" sz="1400" dirty="0" smtClean="0"/>
              <a:t>              Scores of Test Video B</a:t>
            </a:r>
          </a:p>
          <a:p>
            <a:r>
              <a:rPr lang="en-US" sz="1400" dirty="0" smtClean="0"/>
              <a:t>(</a:t>
            </a:r>
            <a:r>
              <a:rPr lang="en-US" sz="1400" dirty="0" smtClean="0">
                <a:solidFill>
                  <a:srgbClr val="7030A0"/>
                </a:solidFill>
              </a:rPr>
              <a:t>Qualcomm result has higher deviation </a:t>
            </a:r>
            <a:r>
              <a:rPr lang="en-US" sz="1400" dirty="0" smtClean="0"/>
              <a:t>)  </a:t>
            </a:r>
            <a:endParaRPr lang="en-US" sz="1400" dirty="0"/>
          </a:p>
        </p:txBody>
      </p:sp>
      <p:sp>
        <p:nvSpPr>
          <p:cNvPr id="32" name="TextBox 31"/>
          <p:cNvSpPr txBox="1"/>
          <p:nvPr/>
        </p:nvSpPr>
        <p:spPr>
          <a:xfrm>
            <a:off x="6781800" y="3505200"/>
            <a:ext cx="1905000" cy="369332"/>
          </a:xfrm>
          <a:prstGeom prst="rect">
            <a:avLst/>
          </a:prstGeom>
          <a:noFill/>
        </p:spPr>
        <p:txBody>
          <a:bodyPr wrap="square" rtlCol="0">
            <a:spAutoFit/>
          </a:bodyPr>
          <a:lstStyle/>
          <a:p>
            <a:r>
              <a:rPr lang="en-US" dirty="0" smtClean="0">
                <a:solidFill>
                  <a:srgbClr val="FF0000"/>
                </a:solidFill>
              </a:rPr>
              <a:t>Qualcomm Result</a:t>
            </a:r>
            <a:endParaRPr lang="en-US" dirty="0">
              <a:solidFill>
                <a:srgbClr val="FF0000"/>
              </a:solidFill>
            </a:endParaRPr>
          </a:p>
        </p:txBody>
      </p:sp>
      <p:sp>
        <p:nvSpPr>
          <p:cNvPr id="33" name="Rectangle 32"/>
          <p:cNvSpPr/>
          <p:nvPr/>
        </p:nvSpPr>
        <p:spPr>
          <a:xfrm>
            <a:off x="7391400" y="3886200"/>
            <a:ext cx="1066800" cy="1611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7467600" y="4495800"/>
            <a:ext cx="1143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5410200" y="4724400"/>
            <a:ext cx="1828800" cy="116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181600" y="6172200"/>
            <a:ext cx="3276600" cy="523220"/>
          </a:xfrm>
          <a:prstGeom prst="rect">
            <a:avLst/>
          </a:prstGeom>
          <a:noFill/>
        </p:spPr>
        <p:txBody>
          <a:bodyPr wrap="square" rtlCol="0">
            <a:spAutoFit/>
          </a:bodyPr>
          <a:lstStyle/>
          <a:p>
            <a:r>
              <a:rPr lang="en-US" sz="1400" dirty="0" smtClean="0"/>
              <a:t>              Scores of Test Video C</a:t>
            </a:r>
          </a:p>
          <a:p>
            <a:r>
              <a:rPr lang="en-US" sz="1400" dirty="0" smtClean="0"/>
              <a:t>(</a:t>
            </a:r>
            <a:r>
              <a:rPr lang="en-US" sz="1400" dirty="0" smtClean="0">
                <a:solidFill>
                  <a:srgbClr val="7030A0"/>
                </a:solidFill>
              </a:rPr>
              <a:t>UCSD result has higher deviation </a:t>
            </a:r>
            <a:r>
              <a:rPr lang="en-US" sz="1400" dirty="0" smtClean="0"/>
              <a:t>)  </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533400"/>
          </a:xfrm>
        </p:spPr>
        <p:txBody>
          <a:bodyPr>
            <a:normAutofit fontScale="90000"/>
          </a:bodyPr>
          <a:lstStyle/>
          <a:p>
            <a:r>
              <a:rPr lang="en-US" dirty="0" smtClean="0"/>
              <a:t>Impairment due to Stall: I</a:t>
            </a:r>
            <a:r>
              <a:rPr lang="en-US" baseline="-25000" dirty="0" smtClean="0"/>
              <a:t>ST</a:t>
            </a:r>
            <a:endParaRPr lang="en-US" baseline="-25000" dirty="0"/>
          </a:p>
        </p:txBody>
      </p:sp>
      <p:sp>
        <p:nvSpPr>
          <p:cNvPr id="10" name="Slide Number Placeholder 9"/>
          <p:cNvSpPr>
            <a:spLocks noGrp="1"/>
          </p:cNvSpPr>
          <p:nvPr>
            <p:ph type="sldNum" sz="quarter" idx="12"/>
          </p:nvPr>
        </p:nvSpPr>
        <p:spPr/>
        <p:txBody>
          <a:bodyPr/>
          <a:lstStyle/>
          <a:p>
            <a:fld id="{7B44E76E-B7A1-4F80-9775-500DB30D8316}" type="slidenum">
              <a:rPr lang="en-US" smtClean="0"/>
              <a:pPr/>
              <a:t>5</a:t>
            </a:fld>
            <a:endParaRPr lang="en-US"/>
          </a:p>
        </p:txBody>
      </p:sp>
      <p:graphicFrame>
        <p:nvGraphicFramePr>
          <p:cNvPr id="11" name="Table 10"/>
          <p:cNvGraphicFramePr>
            <a:graphicFrameLocks noGrp="1"/>
          </p:cNvGraphicFramePr>
          <p:nvPr/>
        </p:nvGraphicFramePr>
        <p:xfrm>
          <a:off x="304800" y="685800"/>
          <a:ext cx="3657600" cy="4419600"/>
        </p:xfrm>
        <a:graphic>
          <a:graphicData uri="http://schemas.openxmlformats.org/drawingml/2006/table">
            <a:tbl>
              <a:tblPr firstRow="1" bandRow="1">
                <a:tableStyleId>{5940675A-B579-460E-94D1-54222C63F5DA}</a:tableStyleId>
              </a:tblPr>
              <a:tblGrid>
                <a:gridCol w="1075764"/>
                <a:gridCol w="1147483"/>
                <a:gridCol w="1434353"/>
              </a:tblGrid>
              <a:tr h="370840">
                <a:tc>
                  <a:txBody>
                    <a:bodyPr/>
                    <a:lstStyle/>
                    <a:p>
                      <a:r>
                        <a:rPr lang="en-US" dirty="0" smtClean="0"/>
                        <a:t>Total Stall Duration</a:t>
                      </a:r>
                      <a:endParaRPr lang="en-US" dirty="0"/>
                    </a:p>
                  </a:txBody>
                  <a:tcPr/>
                </a:tc>
                <a:tc>
                  <a:txBody>
                    <a:bodyPr/>
                    <a:lstStyle/>
                    <a:p>
                      <a:r>
                        <a:rPr lang="en-US" dirty="0" smtClean="0"/>
                        <a:t>Number</a:t>
                      </a:r>
                      <a:r>
                        <a:rPr lang="en-US" baseline="0" dirty="0" smtClean="0"/>
                        <a:t> of Stalls</a:t>
                      </a:r>
                      <a:endParaRPr lang="en-US" dirty="0"/>
                    </a:p>
                  </a:txBody>
                  <a:tcPr/>
                </a:tc>
                <a:tc>
                  <a:txBody>
                    <a:bodyPr/>
                    <a:lstStyle/>
                    <a:p>
                      <a:r>
                        <a:rPr lang="en-US" dirty="0" smtClean="0"/>
                        <a:t>Impairment </a:t>
                      </a:r>
                      <a:endParaRPr lang="en-US" dirty="0"/>
                    </a:p>
                  </a:txBody>
                  <a:tcPr/>
                </a:tc>
              </a:tr>
              <a:tr h="370840">
                <a:tc rowSpan="3">
                  <a:txBody>
                    <a:bodyPr/>
                    <a:lstStyle/>
                    <a:p>
                      <a:r>
                        <a:rPr lang="en-US" dirty="0" smtClean="0"/>
                        <a:t>4</a:t>
                      </a:r>
                      <a:r>
                        <a:rPr lang="en-US" baseline="0" dirty="0" smtClean="0"/>
                        <a:t> seconds</a:t>
                      </a:r>
                      <a:endParaRPr lang="en-US" dirty="0"/>
                    </a:p>
                  </a:txBody>
                  <a:tcPr/>
                </a:tc>
                <a:tc>
                  <a:txBody>
                    <a:bodyPr/>
                    <a:lstStyle/>
                    <a:p>
                      <a:r>
                        <a:rPr lang="en-US" dirty="0" smtClean="0"/>
                        <a:t>1</a:t>
                      </a:r>
                      <a:endParaRPr lang="en-US" dirty="0"/>
                    </a:p>
                  </a:txBody>
                  <a:tcPr/>
                </a:tc>
                <a:tc>
                  <a:txBody>
                    <a:bodyPr/>
                    <a:lstStyle/>
                    <a:p>
                      <a:r>
                        <a:rPr lang="en-US" dirty="0" smtClean="0"/>
                        <a:t>10.5</a:t>
                      </a:r>
                      <a:endParaRPr lang="en-US" dirty="0"/>
                    </a:p>
                  </a:txBody>
                  <a:tcPr/>
                </a:tc>
              </a:tr>
              <a:tr h="370840">
                <a:tc vMerge="1">
                  <a:txBody>
                    <a:bodyPr/>
                    <a:lstStyle/>
                    <a:p>
                      <a:endParaRPr lang="en-US" dirty="0"/>
                    </a:p>
                  </a:txBody>
                  <a:tcPr/>
                </a:tc>
                <a:tc>
                  <a:txBody>
                    <a:bodyPr/>
                    <a:lstStyle/>
                    <a:p>
                      <a:r>
                        <a:rPr lang="en-US" dirty="0" smtClean="0"/>
                        <a:t>2</a:t>
                      </a:r>
                      <a:endParaRPr lang="en-US" dirty="0"/>
                    </a:p>
                  </a:txBody>
                  <a:tcPr>
                    <a:solidFill>
                      <a:srgbClr val="00B050"/>
                    </a:solidFill>
                  </a:tcPr>
                </a:tc>
                <a:tc>
                  <a:txBody>
                    <a:bodyPr/>
                    <a:lstStyle/>
                    <a:p>
                      <a:r>
                        <a:rPr lang="en-US" dirty="0" smtClean="0"/>
                        <a:t>17.8 </a:t>
                      </a:r>
                      <a:endParaRPr lang="en-US" dirty="0"/>
                    </a:p>
                  </a:txBody>
                  <a:tcPr>
                    <a:solidFill>
                      <a:srgbClr val="00B050"/>
                    </a:solidFill>
                  </a:tcPr>
                </a:tc>
              </a:tr>
              <a:tr h="370840">
                <a:tc vMerge="1">
                  <a:txBody>
                    <a:bodyPr/>
                    <a:lstStyle/>
                    <a:p>
                      <a:endParaRPr lang="en-US" dirty="0"/>
                    </a:p>
                  </a:txBody>
                  <a:tcPr/>
                </a:tc>
                <a:tc>
                  <a:txBody>
                    <a:bodyPr/>
                    <a:lstStyle/>
                    <a:p>
                      <a:r>
                        <a:rPr lang="en-US" dirty="0" smtClean="0"/>
                        <a:t>4</a:t>
                      </a:r>
                      <a:endParaRPr lang="en-US" dirty="0"/>
                    </a:p>
                  </a:txBody>
                  <a:tcPr>
                    <a:solidFill>
                      <a:schemeClr val="accent4">
                        <a:lumMod val="60000"/>
                        <a:lumOff val="40000"/>
                      </a:schemeClr>
                    </a:solidFill>
                  </a:tcPr>
                </a:tc>
                <a:tc>
                  <a:txBody>
                    <a:bodyPr/>
                    <a:lstStyle/>
                    <a:p>
                      <a:r>
                        <a:rPr lang="en-US" dirty="0" smtClean="0"/>
                        <a:t>22.9</a:t>
                      </a:r>
                      <a:endParaRPr lang="en-US" dirty="0"/>
                    </a:p>
                  </a:txBody>
                  <a:tcPr>
                    <a:solidFill>
                      <a:schemeClr val="accent4">
                        <a:lumMod val="60000"/>
                        <a:lumOff val="40000"/>
                      </a:schemeClr>
                    </a:solidFill>
                  </a:tcPr>
                </a:tc>
              </a:tr>
              <a:tr h="370840">
                <a:tc rowSpan="4">
                  <a:txBody>
                    <a:bodyPr/>
                    <a:lstStyle/>
                    <a:p>
                      <a:r>
                        <a:rPr lang="en-US" dirty="0" smtClean="0"/>
                        <a:t>8 seconds</a:t>
                      </a:r>
                      <a:endParaRPr lang="en-US" dirty="0"/>
                    </a:p>
                  </a:txBody>
                  <a:tcPr/>
                </a:tc>
                <a:tc>
                  <a:txBody>
                    <a:bodyPr/>
                    <a:lstStyle/>
                    <a:p>
                      <a:r>
                        <a:rPr lang="en-US" dirty="0" smtClean="0"/>
                        <a:t>1</a:t>
                      </a:r>
                      <a:endParaRPr lang="en-US" dirty="0"/>
                    </a:p>
                  </a:txBody>
                  <a:tcPr/>
                </a:tc>
                <a:tc>
                  <a:txBody>
                    <a:bodyPr/>
                    <a:lstStyle/>
                    <a:p>
                      <a:r>
                        <a:rPr lang="en-US" dirty="0" smtClean="0"/>
                        <a:t>25.5</a:t>
                      </a:r>
                      <a:endParaRPr lang="en-US" dirty="0"/>
                    </a:p>
                  </a:txBody>
                  <a:tcPr/>
                </a:tc>
              </a:tr>
              <a:tr h="370840">
                <a:tc vMerge="1">
                  <a:txBody>
                    <a:bodyPr/>
                    <a:lstStyle/>
                    <a:p>
                      <a:endParaRPr lang="en-US" dirty="0"/>
                    </a:p>
                  </a:txBody>
                  <a:tcPr/>
                </a:tc>
                <a:tc>
                  <a:txBody>
                    <a:bodyPr/>
                    <a:lstStyle/>
                    <a:p>
                      <a:r>
                        <a:rPr lang="en-US" dirty="0" smtClean="0"/>
                        <a:t>2</a:t>
                      </a:r>
                      <a:endParaRPr lang="en-US" dirty="0"/>
                    </a:p>
                  </a:txBody>
                  <a:tcPr>
                    <a:solidFill>
                      <a:srgbClr val="00B050"/>
                    </a:solidFill>
                  </a:tcPr>
                </a:tc>
                <a:tc>
                  <a:txBody>
                    <a:bodyPr/>
                    <a:lstStyle/>
                    <a:p>
                      <a:r>
                        <a:rPr lang="en-US" dirty="0" smtClean="0"/>
                        <a:t>22.1</a:t>
                      </a:r>
                      <a:endParaRPr lang="en-US" dirty="0"/>
                    </a:p>
                  </a:txBody>
                  <a:tcPr>
                    <a:solidFill>
                      <a:srgbClr val="00B050"/>
                    </a:solidFill>
                  </a:tcPr>
                </a:tc>
              </a:tr>
              <a:tr h="370840">
                <a:tc vMerge="1">
                  <a:txBody>
                    <a:bodyPr/>
                    <a:lstStyle/>
                    <a:p>
                      <a:endParaRPr lang="en-US" dirty="0"/>
                    </a:p>
                  </a:txBody>
                  <a:tcPr/>
                </a:tc>
                <a:tc>
                  <a:txBody>
                    <a:bodyPr/>
                    <a:lstStyle/>
                    <a:p>
                      <a:r>
                        <a:rPr lang="en-US" dirty="0" smtClean="0"/>
                        <a:t>3</a:t>
                      </a:r>
                      <a:endParaRPr lang="en-US" dirty="0"/>
                    </a:p>
                  </a:txBody>
                  <a:tcPr>
                    <a:solidFill>
                      <a:srgbClr val="00B0F0"/>
                    </a:solidFill>
                  </a:tcPr>
                </a:tc>
                <a:tc>
                  <a:txBody>
                    <a:bodyPr/>
                    <a:lstStyle/>
                    <a:p>
                      <a:r>
                        <a:rPr lang="en-US" dirty="0" smtClean="0"/>
                        <a:t>27.3</a:t>
                      </a:r>
                      <a:endParaRPr lang="en-US" dirty="0"/>
                    </a:p>
                  </a:txBody>
                  <a:tcPr>
                    <a:solidFill>
                      <a:srgbClr val="00B0F0"/>
                    </a:solidFill>
                  </a:tcPr>
                </a:tc>
              </a:tr>
              <a:tr h="370840">
                <a:tc vMerge="1">
                  <a:txBody>
                    <a:bodyPr/>
                    <a:lstStyle/>
                    <a:p>
                      <a:endParaRPr lang="en-US" dirty="0"/>
                    </a:p>
                  </a:txBody>
                  <a:tcPr/>
                </a:tc>
                <a:tc>
                  <a:txBody>
                    <a:bodyPr/>
                    <a:lstStyle/>
                    <a:p>
                      <a:r>
                        <a:rPr lang="en-US" dirty="0" smtClean="0"/>
                        <a:t>8</a:t>
                      </a:r>
                      <a:endParaRPr lang="en-US" dirty="0"/>
                    </a:p>
                  </a:txBody>
                  <a:tcPr>
                    <a:solidFill>
                      <a:schemeClr val="accent4">
                        <a:lumMod val="60000"/>
                        <a:lumOff val="40000"/>
                      </a:schemeClr>
                    </a:solidFill>
                  </a:tcPr>
                </a:tc>
                <a:tc>
                  <a:txBody>
                    <a:bodyPr/>
                    <a:lstStyle/>
                    <a:p>
                      <a:r>
                        <a:rPr lang="en-US" dirty="0" smtClean="0"/>
                        <a:t>36.2</a:t>
                      </a:r>
                      <a:endParaRPr lang="en-US" dirty="0"/>
                    </a:p>
                  </a:txBody>
                  <a:tcPr>
                    <a:solidFill>
                      <a:schemeClr val="accent4">
                        <a:lumMod val="60000"/>
                        <a:lumOff val="40000"/>
                      </a:schemeClr>
                    </a:solidFill>
                  </a:tcPr>
                </a:tc>
              </a:tr>
              <a:tr h="370840">
                <a:tc rowSpan="3">
                  <a:txBody>
                    <a:bodyPr/>
                    <a:lstStyle/>
                    <a:p>
                      <a:r>
                        <a:rPr lang="en-US" dirty="0" smtClean="0"/>
                        <a:t>12 seconds</a:t>
                      </a:r>
                      <a:endParaRPr lang="en-US" dirty="0"/>
                    </a:p>
                  </a:txBody>
                  <a:tcPr/>
                </a:tc>
                <a:tc>
                  <a:txBody>
                    <a:bodyPr/>
                    <a:lstStyle/>
                    <a:p>
                      <a:r>
                        <a:rPr lang="en-US" dirty="0" smtClean="0"/>
                        <a:t>1</a:t>
                      </a:r>
                      <a:endParaRPr lang="en-US" dirty="0"/>
                    </a:p>
                  </a:txBody>
                  <a:tcPr/>
                </a:tc>
                <a:tc>
                  <a:txBody>
                    <a:bodyPr/>
                    <a:lstStyle/>
                    <a:p>
                      <a:r>
                        <a:rPr lang="en-US" dirty="0" smtClean="0"/>
                        <a:t>38</a:t>
                      </a:r>
                      <a:endParaRPr lang="en-US" dirty="0"/>
                    </a:p>
                  </a:txBody>
                  <a:tcPr/>
                </a:tc>
              </a:tr>
              <a:tr h="370840">
                <a:tc vMerge="1">
                  <a:txBody>
                    <a:bodyPr/>
                    <a:lstStyle/>
                    <a:p>
                      <a:endParaRPr lang="en-US" dirty="0"/>
                    </a:p>
                  </a:txBody>
                  <a:tcPr/>
                </a:tc>
                <a:tc>
                  <a:txBody>
                    <a:bodyPr/>
                    <a:lstStyle/>
                    <a:p>
                      <a:r>
                        <a:rPr lang="en-US" dirty="0" smtClean="0"/>
                        <a:t>3</a:t>
                      </a:r>
                      <a:endParaRPr lang="en-US" dirty="0"/>
                    </a:p>
                  </a:txBody>
                  <a:tcPr>
                    <a:solidFill>
                      <a:srgbClr val="00B0F0"/>
                    </a:solidFill>
                  </a:tcPr>
                </a:tc>
                <a:tc>
                  <a:txBody>
                    <a:bodyPr/>
                    <a:lstStyle/>
                    <a:p>
                      <a:r>
                        <a:rPr lang="en-US" dirty="0" smtClean="0"/>
                        <a:t>31.5</a:t>
                      </a:r>
                      <a:endParaRPr lang="en-US" dirty="0"/>
                    </a:p>
                  </a:txBody>
                  <a:tcPr>
                    <a:solidFill>
                      <a:srgbClr val="00B0F0"/>
                    </a:solidFill>
                  </a:tcPr>
                </a:tc>
              </a:tr>
              <a:tr h="441960">
                <a:tc vMerge="1">
                  <a:txBody>
                    <a:bodyPr/>
                    <a:lstStyle/>
                    <a:p>
                      <a:endParaRPr lang="en-US" dirty="0"/>
                    </a:p>
                  </a:txBody>
                  <a:tcPr/>
                </a:tc>
                <a:tc>
                  <a:txBody>
                    <a:bodyPr/>
                    <a:lstStyle/>
                    <a:p>
                      <a:r>
                        <a:rPr lang="en-US" dirty="0" smtClean="0"/>
                        <a:t>12</a:t>
                      </a:r>
                      <a:endParaRPr lang="en-US" dirty="0"/>
                    </a:p>
                  </a:txBody>
                  <a:tcPr>
                    <a:solidFill>
                      <a:schemeClr val="accent4">
                        <a:lumMod val="60000"/>
                        <a:lumOff val="40000"/>
                      </a:schemeClr>
                    </a:solidFill>
                  </a:tcPr>
                </a:tc>
                <a:tc>
                  <a:txBody>
                    <a:bodyPr/>
                    <a:lstStyle/>
                    <a:p>
                      <a:r>
                        <a:rPr lang="en-US" dirty="0" smtClean="0"/>
                        <a:t>45</a:t>
                      </a:r>
                      <a:endParaRPr lang="en-US" dirty="0"/>
                    </a:p>
                  </a:txBody>
                  <a:tcPr>
                    <a:solidFill>
                      <a:schemeClr val="accent4">
                        <a:lumMod val="60000"/>
                        <a:lumOff val="40000"/>
                      </a:schemeClr>
                    </a:solidFill>
                  </a:tcPr>
                </a:tc>
              </a:tr>
            </a:tbl>
          </a:graphicData>
        </a:graphic>
      </p:graphicFrame>
      <p:graphicFrame>
        <p:nvGraphicFramePr>
          <p:cNvPr id="12" name="Table 11"/>
          <p:cNvGraphicFramePr>
            <a:graphicFrameLocks noGrp="1"/>
          </p:cNvGraphicFramePr>
          <p:nvPr/>
        </p:nvGraphicFramePr>
        <p:xfrm>
          <a:off x="5257800" y="762000"/>
          <a:ext cx="3657600" cy="4419600"/>
        </p:xfrm>
        <a:graphic>
          <a:graphicData uri="http://schemas.openxmlformats.org/drawingml/2006/table">
            <a:tbl>
              <a:tblPr firstRow="1" bandRow="1">
                <a:tableStyleId>{5940675A-B579-460E-94D1-54222C63F5DA}</a:tableStyleId>
              </a:tblPr>
              <a:tblGrid>
                <a:gridCol w="1075764"/>
                <a:gridCol w="1147483"/>
                <a:gridCol w="1434353"/>
              </a:tblGrid>
              <a:tr h="370840">
                <a:tc>
                  <a:txBody>
                    <a:bodyPr/>
                    <a:lstStyle/>
                    <a:p>
                      <a:r>
                        <a:rPr lang="en-US" dirty="0" smtClean="0"/>
                        <a:t>Total Stall Duration</a:t>
                      </a:r>
                      <a:endParaRPr lang="en-US" dirty="0"/>
                    </a:p>
                  </a:txBody>
                  <a:tcPr/>
                </a:tc>
                <a:tc>
                  <a:txBody>
                    <a:bodyPr/>
                    <a:lstStyle/>
                    <a:p>
                      <a:r>
                        <a:rPr lang="en-US" dirty="0" smtClean="0"/>
                        <a:t>Number</a:t>
                      </a:r>
                      <a:r>
                        <a:rPr lang="en-US" baseline="0" dirty="0" smtClean="0"/>
                        <a:t> of Stalls</a:t>
                      </a:r>
                      <a:endParaRPr lang="en-US" dirty="0"/>
                    </a:p>
                  </a:txBody>
                  <a:tcPr/>
                </a:tc>
                <a:tc>
                  <a:txBody>
                    <a:bodyPr/>
                    <a:lstStyle/>
                    <a:p>
                      <a:r>
                        <a:rPr lang="en-US" dirty="0" smtClean="0"/>
                        <a:t>Impairment </a:t>
                      </a:r>
                      <a:endParaRPr lang="en-US" dirty="0"/>
                    </a:p>
                  </a:txBody>
                  <a:tcPr/>
                </a:tc>
              </a:tr>
              <a:tr h="370840">
                <a:tc rowSpan="3">
                  <a:txBody>
                    <a:bodyPr/>
                    <a:lstStyle/>
                    <a:p>
                      <a:r>
                        <a:rPr lang="en-US" dirty="0" smtClean="0"/>
                        <a:t>4</a:t>
                      </a:r>
                      <a:r>
                        <a:rPr lang="en-US" baseline="0" dirty="0" smtClean="0"/>
                        <a:t> seconds</a:t>
                      </a:r>
                      <a:endParaRPr lang="en-US" dirty="0"/>
                    </a:p>
                  </a:txBody>
                  <a:tcPr/>
                </a:tc>
                <a:tc>
                  <a:txBody>
                    <a:bodyPr/>
                    <a:lstStyle/>
                    <a:p>
                      <a:r>
                        <a:rPr lang="en-US" dirty="0" smtClean="0"/>
                        <a:t>1</a:t>
                      </a:r>
                      <a:endParaRPr lang="en-US" dirty="0"/>
                    </a:p>
                  </a:txBody>
                  <a:tcPr/>
                </a:tc>
                <a:tc>
                  <a:txBody>
                    <a:bodyPr/>
                    <a:lstStyle/>
                    <a:p>
                      <a:r>
                        <a:rPr lang="en-US" dirty="0" smtClean="0"/>
                        <a:t>19.1</a:t>
                      </a:r>
                      <a:endParaRPr lang="en-US" dirty="0"/>
                    </a:p>
                  </a:txBody>
                  <a:tcPr/>
                </a:tc>
              </a:tr>
              <a:tr h="370840">
                <a:tc vMerge="1">
                  <a:txBody>
                    <a:bodyPr/>
                    <a:lstStyle/>
                    <a:p>
                      <a:endParaRPr lang="en-US" dirty="0"/>
                    </a:p>
                  </a:txBody>
                  <a:tcPr/>
                </a:tc>
                <a:tc>
                  <a:txBody>
                    <a:bodyPr/>
                    <a:lstStyle/>
                    <a:p>
                      <a:r>
                        <a:rPr lang="en-US" dirty="0" smtClean="0"/>
                        <a:t>2</a:t>
                      </a:r>
                      <a:endParaRPr lang="en-US" dirty="0"/>
                    </a:p>
                  </a:txBody>
                  <a:tcPr>
                    <a:solidFill>
                      <a:srgbClr val="00B050"/>
                    </a:solidFill>
                  </a:tcPr>
                </a:tc>
                <a:tc>
                  <a:txBody>
                    <a:bodyPr/>
                    <a:lstStyle/>
                    <a:p>
                      <a:r>
                        <a:rPr lang="en-US" dirty="0" smtClean="0"/>
                        <a:t>24.8 </a:t>
                      </a:r>
                      <a:endParaRPr lang="en-US" dirty="0"/>
                    </a:p>
                  </a:txBody>
                  <a:tcPr>
                    <a:solidFill>
                      <a:srgbClr val="00B050"/>
                    </a:solidFill>
                  </a:tcPr>
                </a:tc>
              </a:tr>
              <a:tr h="370840">
                <a:tc vMerge="1">
                  <a:txBody>
                    <a:bodyPr/>
                    <a:lstStyle/>
                    <a:p>
                      <a:endParaRPr lang="en-US" dirty="0"/>
                    </a:p>
                  </a:txBody>
                  <a:tcPr/>
                </a:tc>
                <a:tc>
                  <a:txBody>
                    <a:bodyPr/>
                    <a:lstStyle/>
                    <a:p>
                      <a:r>
                        <a:rPr lang="en-US" dirty="0" smtClean="0"/>
                        <a:t>4</a:t>
                      </a:r>
                      <a:endParaRPr lang="en-US" dirty="0"/>
                    </a:p>
                  </a:txBody>
                  <a:tcPr>
                    <a:solidFill>
                      <a:schemeClr val="accent4">
                        <a:lumMod val="60000"/>
                        <a:lumOff val="40000"/>
                      </a:schemeClr>
                    </a:solidFill>
                  </a:tcPr>
                </a:tc>
                <a:tc>
                  <a:txBody>
                    <a:bodyPr/>
                    <a:lstStyle/>
                    <a:p>
                      <a:r>
                        <a:rPr lang="en-US" dirty="0" smtClean="0"/>
                        <a:t>34.3</a:t>
                      </a:r>
                      <a:endParaRPr lang="en-US" dirty="0"/>
                    </a:p>
                  </a:txBody>
                  <a:tcPr>
                    <a:solidFill>
                      <a:schemeClr val="accent4">
                        <a:lumMod val="60000"/>
                        <a:lumOff val="40000"/>
                      </a:schemeClr>
                    </a:solidFill>
                  </a:tcPr>
                </a:tc>
              </a:tr>
              <a:tr h="370840">
                <a:tc rowSpan="4">
                  <a:txBody>
                    <a:bodyPr/>
                    <a:lstStyle/>
                    <a:p>
                      <a:r>
                        <a:rPr lang="en-US" dirty="0" smtClean="0"/>
                        <a:t>8 seconds</a:t>
                      </a:r>
                      <a:endParaRPr lang="en-US" dirty="0"/>
                    </a:p>
                  </a:txBody>
                  <a:tcPr/>
                </a:tc>
                <a:tc>
                  <a:txBody>
                    <a:bodyPr/>
                    <a:lstStyle/>
                    <a:p>
                      <a:r>
                        <a:rPr lang="en-US" dirty="0" smtClean="0"/>
                        <a:t>1</a:t>
                      </a:r>
                      <a:endParaRPr lang="en-US" dirty="0"/>
                    </a:p>
                  </a:txBody>
                  <a:tcPr/>
                </a:tc>
                <a:tc>
                  <a:txBody>
                    <a:bodyPr/>
                    <a:lstStyle/>
                    <a:p>
                      <a:r>
                        <a:rPr lang="en-US" dirty="0" smtClean="0"/>
                        <a:t>38.1</a:t>
                      </a:r>
                      <a:endParaRPr lang="en-US" dirty="0"/>
                    </a:p>
                  </a:txBody>
                  <a:tcPr/>
                </a:tc>
              </a:tr>
              <a:tr h="370840">
                <a:tc vMerge="1">
                  <a:txBody>
                    <a:bodyPr/>
                    <a:lstStyle/>
                    <a:p>
                      <a:endParaRPr lang="en-US" dirty="0"/>
                    </a:p>
                  </a:txBody>
                  <a:tcPr/>
                </a:tc>
                <a:tc>
                  <a:txBody>
                    <a:bodyPr/>
                    <a:lstStyle/>
                    <a:p>
                      <a:r>
                        <a:rPr lang="en-US" dirty="0" smtClean="0"/>
                        <a:t>2</a:t>
                      </a:r>
                      <a:endParaRPr lang="en-US" dirty="0"/>
                    </a:p>
                  </a:txBody>
                  <a:tcPr>
                    <a:solidFill>
                      <a:srgbClr val="00B050"/>
                    </a:solidFill>
                  </a:tcPr>
                </a:tc>
                <a:tc>
                  <a:txBody>
                    <a:bodyPr/>
                    <a:lstStyle/>
                    <a:p>
                      <a:r>
                        <a:rPr lang="en-US" dirty="0" smtClean="0"/>
                        <a:t>30.3</a:t>
                      </a:r>
                      <a:endParaRPr lang="en-US" dirty="0"/>
                    </a:p>
                  </a:txBody>
                  <a:tcPr>
                    <a:solidFill>
                      <a:srgbClr val="00B050"/>
                    </a:solidFill>
                  </a:tcPr>
                </a:tc>
              </a:tr>
              <a:tr h="370840">
                <a:tc vMerge="1">
                  <a:txBody>
                    <a:bodyPr/>
                    <a:lstStyle/>
                    <a:p>
                      <a:endParaRPr lang="en-US" dirty="0"/>
                    </a:p>
                  </a:txBody>
                  <a:tcPr/>
                </a:tc>
                <a:tc>
                  <a:txBody>
                    <a:bodyPr/>
                    <a:lstStyle/>
                    <a:p>
                      <a:r>
                        <a:rPr lang="en-US" dirty="0" smtClean="0"/>
                        <a:t>3</a:t>
                      </a:r>
                      <a:endParaRPr lang="en-US" dirty="0"/>
                    </a:p>
                  </a:txBody>
                  <a:tcPr>
                    <a:solidFill>
                      <a:srgbClr val="00B0F0"/>
                    </a:solidFill>
                  </a:tcPr>
                </a:tc>
                <a:tc>
                  <a:txBody>
                    <a:bodyPr/>
                    <a:lstStyle/>
                    <a:p>
                      <a:r>
                        <a:rPr lang="en-US" dirty="0" smtClean="0"/>
                        <a:t>35.3</a:t>
                      </a:r>
                      <a:endParaRPr lang="en-US" dirty="0"/>
                    </a:p>
                  </a:txBody>
                  <a:tcPr>
                    <a:solidFill>
                      <a:srgbClr val="00B0F0"/>
                    </a:solidFill>
                  </a:tcPr>
                </a:tc>
              </a:tr>
              <a:tr h="370840">
                <a:tc vMerge="1">
                  <a:txBody>
                    <a:bodyPr/>
                    <a:lstStyle/>
                    <a:p>
                      <a:endParaRPr lang="en-US" dirty="0"/>
                    </a:p>
                  </a:txBody>
                  <a:tcPr/>
                </a:tc>
                <a:tc>
                  <a:txBody>
                    <a:bodyPr/>
                    <a:lstStyle/>
                    <a:p>
                      <a:r>
                        <a:rPr lang="en-US" dirty="0" smtClean="0"/>
                        <a:t>8</a:t>
                      </a:r>
                      <a:endParaRPr lang="en-US" dirty="0"/>
                    </a:p>
                  </a:txBody>
                  <a:tcPr>
                    <a:solidFill>
                      <a:schemeClr val="accent4">
                        <a:lumMod val="60000"/>
                        <a:lumOff val="40000"/>
                      </a:schemeClr>
                    </a:solidFill>
                  </a:tcPr>
                </a:tc>
                <a:tc>
                  <a:txBody>
                    <a:bodyPr/>
                    <a:lstStyle/>
                    <a:p>
                      <a:r>
                        <a:rPr lang="en-US" dirty="0" smtClean="0"/>
                        <a:t>48.5</a:t>
                      </a:r>
                      <a:endParaRPr lang="en-US" dirty="0"/>
                    </a:p>
                  </a:txBody>
                  <a:tcPr>
                    <a:solidFill>
                      <a:schemeClr val="accent4">
                        <a:lumMod val="60000"/>
                        <a:lumOff val="40000"/>
                      </a:schemeClr>
                    </a:solidFill>
                  </a:tcPr>
                </a:tc>
              </a:tr>
              <a:tr h="370840">
                <a:tc rowSpan="3">
                  <a:txBody>
                    <a:bodyPr/>
                    <a:lstStyle/>
                    <a:p>
                      <a:r>
                        <a:rPr lang="en-US" dirty="0" smtClean="0"/>
                        <a:t>12 seconds</a:t>
                      </a:r>
                      <a:endParaRPr lang="en-US" dirty="0"/>
                    </a:p>
                  </a:txBody>
                  <a:tcPr/>
                </a:tc>
                <a:tc>
                  <a:txBody>
                    <a:bodyPr/>
                    <a:lstStyle/>
                    <a:p>
                      <a:r>
                        <a:rPr lang="en-US" dirty="0" smtClean="0"/>
                        <a:t>1</a:t>
                      </a:r>
                      <a:endParaRPr lang="en-US" dirty="0"/>
                    </a:p>
                  </a:txBody>
                  <a:tcPr/>
                </a:tc>
                <a:tc>
                  <a:txBody>
                    <a:bodyPr/>
                    <a:lstStyle/>
                    <a:p>
                      <a:r>
                        <a:rPr lang="en-US" dirty="0" smtClean="0"/>
                        <a:t>50.8</a:t>
                      </a:r>
                      <a:endParaRPr lang="en-US" dirty="0"/>
                    </a:p>
                  </a:txBody>
                  <a:tcPr/>
                </a:tc>
              </a:tr>
              <a:tr h="370840">
                <a:tc vMerge="1">
                  <a:txBody>
                    <a:bodyPr/>
                    <a:lstStyle/>
                    <a:p>
                      <a:endParaRPr lang="en-US" dirty="0"/>
                    </a:p>
                  </a:txBody>
                  <a:tcPr/>
                </a:tc>
                <a:tc>
                  <a:txBody>
                    <a:bodyPr/>
                    <a:lstStyle/>
                    <a:p>
                      <a:r>
                        <a:rPr lang="en-US" dirty="0" smtClean="0"/>
                        <a:t>3</a:t>
                      </a:r>
                      <a:endParaRPr lang="en-US" dirty="0"/>
                    </a:p>
                  </a:txBody>
                  <a:tcPr>
                    <a:solidFill>
                      <a:srgbClr val="00B0F0"/>
                    </a:solidFill>
                  </a:tcPr>
                </a:tc>
                <a:tc>
                  <a:txBody>
                    <a:bodyPr/>
                    <a:lstStyle/>
                    <a:p>
                      <a:r>
                        <a:rPr lang="en-US" dirty="0" smtClean="0"/>
                        <a:t>42.5</a:t>
                      </a:r>
                      <a:endParaRPr lang="en-US" dirty="0"/>
                    </a:p>
                  </a:txBody>
                  <a:tcPr>
                    <a:solidFill>
                      <a:srgbClr val="00B0F0"/>
                    </a:solidFill>
                  </a:tcPr>
                </a:tc>
              </a:tr>
              <a:tr h="441960">
                <a:tc vMerge="1">
                  <a:txBody>
                    <a:bodyPr/>
                    <a:lstStyle/>
                    <a:p>
                      <a:endParaRPr lang="en-US" dirty="0"/>
                    </a:p>
                  </a:txBody>
                  <a:tcPr/>
                </a:tc>
                <a:tc>
                  <a:txBody>
                    <a:bodyPr/>
                    <a:lstStyle/>
                    <a:p>
                      <a:r>
                        <a:rPr lang="en-US" dirty="0" smtClean="0"/>
                        <a:t>12</a:t>
                      </a:r>
                      <a:endParaRPr lang="en-US" dirty="0"/>
                    </a:p>
                  </a:txBody>
                  <a:tcPr>
                    <a:solidFill>
                      <a:schemeClr val="accent4">
                        <a:lumMod val="60000"/>
                        <a:lumOff val="40000"/>
                      </a:schemeClr>
                    </a:solidFill>
                  </a:tcPr>
                </a:tc>
                <a:tc>
                  <a:txBody>
                    <a:bodyPr/>
                    <a:lstStyle/>
                    <a:p>
                      <a:r>
                        <a:rPr lang="en-US" dirty="0" smtClean="0"/>
                        <a:t>59.8</a:t>
                      </a:r>
                      <a:endParaRPr lang="en-US" dirty="0"/>
                    </a:p>
                  </a:txBody>
                  <a:tcPr>
                    <a:solidFill>
                      <a:schemeClr val="accent4">
                        <a:lumMod val="60000"/>
                        <a:lumOff val="40000"/>
                      </a:schemeClr>
                    </a:solidFill>
                  </a:tcPr>
                </a:tc>
              </a:tr>
            </a:tbl>
          </a:graphicData>
        </a:graphic>
      </p:graphicFrame>
      <p:graphicFrame>
        <p:nvGraphicFramePr>
          <p:cNvPr id="5122" name="Object 2"/>
          <p:cNvGraphicFramePr>
            <a:graphicFrameLocks noChangeAspect="1"/>
          </p:cNvGraphicFramePr>
          <p:nvPr/>
        </p:nvGraphicFramePr>
        <p:xfrm>
          <a:off x="609600" y="5562600"/>
          <a:ext cx="3322638" cy="400050"/>
        </p:xfrm>
        <a:graphic>
          <a:graphicData uri="http://schemas.openxmlformats.org/presentationml/2006/ole">
            <mc:AlternateContent xmlns:mc="http://schemas.openxmlformats.org/markup-compatibility/2006">
              <mc:Choice xmlns:v="urn:schemas-microsoft-com:vml" Requires="v">
                <p:oleObj spid="_x0000_s5126" name="Equation" r:id="rId4" imgW="2908080" imgH="266400" progId="Equation.DSMT4">
                  <p:embed/>
                </p:oleObj>
              </mc:Choice>
              <mc:Fallback>
                <p:oleObj name="Equation" r:id="rId4" imgW="2908080" imgH="266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562600"/>
                        <a:ext cx="3322638"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3"/>
          <p:cNvGraphicFramePr>
            <a:graphicFrameLocks noChangeAspect="1"/>
          </p:cNvGraphicFramePr>
          <p:nvPr/>
        </p:nvGraphicFramePr>
        <p:xfrm>
          <a:off x="5715000" y="5638800"/>
          <a:ext cx="3197169" cy="388937"/>
        </p:xfrm>
        <a:graphic>
          <a:graphicData uri="http://schemas.openxmlformats.org/presentationml/2006/ole">
            <mc:AlternateContent xmlns:mc="http://schemas.openxmlformats.org/markup-compatibility/2006">
              <mc:Choice xmlns:v="urn:schemas-microsoft-com:vml" Requires="v">
                <p:oleObj spid="_x0000_s5127" name="Equation" r:id="rId6" imgW="2743200" imgH="253800" progId="Equation.DSMT4">
                  <p:embed/>
                </p:oleObj>
              </mc:Choice>
              <mc:Fallback>
                <p:oleObj name="Equation" r:id="rId6" imgW="2743200" imgH="2538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5638800"/>
                        <a:ext cx="3197169"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990600" y="5181600"/>
            <a:ext cx="2971800" cy="369332"/>
          </a:xfrm>
          <a:prstGeom prst="rect">
            <a:avLst/>
          </a:prstGeom>
          <a:noFill/>
        </p:spPr>
        <p:txBody>
          <a:bodyPr wrap="square" rtlCol="0">
            <a:spAutoFit/>
          </a:bodyPr>
          <a:lstStyle/>
          <a:p>
            <a:r>
              <a:rPr lang="en-US" dirty="0" smtClean="0">
                <a:solidFill>
                  <a:srgbClr val="FF0000"/>
                </a:solidFill>
              </a:rPr>
              <a:t>Medium Motion Video </a:t>
            </a:r>
            <a:endParaRPr lang="en-US" dirty="0">
              <a:solidFill>
                <a:srgbClr val="FF0000"/>
              </a:solidFill>
            </a:endParaRPr>
          </a:p>
        </p:txBody>
      </p:sp>
      <p:sp>
        <p:nvSpPr>
          <p:cNvPr id="14" name="TextBox 13"/>
          <p:cNvSpPr txBox="1"/>
          <p:nvPr/>
        </p:nvSpPr>
        <p:spPr>
          <a:xfrm>
            <a:off x="6172200" y="5257800"/>
            <a:ext cx="2971800" cy="369332"/>
          </a:xfrm>
          <a:prstGeom prst="rect">
            <a:avLst/>
          </a:prstGeom>
          <a:noFill/>
        </p:spPr>
        <p:txBody>
          <a:bodyPr wrap="square" rtlCol="0">
            <a:spAutoFit/>
          </a:bodyPr>
          <a:lstStyle/>
          <a:p>
            <a:r>
              <a:rPr lang="en-US" dirty="0" smtClean="0">
                <a:solidFill>
                  <a:srgbClr val="FF0000"/>
                </a:solidFill>
              </a:rPr>
              <a:t>High Motion Video </a:t>
            </a:r>
            <a:endParaRPr lang="en-US" dirty="0">
              <a:solidFill>
                <a:srgbClr val="FF0000"/>
              </a:solidFill>
            </a:endParaRPr>
          </a:p>
        </p:txBody>
      </p:sp>
      <p:sp>
        <p:nvSpPr>
          <p:cNvPr id="15" name="TextBox 14"/>
          <p:cNvSpPr txBox="1"/>
          <p:nvPr/>
        </p:nvSpPr>
        <p:spPr>
          <a:xfrm>
            <a:off x="2514600" y="6096000"/>
            <a:ext cx="4953000" cy="369332"/>
          </a:xfrm>
          <a:prstGeom prst="rect">
            <a:avLst/>
          </a:prstGeom>
          <a:noFill/>
        </p:spPr>
        <p:txBody>
          <a:bodyPr wrap="square" rtlCol="0">
            <a:spAutoFit/>
          </a:bodyPr>
          <a:lstStyle/>
          <a:p>
            <a:r>
              <a:rPr lang="en-US" b="1" dirty="0" smtClean="0"/>
              <a:t>I</a:t>
            </a:r>
            <a:r>
              <a:rPr lang="en-US" b="1" baseline="-25000" dirty="0" smtClean="0"/>
              <a:t>ST</a:t>
            </a:r>
            <a:r>
              <a:rPr lang="en-US" b="1" dirty="0" smtClean="0"/>
              <a:t>(</a:t>
            </a:r>
            <a:r>
              <a:rPr lang="en-US" b="1" dirty="0" smtClean="0">
                <a:solidFill>
                  <a:srgbClr val="00B0F0"/>
                </a:solidFill>
              </a:rPr>
              <a:t>medium motion </a:t>
            </a:r>
            <a:r>
              <a:rPr lang="en-US" b="1" dirty="0" smtClean="0"/>
              <a:t>) &lt;  I</a:t>
            </a:r>
            <a:r>
              <a:rPr lang="en-US" b="1" baseline="-25000" dirty="0" smtClean="0"/>
              <a:t>ST</a:t>
            </a:r>
            <a:r>
              <a:rPr lang="en-US" b="1" dirty="0" smtClean="0"/>
              <a:t>(</a:t>
            </a:r>
            <a:r>
              <a:rPr lang="en-US" b="1" dirty="0" smtClean="0">
                <a:solidFill>
                  <a:srgbClr val="00B0F0"/>
                </a:solidFill>
              </a:rPr>
              <a:t>high motion</a:t>
            </a:r>
            <a:r>
              <a:rPr lang="en-US" b="1" dirty="0" smtClean="0"/>
              <a:t>)</a:t>
            </a:r>
            <a:endParaRPr lang="en-US" b="1" dirty="0"/>
          </a:p>
        </p:txBody>
      </p:sp>
      <p:sp>
        <p:nvSpPr>
          <p:cNvPr id="16" name="TextBox 15"/>
          <p:cNvSpPr txBox="1"/>
          <p:nvPr/>
        </p:nvSpPr>
        <p:spPr>
          <a:xfrm>
            <a:off x="1676400" y="6400800"/>
            <a:ext cx="6553200" cy="369332"/>
          </a:xfrm>
          <a:prstGeom prst="rect">
            <a:avLst/>
          </a:prstGeom>
          <a:noFill/>
        </p:spPr>
        <p:txBody>
          <a:bodyPr wrap="square" rtlCol="0">
            <a:spAutoFit/>
          </a:bodyPr>
          <a:lstStyle/>
          <a:p>
            <a:r>
              <a:rPr lang="en-US" b="1" dirty="0" smtClean="0"/>
              <a:t>I</a:t>
            </a:r>
            <a:r>
              <a:rPr lang="en-US" b="1" baseline="-25000" dirty="0" smtClean="0"/>
              <a:t>ST</a:t>
            </a:r>
            <a:r>
              <a:rPr lang="en-US" b="1" dirty="0" smtClean="0"/>
              <a:t>(</a:t>
            </a:r>
            <a:r>
              <a:rPr lang="en-US" b="1" dirty="0" smtClean="0">
                <a:solidFill>
                  <a:srgbClr val="00B0F0"/>
                </a:solidFill>
              </a:rPr>
              <a:t>a few medium stall </a:t>
            </a:r>
            <a:r>
              <a:rPr lang="en-US" b="1" dirty="0" smtClean="0"/>
              <a:t>) &lt;  I</a:t>
            </a:r>
            <a:r>
              <a:rPr lang="en-US" b="1" baseline="-25000" dirty="0" smtClean="0"/>
              <a:t>ST</a:t>
            </a:r>
            <a:r>
              <a:rPr lang="en-US" b="1" dirty="0" smtClean="0"/>
              <a:t>(</a:t>
            </a:r>
            <a:r>
              <a:rPr lang="en-US" b="1" dirty="0" smtClean="0">
                <a:solidFill>
                  <a:srgbClr val="00B0F0"/>
                </a:solidFill>
              </a:rPr>
              <a:t>a long stall</a:t>
            </a:r>
            <a:r>
              <a:rPr lang="en-US" b="1" dirty="0" smtClean="0"/>
              <a:t>) &lt;  I</a:t>
            </a:r>
            <a:r>
              <a:rPr lang="en-US" b="1" baseline="-25000" dirty="0" smtClean="0"/>
              <a:t>ST</a:t>
            </a:r>
            <a:r>
              <a:rPr lang="en-US" b="1" dirty="0" smtClean="0"/>
              <a:t>(</a:t>
            </a:r>
            <a:r>
              <a:rPr lang="en-US" b="1" dirty="0" smtClean="0">
                <a:solidFill>
                  <a:srgbClr val="00B0F0"/>
                </a:solidFill>
              </a:rPr>
              <a:t>a lot of short stalls</a:t>
            </a:r>
            <a:r>
              <a:rPr lang="en-US" b="1" dirty="0" smtClean="0"/>
              <a:t>) </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79438"/>
          </a:xfrm>
        </p:spPr>
        <p:txBody>
          <a:bodyPr>
            <a:normAutofit fontScale="90000"/>
          </a:bodyPr>
          <a:lstStyle/>
          <a:p>
            <a:r>
              <a:rPr lang="en-US" dirty="0" smtClean="0"/>
              <a:t>Overall Model : combine impairments</a:t>
            </a:r>
            <a:endParaRPr lang="en-US" dirty="0"/>
          </a:p>
        </p:txBody>
      </p:sp>
      <p:graphicFrame>
        <p:nvGraphicFramePr>
          <p:cNvPr id="4" name="Table 3"/>
          <p:cNvGraphicFramePr>
            <a:graphicFrameLocks noGrp="1"/>
          </p:cNvGraphicFramePr>
          <p:nvPr/>
        </p:nvGraphicFramePr>
        <p:xfrm>
          <a:off x="304800" y="685800"/>
          <a:ext cx="3276600" cy="6064095"/>
        </p:xfrm>
        <a:graphic>
          <a:graphicData uri="http://schemas.openxmlformats.org/drawingml/2006/table">
            <a:tbl>
              <a:tblPr/>
              <a:tblGrid>
                <a:gridCol w="304800"/>
                <a:gridCol w="457200"/>
                <a:gridCol w="914400"/>
                <a:gridCol w="1143000"/>
                <a:gridCol w="457200"/>
              </a:tblGrid>
              <a:tr h="533400">
                <a:tc>
                  <a:txBody>
                    <a:bodyPr/>
                    <a:lstStyle/>
                    <a:p>
                      <a:pPr marL="0" marR="0">
                        <a:lnSpc>
                          <a:spcPct val="115000"/>
                        </a:lnSpc>
                        <a:spcBef>
                          <a:spcPts val="0"/>
                        </a:spcBef>
                        <a:spcAft>
                          <a:spcPts val="0"/>
                        </a:spcAft>
                      </a:pPr>
                      <a:r>
                        <a:rPr lang="en-US" sz="1200" dirty="0" smtClean="0">
                          <a:latin typeface="Calibri"/>
                          <a:ea typeface="宋体"/>
                          <a:cs typeface="Times New Roman"/>
                        </a:rPr>
                        <a:t>ID</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FF0000"/>
                          </a:solidFill>
                          <a:latin typeface="Calibri"/>
                          <a:ea typeface="宋体"/>
                          <a:cs typeface="Times New Roman"/>
                        </a:rPr>
                        <a:t>Initial Delay</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Stall</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rPr>
                        <a:t>(I</a:t>
                      </a:r>
                      <a:r>
                        <a:rPr lang="en-US" sz="1200" baseline="-25000" dirty="0" smtClean="0">
                          <a:solidFill>
                            <a:srgbClr val="FF0000"/>
                          </a:solidFill>
                        </a:rPr>
                        <a:t>ID</a:t>
                      </a:r>
                      <a:r>
                        <a:rPr lang="en-US" sz="1200" dirty="0" smtClean="0">
                          <a:solidFill>
                            <a:srgbClr val="FF0000"/>
                          </a:solidFill>
                        </a:rPr>
                        <a:t>, I</a:t>
                      </a:r>
                      <a:r>
                        <a:rPr lang="en-US" sz="1200" baseline="-25000" dirty="0" smtClean="0">
                          <a:solidFill>
                            <a:srgbClr val="FF0000"/>
                          </a:solidFill>
                        </a:rPr>
                        <a:t>ST</a:t>
                      </a:r>
                      <a:r>
                        <a:rPr lang="en-US" sz="1200" dirty="0" smtClean="0">
                          <a:solidFill>
                            <a:srgbClr val="FF0000"/>
                          </a:solidFill>
                        </a:rPr>
                        <a:t>, I</a:t>
                      </a:r>
                      <a:r>
                        <a:rPr lang="en-US" sz="1200" baseline="-25000" dirty="0" smtClean="0">
                          <a:solidFill>
                            <a:srgbClr val="FF0000"/>
                          </a:solidFill>
                        </a:rPr>
                        <a:t>LV</a:t>
                      </a:r>
                      <a:r>
                        <a:rPr lang="en-US" sz="1200" dirty="0" smtClean="0">
                          <a:solidFill>
                            <a:srgbClr val="FF0000"/>
                          </a:solidFill>
                        </a:rPr>
                        <a:t>)</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latin typeface="Calibri"/>
                          <a:ea typeface="宋体"/>
                          <a:cs typeface="Times New Roman"/>
                        </a:rPr>
                        <a:t>I00-R</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1</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1</a:t>
                      </a:r>
                      <a:r>
                        <a:rPr lang="en-US" sz="1200" dirty="0" smtClean="0">
                          <a:solidFill>
                            <a:srgbClr val="FF0000"/>
                          </a:solidFill>
                          <a:latin typeface="Calibri"/>
                          <a:ea typeface="宋体"/>
                          <a:cs typeface="Times New Roman"/>
                        </a:rPr>
                        <a:t>s </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No</a:t>
                      </a:r>
                      <a:r>
                        <a:rPr lang="en-US" sz="1200" baseline="0" dirty="0" smtClean="0">
                          <a:solidFill>
                            <a:srgbClr val="FF0000"/>
                          </a:solidFill>
                          <a:latin typeface="Calibri"/>
                          <a:ea typeface="宋体"/>
                          <a:cs typeface="Times New Roman"/>
                        </a:rPr>
                        <a:t> </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(3, 0, 8)</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9.2</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a:solidFill>
                            <a:srgbClr val="00B0F0"/>
                          </a:solidFill>
                          <a:latin typeface="Calibri"/>
                          <a:ea typeface="宋体"/>
                          <a:cs typeface="Times New Roman"/>
                        </a:rPr>
                        <a:t>2</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1</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mn-lt"/>
                          <a:ea typeface="宋体"/>
                          <a:cs typeface="Times New Roman"/>
                        </a:rPr>
                        <a:t>No</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(3, 0, 24)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19.1</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a:solidFill>
                            <a:srgbClr val="00B0F0"/>
                          </a:solidFill>
                          <a:latin typeface="Calibri"/>
                          <a:ea typeface="宋体"/>
                          <a:cs typeface="Times New Roman"/>
                        </a:rPr>
                        <a:t>3</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1</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mn-lt"/>
                          <a:ea typeface="宋体"/>
                          <a:cs typeface="Times New Roman"/>
                        </a:rPr>
                        <a:t>No </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200" dirty="0" smtClean="0">
                          <a:solidFill>
                            <a:srgbClr val="FF0000"/>
                          </a:solidFill>
                          <a:latin typeface="+mn-lt"/>
                          <a:ea typeface="宋体"/>
                          <a:cs typeface="Times New Roman"/>
                        </a:rPr>
                        <a:t>(3,</a:t>
                      </a:r>
                      <a:r>
                        <a:rPr lang="en-US" sz="1200" baseline="0" dirty="0" smtClean="0">
                          <a:solidFill>
                            <a:srgbClr val="FF0000"/>
                          </a:solidFill>
                          <a:latin typeface="+mn-lt"/>
                          <a:ea typeface="宋体"/>
                          <a:cs typeface="Times New Roman"/>
                        </a:rPr>
                        <a:t> 0, 34</a:t>
                      </a:r>
                      <a:r>
                        <a:rPr lang="en-US" sz="1200" dirty="0" smtClean="0">
                          <a:solidFill>
                            <a:srgbClr val="FF0000"/>
                          </a:solidFill>
                          <a:latin typeface="+mn-lt"/>
                          <a:ea typeface="宋体"/>
                          <a:cs typeface="Times New Roman"/>
                        </a:rPr>
                        <a: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200" dirty="0" smtClean="0">
                          <a:solidFill>
                            <a:srgbClr val="FF0000"/>
                          </a:solidFill>
                          <a:latin typeface="+mn-lt"/>
                          <a:ea typeface="宋体"/>
                          <a:cs typeface="Times New Roman"/>
                        </a:rPr>
                        <a:t>37</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a:solidFill>
                            <a:srgbClr val="00B0F0"/>
                          </a:solidFill>
                          <a:latin typeface="Calibri"/>
                          <a:ea typeface="宋体"/>
                          <a:cs typeface="Times New Roman"/>
                        </a:rPr>
                        <a:t>4</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1</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mn-lt"/>
                          <a:ea typeface="宋体"/>
                          <a:cs typeface="Times New Roman"/>
                        </a:rPr>
                        <a:t>No</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(3,0, 30)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28.2</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a:solidFill>
                            <a:srgbClr val="00B0F0"/>
                          </a:solidFill>
                          <a:latin typeface="Calibri"/>
                          <a:ea typeface="宋体"/>
                          <a:cs typeface="Times New Roman"/>
                        </a:rPr>
                        <a:t>5</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1</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2s</a:t>
                      </a:r>
                      <a:r>
                        <a:rPr lang="en-US" sz="1200" baseline="0" dirty="0" smtClean="0">
                          <a:solidFill>
                            <a:srgbClr val="FF0000"/>
                          </a:solidFill>
                          <a:latin typeface="Calibri"/>
                          <a:ea typeface="宋体"/>
                          <a:cs typeface="Times New Roman"/>
                        </a:rPr>
                        <a:t>, 2stall</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(3, 10,</a:t>
                      </a:r>
                      <a:r>
                        <a:rPr lang="en-US" sz="1200" baseline="0" dirty="0" smtClean="0">
                          <a:solidFill>
                            <a:srgbClr val="FF0000"/>
                          </a:solidFill>
                          <a:latin typeface="Calibri"/>
                          <a:ea typeface="宋体"/>
                          <a:cs typeface="Times New Roman"/>
                        </a:rPr>
                        <a:t> 10</a:t>
                      </a:r>
                      <a:r>
                        <a:rPr lang="en-US" sz="1200" dirty="0" smtClean="0">
                          <a:solidFill>
                            <a:srgbClr val="FF0000"/>
                          </a:solidFill>
                          <a:latin typeface="Calibri"/>
                          <a:ea typeface="宋体"/>
                          <a:cs typeface="Times New Roman"/>
                        </a:rPr>
                        <a:t>)</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20.4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6</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1</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(3, 10, 24)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26</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7</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1</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2</a:t>
                      </a:r>
                      <a:r>
                        <a:rPr lang="en-US" sz="1200" dirty="0" smtClean="0">
                          <a:solidFill>
                            <a:srgbClr val="FF0000"/>
                          </a:solidFill>
                          <a:latin typeface="Calibri"/>
                          <a:ea typeface="宋体"/>
                          <a:cs typeface="Times New Roman"/>
                        </a:rPr>
                        <a:t>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(3, 10, 34)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43</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8</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1</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(3, 10, 30)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36.8</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9</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3</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8s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(10, 22,</a:t>
                      </a:r>
                      <a:r>
                        <a:rPr lang="en-US" sz="1200" baseline="0" dirty="0" smtClean="0">
                          <a:solidFill>
                            <a:srgbClr val="FF0000"/>
                          </a:solidFill>
                          <a:latin typeface="Calibri"/>
                          <a:ea typeface="宋体"/>
                          <a:cs typeface="Times New Roman"/>
                        </a:rPr>
                        <a:t> 10</a:t>
                      </a:r>
                      <a:r>
                        <a:rPr lang="en-US" sz="1200" dirty="0" smtClean="0">
                          <a:solidFill>
                            <a:srgbClr val="FF0000"/>
                          </a:solidFill>
                          <a:latin typeface="Calibri"/>
                          <a:ea typeface="宋体"/>
                          <a:cs typeface="Times New Roman"/>
                        </a:rPr>
                        <a:t>)</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1390">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10</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3</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8</a:t>
                      </a:r>
                      <a:r>
                        <a:rPr lang="en-US" sz="1200" dirty="0" smtClean="0">
                          <a:solidFill>
                            <a:srgbClr val="FF0000"/>
                          </a:solidFill>
                          <a:latin typeface="Calibri"/>
                          <a:ea typeface="宋体"/>
                          <a:cs typeface="Times New Roman"/>
                        </a:rPr>
                        <a:t>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(10, 22, 24)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27.6</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11</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3</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8s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(10, 22, 34)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36</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12</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effectLst/>
                          <a:latin typeface="Calibri"/>
                          <a:ea typeface="宋体"/>
                          <a:cs typeface="Times New Roman"/>
                        </a:rPr>
                        <a:t>3</a:t>
                      </a:r>
                      <a:r>
                        <a:rPr lang="en-US" sz="1200" dirty="0" smtClean="0">
                          <a:solidFill>
                            <a:srgbClr val="FF0000"/>
                          </a:solidFill>
                          <a:effectLst/>
                          <a:latin typeface="Calibri"/>
                          <a:ea typeface="宋体"/>
                          <a:cs typeface="Times New Roman"/>
                        </a:rPr>
                        <a:t>s</a:t>
                      </a:r>
                      <a:endParaRPr lang="en-US" sz="1200" dirty="0">
                        <a:solidFill>
                          <a:srgbClr val="FF0000"/>
                        </a:solidFill>
                        <a:effectLst/>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effectLst/>
                          <a:latin typeface="Calibri"/>
                          <a:ea typeface="宋体"/>
                          <a:cs typeface="Times New Roman"/>
                        </a:rPr>
                        <a:t>8</a:t>
                      </a:r>
                      <a:r>
                        <a:rPr lang="en-US" sz="1200" dirty="0" smtClean="0">
                          <a:solidFill>
                            <a:srgbClr val="FF0000"/>
                          </a:solidFill>
                          <a:effectLst/>
                          <a:latin typeface="Calibri"/>
                          <a:ea typeface="宋体"/>
                          <a:cs typeface="Times New Roman"/>
                        </a:rPr>
                        <a:t>s</a:t>
                      </a:r>
                      <a:r>
                        <a:rPr lang="en-US" sz="1200" dirty="0">
                          <a:solidFill>
                            <a:srgbClr val="FF0000"/>
                          </a:solidFill>
                          <a:effectLst/>
                          <a:latin typeface="Calibri"/>
                          <a:ea typeface="宋体"/>
                          <a:cs typeface="Times New Roman"/>
                        </a:rPr>
                        <a:t>, </a:t>
                      </a:r>
                      <a:r>
                        <a:rPr lang="en-US" sz="1200" dirty="0" smtClean="0">
                          <a:solidFill>
                            <a:srgbClr val="FF0000"/>
                          </a:solidFill>
                          <a:effectLst/>
                          <a:latin typeface="Calibri"/>
                          <a:ea typeface="宋体"/>
                          <a:cs typeface="Times New Roman"/>
                        </a:rPr>
                        <a:t>2 </a:t>
                      </a:r>
                      <a:r>
                        <a:rPr lang="en-US" sz="1200" dirty="0">
                          <a:solidFill>
                            <a:srgbClr val="FF0000"/>
                          </a:solidFill>
                          <a:effectLst/>
                          <a:latin typeface="Calibri"/>
                          <a:ea typeface="宋体"/>
                          <a:cs typeface="Times New Roman"/>
                        </a:rPr>
                        <a:t>stall </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effectLst/>
                          <a:latin typeface="Calibri"/>
                          <a:ea typeface="宋体"/>
                          <a:cs typeface="Times New Roman"/>
                        </a:rPr>
                        <a:t>(10, 22, 30)</a:t>
                      </a:r>
                      <a:endParaRPr lang="en-US" sz="1200" dirty="0">
                        <a:solidFill>
                          <a:srgbClr val="FF0000"/>
                        </a:solidFill>
                        <a:effectLst/>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effectLst/>
                          <a:latin typeface="Calibri"/>
                          <a:ea typeface="宋体"/>
                          <a:cs typeface="Times New Roman"/>
                        </a:rPr>
                        <a:t>46</a:t>
                      </a:r>
                      <a:endParaRPr lang="en-US" sz="1200" dirty="0">
                        <a:solidFill>
                          <a:srgbClr val="FF0000"/>
                        </a:solidFill>
                        <a:effectLst/>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13</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3</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4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(10, 36, 10)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31</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a:solidFill>
                            <a:srgbClr val="00B0F0"/>
                          </a:solidFill>
                          <a:latin typeface="Calibri"/>
                          <a:ea typeface="宋体"/>
                          <a:cs typeface="Times New Roman"/>
                        </a:rPr>
                        <a:t>14</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3</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4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(10, 36, 24)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53</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15</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3</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4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(10, 36, 34)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54.2</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16</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3</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4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(10, 36, 30)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48</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a:solidFill>
                            <a:srgbClr val="00B0F0"/>
                          </a:solidFill>
                          <a:latin typeface="Calibri"/>
                          <a:ea typeface="宋体"/>
                          <a:cs typeface="Times New Roman"/>
                        </a:rPr>
                        <a:t>17</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6</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No</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(19, 0,</a:t>
                      </a:r>
                      <a:r>
                        <a:rPr lang="en-US" sz="1200" baseline="0" dirty="0" smtClean="0">
                          <a:solidFill>
                            <a:srgbClr val="FF0000"/>
                          </a:solidFill>
                          <a:latin typeface="Calibri"/>
                          <a:ea typeface="宋体"/>
                          <a:cs typeface="Times New Roman"/>
                        </a:rPr>
                        <a:t> 10</a:t>
                      </a:r>
                      <a:r>
                        <a:rPr lang="en-US" sz="1200" dirty="0" smtClean="0">
                          <a:solidFill>
                            <a:srgbClr val="FF0000"/>
                          </a:solidFill>
                          <a:latin typeface="Calibri"/>
                          <a:ea typeface="宋体"/>
                          <a:cs typeface="Times New Roman"/>
                        </a:rPr>
                        <a:t>)</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18.6</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a:solidFill>
                            <a:srgbClr val="00B0F0"/>
                          </a:solidFill>
                          <a:latin typeface="Calibri"/>
                          <a:ea typeface="宋体"/>
                          <a:cs typeface="Times New Roman"/>
                        </a:rPr>
                        <a:t>18</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6</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No</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(19, 0, 24)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23.3</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19</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6s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No</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(19, 0, 34)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33.3</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20</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6s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No</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a:t>
                      </a:r>
                      <a:r>
                        <a:rPr lang="en-US" sz="1200" baseline="0" dirty="0" smtClean="0">
                          <a:solidFill>
                            <a:srgbClr val="FF0000"/>
                          </a:solidFill>
                          <a:latin typeface="Calibri"/>
                          <a:ea typeface="宋体"/>
                          <a:cs typeface="Times New Roman"/>
                        </a:rPr>
                        <a:t> 0, 30</a:t>
                      </a:r>
                      <a:r>
                        <a:rPr lang="en-US" sz="1200" dirty="0" smtClean="0">
                          <a:solidFill>
                            <a:srgbClr val="FF0000"/>
                          </a:solidFill>
                          <a:latin typeface="Calibri"/>
                          <a:ea typeface="宋体"/>
                          <a:cs typeface="Times New Roman"/>
                        </a:rPr>
                        <a:t>)</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39</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21</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6s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2</a:t>
                      </a:r>
                      <a:r>
                        <a:rPr lang="en-US" sz="1200" dirty="0" smtClean="0">
                          <a:solidFill>
                            <a:srgbClr val="FF0000"/>
                          </a:solidFill>
                          <a:latin typeface="Calibri"/>
                          <a:ea typeface="宋体"/>
                          <a:cs typeface="Times New Roman"/>
                        </a:rPr>
                        <a:t>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 </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(19, 10, 10)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a:solidFill>
                            <a:srgbClr val="00B0F0"/>
                          </a:solidFill>
                          <a:latin typeface="Calibri"/>
                          <a:ea typeface="宋体"/>
                          <a:cs typeface="Times New Roman"/>
                        </a:rPr>
                        <a:t>22</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6s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2</a:t>
                      </a:r>
                      <a:r>
                        <a:rPr lang="en-US" sz="1200" dirty="0" smtClean="0">
                          <a:solidFill>
                            <a:srgbClr val="FF0000"/>
                          </a:solidFill>
                          <a:latin typeface="Calibri"/>
                          <a:ea typeface="宋体"/>
                          <a:cs typeface="Times New Roman"/>
                        </a:rPr>
                        <a:t>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(19, 10, 24)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27</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23</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6s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(19, 10, 34)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38.2</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24</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6s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(19, 10, 30)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50.5</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5334000" y="609600"/>
          <a:ext cx="3276600" cy="5951319"/>
        </p:xfrm>
        <a:graphic>
          <a:graphicData uri="http://schemas.openxmlformats.org/drawingml/2006/table">
            <a:tbl>
              <a:tblPr/>
              <a:tblGrid>
                <a:gridCol w="304800"/>
                <a:gridCol w="457200"/>
                <a:gridCol w="838200"/>
                <a:gridCol w="1066800"/>
                <a:gridCol w="609600"/>
              </a:tblGrid>
              <a:tr h="231321">
                <a:tc>
                  <a:txBody>
                    <a:bodyPr/>
                    <a:lstStyle/>
                    <a:p>
                      <a:pPr marL="0" marR="0">
                        <a:lnSpc>
                          <a:spcPct val="115000"/>
                        </a:lnSpc>
                        <a:spcBef>
                          <a:spcPts val="0"/>
                        </a:spcBef>
                        <a:spcAft>
                          <a:spcPts val="0"/>
                        </a:spcAft>
                      </a:pPr>
                      <a:r>
                        <a:rPr lang="en-US" sz="1200" dirty="0" smtClean="0">
                          <a:latin typeface="Calibri"/>
                          <a:ea typeface="宋体"/>
                          <a:cs typeface="Times New Roman"/>
                        </a:rPr>
                        <a:t>ID</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Initial Delay</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Stall</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rPr>
                        <a:t>(I</a:t>
                      </a:r>
                      <a:r>
                        <a:rPr lang="en-US" sz="1200" baseline="-25000" dirty="0" smtClean="0">
                          <a:solidFill>
                            <a:srgbClr val="FF0000"/>
                          </a:solidFill>
                        </a:rPr>
                        <a:t>ID</a:t>
                      </a:r>
                      <a:r>
                        <a:rPr lang="en-US" sz="1200" dirty="0" smtClean="0">
                          <a:solidFill>
                            <a:srgbClr val="FF0000"/>
                          </a:solidFill>
                        </a:rPr>
                        <a:t>, I</a:t>
                      </a:r>
                      <a:r>
                        <a:rPr lang="en-US" sz="1200" baseline="-25000" dirty="0" smtClean="0">
                          <a:solidFill>
                            <a:srgbClr val="FF0000"/>
                          </a:solidFill>
                        </a:rPr>
                        <a:t>ST</a:t>
                      </a:r>
                      <a:r>
                        <a:rPr lang="en-US" sz="1200" dirty="0" smtClean="0">
                          <a:solidFill>
                            <a:srgbClr val="FF0000"/>
                          </a:solidFill>
                        </a:rPr>
                        <a:t>, I</a:t>
                      </a:r>
                      <a:r>
                        <a:rPr lang="en-US" sz="1200" baseline="-25000" dirty="0" smtClean="0">
                          <a:solidFill>
                            <a:srgbClr val="FF0000"/>
                          </a:solidFill>
                        </a:rPr>
                        <a:t>LV</a:t>
                      </a:r>
                      <a:r>
                        <a:rPr lang="en-US" sz="1200" dirty="0" smtClean="0">
                          <a:solidFill>
                            <a:srgbClr val="FF0000"/>
                          </a:solidFill>
                        </a:rPr>
                        <a:t>)</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latin typeface="Calibri"/>
                          <a:ea typeface="宋体"/>
                          <a:cs typeface="Times New Roman"/>
                        </a:rPr>
                        <a:t>100-R</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25</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6</a:t>
                      </a:r>
                      <a:r>
                        <a:rPr lang="en-US" sz="1200" dirty="0" smtClean="0">
                          <a:solidFill>
                            <a:srgbClr val="FF0000"/>
                          </a:solidFill>
                          <a:latin typeface="Calibri"/>
                          <a:ea typeface="宋体"/>
                          <a:cs typeface="Times New Roman"/>
                        </a:rPr>
                        <a:t>s </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8</a:t>
                      </a:r>
                      <a:r>
                        <a:rPr lang="en-US" sz="1200" dirty="0" smtClean="0">
                          <a:solidFill>
                            <a:srgbClr val="FF0000"/>
                          </a:solidFill>
                          <a:latin typeface="Calibri"/>
                          <a:ea typeface="宋体"/>
                          <a:cs typeface="Times New Roman"/>
                        </a:rPr>
                        <a:t>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(19, 22, 10)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25</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26</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6</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8s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(19, 22, 24)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33</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27</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6</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8</a:t>
                      </a:r>
                      <a:r>
                        <a:rPr lang="en-US" sz="1200" dirty="0" smtClean="0">
                          <a:solidFill>
                            <a:srgbClr val="FF0000"/>
                          </a:solidFill>
                          <a:latin typeface="Calibri"/>
                          <a:ea typeface="宋体"/>
                          <a:cs typeface="Times New Roman"/>
                        </a:rPr>
                        <a:t>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 </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200" dirty="0" smtClean="0">
                          <a:solidFill>
                            <a:srgbClr val="FF0000"/>
                          </a:solidFill>
                          <a:latin typeface="+mn-lt"/>
                          <a:ea typeface="宋体"/>
                          <a:cs typeface="Times New Roman"/>
                        </a:rPr>
                        <a:t>(19,</a:t>
                      </a:r>
                      <a:r>
                        <a:rPr lang="en-US" sz="1200" baseline="0" dirty="0" smtClean="0">
                          <a:solidFill>
                            <a:srgbClr val="FF0000"/>
                          </a:solidFill>
                          <a:latin typeface="+mn-lt"/>
                          <a:ea typeface="宋体"/>
                          <a:cs typeface="Times New Roman"/>
                        </a:rPr>
                        <a:t> 22, 34</a:t>
                      </a:r>
                      <a:r>
                        <a:rPr lang="en-US" sz="1200" dirty="0" smtClean="0">
                          <a:solidFill>
                            <a:srgbClr val="FF0000"/>
                          </a:solidFill>
                          <a:latin typeface="+mn-lt"/>
                          <a:ea typeface="宋体"/>
                          <a:cs typeface="Times New Roman"/>
                        </a:rPr>
                        <a: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200" dirty="0" smtClean="0">
                          <a:solidFill>
                            <a:srgbClr val="FF0000"/>
                          </a:solidFill>
                          <a:latin typeface="+mn-lt"/>
                          <a:ea typeface="宋体"/>
                          <a:cs typeface="Times New Roman"/>
                        </a:rPr>
                        <a:t>48.8</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28</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6</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8</a:t>
                      </a:r>
                      <a:r>
                        <a:rPr lang="en-US" sz="1200" dirty="0" smtClean="0">
                          <a:solidFill>
                            <a:srgbClr val="FF0000"/>
                          </a:solidFill>
                          <a:latin typeface="Calibri"/>
                          <a:ea typeface="宋体"/>
                          <a:cs typeface="Times New Roman"/>
                        </a:rPr>
                        <a:t>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(19,22, 30)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58</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29</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6</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4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(19, 36,</a:t>
                      </a:r>
                      <a:r>
                        <a:rPr lang="en-US" sz="1200" baseline="0" dirty="0" smtClean="0">
                          <a:solidFill>
                            <a:srgbClr val="FF0000"/>
                          </a:solidFill>
                          <a:latin typeface="Calibri"/>
                          <a:ea typeface="宋体"/>
                          <a:cs typeface="Times New Roman"/>
                        </a:rPr>
                        <a:t> 10</a:t>
                      </a:r>
                      <a:r>
                        <a:rPr lang="en-US" sz="1200" dirty="0" smtClean="0">
                          <a:solidFill>
                            <a:srgbClr val="FF0000"/>
                          </a:solidFill>
                          <a:latin typeface="Calibri"/>
                          <a:ea typeface="宋体"/>
                          <a:cs typeface="Times New Roman"/>
                        </a:rPr>
                        <a:t>)</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36.4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30</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6</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4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(19, 36, 24)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40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31</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6</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4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(19, 36, 34)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46.4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32</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6</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12s, </a:t>
                      </a:r>
                      <a:r>
                        <a:rPr lang="en-US" sz="1200" dirty="0" smtClean="0">
                          <a:solidFill>
                            <a:srgbClr val="FF0000"/>
                          </a:solidFill>
                          <a:latin typeface="Calibri"/>
                          <a:ea typeface="宋体"/>
                          <a:cs typeface="Times New Roman"/>
                        </a:rPr>
                        <a:t>4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(19, 36, 30)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43.9</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33</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No</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(32, 0,</a:t>
                      </a:r>
                      <a:r>
                        <a:rPr lang="en-US" sz="1200" baseline="0" dirty="0" smtClean="0">
                          <a:solidFill>
                            <a:srgbClr val="FF0000"/>
                          </a:solidFill>
                          <a:latin typeface="Calibri"/>
                          <a:ea typeface="宋体"/>
                          <a:cs typeface="Times New Roman"/>
                        </a:rPr>
                        <a:t> 10</a:t>
                      </a:r>
                      <a:r>
                        <a:rPr lang="en-US" sz="1200" dirty="0" smtClean="0">
                          <a:solidFill>
                            <a:srgbClr val="FF0000"/>
                          </a:solidFill>
                          <a:latin typeface="Calibri"/>
                          <a:ea typeface="宋体"/>
                          <a:cs typeface="Times New Roman"/>
                        </a:rPr>
                        <a:t>)</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15</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1390">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34</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No</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(32, 0, 24)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35</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No</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(32, 0, 34)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39.1</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36</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No </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(32, 0, 30)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29.7</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37</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2</a:t>
                      </a:r>
                      <a:r>
                        <a:rPr lang="en-US" sz="1200" dirty="0" smtClean="0">
                          <a:solidFill>
                            <a:srgbClr val="FF0000"/>
                          </a:solidFill>
                          <a:latin typeface="Calibri"/>
                          <a:ea typeface="宋体"/>
                          <a:cs typeface="Times New Roman"/>
                        </a:rPr>
                        <a:t>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 </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(32, 10, 10)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20.2</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38</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2</a:t>
                      </a:r>
                      <a:r>
                        <a:rPr lang="en-US" sz="1200" dirty="0" smtClean="0">
                          <a:solidFill>
                            <a:srgbClr val="FF0000"/>
                          </a:solidFill>
                          <a:latin typeface="Calibri"/>
                          <a:ea typeface="宋体"/>
                          <a:cs typeface="Times New Roman"/>
                        </a:rPr>
                        <a:t>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(32, 10, 24)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28.8</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39</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7030A0"/>
                          </a:solidFill>
                          <a:latin typeface="Calibri"/>
                          <a:ea typeface="宋体"/>
                          <a:cs typeface="Times New Roman"/>
                        </a:rPr>
                        <a:t>10s</a:t>
                      </a:r>
                      <a:endParaRPr lang="en-US" sz="1200" dirty="0">
                        <a:solidFill>
                          <a:srgbClr val="7030A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7030A0"/>
                          </a:solidFill>
                          <a:latin typeface="Calibri"/>
                          <a:ea typeface="宋体"/>
                          <a:cs typeface="Times New Roman"/>
                        </a:rPr>
                        <a:t>2s</a:t>
                      </a:r>
                      <a:r>
                        <a:rPr lang="en-US" sz="1200" dirty="0">
                          <a:solidFill>
                            <a:srgbClr val="7030A0"/>
                          </a:solidFill>
                          <a:latin typeface="Calibri"/>
                          <a:ea typeface="宋体"/>
                          <a:cs typeface="Times New Roman"/>
                        </a:rPr>
                        <a:t>, </a:t>
                      </a:r>
                      <a:r>
                        <a:rPr lang="en-US" sz="1200" dirty="0" smtClean="0">
                          <a:solidFill>
                            <a:srgbClr val="7030A0"/>
                          </a:solidFill>
                          <a:latin typeface="Calibri"/>
                          <a:ea typeface="宋体"/>
                          <a:cs typeface="Times New Roman"/>
                        </a:rPr>
                        <a:t>2 </a:t>
                      </a:r>
                      <a:r>
                        <a:rPr lang="en-US" sz="1200" dirty="0">
                          <a:solidFill>
                            <a:srgbClr val="7030A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7030A0"/>
                          </a:solidFill>
                          <a:latin typeface="Calibri"/>
                          <a:ea typeface="宋体"/>
                          <a:cs typeface="Times New Roman"/>
                        </a:rPr>
                        <a:t>(32, 10, 34)</a:t>
                      </a:r>
                      <a:endParaRPr lang="en-US" sz="1200" dirty="0">
                        <a:solidFill>
                          <a:srgbClr val="7030A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7030A0"/>
                          </a:solidFill>
                          <a:latin typeface="Calibri"/>
                          <a:ea typeface="宋体"/>
                          <a:cs typeface="Times New Roman"/>
                        </a:rPr>
                        <a:t>49.2</a:t>
                      </a:r>
                      <a:endParaRPr lang="en-US" sz="1200" dirty="0">
                        <a:solidFill>
                          <a:srgbClr val="7030A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40</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(32, 10, 30)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49</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41</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8</a:t>
                      </a:r>
                      <a:r>
                        <a:rPr lang="en-US" sz="1200" dirty="0" smtClean="0">
                          <a:solidFill>
                            <a:srgbClr val="FF0000"/>
                          </a:solidFill>
                          <a:latin typeface="Calibri"/>
                          <a:ea typeface="宋体"/>
                          <a:cs typeface="Times New Roman"/>
                        </a:rPr>
                        <a:t>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(32, 22,</a:t>
                      </a:r>
                      <a:r>
                        <a:rPr lang="en-US" sz="1200" baseline="0" dirty="0" smtClean="0">
                          <a:solidFill>
                            <a:srgbClr val="FF0000"/>
                          </a:solidFill>
                          <a:latin typeface="Calibri"/>
                          <a:ea typeface="宋体"/>
                          <a:cs typeface="Times New Roman"/>
                        </a:rPr>
                        <a:t> 10</a:t>
                      </a:r>
                      <a:r>
                        <a:rPr lang="en-US" sz="1200" dirty="0" smtClean="0">
                          <a:solidFill>
                            <a:srgbClr val="FF0000"/>
                          </a:solidFill>
                          <a:latin typeface="Calibri"/>
                          <a:ea typeface="宋体"/>
                          <a:cs typeface="Times New Roman"/>
                        </a:rPr>
                        <a:t>)</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19.2</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42</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8s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(32, 22, 24)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29.2</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43</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8</a:t>
                      </a:r>
                      <a:r>
                        <a:rPr lang="en-US" sz="1200" dirty="0" smtClean="0">
                          <a:solidFill>
                            <a:srgbClr val="FF0000"/>
                          </a:solidFill>
                          <a:latin typeface="Calibri"/>
                          <a:ea typeface="宋体"/>
                          <a:cs typeface="Times New Roman"/>
                        </a:rPr>
                        <a:t>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 </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(32, 22, 34)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47</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44</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10s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8</a:t>
                      </a:r>
                      <a:r>
                        <a:rPr lang="en-US" sz="1200" dirty="0" smtClean="0">
                          <a:solidFill>
                            <a:srgbClr val="FF0000"/>
                          </a:solidFill>
                          <a:latin typeface="Calibri"/>
                          <a:ea typeface="宋体"/>
                          <a:cs typeface="Times New Roman"/>
                        </a:rPr>
                        <a:t>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a:t>
                      </a:r>
                      <a:r>
                        <a:rPr lang="en-US" sz="1200" baseline="0" dirty="0" smtClean="0">
                          <a:solidFill>
                            <a:srgbClr val="FF0000"/>
                          </a:solidFill>
                          <a:latin typeface="Calibri"/>
                          <a:ea typeface="宋体"/>
                          <a:cs typeface="Times New Roman"/>
                        </a:rPr>
                        <a:t> 22, 30</a:t>
                      </a:r>
                      <a:r>
                        <a:rPr lang="en-US" sz="1200" dirty="0" smtClean="0">
                          <a:solidFill>
                            <a:srgbClr val="FF0000"/>
                          </a:solidFill>
                          <a:latin typeface="Calibri"/>
                          <a:ea typeface="宋体"/>
                          <a:cs typeface="Times New Roman"/>
                        </a:rPr>
                        <a:t>)</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46.2</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45</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10s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4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(32, 36, 10)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25</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46</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4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(32, 36, 24)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40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47</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4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(32, 36, 34)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59</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48</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12s, </a:t>
                      </a:r>
                      <a:r>
                        <a:rPr lang="en-US" sz="1200" dirty="0" smtClean="0">
                          <a:solidFill>
                            <a:srgbClr val="FF0000"/>
                          </a:solidFill>
                          <a:latin typeface="Calibri"/>
                          <a:ea typeface="宋体"/>
                          <a:cs typeface="Times New Roman"/>
                        </a:rPr>
                        <a:t>4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(32, 36, 30)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57</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146" name="Picture 2"/>
          <p:cNvPicPr>
            <a:picLocks noChangeAspect="1" noChangeArrowheads="1"/>
          </p:cNvPicPr>
          <p:nvPr/>
        </p:nvPicPr>
        <p:blipFill>
          <a:blip r:embed="rId3" cstate="print"/>
          <a:srcRect/>
          <a:stretch>
            <a:fillRect/>
          </a:stretch>
        </p:blipFill>
        <p:spPr bwMode="auto">
          <a:xfrm>
            <a:off x="3886200" y="762000"/>
            <a:ext cx="1295400" cy="971550"/>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3886200" y="1905000"/>
            <a:ext cx="1304925" cy="942975"/>
          </a:xfrm>
          <a:prstGeom prst="rect">
            <a:avLst/>
          </a:prstGeom>
          <a:noFill/>
          <a:ln w="9525">
            <a:noFill/>
            <a:miter lim="800000"/>
            <a:headEnd/>
            <a:tailEnd/>
          </a:ln>
        </p:spPr>
      </p:pic>
      <p:pic>
        <p:nvPicPr>
          <p:cNvPr id="6148" name="Picture 4"/>
          <p:cNvPicPr>
            <a:picLocks noChangeAspect="1" noChangeArrowheads="1"/>
          </p:cNvPicPr>
          <p:nvPr/>
        </p:nvPicPr>
        <p:blipFill>
          <a:blip r:embed="rId5" cstate="print"/>
          <a:srcRect/>
          <a:stretch>
            <a:fillRect/>
          </a:stretch>
        </p:blipFill>
        <p:spPr bwMode="auto">
          <a:xfrm>
            <a:off x="3886200" y="3048000"/>
            <a:ext cx="1314450" cy="923925"/>
          </a:xfrm>
          <a:prstGeom prst="rect">
            <a:avLst/>
          </a:prstGeom>
          <a:noFill/>
          <a:ln w="9525">
            <a:noFill/>
            <a:miter lim="800000"/>
            <a:headEnd/>
            <a:tailEnd/>
          </a:ln>
        </p:spPr>
      </p:pic>
      <p:pic>
        <p:nvPicPr>
          <p:cNvPr id="6149" name="Picture 5"/>
          <p:cNvPicPr>
            <a:picLocks noChangeAspect="1" noChangeArrowheads="1"/>
          </p:cNvPicPr>
          <p:nvPr/>
        </p:nvPicPr>
        <p:blipFill>
          <a:blip r:embed="rId6" cstate="print"/>
          <a:srcRect/>
          <a:stretch>
            <a:fillRect/>
          </a:stretch>
        </p:blipFill>
        <p:spPr bwMode="auto">
          <a:xfrm>
            <a:off x="3962400" y="4343400"/>
            <a:ext cx="1304925" cy="914400"/>
          </a:xfrm>
          <a:prstGeom prst="rect">
            <a:avLst/>
          </a:prstGeom>
          <a:noFill/>
          <a:ln w="9525">
            <a:noFill/>
            <a:miter lim="800000"/>
            <a:headEnd/>
            <a:tailEnd/>
          </a:ln>
        </p:spPr>
      </p:pic>
      <p:sp>
        <p:nvSpPr>
          <p:cNvPr id="10" name="TextBox 9"/>
          <p:cNvSpPr txBox="1"/>
          <p:nvPr/>
        </p:nvSpPr>
        <p:spPr>
          <a:xfrm>
            <a:off x="4114800" y="1066800"/>
            <a:ext cx="990600" cy="369332"/>
          </a:xfrm>
          <a:prstGeom prst="rect">
            <a:avLst/>
          </a:prstGeom>
          <a:noFill/>
        </p:spPr>
        <p:txBody>
          <a:bodyPr wrap="square" rtlCol="0">
            <a:spAutoFit/>
          </a:bodyPr>
          <a:lstStyle/>
          <a:p>
            <a:r>
              <a:rPr lang="en-US" dirty="0" smtClean="0">
                <a:solidFill>
                  <a:srgbClr val="FF0000"/>
                </a:solidFill>
              </a:rPr>
              <a:t>Case 33</a:t>
            </a:r>
            <a:endParaRPr lang="en-US" dirty="0">
              <a:solidFill>
                <a:srgbClr val="FF0000"/>
              </a:solidFill>
            </a:endParaRPr>
          </a:p>
        </p:txBody>
      </p:sp>
      <p:sp>
        <p:nvSpPr>
          <p:cNvPr id="11" name="TextBox 10"/>
          <p:cNvSpPr txBox="1"/>
          <p:nvPr/>
        </p:nvSpPr>
        <p:spPr>
          <a:xfrm>
            <a:off x="4191000" y="2297668"/>
            <a:ext cx="990600" cy="369332"/>
          </a:xfrm>
          <a:prstGeom prst="rect">
            <a:avLst/>
          </a:prstGeom>
          <a:noFill/>
        </p:spPr>
        <p:txBody>
          <a:bodyPr wrap="square" rtlCol="0">
            <a:spAutoFit/>
          </a:bodyPr>
          <a:lstStyle/>
          <a:p>
            <a:r>
              <a:rPr lang="en-US" dirty="0" smtClean="0">
                <a:solidFill>
                  <a:srgbClr val="FF0000"/>
                </a:solidFill>
              </a:rPr>
              <a:t>Case 18</a:t>
            </a:r>
            <a:endParaRPr lang="en-US" dirty="0">
              <a:solidFill>
                <a:srgbClr val="FF0000"/>
              </a:solidFill>
            </a:endParaRPr>
          </a:p>
        </p:txBody>
      </p:sp>
      <p:sp>
        <p:nvSpPr>
          <p:cNvPr id="12" name="TextBox 11"/>
          <p:cNvSpPr txBox="1"/>
          <p:nvPr/>
        </p:nvSpPr>
        <p:spPr>
          <a:xfrm>
            <a:off x="4191000" y="3059668"/>
            <a:ext cx="990600" cy="369332"/>
          </a:xfrm>
          <a:prstGeom prst="rect">
            <a:avLst/>
          </a:prstGeom>
          <a:noFill/>
        </p:spPr>
        <p:txBody>
          <a:bodyPr wrap="square" rtlCol="0">
            <a:spAutoFit/>
          </a:bodyPr>
          <a:lstStyle/>
          <a:p>
            <a:r>
              <a:rPr lang="en-US" dirty="0" smtClean="0">
                <a:solidFill>
                  <a:srgbClr val="FF0000"/>
                </a:solidFill>
              </a:rPr>
              <a:t>Case 17</a:t>
            </a:r>
            <a:endParaRPr lang="en-US" dirty="0">
              <a:solidFill>
                <a:srgbClr val="FF0000"/>
              </a:solidFill>
            </a:endParaRPr>
          </a:p>
        </p:txBody>
      </p:sp>
      <p:sp>
        <p:nvSpPr>
          <p:cNvPr id="13" name="TextBox 12"/>
          <p:cNvSpPr txBox="1"/>
          <p:nvPr/>
        </p:nvSpPr>
        <p:spPr>
          <a:xfrm>
            <a:off x="4114800" y="4583668"/>
            <a:ext cx="990600" cy="369332"/>
          </a:xfrm>
          <a:prstGeom prst="rect">
            <a:avLst/>
          </a:prstGeom>
          <a:noFill/>
        </p:spPr>
        <p:txBody>
          <a:bodyPr wrap="square" rtlCol="0">
            <a:spAutoFit/>
          </a:bodyPr>
          <a:lstStyle/>
          <a:p>
            <a:r>
              <a:rPr lang="en-US" dirty="0" smtClean="0">
                <a:solidFill>
                  <a:srgbClr val="FF0000"/>
                </a:solidFill>
              </a:rPr>
              <a:t>Case 40</a:t>
            </a:r>
            <a:endParaRPr lang="en-US" dirty="0">
              <a:solidFill>
                <a:srgbClr val="FF0000"/>
              </a:solidFill>
            </a:endParaRPr>
          </a:p>
        </p:txBody>
      </p:sp>
      <p:sp>
        <p:nvSpPr>
          <p:cNvPr id="14" name="Slide Number Placeholder 13"/>
          <p:cNvSpPr>
            <a:spLocks noGrp="1"/>
          </p:cNvSpPr>
          <p:nvPr>
            <p:ph type="sldNum" sz="quarter" idx="12"/>
          </p:nvPr>
        </p:nvSpPr>
        <p:spPr/>
        <p:txBody>
          <a:bodyPr/>
          <a:lstStyle/>
          <a:p>
            <a:fld id="{0DF12B7E-DA38-4A53-A8FD-3C57D414E92E}"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0" y="228600"/>
            <a:ext cx="9144000" cy="436562"/>
          </a:xfrm>
        </p:spPr>
        <p:txBody>
          <a:bodyPr>
            <a:noAutofit/>
          </a:bodyPr>
          <a:lstStyle/>
          <a:p>
            <a:r>
              <a:rPr lang="en-US" altLang="zh-CN" sz="3200" dirty="0" smtClean="0">
                <a:ea typeface="宋体" pitchFamily="2" charset="-122"/>
              </a:rPr>
              <a:t>Overall UE model:  possible formula (1)</a:t>
            </a:r>
          </a:p>
        </p:txBody>
      </p:sp>
      <p:graphicFrame>
        <p:nvGraphicFramePr>
          <p:cNvPr id="1026" name="Object 8"/>
          <p:cNvGraphicFramePr>
            <a:graphicFrameLocks noChangeAspect="1"/>
          </p:cNvGraphicFramePr>
          <p:nvPr/>
        </p:nvGraphicFramePr>
        <p:xfrm>
          <a:off x="1025525" y="3808413"/>
          <a:ext cx="6502400" cy="458787"/>
        </p:xfrm>
        <a:graphic>
          <a:graphicData uri="http://schemas.openxmlformats.org/presentationml/2006/ole">
            <mc:AlternateContent xmlns:mc="http://schemas.openxmlformats.org/markup-compatibility/2006">
              <mc:Choice xmlns:v="urn:schemas-microsoft-com:vml" Requires="v">
                <p:oleObj spid="_x0000_s7174" name="Equation" r:id="rId4" imgW="2882880" imgH="203040" progId="Equation.DSMT4">
                  <p:embed/>
                </p:oleObj>
              </mc:Choice>
              <mc:Fallback>
                <p:oleObj name="Equation" r:id="rId4" imgW="28828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525" y="3808413"/>
                        <a:ext cx="65024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05" name="Rectangle 5"/>
          <p:cNvSpPr>
            <a:spLocks noChangeArrowheads="1"/>
          </p:cNvSpPr>
          <p:nvPr/>
        </p:nvSpPr>
        <p:spPr bwMode="auto">
          <a:xfrm>
            <a:off x="0" y="0"/>
            <a:ext cx="9144000" cy="0"/>
          </a:xfrm>
          <a:prstGeom prst="rect">
            <a:avLst/>
          </a:prstGeom>
          <a:noFill/>
          <a:ln w="12700" cap="flat" cmpd="sng" algn="ctr">
            <a:noFill/>
            <a:prstDash val="solid"/>
            <a:miter lim="800000"/>
            <a:headEnd/>
            <a:tailEnd/>
          </a:ln>
          <a:effectLst/>
        </p:spPr>
        <p:txBody>
          <a:bodyPr vert="horz" wrap="none" lIns="90487" tIns="44450" rIns="90487" bIns="44450" numCol="1" anchor="ctr" anchorCtr="0" compatLnSpc="1">
            <a:prstTxWarp prst="textNoShape">
              <a:avLst/>
            </a:prstTxWarp>
            <a:spAutoFit/>
          </a:bodyPr>
          <a:lstStyle/>
          <a:p>
            <a:endParaRPr lang="en-US"/>
          </a:p>
        </p:txBody>
      </p:sp>
      <p:sp>
        <p:nvSpPr>
          <p:cNvPr id="102407" name="Rectangle 7"/>
          <p:cNvSpPr>
            <a:spLocks noChangeArrowheads="1"/>
          </p:cNvSpPr>
          <p:nvPr/>
        </p:nvSpPr>
        <p:spPr bwMode="auto">
          <a:xfrm>
            <a:off x="0" y="0"/>
            <a:ext cx="9144000" cy="0"/>
          </a:xfrm>
          <a:prstGeom prst="rect">
            <a:avLst/>
          </a:prstGeom>
          <a:noFill/>
          <a:ln w="12700" cap="flat" cmpd="sng" algn="ctr">
            <a:noFill/>
            <a:prstDash val="solid"/>
            <a:miter lim="800000"/>
            <a:headEnd/>
            <a:tailEnd/>
          </a:ln>
          <a:effectLst/>
        </p:spPr>
        <p:txBody>
          <a:bodyPr vert="horz" wrap="none" lIns="90487" tIns="44450" rIns="90487" bIns="44450" numCol="1" anchor="ctr" anchorCtr="0" compatLnSpc="1">
            <a:prstTxWarp prst="textNoShape">
              <a:avLst/>
            </a:prstTxWarp>
            <a:spAutoFit/>
          </a:bodyPr>
          <a:lstStyle/>
          <a:p>
            <a:endParaRPr lang="en-US"/>
          </a:p>
        </p:txBody>
      </p:sp>
      <p:graphicFrame>
        <p:nvGraphicFramePr>
          <p:cNvPr id="102406" name="Object 6"/>
          <p:cNvGraphicFramePr>
            <a:graphicFrameLocks noChangeAspect="1"/>
          </p:cNvGraphicFramePr>
          <p:nvPr/>
        </p:nvGraphicFramePr>
        <p:xfrm>
          <a:off x="381000" y="4547516"/>
          <a:ext cx="7513638" cy="451521"/>
        </p:xfrm>
        <a:graphic>
          <a:graphicData uri="http://schemas.openxmlformats.org/presentationml/2006/ole">
            <mc:AlternateContent xmlns:mc="http://schemas.openxmlformats.org/markup-compatibility/2006">
              <mc:Choice xmlns:v="urn:schemas-microsoft-com:vml" Requires="v">
                <p:oleObj spid="_x0000_s7175" name="Equation" r:id="rId6" imgW="4457520" imgH="266400" progId="Equation.DSMT4">
                  <p:embed/>
                </p:oleObj>
              </mc:Choice>
              <mc:Fallback>
                <p:oleObj name="Equation" r:id="rId6" imgW="4457520" imgH="2664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4547516"/>
                        <a:ext cx="7513638" cy="4515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Box 25"/>
          <p:cNvSpPr txBox="1"/>
          <p:nvPr/>
        </p:nvSpPr>
        <p:spPr>
          <a:xfrm>
            <a:off x="457201" y="5257800"/>
            <a:ext cx="7543800" cy="400110"/>
          </a:xfrm>
          <a:prstGeom prst="rect">
            <a:avLst/>
          </a:prstGeom>
          <a:noFill/>
        </p:spPr>
        <p:txBody>
          <a:bodyPr wrap="square" rtlCol="0">
            <a:spAutoFit/>
          </a:bodyPr>
          <a:lstStyle/>
          <a:p>
            <a:pPr marL="0" lvl="1"/>
            <a:r>
              <a:rPr lang="en-US" altLang="zh-CN" sz="2000" kern="0" dirty="0" smtClean="0">
                <a:solidFill>
                  <a:srgbClr val="7030A0"/>
                </a:solidFill>
                <a:ea typeface="宋体" pitchFamily="2" charset="-122"/>
              </a:rPr>
              <a:t>These cross-terms are used to compensate simultaneous impairments. </a:t>
            </a:r>
            <a:endParaRPr lang="en-US" altLang="zh-CN" sz="2000" b="1" kern="0" dirty="0">
              <a:solidFill>
                <a:srgbClr val="7030A0"/>
              </a:solidFill>
              <a:ea typeface="宋体" pitchFamily="2" charset="-122"/>
            </a:endParaRPr>
          </a:p>
        </p:txBody>
      </p:sp>
      <p:sp>
        <p:nvSpPr>
          <p:cNvPr id="27" name="Content Placeholder 26"/>
          <p:cNvSpPr>
            <a:spLocks noGrp="1"/>
          </p:cNvSpPr>
          <p:nvPr>
            <p:ph idx="1"/>
          </p:nvPr>
        </p:nvSpPr>
        <p:spPr>
          <a:xfrm>
            <a:off x="457200" y="1143001"/>
            <a:ext cx="8229600" cy="838200"/>
          </a:xfrm>
        </p:spPr>
        <p:txBody>
          <a:bodyPr>
            <a:noAutofit/>
          </a:bodyPr>
          <a:lstStyle/>
          <a:p>
            <a:r>
              <a:rPr lang="en-US" sz="2000" dirty="0" smtClean="0"/>
              <a:t>After obtaining the experiment results, we observe that when multiple impairments happen at the same time, the overall impairment people perceive is less than the sum of each individual impairment. Therefore we propose to use equation (2) to model the overall UE. </a:t>
            </a:r>
          </a:p>
          <a:p>
            <a:pPr>
              <a:buNone/>
            </a:pPr>
            <a:endParaRPr lang="en-US" sz="2000" dirty="0" smtClean="0"/>
          </a:p>
          <a:p>
            <a:r>
              <a:rPr lang="en-US" sz="2000" dirty="0" smtClean="0"/>
              <a:t>We use 60% of the experiment results for training, obtain the values of coefficients C1~C3 using linear regression method. </a:t>
            </a:r>
          </a:p>
        </p:txBody>
      </p:sp>
      <p:cxnSp>
        <p:nvCxnSpPr>
          <p:cNvPr id="29" name="Straight Arrow Connector 28"/>
          <p:cNvCxnSpPr/>
          <p:nvPr/>
        </p:nvCxnSpPr>
        <p:spPr>
          <a:xfrm flipV="1">
            <a:off x="4572000" y="5023182"/>
            <a:ext cx="609600" cy="768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229600" y="3810000"/>
            <a:ext cx="609600" cy="461665"/>
          </a:xfrm>
          <a:prstGeom prst="rect">
            <a:avLst/>
          </a:prstGeom>
          <a:noFill/>
        </p:spPr>
        <p:txBody>
          <a:bodyPr wrap="square" rtlCol="0">
            <a:spAutoFit/>
          </a:bodyPr>
          <a:lstStyle/>
          <a:p>
            <a:r>
              <a:rPr lang="en-US" sz="2400" dirty="0" smtClean="0"/>
              <a:t>(1)</a:t>
            </a:r>
            <a:endParaRPr lang="en-US" sz="2400" dirty="0"/>
          </a:p>
        </p:txBody>
      </p:sp>
      <p:sp>
        <p:nvSpPr>
          <p:cNvPr id="34" name="TextBox 33"/>
          <p:cNvSpPr txBox="1"/>
          <p:nvPr/>
        </p:nvSpPr>
        <p:spPr>
          <a:xfrm>
            <a:off x="8229600" y="4419600"/>
            <a:ext cx="609600" cy="461665"/>
          </a:xfrm>
          <a:prstGeom prst="rect">
            <a:avLst/>
          </a:prstGeom>
          <a:noFill/>
        </p:spPr>
        <p:txBody>
          <a:bodyPr wrap="square" rtlCol="0">
            <a:spAutoFit/>
          </a:bodyPr>
          <a:lstStyle/>
          <a:p>
            <a:r>
              <a:rPr lang="en-US" sz="2400" dirty="0" smtClean="0"/>
              <a:t>(2)</a:t>
            </a:r>
            <a:endParaRPr lang="en-US" sz="2400" dirty="0"/>
          </a:p>
        </p:txBody>
      </p:sp>
      <p:sp>
        <p:nvSpPr>
          <p:cNvPr id="13" name="Slide Number Placeholder 12"/>
          <p:cNvSpPr>
            <a:spLocks noGrp="1"/>
          </p:cNvSpPr>
          <p:nvPr>
            <p:ph type="sldNum" sz="quarter" idx="12"/>
          </p:nvPr>
        </p:nvSpPr>
        <p:spPr/>
        <p:txBody>
          <a:bodyPr/>
          <a:lstStyle/>
          <a:p>
            <a:fld id="{0DF12B7E-DA38-4A53-A8FD-3C57D414E92E}" type="slidenum">
              <a:rPr lang="en-US" smtClean="0"/>
              <a:pPr/>
              <a:t>7</a:t>
            </a:fld>
            <a:endParaRPr lang="en-US"/>
          </a:p>
        </p:txBody>
      </p:sp>
      <p:graphicFrame>
        <p:nvGraphicFramePr>
          <p:cNvPr id="14" name="Table 13"/>
          <p:cNvGraphicFramePr>
            <a:graphicFrameLocks noGrp="1"/>
          </p:cNvGraphicFramePr>
          <p:nvPr/>
        </p:nvGraphicFramePr>
        <p:xfrm>
          <a:off x="3352800" y="5867400"/>
          <a:ext cx="2014949" cy="768019"/>
        </p:xfrm>
        <a:graphic>
          <a:graphicData uri="http://schemas.openxmlformats.org/drawingml/2006/table">
            <a:tbl>
              <a:tblPr/>
              <a:tblGrid>
                <a:gridCol w="700234"/>
                <a:gridCol w="659990"/>
                <a:gridCol w="654725"/>
              </a:tblGrid>
              <a:tr h="300584">
                <a:tc>
                  <a:txBody>
                    <a:bodyPr/>
                    <a:lstStyle/>
                    <a:p>
                      <a:pPr marL="0" marR="0" algn="ctr">
                        <a:spcBef>
                          <a:spcPts val="0"/>
                        </a:spcBef>
                        <a:spcAft>
                          <a:spcPts val="0"/>
                        </a:spcAft>
                      </a:pPr>
                      <a:r>
                        <a:rPr lang="en-US" sz="1800" dirty="0" smtClean="0">
                          <a:latin typeface="Times New Roman"/>
                          <a:ea typeface="SimSun"/>
                        </a:rPr>
                        <a:t>C</a:t>
                      </a:r>
                      <a:r>
                        <a:rPr lang="en-US" sz="1800" baseline="-25000" dirty="0" smtClean="0">
                          <a:latin typeface="Times New Roman"/>
                          <a:ea typeface="SimSun"/>
                        </a:rPr>
                        <a:t>1</a:t>
                      </a:r>
                      <a:endParaRPr lang="en-US" sz="2400" dirty="0">
                        <a:latin typeface="Times New Roman"/>
                        <a:ea typeface="SimSu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latin typeface="Times New Roman"/>
                          <a:ea typeface="SimSun"/>
                        </a:rPr>
                        <a:t>C</a:t>
                      </a:r>
                      <a:r>
                        <a:rPr lang="en-US" sz="1800" baseline="-25000" dirty="0" smtClean="0">
                          <a:latin typeface="Times New Roman"/>
                          <a:ea typeface="SimSun"/>
                        </a:rPr>
                        <a:t>2</a:t>
                      </a:r>
                      <a:endParaRPr lang="en-US" sz="2400" dirty="0">
                        <a:latin typeface="Times New Roman"/>
                        <a:ea typeface="SimSu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latin typeface="Times New Roman"/>
                          <a:ea typeface="SimSun"/>
                        </a:rPr>
                        <a:t>C</a:t>
                      </a:r>
                      <a:r>
                        <a:rPr lang="en-US" sz="1800" baseline="-25000" dirty="0" smtClean="0">
                          <a:latin typeface="Times New Roman"/>
                          <a:ea typeface="SimSun"/>
                        </a:rPr>
                        <a:t>3</a:t>
                      </a:r>
                      <a:endParaRPr lang="en-US" sz="2400" dirty="0">
                        <a:latin typeface="Times New Roman"/>
                        <a:ea typeface="SimSu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2259">
                <a:tc>
                  <a:txBody>
                    <a:bodyPr/>
                    <a:lstStyle/>
                    <a:p>
                      <a:pPr marL="0" marR="0" algn="ctr">
                        <a:spcBef>
                          <a:spcPts val="0"/>
                        </a:spcBef>
                        <a:spcAft>
                          <a:spcPts val="0"/>
                        </a:spcAft>
                      </a:pPr>
                      <a:r>
                        <a:rPr lang="en-US" sz="1800" dirty="0" smtClean="0">
                          <a:latin typeface="Times New Roman"/>
                          <a:ea typeface="SimSun"/>
                        </a:rPr>
                        <a:t>0.27</a:t>
                      </a:r>
                      <a:endParaRPr lang="en-US" sz="2400" dirty="0">
                        <a:latin typeface="Times New Roman"/>
                        <a:ea typeface="SimSu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latin typeface="Times New Roman"/>
                          <a:ea typeface="SimSun"/>
                        </a:rPr>
                        <a:t>0.32</a:t>
                      </a:r>
                      <a:endParaRPr lang="en-US" sz="2400" dirty="0">
                        <a:latin typeface="Times New Roman"/>
                        <a:ea typeface="SimSu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latin typeface="Times New Roman"/>
                          <a:ea typeface="SimSun"/>
                        </a:rPr>
                        <a:t>0.35</a:t>
                      </a:r>
                      <a:endParaRPr lang="en-US" sz="2400" dirty="0">
                        <a:latin typeface="Times New Roman"/>
                        <a:ea typeface="SimSu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the overall UE model</a:t>
            </a:r>
            <a:endParaRPr lang="en-US" dirty="0"/>
          </a:p>
        </p:txBody>
      </p:sp>
      <p:pic>
        <p:nvPicPr>
          <p:cNvPr id="81922" name="Picture 2"/>
          <p:cNvPicPr>
            <a:picLocks noChangeAspect="1" noChangeArrowheads="1"/>
          </p:cNvPicPr>
          <p:nvPr/>
        </p:nvPicPr>
        <p:blipFill>
          <a:blip r:embed="rId3" cstate="print"/>
          <a:srcRect/>
          <a:stretch>
            <a:fillRect/>
          </a:stretch>
        </p:blipFill>
        <p:spPr bwMode="auto">
          <a:xfrm>
            <a:off x="2626395" y="2362200"/>
            <a:ext cx="3545805" cy="3124200"/>
          </a:xfrm>
          <a:prstGeom prst="rect">
            <a:avLst/>
          </a:prstGeom>
          <a:noFill/>
          <a:ln w="9525">
            <a:noFill/>
            <a:miter lim="800000"/>
            <a:headEnd/>
            <a:tailEnd/>
          </a:ln>
          <a:effectLst/>
        </p:spPr>
      </p:pic>
      <p:cxnSp>
        <p:nvCxnSpPr>
          <p:cNvPr id="7" name="Straight Connector 6"/>
          <p:cNvCxnSpPr/>
          <p:nvPr/>
        </p:nvCxnSpPr>
        <p:spPr>
          <a:xfrm flipV="1">
            <a:off x="3083595" y="2590800"/>
            <a:ext cx="2743200" cy="25146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2800" y="5410200"/>
            <a:ext cx="2514600" cy="369332"/>
          </a:xfrm>
          <a:prstGeom prst="rect">
            <a:avLst/>
          </a:prstGeom>
          <a:noFill/>
        </p:spPr>
        <p:txBody>
          <a:bodyPr wrap="square" rtlCol="0">
            <a:spAutoFit/>
          </a:bodyPr>
          <a:lstStyle/>
          <a:p>
            <a:r>
              <a:rPr lang="en-US" dirty="0" smtClean="0"/>
              <a:t>Subjective DASH-MOS</a:t>
            </a:r>
            <a:endParaRPr lang="en-US" dirty="0"/>
          </a:p>
        </p:txBody>
      </p:sp>
      <p:sp>
        <p:nvSpPr>
          <p:cNvPr id="9" name="TextBox 8"/>
          <p:cNvSpPr txBox="1"/>
          <p:nvPr/>
        </p:nvSpPr>
        <p:spPr>
          <a:xfrm rot="5400000">
            <a:off x="1289566" y="3663434"/>
            <a:ext cx="2514600" cy="369332"/>
          </a:xfrm>
          <a:prstGeom prst="rect">
            <a:avLst/>
          </a:prstGeom>
          <a:noFill/>
        </p:spPr>
        <p:txBody>
          <a:bodyPr wrap="square" rtlCol="0">
            <a:spAutoFit/>
          </a:bodyPr>
          <a:lstStyle/>
          <a:p>
            <a:r>
              <a:rPr lang="en-US" dirty="0" smtClean="0"/>
              <a:t>Predicted DASH-MOS</a:t>
            </a:r>
            <a:endParaRPr lang="en-US" dirty="0"/>
          </a:p>
        </p:txBody>
      </p:sp>
      <p:sp>
        <p:nvSpPr>
          <p:cNvPr id="10" name="TextBox 9"/>
          <p:cNvSpPr txBox="1"/>
          <p:nvPr/>
        </p:nvSpPr>
        <p:spPr>
          <a:xfrm>
            <a:off x="838200" y="6096000"/>
            <a:ext cx="8153400" cy="369332"/>
          </a:xfrm>
          <a:prstGeom prst="rect">
            <a:avLst/>
          </a:prstGeom>
          <a:noFill/>
        </p:spPr>
        <p:txBody>
          <a:bodyPr wrap="square" rtlCol="0">
            <a:spAutoFit/>
          </a:bodyPr>
          <a:lstStyle/>
          <a:p>
            <a:r>
              <a:rPr lang="en-US" dirty="0" smtClean="0">
                <a:solidFill>
                  <a:srgbClr val="7030A0"/>
                </a:solidFill>
              </a:rPr>
              <a:t>The correlation between subjective and predicted DASH-MOS is 0.86, MSE =  0.129. </a:t>
            </a:r>
            <a:endParaRPr lang="en-US" dirty="0">
              <a:solidFill>
                <a:srgbClr val="7030A0"/>
              </a:solidFill>
            </a:endParaRPr>
          </a:p>
        </p:txBody>
      </p:sp>
      <p:sp>
        <p:nvSpPr>
          <p:cNvPr id="11" name="Slide Number Placeholder 10"/>
          <p:cNvSpPr>
            <a:spLocks noGrp="1"/>
          </p:cNvSpPr>
          <p:nvPr>
            <p:ph type="sldNum" sz="quarter" idx="12"/>
          </p:nvPr>
        </p:nvSpPr>
        <p:spPr/>
        <p:txBody>
          <a:bodyPr/>
          <a:lstStyle/>
          <a:p>
            <a:fld id="{0DF12B7E-DA38-4A53-A8FD-3C57D414E92E}" type="slidenum">
              <a:rPr lang="en-US" smtClean="0"/>
              <a:pPr/>
              <a:t>8</a:t>
            </a:fld>
            <a:endParaRPr lang="en-US"/>
          </a:p>
        </p:txBody>
      </p:sp>
      <p:graphicFrame>
        <p:nvGraphicFramePr>
          <p:cNvPr id="30722" name="Object 2"/>
          <p:cNvGraphicFramePr>
            <a:graphicFrameLocks noChangeAspect="1"/>
          </p:cNvGraphicFramePr>
          <p:nvPr/>
        </p:nvGraphicFramePr>
        <p:xfrm>
          <a:off x="838200" y="1600200"/>
          <a:ext cx="7513638" cy="450850"/>
        </p:xfrm>
        <a:graphic>
          <a:graphicData uri="http://schemas.openxmlformats.org/presentationml/2006/ole">
            <mc:AlternateContent xmlns:mc="http://schemas.openxmlformats.org/markup-compatibility/2006">
              <mc:Choice xmlns:v="urn:schemas-microsoft-com:vml" Requires="v">
                <p:oleObj spid="_x0000_s30724" name="Equation" r:id="rId4" imgW="4457520" imgH="266400" progId="Equation.DSMT4">
                  <p:embed/>
                </p:oleObj>
              </mc:Choice>
              <mc:Fallback>
                <p:oleObj name="Equation" r:id="rId4" imgW="4457520" imgH="266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00200"/>
                        <a:ext cx="7513638"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743200"/>
          </a:xfrm>
        </p:spPr>
        <p:txBody>
          <a:bodyPr/>
          <a:lstStyle/>
          <a:p>
            <a:r>
              <a:rPr lang="en-US" dirty="0" smtClean="0"/>
              <a:t>The problem of this formula is: it gives equal weights to different impairments. But actually, when stall and level variation artifacts are prominent, viewers will usually “forget” the initial delay problem. </a:t>
            </a:r>
          </a:p>
          <a:p>
            <a:pPr>
              <a:buNone/>
            </a:pPr>
            <a:endParaRPr lang="en-US" dirty="0" smtClean="0"/>
          </a:p>
        </p:txBody>
      </p:sp>
      <p:sp>
        <p:nvSpPr>
          <p:cNvPr id="4" name="Slide Number Placeholder 3"/>
          <p:cNvSpPr>
            <a:spLocks noGrp="1"/>
          </p:cNvSpPr>
          <p:nvPr>
            <p:ph type="sldNum" sz="quarter" idx="12"/>
          </p:nvPr>
        </p:nvSpPr>
        <p:spPr/>
        <p:txBody>
          <a:bodyPr/>
          <a:lstStyle/>
          <a:p>
            <a:fld id="{0DF12B7E-DA38-4A53-A8FD-3C57D414E92E}" type="slidenum">
              <a:rPr lang="en-US" smtClean="0"/>
              <a:pPr/>
              <a:t>9</a:t>
            </a:fld>
            <a:endParaRPr lang="en-US"/>
          </a:p>
        </p:txBody>
      </p:sp>
      <p:graphicFrame>
        <p:nvGraphicFramePr>
          <p:cNvPr id="32770" name="Object 2"/>
          <p:cNvGraphicFramePr>
            <a:graphicFrameLocks noChangeAspect="1"/>
          </p:cNvGraphicFramePr>
          <p:nvPr/>
        </p:nvGraphicFramePr>
        <p:xfrm>
          <a:off x="762000" y="533400"/>
          <a:ext cx="7513638" cy="450850"/>
        </p:xfrm>
        <a:graphic>
          <a:graphicData uri="http://schemas.openxmlformats.org/presentationml/2006/ole">
            <mc:AlternateContent xmlns:mc="http://schemas.openxmlformats.org/markup-compatibility/2006">
              <mc:Choice xmlns:v="urn:schemas-microsoft-com:vml" Requires="v">
                <p:oleObj spid="_x0000_s37892" name="Equation" r:id="rId3" imgW="4457520" imgH="266400" progId="Equation.DSMT4">
                  <p:embed/>
                </p:oleObj>
              </mc:Choice>
              <mc:Fallback>
                <p:oleObj name="Equation" r:id="rId3" imgW="4457520" imgH="2664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33400"/>
                        <a:ext cx="7513638"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5311</TotalTime>
  <Words>1365</Words>
  <Application>Microsoft Office PowerPoint</Application>
  <PresentationFormat>全屏显示(4:3)</PresentationFormat>
  <Paragraphs>424</Paragraphs>
  <Slides>12</Slides>
  <Notes>4</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19" baseType="lpstr">
      <vt:lpstr>SimSun</vt:lpstr>
      <vt:lpstr>SimSun</vt:lpstr>
      <vt:lpstr>Arial</vt:lpstr>
      <vt:lpstr>Calibri</vt:lpstr>
      <vt:lpstr>Times New Roman</vt:lpstr>
      <vt:lpstr>Office Theme</vt:lpstr>
      <vt:lpstr>Equation</vt:lpstr>
      <vt:lpstr>2nd round of subjective test </vt:lpstr>
      <vt:lpstr>Summary of Round II subjective Test (1)</vt:lpstr>
      <vt:lpstr>Summary of Round II subjective Test (2)</vt:lpstr>
      <vt:lpstr>PowerPoint 演示文稿</vt:lpstr>
      <vt:lpstr>Impairment due to Stall: IST</vt:lpstr>
      <vt:lpstr>Overall Model : combine impairments</vt:lpstr>
      <vt:lpstr>Overall UE model:  possible formula (1)</vt:lpstr>
      <vt:lpstr>Validating the overall UE model</vt:lpstr>
      <vt:lpstr>PowerPoint 演示文稿</vt:lpstr>
      <vt:lpstr>A possible alternative</vt:lpstr>
      <vt:lpstr>Modify the formula to: </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 of Meeting @Dec 10</dc:title>
  <dc:creator>Yao</dc:creator>
  <cp:lastModifiedBy>DELL</cp:lastModifiedBy>
  <cp:revision>206</cp:revision>
  <dcterms:created xsi:type="dcterms:W3CDTF">2013-12-10T07:01:15Z</dcterms:created>
  <dcterms:modified xsi:type="dcterms:W3CDTF">2014-10-29T09:12:22Z</dcterms:modified>
</cp:coreProperties>
</file>