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7" r:id="rId2"/>
    <p:sldId id="344" r:id="rId3"/>
    <p:sldId id="357" r:id="rId4"/>
    <p:sldId id="347" r:id="rId5"/>
    <p:sldId id="340" r:id="rId6"/>
    <p:sldId id="351" r:id="rId7"/>
    <p:sldId id="354" r:id="rId8"/>
    <p:sldId id="355" r:id="rId9"/>
    <p:sldId id="356" r:id="rId10"/>
    <p:sldId id="352" r:id="rId11"/>
    <p:sldId id="353" r:id="rId12"/>
    <p:sldId id="332" r:id="rId13"/>
    <p:sldId id="34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8D85BA-9A3B-450E-9E62-466E10A98812}">
          <p14:sldIdLst>
            <p14:sldId id="257"/>
            <p14:sldId id="344"/>
            <p14:sldId id="357"/>
            <p14:sldId id="347"/>
            <p14:sldId id="340"/>
            <p14:sldId id="351"/>
            <p14:sldId id="354"/>
            <p14:sldId id="355"/>
            <p14:sldId id="356"/>
            <p14:sldId id="352"/>
            <p14:sldId id="353"/>
            <p14:sldId id="33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3E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2" autoAdjust="0"/>
  </p:normalViewPr>
  <p:slideViewPr>
    <p:cSldViewPr>
      <p:cViewPr varScale="1">
        <p:scale>
          <a:sx n="80" d="100"/>
          <a:sy n="80" d="100"/>
        </p:scale>
        <p:origin x="11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74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07.35.102\liyuchen&#30340;&#25991;&#26723;&#22791;&#20221;\3_&#39033;&#30446;&#25991;&#26723;\&#24072;&#22992;&#30340;&#21338;&#22763;&#35770;&#25991;%20QoE&#27979;&#35797;\&#24635;&#20307;&#27979;&#3579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gt\QoEsc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分项分析!$B$2:$B$10</c:f>
              <c:numCache>
                <c:formatCode>General</c:formatCode>
                <c:ptCount val="9"/>
                <c:pt idx="0">
                  <c:v>4.4000000000000004</c:v>
                </c:pt>
                <c:pt idx="1">
                  <c:v>4.2941176470588234</c:v>
                </c:pt>
                <c:pt idx="2">
                  <c:v>4.25</c:v>
                </c:pt>
                <c:pt idx="3">
                  <c:v>4</c:v>
                </c:pt>
                <c:pt idx="4">
                  <c:v>3.9</c:v>
                </c:pt>
                <c:pt idx="5">
                  <c:v>3.7</c:v>
                </c:pt>
                <c:pt idx="6">
                  <c:v>3.6111111111111112</c:v>
                </c:pt>
                <c:pt idx="7">
                  <c:v>3.55</c:v>
                </c:pt>
                <c:pt idx="8">
                  <c:v>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829552"/>
        <c:axId val="202830112"/>
      </c:scatterChart>
      <c:valAx>
        <c:axId val="202829552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Initial Delay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830112"/>
        <c:crosses val="autoZero"/>
        <c:crossBetween val="midCat"/>
      </c:valAx>
      <c:valAx>
        <c:axId val="202830112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829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分项分析!$A$17:$A$25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</c:numCache>
            </c:numRef>
          </c:xVal>
          <c:yVal>
            <c:numRef>
              <c:f>分项分析!$B$17:$B$25</c:f>
              <c:numCache>
                <c:formatCode>General</c:formatCode>
                <c:ptCount val="9"/>
                <c:pt idx="0">
                  <c:v>4.0588235294117645</c:v>
                </c:pt>
                <c:pt idx="1">
                  <c:v>4.117647058823529</c:v>
                </c:pt>
                <c:pt idx="2">
                  <c:v>4.05</c:v>
                </c:pt>
                <c:pt idx="3">
                  <c:v>3.7</c:v>
                </c:pt>
                <c:pt idx="4">
                  <c:v>3.4</c:v>
                </c:pt>
                <c:pt idx="5">
                  <c:v>3.65</c:v>
                </c:pt>
                <c:pt idx="6">
                  <c:v>3.1176470588235294</c:v>
                </c:pt>
                <c:pt idx="7">
                  <c:v>3.3</c:v>
                </c:pt>
                <c:pt idx="8">
                  <c:v>2.95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832352"/>
        <c:axId val="202832912"/>
      </c:scatterChart>
      <c:valAx>
        <c:axId val="202832352"/>
        <c:scaling>
          <c:orientation val="minMax"/>
          <c:max val="1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Stall Duration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832912"/>
        <c:crosses val="autoZero"/>
        <c:crossBetween val="midCat"/>
      </c:valAx>
      <c:valAx>
        <c:axId val="202832912"/>
        <c:scaling>
          <c:orientation val="minMax"/>
          <c:max val="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MOS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832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Compared Algorithm[2]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3.5773000000000001</c:v>
                </c:pt>
                <c:pt idx="1">
                  <c:v>3.3778000000000001</c:v>
                </c:pt>
                <c:pt idx="2">
                  <c:v>3.7343000000000002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Algorithm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3.7418999999999998</c:v>
                </c:pt>
                <c:pt idx="1">
                  <c:v>3.8380000000000001</c:v>
                </c:pt>
                <c:pt idx="2">
                  <c:v>3.9491999999999998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 Optimization*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3.7705000000000002</c:v>
                </c:pt>
                <c:pt idx="1">
                  <c:v>3.8405</c:v>
                </c:pt>
                <c:pt idx="2">
                  <c:v>3.9506000000000001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836272"/>
        <c:axId val="202836832"/>
      </c:barChart>
      <c:catAx>
        <c:axId val="20283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 Variation Scenarios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836832"/>
        <c:crosses val="autoZero"/>
        <c:auto val="1"/>
        <c:lblAlgn val="ctr"/>
        <c:lblOffset val="100"/>
        <c:noMultiLvlLbl val="0"/>
      </c:catAx>
      <c:valAx>
        <c:axId val="20283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QoE</a:t>
                </a:r>
                <a:r>
                  <a:rPr lang="en-US" altLang="zh-CN" baseline="0"/>
                  <a:t> Scores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836272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layout>
        <c:manualLayout>
          <c:xMode val="edge"/>
          <c:yMode val="edge"/>
          <c:x val="5.2953063532096917E-2"/>
          <c:y val="0.88259387042753668"/>
          <c:w val="0.89999979073519609"/>
          <c:h val="6.69983524859733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0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2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2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2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 : playback threshold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𝐵𝑢𝑓𝑓𝑒𝑟</m:t>
                    </m:r>
                  </m:oMath>
                </a14:m>
                <a:r>
                  <a:rPr lang="en-US" altLang="zh-CN" sz="1200" dirty="0" smtClean="0"/>
                  <a:t> : current buffer of client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200" dirty="0" smtClean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20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𝑇𝐻〗_𝑃𝐵</a:t>
                </a:r>
                <a:r>
                  <a:rPr lang="en-US" altLang="zh-CN" sz="1200" dirty="0" smtClean="0"/>
                  <a:t> : playback threshold</a:t>
                </a:r>
              </a:p>
              <a:p>
                <a:r>
                  <a:rPr lang="en-US" altLang="zh-CN" sz="12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𝐵𝑊〗_𝑒𝑠𝑡</a:t>
                </a:r>
                <a:r>
                  <a:rPr lang="en-US" altLang="zh-CN" sz="1200" dirty="0" smtClean="0"/>
                  <a:t>: estimated bandwidth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𝐵𝑢𝑓𝑓𝑒𝑟</a:t>
                </a:r>
                <a:r>
                  <a:rPr lang="en-US" altLang="zh-CN" sz="1200" dirty="0" smtClean="0"/>
                  <a:t> : current buffer of client</a:t>
                </a:r>
              </a:p>
              <a:p>
                <a:r>
                  <a:rPr lang="zh-CN" altLang="en-US" sz="1200" i="0" smtClean="0">
                    <a:latin typeface="Cambria Math" panose="02040503050406030204" pitchFamily="18" charset="0"/>
                  </a:rPr>
                  <a:t>𝜏</a:t>
                </a:r>
                <a:r>
                  <a:rPr lang="en-US" altLang="zh-CN" sz="1200" dirty="0" smtClean="0"/>
                  <a:t> : duration of a segment</a:t>
                </a:r>
              </a:p>
              <a:p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𝑏_𝑙</a:t>
                </a:r>
                <a:r>
                  <a:rPr lang="en-US" altLang="zh-CN" sz="1200" dirty="0" smtClean="0"/>
                  <a:t> : bit-rate of level 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𝑙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r>
                  <a:rPr lang="en-US" altLang="zh-CN" sz="1200" dirty="0" smtClean="0"/>
                  <a:t>5</a:t>
                </a:r>
                <a:r>
                  <a:rPr lang="zh-CN" altLang="en-US" sz="1200" dirty="0" smtClean="0"/>
                  <a:t>不要了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endParaRPr lang="en-US" altLang="zh-CN" sz="12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9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1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7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9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1300" y="762000"/>
            <a:ext cx="1063625" cy="515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48488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795E7FF-FAD4-4DA4-980F-E71DC84E4774}" type="slidenum">
              <a:rPr lang="zh-CN" altLang="en-US"/>
              <a:pPr/>
              <a:t>‹#›</a:t>
            </a:fld>
            <a:endParaRPr lang="en-US" sz="1800" b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68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2014/11/23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 dirty="0">
                <a:solidFill>
                  <a:srgbClr val="0000FF"/>
                </a:solidFill>
              </a:rPr>
              <a:t> BUPT-QUALCOMM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Joint </a:t>
            </a:r>
            <a:r>
              <a:rPr kumimoji="1" lang="en-US" altLang="zh-CN" sz="1600" b="1" i="1" dirty="0">
                <a:solidFill>
                  <a:srgbClr val="0000FF"/>
                </a:solidFill>
              </a:rPr>
              <a:t>Research </a:t>
            </a:r>
            <a:r>
              <a:rPr kumimoji="1" lang="en-US" altLang="zh-CN" sz="1600" b="1" i="1" dirty="0" smtClean="0">
                <a:solidFill>
                  <a:srgbClr val="0000FF"/>
                </a:solidFill>
              </a:rPr>
              <a:t>Program</a:t>
            </a:r>
            <a:endParaRPr kumimoji="1" lang="en-US" altLang="zh-CN" sz="1600" b="1" i="1" dirty="0">
              <a:solidFill>
                <a:srgbClr val="0000FF"/>
              </a:solidFill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6.wmf"/><Relationship Id="rId5" Type="http://schemas.openxmlformats.org/officeDocument/2006/relationships/image" Target="../media/image24.wmf"/><Relationship Id="rId15" Type="http://schemas.openxmlformats.org/officeDocument/2006/relationships/image" Target="../media/image29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7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10.bin"/><Relationship Id="rId5" Type="http://schemas.openxmlformats.org/officeDocument/2006/relationships/package" Target="../embeddings/Microsoft_Visio___111111.vsdx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chart" Target="../charts/chart3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1988840"/>
            <a:ext cx="8713787" cy="745136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sz="4000" dirty="0" smtClean="0"/>
              <a:t>User Experience Study on DASH</a:t>
            </a:r>
            <a:endParaRPr lang="zh-CN" altLang="zh-CN" sz="4000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500636"/>
            <a:ext cx="8532000" cy="2160612"/>
          </a:xfrm>
        </p:spPr>
        <p:txBody>
          <a:bodyPr/>
          <a:lstStyle/>
          <a:p>
            <a:r>
              <a:rPr lang="en-US" altLang="zh-CN" sz="2000" dirty="0" smtClean="0"/>
              <a:t>Liu </a:t>
            </a:r>
            <a:r>
              <a:rPr lang="en-US" altLang="zh-CN" sz="2000" dirty="0" err="1" smtClean="0"/>
              <a:t>Yitong</a:t>
            </a:r>
            <a:r>
              <a:rPr lang="en-US" altLang="zh-CN" sz="2000" dirty="0" smtClean="0"/>
              <a:t>, Liu </a:t>
            </a:r>
            <a:r>
              <a:rPr lang="en-US" altLang="zh-CN" sz="2000" dirty="0" err="1" smtClean="0"/>
              <a:t>Hao</a:t>
            </a:r>
            <a:r>
              <a:rPr lang="en-US" altLang="zh-CN" sz="2000" dirty="0" smtClean="0"/>
              <a:t>, Shen Yun, Lin Qi, Shen </a:t>
            </a:r>
            <a:r>
              <a:rPr lang="en-US" altLang="zh-CN" sz="2000" dirty="0" err="1" smtClean="0"/>
              <a:t>Hui</a:t>
            </a:r>
            <a:r>
              <a:rPr lang="en-US" altLang="zh-CN" sz="2000" dirty="0" smtClean="0"/>
              <a:t>, Li </a:t>
            </a:r>
            <a:r>
              <a:rPr lang="en-US" altLang="zh-CN" sz="2000" dirty="0" err="1" smtClean="0"/>
              <a:t>Yuchen</a:t>
            </a:r>
            <a:endParaRPr lang="en-US" altLang="zh-CN" sz="2000" dirty="0"/>
          </a:p>
          <a:p>
            <a:r>
              <a:rPr lang="en-US" altLang="zh-CN" sz="2000" dirty="0" smtClean="0"/>
              <a:t>liuyitong@bupt.edu.cn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algn="r"/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Wireless Theories and Technologies Lab</a:t>
            </a:r>
          </a:p>
          <a:p>
            <a:pPr algn="r"/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 University of Posts and Telecommunications</a:t>
            </a:r>
            <a:endParaRPr lang="zh-CN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109663" y="765175"/>
            <a:ext cx="6946900" cy="520700"/>
          </a:xfrm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Bandwidth Estimation in DASH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39725" y="1414463"/>
            <a:ext cx="40767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Step1:</a:t>
            </a:r>
            <a:r>
              <a:rPr lang="en-US"/>
              <a:t> Variation pattern detection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87538" y="1871043"/>
            <a:ext cx="5832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CV(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)</a:t>
            </a:r>
            <a:r>
              <a:rPr lang="en-US" sz="1600" dirty="0"/>
              <a:t>: Coefficient Variation of last </a:t>
            </a:r>
            <a:r>
              <a:rPr lang="en-US" sz="1600" dirty="0">
                <a:solidFill>
                  <a:schemeClr val="bg2"/>
                </a:solidFill>
              </a:rPr>
              <a:t>n</a:t>
            </a:r>
            <a:r>
              <a:rPr lang="en-US" sz="1600" dirty="0"/>
              <a:t> segments' throughput</a:t>
            </a:r>
          </a:p>
          <a:p>
            <a:r>
              <a:rPr lang="en-US" sz="1600" dirty="0">
                <a:solidFill>
                  <a:schemeClr val="bg2"/>
                </a:solidFill>
              </a:rPr>
              <a:t>S(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)</a:t>
            </a:r>
            <a:r>
              <a:rPr lang="en-US" sz="1600" dirty="0"/>
              <a:t>: Standard variation of last </a:t>
            </a:r>
            <a:r>
              <a:rPr lang="en-US" sz="1600" dirty="0">
                <a:solidFill>
                  <a:schemeClr val="bg2"/>
                </a:solidFill>
              </a:rPr>
              <a:t>n</a:t>
            </a:r>
            <a:r>
              <a:rPr lang="en-US" sz="1600" dirty="0"/>
              <a:t> segments' throughput</a:t>
            </a:r>
          </a:p>
          <a:p>
            <a:r>
              <a:rPr lang="en-US" sz="1600" dirty="0">
                <a:solidFill>
                  <a:schemeClr val="bg2"/>
                </a:solidFill>
              </a:rPr>
              <a:t>T(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)</a:t>
            </a:r>
            <a:r>
              <a:rPr lang="en-US" sz="1600" dirty="0"/>
              <a:t>: Average of last </a:t>
            </a:r>
            <a:r>
              <a:rPr lang="en-US" sz="1600" dirty="0">
                <a:solidFill>
                  <a:schemeClr val="bg2"/>
                </a:solidFill>
              </a:rPr>
              <a:t>n</a:t>
            </a:r>
            <a:r>
              <a:rPr lang="en-US" sz="1600" dirty="0"/>
              <a:t> segments' throughput</a:t>
            </a:r>
            <a:endParaRPr lang="zh-CN" altLang="en-US" sz="1600" dirty="0"/>
          </a:p>
        </p:txBody>
      </p:sp>
      <p:pic>
        <p:nvPicPr>
          <p:cNvPr id="3077" name="Picture 5" descr="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54325"/>
            <a:ext cx="1347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713038"/>
            <a:ext cx="36353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9" name="Picture 7" descr="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2855913"/>
            <a:ext cx="2424113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95536" y="4722813"/>
            <a:ext cx="4019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Step2: </a:t>
            </a:r>
            <a:r>
              <a:rPr lang="en-US" dirty="0"/>
              <a:t>Bandwidth computation</a:t>
            </a:r>
            <a:endParaRPr lang="zh-CN" altLang="en-US" dirty="0"/>
          </a:p>
        </p:txBody>
      </p:sp>
      <p:pic>
        <p:nvPicPr>
          <p:cNvPr id="3081" name="Picture 9" descr="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89" y="5230142"/>
            <a:ext cx="334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b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9" y="5233317"/>
            <a:ext cx="30400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6875" y="3789040"/>
            <a:ext cx="8747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The small value of </a:t>
            </a:r>
            <a:r>
              <a:rPr lang="en-US" sz="1600" dirty="0">
                <a:solidFill>
                  <a:schemeClr val="bg2"/>
                </a:solidFill>
              </a:rPr>
              <a:t>CV (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) </a:t>
            </a:r>
            <a:r>
              <a:rPr lang="en-US" sz="1600" dirty="0"/>
              <a:t>reflects a slight fluctuation of throughput or outliers within a short term; </a:t>
            </a:r>
          </a:p>
          <a:p>
            <a:r>
              <a:rPr lang="en-US" sz="1600" dirty="0"/>
              <a:t>The big value reflects a persistent large variation of available bandwidth.</a:t>
            </a:r>
          </a:p>
        </p:txBody>
      </p:sp>
    </p:spTree>
    <p:extLst>
      <p:ext uri="{BB962C8B-B14F-4D97-AF65-F5344CB8AC3E}">
        <p14:creationId xmlns:p14="http://schemas.microsoft.com/office/powerpoint/2010/main" val="62913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FEAC0-3C3B-41D5-8DF8-EA3FB25A2BEA}" type="slidenum">
              <a:rPr lang="zh-CN" altLang="en-US"/>
              <a:pPr/>
              <a:t>11</a:t>
            </a:fld>
            <a:endParaRPr 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109663" y="964084"/>
            <a:ext cx="6946900" cy="520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Bandwidth Estimation in DASH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96875" y="1557462"/>
            <a:ext cx="8456613" cy="287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17" tIns="42858" rIns="85717" bIns="42858"/>
          <a:lstStyle/>
          <a:p>
            <a:r>
              <a:rPr lang="zh-CN" altLang="en-US" sz="2000" b="0" dirty="0"/>
              <a:t>2 typical scenarios(compare our method with VLC method)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dirty="0"/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dirty="0"/>
          </a:p>
        </p:txBody>
      </p:sp>
      <p:pic>
        <p:nvPicPr>
          <p:cNvPr id="4100" name="Picture 4" descr="pi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88840"/>
            <a:ext cx="5875338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-252537" y="2204864"/>
            <a:ext cx="3672409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Tx/>
              <a:buNone/>
            </a:pPr>
            <a:r>
              <a:rPr lang="zh-CN" altLang="en-US" sz="1800" b="0" kern="0" dirty="0" smtClean="0"/>
              <a:t>Bandwidth estimation with our method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0" kern="0" dirty="0" smtClean="0"/>
              <a:t>Long-term variation within a wide range – </a:t>
            </a:r>
            <a:r>
              <a:rPr lang="zh-CN" altLang="en-US" sz="1600" b="0" kern="0" dirty="0" smtClean="0">
                <a:solidFill>
                  <a:srgbClr val="00B0F0"/>
                </a:solidFill>
              </a:rPr>
              <a:t>Response quickly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0" kern="0" dirty="0" smtClean="0"/>
              <a:t>Short-term fluctuation within a narrow range – </a:t>
            </a:r>
            <a:r>
              <a:rPr lang="zh-CN" altLang="en-US" sz="1600" b="0" kern="0" dirty="0" smtClean="0">
                <a:solidFill>
                  <a:srgbClr val="00B0F0"/>
                </a:solidFill>
              </a:rPr>
              <a:t>Keep stable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0" kern="0" dirty="0" smtClean="0"/>
              <a:t>Bitrate selection with our method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 kern="0" dirty="0" smtClean="0"/>
              <a:t>– Appropriate switch without frequent fluctations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0" kern="0" dirty="0" smtClean="0"/>
              <a:t>Buffer with our method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 kern="0" dirty="0" smtClean="0"/>
              <a:t>– Adequate buffer length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kern="0" dirty="0" smtClean="0"/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378774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056" y="764704"/>
            <a:ext cx="7960499" cy="522190"/>
          </a:xfrm>
        </p:spPr>
        <p:txBody>
          <a:bodyPr/>
          <a:lstStyle/>
          <a:p>
            <a:r>
              <a:rPr lang="en-US" altLang="zh-CN" dirty="0" smtClean="0"/>
              <a:t>Multi-Users in DASH service </a:t>
            </a:r>
            <a:r>
              <a:rPr lang="en-US" altLang="zh-CN" sz="2400" dirty="0" smtClean="0"/>
              <a:t>(on going)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71564"/>
            <a:ext cx="8424862" cy="1009119"/>
          </a:xfrm>
        </p:spPr>
        <p:txBody>
          <a:bodyPr/>
          <a:lstStyle/>
          <a:p>
            <a:r>
              <a:rPr lang="en-US" altLang="zh-CN" sz="1800" b="0" dirty="0" smtClean="0"/>
              <a:t>More practical scenario: multi-users in DASH service environment</a:t>
            </a:r>
          </a:p>
          <a:p>
            <a:r>
              <a:rPr lang="en-US" altLang="zh-CN" sz="1800" b="0" dirty="0" smtClean="0"/>
              <a:t>Analyze different bitrate adaptation algorithms</a:t>
            </a:r>
          </a:p>
          <a:p>
            <a:pPr marL="374650" lvl="1" indent="0">
              <a:buNone/>
            </a:pPr>
            <a:r>
              <a:rPr lang="en-US" altLang="zh-CN" sz="1800" b="0" dirty="0" smtClean="0">
                <a:solidFill>
                  <a:schemeClr val="bg2"/>
                </a:solidFill>
              </a:rPr>
              <a:t>When bitrate adaptation is smoother, fairness and efficiency are less suffers.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7077990"/>
            <a:ext cx="1905000" cy="455466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4" y="2865004"/>
            <a:ext cx="4274717" cy="294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64" y="2875744"/>
            <a:ext cx="4257686" cy="29198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5775067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5364088" y="5841810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</a:t>
            </a:r>
            <a:r>
              <a:rPr lang="en-US" altLang="zh-CN" sz="1000" dirty="0" smtClean="0"/>
              <a:t>sers=2 , smooth window size = 10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536" y="6309320"/>
            <a:ext cx="36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Smooth window size</a:t>
            </a:r>
            <a:r>
              <a:rPr lang="en-US" altLang="zh-CN" sz="1200" dirty="0" smtClean="0"/>
              <a:t>: The number of segments which is involved in </a:t>
            </a:r>
            <a:r>
              <a:rPr lang="en-US" altLang="zh-CN" sz="1200" dirty="0"/>
              <a:t>bandwidth </a:t>
            </a:r>
            <a:r>
              <a:rPr lang="en-US" altLang="zh-CN" sz="1200" dirty="0" smtClean="0"/>
              <a:t>estimation. 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040276" y="6055130"/>
            <a:ext cx="349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50000"/>
                  </a:schemeClr>
                </a:solidFill>
              </a:rPr>
              <a:t>Unfairness = 784.3, Utilization = 0.712</a:t>
            </a:r>
            <a:endParaRPr lang="zh-CN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3812" y="6034733"/>
            <a:ext cx="471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50000"/>
                  </a:schemeClr>
                </a:solidFill>
              </a:rPr>
              <a:t>Unfairness = 545.9, Utilization = 0.819 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47604" y="2274723"/>
            <a:ext cx="8300485" cy="10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0" kern="0" dirty="0" smtClean="0"/>
              <a:t>Further work:</a:t>
            </a:r>
          </a:p>
          <a:p>
            <a:pPr lvl="1"/>
            <a:r>
              <a:rPr lang="en-US" altLang="zh-CN" sz="1600" b="0" dirty="0" smtClean="0"/>
              <a:t>Improve fairness and efficiency / Trade off between QoE and fairness</a:t>
            </a:r>
            <a:endParaRPr lang="en-US" altLang="zh-CN" sz="1600" b="0" dirty="0"/>
          </a:p>
        </p:txBody>
      </p:sp>
      <p:sp>
        <p:nvSpPr>
          <p:cNvPr id="15" name="灯片编号占位符 4"/>
          <p:cNvSpPr txBox="1">
            <a:spLocks/>
          </p:cNvSpPr>
          <p:nvPr/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defRPr kumimoji="1" sz="1400" b="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9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81875" y="2780928"/>
            <a:ext cx="413434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1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6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379" y="764704"/>
            <a:ext cx="1995726" cy="469868"/>
          </a:xfrm>
        </p:spPr>
        <p:txBody>
          <a:bodyPr/>
          <a:lstStyle/>
          <a:p>
            <a:r>
              <a:rPr lang="en-US" altLang="zh-CN" sz="3200" dirty="0" smtClean="0"/>
              <a:t>Summary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356384"/>
            <a:ext cx="7524327" cy="2288640"/>
          </a:xfr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Build BUPT </a:t>
            </a:r>
            <a:r>
              <a:rPr lang="en-US" altLang="zh-CN" sz="1800" b="0" kern="1200" dirty="0" err="1" smtClean="0">
                <a:cs typeface="+mn-cs"/>
              </a:rPr>
              <a:t>QoE</a:t>
            </a:r>
            <a:r>
              <a:rPr lang="en-US" altLang="zh-CN" sz="1800" b="0" kern="1200" dirty="0" smtClean="0">
                <a:cs typeface="+mn-cs"/>
              </a:rPr>
              <a:t> model of </a:t>
            </a:r>
            <a:r>
              <a:rPr lang="en-US" altLang="zh-CN" sz="1800" b="0" kern="1200" dirty="0"/>
              <a:t>DASH service </a:t>
            </a:r>
            <a:endParaRPr lang="en-US" altLang="zh-CN" sz="18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More accurate than UCSD model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>
                <a:cs typeface="+mn-cs"/>
              </a:rPr>
              <a:t>Research </a:t>
            </a:r>
            <a:r>
              <a:rPr lang="en-US" altLang="zh-CN" sz="1400" b="0" kern="1200" dirty="0" smtClean="0">
                <a:cs typeface="+mn-cs"/>
              </a:rPr>
              <a:t>impacts of 3 </a:t>
            </a:r>
            <a:r>
              <a:rPr lang="en-US" altLang="zh-CN" sz="1400" b="0" kern="1200" dirty="0">
                <a:cs typeface="+mn-cs"/>
              </a:rPr>
              <a:t>impairment </a:t>
            </a:r>
            <a:r>
              <a:rPr lang="en-US" altLang="zh-CN" sz="1400" b="0" kern="1200" dirty="0" smtClean="0">
                <a:cs typeface="+mn-cs"/>
              </a:rPr>
              <a:t>factors on </a:t>
            </a:r>
            <a:r>
              <a:rPr lang="en-US" altLang="zh-CN" sz="1400" b="0" kern="1200" dirty="0">
                <a:cs typeface="+mn-cs"/>
              </a:rPr>
              <a:t>DASH service: Initial Delay, Stall, and Level </a:t>
            </a:r>
            <a:r>
              <a:rPr lang="en-US" altLang="zh-CN" sz="1400" b="0" kern="1200" dirty="0" smtClean="0">
                <a:cs typeface="+mn-cs"/>
              </a:rPr>
              <a:t>Variation</a:t>
            </a:r>
            <a:endParaRPr lang="en-US" altLang="zh-CN" sz="1400" b="0" kern="1200" dirty="0">
              <a:cs typeface="+mn-cs"/>
            </a:endParaRP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kern="1200" dirty="0">
                <a:cs typeface="+mn-cs"/>
              </a:rPr>
              <a:t>Propose </a:t>
            </a:r>
            <a:r>
              <a:rPr lang="en-US" altLang="zh-CN" sz="1800" b="0" kern="1200" dirty="0" smtClean="0">
                <a:cs typeface="+mn-cs"/>
              </a:rPr>
              <a:t>an accurate </a:t>
            </a:r>
            <a:r>
              <a:rPr lang="en-US" altLang="zh-CN" sz="1800" b="0" kern="1200" dirty="0">
                <a:cs typeface="+mn-cs"/>
              </a:rPr>
              <a:t>QoE model </a:t>
            </a:r>
            <a:r>
              <a:rPr lang="en-US" altLang="zh-CN" sz="1800" b="0" kern="1200" dirty="0" smtClean="0">
                <a:cs typeface="+mn-cs"/>
              </a:rPr>
              <a:t>considering</a:t>
            </a:r>
            <a:r>
              <a:rPr lang="en-US" altLang="zh-CN" sz="1800" b="0" kern="12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altLang="zh-CN" sz="1800" b="0" kern="1200" dirty="0">
                <a:cs typeface="+mn-cs"/>
              </a:rPr>
              <a:t>level variation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Based </a:t>
            </a:r>
            <a:r>
              <a:rPr lang="en-US" altLang="zh-CN" sz="1400" b="0" kern="1200" dirty="0">
                <a:cs typeface="+mn-cs"/>
              </a:rPr>
              <a:t>on Primacy and </a:t>
            </a:r>
            <a:r>
              <a:rPr lang="en-US" altLang="zh-CN" sz="1400" b="0" kern="1200" dirty="0" err="1">
                <a:cs typeface="+mn-cs"/>
              </a:rPr>
              <a:t>Recency</a:t>
            </a:r>
            <a:r>
              <a:rPr lang="en-US" altLang="zh-CN" sz="1400" b="0" kern="1200" dirty="0">
                <a:cs typeface="+mn-cs"/>
              </a:rPr>
              <a:t> </a:t>
            </a:r>
            <a:r>
              <a:rPr lang="en-US" altLang="zh-CN" sz="1400" b="0" kern="1200" dirty="0" smtClean="0">
                <a:cs typeface="+mn-cs"/>
              </a:rPr>
              <a:t>Effects</a:t>
            </a:r>
            <a:endParaRPr lang="en-US" altLang="zh-CN" sz="1400" b="0" kern="1200" dirty="0">
              <a:cs typeface="+mn-cs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1200" dirty="0" smtClean="0">
                <a:cs typeface="+mn-cs"/>
              </a:rPr>
              <a:t>Identify </a:t>
            </a:r>
            <a:r>
              <a:rPr lang="en-US" altLang="zh-CN" sz="1400" b="0" kern="1200" dirty="0"/>
              <a:t>level variation</a:t>
            </a:r>
            <a:r>
              <a:rPr lang="en-US" altLang="zh-CN" sz="1400" b="0" kern="1200" dirty="0" smtClean="0">
                <a:cs typeface="+mn-cs"/>
              </a:rPr>
              <a:t> </a:t>
            </a:r>
            <a:r>
              <a:rPr lang="en-US" altLang="zh-CN" sz="1400" b="0" kern="1200" dirty="0">
                <a:cs typeface="+mn-cs"/>
              </a:rPr>
              <a:t>influence factors: Bitrate Switching, Bitrate Fluctuation Pattern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619672" y="3645025"/>
            <a:ext cx="7524327" cy="33123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 smtClean="0"/>
              <a:t>Study on QoE-based </a:t>
            </a:r>
            <a:r>
              <a:rPr lang="en-US" altLang="zh-CN" sz="1800" b="0" dirty="0"/>
              <a:t>bitrate adaptation </a:t>
            </a:r>
            <a:r>
              <a:rPr lang="en-US" altLang="zh-CN" sz="1800" b="0" dirty="0" smtClean="0"/>
              <a:t>algorithm in DASH service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 smtClean="0"/>
              <a:t>Analyze stall </a:t>
            </a:r>
            <a:r>
              <a:rPr lang="en-US" altLang="zh-CN" sz="1400" b="0" dirty="0"/>
              <a:t>probability and duration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0" dirty="0" smtClean="0"/>
              <a:t>Utilize a real-time QoE model with stall prediction into the bitrate adaptation algorithm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kern="0" dirty="0" smtClean="0"/>
              <a:t>Select bitrate level to maximize QoE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Propose a bandwidth estimating </a:t>
            </a:r>
            <a:r>
              <a:rPr lang="en-US" altLang="zh-CN" sz="1800" b="0" dirty="0" smtClean="0"/>
              <a:t>method in DASH service</a:t>
            </a:r>
            <a:endParaRPr lang="en-US" altLang="zh-CN" sz="18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 smtClean="0"/>
              <a:t>Consider 2 </a:t>
            </a:r>
            <a:r>
              <a:rPr lang="en-US" altLang="zh-CN" sz="1400" b="0" dirty="0"/>
              <a:t>typical </a:t>
            </a:r>
            <a:r>
              <a:rPr lang="en-US" altLang="zh-CN" sz="1400" b="0" dirty="0" smtClean="0"/>
              <a:t>scenarios</a:t>
            </a:r>
            <a:endParaRPr lang="en-US" altLang="zh-CN" sz="1400" b="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/>
              <a:t>Response quickly for long-term variation and keep stable for short-term fluctuation </a:t>
            </a:r>
          </a:p>
          <a:p>
            <a:pPr marL="269875" lvl="1" indent="-269875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altLang="zh-CN" sz="1800" b="0" dirty="0"/>
              <a:t>Research on the performance of bitrate adaptation for multi-user </a:t>
            </a:r>
            <a:r>
              <a:rPr lang="en-US" altLang="zh-CN" sz="1800" b="0" dirty="0" smtClean="0"/>
              <a:t>DASH</a:t>
            </a:r>
            <a:r>
              <a:rPr lang="zh-CN" altLang="en-US" sz="1800" b="0" dirty="0" smtClean="0"/>
              <a:t>（</a:t>
            </a:r>
            <a:r>
              <a:rPr lang="en-US" altLang="zh-CN" sz="1400" b="0" dirty="0" smtClean="0"/>
              <a:t>On-going</a:t>
            </a:r>
            <a:r>
              <a:rPr lang="zh-CN" altLang="en-US" sz="1400" b="0" dirty="0" smtClean="0"/>
              <a:t>）</a:t>
            </a:r>
            <a:endParaRPr lang="en-US" altLang="zh-CN" sz="1400" b="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340768"/>
            <a:ext cx="1619673" cy="2385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DASH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QoE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Evaluation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1" y="3645024"/>
            <a:ext cx="1619672" cy="321297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102870" tIns="252000" rIns="102870" bIns="51435" anchor="t"/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DASH User Experience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Improvement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2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865043" y="3340149"/>
            <a:ext cx="5171452" cy="1599043"/>
            <a:chOff x="5389044" y="3909391"/>
            <a:chExt cx="5341385" cy="1599043"/>
          </a:xfrm>
        </p:grpSpPr>
        <p:sp>
          <p:nvSpPr>
            <p:cNvPr id="46" name="圆角矩形 45"/>
            <p:cNvSpPr/>
            <p:nvPr/>
          </p:nvSpPr>
          <p:spPr>
            <a:xfrm>
              <a:off x="5389044" y="4080949"/>
              <a:ext cx="5341385" cy="142748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042433" y="3909391"/>
              <a:ext cx="1418910" cy="301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rgbClr val="00B0F0"/>
                  </a:solidFill>
                </a:rPr>
                <a:t>Conclusion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787" y="692696"/>
            <a:ext cx="8080725" cy="365224"/>
          </a:xfrm>
        </p:spPr>
        <p:txBody>
          <a:bodyPr/>
          <a:lstStyle/>
          <a:p>
            <a:r>
              <a:rPr lang="en-US" altLang="zh-CN" sz="2400" dirty="0" smtClean="0"/>
              <a:t>User Experience Impairment Factors on DASH Service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580524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262676" y="2420888"/>
          <a:ext cx="4640952" cy="100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000"/>
                <a:gridCol w="824590"/>
                <a:gridCol w="865832"/>
                <a:gridCol w="1402530"/>
              </a:tblGrid>
              <a:tr h="31015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Video</a:t>
                      </a:r>
                      <a:endParaRPr lang="en-US" altLang="zh-CN" sz="1400" b="1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Amount 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Motion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1400" dirty="0" smtClean="0">
                          <a:effectLst/>
                        </a:rPr>
                        <a:t>Test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Bunny Cartoon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Stall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Movie 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Medium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</a:t>
                      </a:r>
                      <a:r>
                        <a:rPr lang="en-US" sz="1400" dirty="0" smtClean="0">
                          <a:effectLst/>
                        </a:rPr>
                        <a:t>factors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14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261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Sport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48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1400" dirty="0">
                          <a:effectLst/>
                        </a:rPr>
                        <a:t>All factors</a:t>
                      </a:r>
                      <a:endParaRPr lang="zh-CN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6" name="TextBox 17"/>
          <p:cNvSpPr txBox="1"/>
          <p:nvPr/>
        </p:nvSpPr>
        <p:spPr>
          <a:xfrm>
            <a:off x="323528" y="3455309"/>
            <a:ext cx="354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  <a:ea typeface="+mn-ea"/>
              </a:rPr>
              <a:t>All factors*: </a:t>
            </a:r>
            <a:r>
              <a:rPr lang="en-US" sz="1100" b="1" dirty="0" smtClean="0">
                <a:latin typeface="+mn-lt"/>
                <a:ea typeface="+mn-ea"/>
              </a:rPr>
              <a:t>Stall</a:t>
            </a:r>
            <a:r>
              <a:rPr lang="en-US" sz="1100" b="1" dirty="0">
                <a:latin typeface="+mn-lt"/>
                <a:ea typeface="+mn-ea"/>
              </a:rPr>
              <a:t>, </a:t>
            </a:r>
            <a:r>
              <a:rPr lang="en-US" sz="1100" b="1" dirty="0" smtClean="0">
                <a:latin typeface="+mn-lt"/>
                <a:ea typeface="+mn-ea"/>
              </a:rPr>
              <a:t>Initial </a:t>
            </a:r>
            <a:r>
              <a:rPr lang="en-US" altLang="zh-CN" sz="1100" b="1" dirty="0" smtClean="0">
                <a:latin typeface="+mn-lt"/>
                <a:ea typeface="+mn-ea"/>
              </a:rPr>
              <a:t>D</a:t>
            </a:r>
            <a:r>
              <a:rPr lang="en-US" sz="1100" b="1" dirty="0" smtClean="0">
                <a:latin typeface="+mn-lt"/>
                <a:ea typeface="+mn-ea"/>
              </a:rPr>
              <a:t>elay</a:t>
            </a:r>
            <a:r>
              <a:rPr lang="en-US" sz="1100" b="1" dirty="0">
                <a:latin typeface="+mn-lt"/>
                <a:ea typeface="+mn-ea"/>
              </a:rPr>
              <a:t>, and </a:t>
            </a:r>
            <a:r>
              <a:rPr lang="en-US" altLang="zh-CN" sz="1100" b="1" dirty="0" smtClean="0">
                <a:latin typeface="+mn-lt"/>
                <a:ea typeface="+mn-ea"/>
              </a:rPr>
              <a:t>L</a:t>
            </a:r>
            <a:r>
              <a:rPr lang="en-US" sz="1100" b="1" dirty="0" smtClean="0">
                <a:latin typeface="+mn-lt"/>
                <a:ea typeface="+mn-ea"/>
              </a:rPr>
              <a:t>evel Variation</a:t>
            </a:r>
            <a:endParaRPr lang="en-US" sz="1100" b="1" dirty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268760" y="1124744"/>
            <a:ext cx="8424862" cy="1224135"/>
            <a:chOff x="430161" y="1268761"/>
            <a:chExt cx="8424862" cy="1224135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 bwMode="auto">
            <a:xfrm>
              <a:off x="430161" y="1268761"/>
              <a:ext cx="8424862" cy="339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17" tIns="42858" rIns="85717" bIns="42858" numCol="1" anchor="t" anchorCtr="0" compatLnSpc="1">
              <a:prstTxWarp prst="textNoShape">
                <a:avLst/>
              </a:prstTxWarp>
            </a:bodyPr>
            <a:lstStyle>
              <a:lvl1pPr marL="269875" indent="-26987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4525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74738" indent="-214313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52563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811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3383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955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527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09988" indent="-161925" algn="l" defTabSz="860425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14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800" b="0" i="1" kern="0" dirty="0" smtClean="0"/>
                <a:t>R</a:t>
              </a:r>
              <a:r>
                <a:rPr lang="en-US" altLang="zh-CN" sz="1800" b="0" kern="0" dirty="0" smtClean="0"/>
                <a:t> = f(</a:t>
              </a:r>
              <a:r>
                <a:rPr lang="en-US" altLang="zh-CN" sz="1800" b="0" i="1" kern="0" dirty="0" smtClean="0"/>
                <a:t>I</a:t>
              </a:r>
              <a:r>
                <a:rPr lang="en-US" altLang="zh-CN" sz="1800" b="0" i="1" kern="0" baseline="-25000" dirty="0" smtClean="0"/>
                <a:t>ID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ST</a:t>
              </a:r>
              <a:r>
                <a:rPr lang="en-US" altLang="zh-CN" sz="1800" b="0" i="1" kern="0" dirty="0" smtClean="0"/>
                <a:t>, I</a:t>
              </a:r>
              <a:r>
                <a:rPr lang="en-US" altLang="zh-CN" sz="1800" b="0" i="1" kern="0" baseline="-25000" dirty="0" smtClean="0"/>
                <a:t>LV</a:t>
              </a:r>
              <a:r>
                <a:rPr lang="en-US" altLang="zh-CN" sz="1800" b="0" kern="0" dirty="0" smtClean="0"/>
                <a:t>)</a:t>
              </a:r>
            </a:p>
            <a:p>
              <a:pPr marL="0" indent="0">
                <a:buNone/>
              </a:pPr>
              <a:endParaRPr lang="en-US" altLang="zh-CN" sz="2400" b="0" kern="0" dirty="0" smtClean="0"/>
            </a:p>
          </p:txBody>
        </p:sp>
        <p:sp>
          <p:nvSpPr>
            <p:cNvPr id="39" name="TextBox 5"/>
            <p:cNvSpPr txBox="1"/>
            <p:nvPr/>
          </p:nvSpPr>
          <p:spPr>
            <a:xfrm>
              <a:off x="5292080" y="1887215"/>
              <a:ext cx="1571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Level Variation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6"/>
            <p:cNvSpPr txBox="1"/>
            <p:nvPr/>
          </p:nvSpPr>
          <p:spPr>
            <a:xfrm>
              <a:off x="3095267" y="1870621"/>
              <a:ext cx="153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Initial Delay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7"/>
            <p:cNvSpPr txBox="1"/>
            <p:nvPr/>
          </p:nvSpPr>
          <p:spPr>
            <a:xfrm>
              <a:off x="4365464" y="2031231"/>
              <a:ext cx="998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Impairment due to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Stall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0"/>
            </p:cNvCxnSpPr>
            <p:nvPr/>
          </p:nvCxnSpPr>
          <p:spPr bwMode="auto">
            <a:xfrm flipV="1">
              <a:off x="3864113" y="1591717"/>
              <a:ext cx="586742" cy="278904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H="1" flipV="1">
              <a:off x="4861547" y="1588099"/>
              <a:ext cx="3229" cy="443132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>
              <a:stCxn id="39" idx="0"/>
            </p:cNvCxnSpPr>
            <p:nvPr/>
          </p:nvCxnSpPr>
          <p:spPr bwMode="auto">
            <a:xfrm flipH="1" flipV="1">
              <a:off x="5292080" y="1588099"/>
              <a:ext cx="785806" cy="299116"/>
            </a:xfrm>
            <a:prstGeom prst="straightConnector1">
              <a:avLst/>
            </a:prstGeom>
            <a:solidFill>
              <a:schemeClr val="folHlink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133641" y="1198207"/>
            <a:ext cx="2211301" cy="756000"/>
            <a:chOff x="4614356" y="3255325"/>
            <a:chExt cx="4212000" cy="14400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4724325" y="3362724"/>
              <a:ext cx="1982387" cy="123885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6800443" y="3362724"/>
              <a:ext cx="1953905" cy="1241143"/>
            </a:xfrm>
            <a:prstGeom prst="rect">
              <a:avLst/>
            </a:prstGeom>
          </p:spPr>
        </p:pic>
        <p:sp>
          <p:nvSpPr>
            <p:cNvPr id="27" name="Rectangle 12"/>
            <p:cNvSpPr/>
            <p:nvPr/>
          </p:nvSpPr>
          <p:spPr>
            <a:xfrm>
              <a:off x="4614356" y="3255325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6534421" y="1187130"/>
            <a:ext cx="2202813" cy="763200"/>
            <a:chOff x="4716016" y="1988840"/>
            <a:chExt cx="4212000" cy="1440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6876234" y="2096239"/>
              <a:ext cx="1944238" cy="123885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4808390" y="2098526"/>
              <a:ext cx="1978745" cy="1236571"/>
            </a:xfrm>
            <a:prstGeom prst="rect">
              <a:avLst/>
            </a:prstGeom>
          </p:spPr>
        </p:pic>
        <p:sp>
          <p:nvSpPr>
            <p:cNvPr id="31" name="Rectangle 12"/>
            <p:cNvSpPr/>
            <p:nvPr/>
          </p:nvSpPr>
          <p:spPr>
            <a:xfrm>
              <a:off x="4716016" y="1988840"/>
              <a:ext cx="4212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15"/>
          <p:cNvSpPr txBox="1"/>
          <p:nvPr/>
        </p:nvSpPr>
        <p:spPr>
          <a:xfrm>
            <a:off x="4490353" y="1985918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Medium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6894051" y="1999872"/>
            <a:ext cx="148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High motion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6044" y="3556173"/>
            <a:ext cx="498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Impairments of Stall and Level Variation is more serious than Initial Delay</a:t>
            </a:r>
            <a:r>
              <a:rPr lang="en-US" altLang="zh-CN" sz="1400" dirty="0" smtClean="0">
                <a:solidFill>
                  <a:srgbClr val="FF0000"/>
                </a:solidFill>
              </a:rPr>
              <a:t>.(1</a:t>
            </a:r>
            <a:r>
              <a:rPr lang="en-US" altLang="zh-CN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1400" dirty="0" smtClean="0">
                <a:solidFill>
                  <a:srgbClr val="FF0000"/>
                </a:solidFill>
              </a:rPr>
              <a:t> row)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Initial Delay </a:t>
            </a:r>
            <a:r>
              <a:rPr lang="en-US" altLang="zh-CN" sz="1400" dirty="0" smtClean="0"/>
              <a:t>is nearly </a:t>
            </a:r>
            <a:r>
              <a:rPr lang="en-US" altLang="zh-CN" sz="1400" dirty="0"/>
              <a:t>independent with Stall and Level Variation. </a:t>
            </a:r>
            <a:r>
              <a:rPr lang="en-US" altLang="zh-CN" sz="1400" dirty="0" smtClean="0"/>
              <a:t>(2</a:t>
            </a:r>
            <a:r>
              <a:rPr lang="en-US" altLang="zh-CN" sz="1400" baseline="30000" dirty="0" smtClean="0"/>
              <a:t>nd</a:t>
            </a:r>
            <a:r>
              <a:rPr lang="en-US" altLang="zh-CN" sz="1400" dirty="0" smtClean="0"/>
              <a:t> and 3</a:t>
            </a:r>
            <a:r>
              <a:rPr lang="en-US" altLang="zh-CN" sz="1400" baseline="30000" dirty="0" smtClean="0"/>
              <a:t>rd</a:t>
            </a:r>
            <a:r>
              <a:rPr lang="en-US" altLang="zh-CN" sz="1400" dirty="0" smtClean="0"/>
              <a:t>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Initial Delay and Stall Duration follow linear relation with QoE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内容占位符 2"/>
          <p:cNvSpPr txBox="1">
            <a:spLocks/>
          </p:cNvSpPr>
          <p:nvPr/>
        </p:nvSpPr>
        <p:spPr bwMode="auto">
          <a:xfrm>
            <a:off x="4932040" y="2348880"/>
            <a:ext cx="4139952" cy="8618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More than </a:t>
            </a:r>
            <a:r>
              <a:rPr lang="en-US" altLang="zh-CN" sz="1400" b="0" kern="0" dirty="0" smtClean="0">
                <a:solidFill>
                  <a:schemeClr val="bg2"/>
                </a:solidFill>
              </a:rPr>
              <a:t>2800</a:t>
            </a:r>
            <a:r>
              <a:rPr lang="en-US" altLang="zh-CN" sz="1400" b="0" kern="0" dirty="0" smtClean="0"/>
              <a:t> votes are received</a:t>
            </a:r>
          </a:p>
          <a:p>
            <a:pPr marL="2857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dirty="0" smtClean="0"/>
              <a:t>Test </a:t>
            </a:r>
            <a:r>
              <a:rPr lang="en-US" altLang="zh-CN" sz="1400" b="0" dirty="0">
                <a:solidFill>
                  <a:srgbClr val="FF0000"/>
                </a:solidFill>
              </a:rPr>
              <a:t>107</a:t>
            </a:r>
            <a:r>
              <a:rPr lang="en-US" altLang="zh-CN" sz="1400" b="0" dirty="0"/>
              <a:t> video samples and </a:t>
            </a:r>
            <a:r>
              <a:rPr lang="en-US" altLang="zh-CN" sz="1400" b="0" dirty="0">
                <a:solidFill>
                  <a:srgbClr val="FF0000"/>
                </a:solidFill>
              </a:rPr>
              <a:t>64</a:t>
            </a:r>
            <a:r>
              <a:rPr lang="en-US" altLang="zh-CN" sz="1400" b="0" dirty="0"/>
              <a:t> </a:t>
            </a:r>
            <a:r>
              <a:rPr lang="en-US" altLang="zh-CN" sz="1400" b="0" dirty="0" smtClean="0"/>
              <a:t>participants</a:t>
            </a:r>
            <a:endParaRPr lang="en-US" altLang="zh-CN" sz="1400" b="0" kern="0" dirty="0" smtClean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b="0" kern="0" dirty="0" smtClean="0"/>
              <a:t>Evaluation </a:t>
            </a:r>
            <a:r>
              <a:rPr lang="en-US" altLang="zh-CN" sz="1400" b="0" kern="0" dirty="0"/>
              <a:t>methodology: Single-Stimulus (SS</a:t>
            </a:r>
            <a:r>
              <a:rPr lang="en-US" altLang="zh-CN" sz="1400" b="0" kern="0" dirty="0" smtClean="0"/>
              <a:t>)</a:t>
            </a:r>
            <a:endParaRPr lang="en-US" altLang="zh-CN" sz="1400" b="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23528" y="4196276"/>
          <a:ext cx="3186969" cy="1371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2969"/>
                <a:gridCol w="576000"/>
                <a:gridCol w="576000"/>
                <a:gridCol w="576000"/>
                <a:gridCol w="576000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Variation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ID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0.234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ST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0.327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0" dirty="0" smtClean="0"/>
                        <a:t>I</a:t>
                      </a:r>
                      <a:r>
                        <a:rPr lang="en-US" altLang="zh-CN" sz="1200" kern="0" baseline="-25000" dirty="0" smtClean="0"/>
                        <a:t>LV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0.000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0.927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0.946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—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560" y="3879800"/>
            <a:ext cx="264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Correlation of impairment factors</a:t>
            </a:r>
            <a:endParaRPr lang="zh-CN" altLang="en-US" sz="1200" b="1" dirty="0"/>
          </a:p>
        </p:txBody>
      </p:sp>
      <p:graphicFrame>
        <p:nvGraphicFramePr>
          <p:cNvPr id="34" name="图表 33"/>
          <p:cNvGraphicFramePr/>
          <p:nvPr>
            <p:extLst/>
          </p:nvPr>
        </p:nvGraphicFramePr>
        <p:xfrm>
          <a:off x="3378966" y="4968463"/>
          <a:ext cx="2866412" cy="155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图表 44"/>
          <p:cNvGraphicFramePr/>
          <p:nvPr>
            <p:extLst/>
          </p:nvPr>
        </p:nvGraphicFramePr>
        <p:xfrm>
          <a:off x="6227493" y="4984831"/>
          <a:ext cx="2809002" cy="154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8297" y="5623356"/>
            <a:ext cx="2583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2"/>
                </a:solidFill>
              </a:rPr>
              <a:t>*</a:t>
            </a:r>
            <a:r>
              <a:rPr lang="en-US" altLang="zh-CN" sz="1050" dirty="0"/>
              <a:t>Strong </a:t>
            </a:r>
            <a:r>
              <a:rPr lang="en-US" altLang="zh-CN" sz="1050" dirty="0" smtClean="0"/>
              <a:t>correlation when value &lt;0.05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" y="6453336"/>
            <a:ext cx="914400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Guidance by Qualcomm Research: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Yinian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Mao (SD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),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Sha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Hua (SD), and 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Ruiming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Zheng (BJ)</a:t>
            </a: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090585" y="1154427"/>
            <a:ext cx="5053416" cy="10440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15729" name="Picture 17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5868147" y="3985504"/>
            <a:ext cx="2814086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8452" y="635190"/>
            <a:ext cx="3537815" cy="417546"/>
          </a:xfrm>
        </p:spPr>
        <p:txBody>
          <a:bodyPr/>
          <a:lstStyle/>
          <a:p>
            <a:r>
              <a:rPr lang="en-US" altLang="zh-CN" sz="2800" dirty="0"/>
              <a:t>Propose QoE </a:t>
            </a:r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488" y="6165280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8681" y="2762030"/>
            <a:ext cx="8424862" cy="79467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1600" b="0" dirty="0" smtClean="0"/>
              <a:t>BUPT Model</a:t>
            </a:r>
            <a:endParaRPr lang="en-US" altLang="zh-CN" sz="1600" b="0" dirty="0"/>
          </a:p>
          <a:p>
            <a:pPr>
              <a:buFont typeface="Arial" charset="0"/>
              <a:buChar char="•"/>
            </a:pPr>
            <a:endParaRPr lang="en-US" altLang="zh-CN" sz="500" b="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charset="0"/>
              <a:buChar char="–"/>
            </a:pPr>
            <a:r>
              <a:rPr lang="en-US" altLang="zh-CN" sz="1200" b="0" kern="1200" dirty="0" smtClean="0">
                <a:cs typeface="+mn-cs"/>
              </a:rPr>
              <a:t>The best formulation out of </a:t>
            </a:r>
            <a:r>
              <a:rPr lang="en-US" altLang="zh-CN" sz="1200" b="0" kern="1200" dirty="0">
                <a:cs typeface="+mn-cs"/>
              </a:rPr>
              <a:t>15 basic elementary </a:t>
            </a:r>
            <a:r>
              <a:rPr lang="en-US" altLang="zh-CN" sz="1200" b="0" kern="1200" dirty="0" smtClean="0">
                <a:cs typeface="+mn-cs"/>
              </a:rPr>
              <a:t>functions</a:t>
            </a:r>
            <a:endParaRPr lang="en-US" altLang="zh-CN" sz="1200" b="0" kern="1200" dirty="0">
              <a:cs typeface="+mn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1914"/>
              </p:ext>
            </p:extLst>
          </p:nvPr>
        </p:nvGraphicFramePr>
        <p:xfrm>
          <a:off x="1763688" y="2719672"/>
          <a:ext cx="72723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8" name="公式" r:id="rId5" imgW="4584600" imgH="266400" progId="Equation.3">
                  <p:embed/>
                </p:oleObj>
              </mc:Choice>
              <mc:Fallback>
                <p:oleObj name="公式" r:id="rId5" imgW="4584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2719672"/>
                        <a:ext cx="727233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5"/>
          <p:cNvSpPr txBox="1">
            <a:spLocks/>
          </p:cNvSpPr>
          <p:nvPr/>
        </p:nvSpPr>
        <p:spPr bwMode="auto">
          <a:xfrm>
            <a:off x="107504" y="3356992"/>
            <a:ext cx="842486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1600" b="0" kern="0" dirty="0"/>
              <a:t>Performance analysis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539552" y="6095037"/>
            <a:ext cx="25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PCC </a:t>
            </a:r>
            <a:r>
              <a:rPr lang="en-US" altLang="zh-CN" sz="1200" dirty="0"/>
              <a:t>: </a:t>
            </a:r>
            <a:r>
              <a:rPr lang="en-US" altLang="zh-CN" sz="1200" dirty="0" smtClean="0">
                <a:solidFill>
                  <a:srgbClr val="FF0000"/>
                </a:solidFill>
              </a:rPr>
              <a:t>0.9251  </a:t>
            </a:r>
            <a:r>
              <a:rPr lang="en-US" altLang="zh-CN" sz="1200" dirty="0"/>
              <a:t>MSE : </a:t>
            </a:r>
            <a:r>
              <a:rPr lang="en-US" altLang="zh-CN" sz="1200" dirty="0" smtClean="0">
                <a:solidFill>
                  <a:srgbClr val="FF0000"/>
                </a:solidFill>
              </a:rPr>
              <a:t>0.0536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Performance is improved, even better in low motion scenario.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03848" y="3901374"/>
            <a:ext cx="2880320" cy="2255496"/>
            <a:chOff x="467544" y="1844824"/>
            <a:chExt cx="2610296" cy="234000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0"/>
          <p:cNvSpPr txBox="1"/>
          <p:nvPr/>
        </p:nvSpPr>
        <p:spPr>
          <a:xfrm>
            <a:off x="3756344" y="6021288"/>
            <a:ext cx="196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12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12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12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12160" y="6021288"/>
            <a:ext cx="281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12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12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12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12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004" y="3728065"/>
            <a:ext cx="2142796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of BUPT Model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644009" y="3717032"/>
            <a:ext cx="288031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Performance Validation of UCSD Model</a:t>
            </a:r>
            <a:endParaRPr lang="zh-CN" altLang="en-US" sz="1200" dirty="0"/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03094"/>
              </p:ext>
            </p:extLst>
          </p:nvPr>
        </p:nvGraphicFramePr>
        <p:xfrm>
          <a:off x="2123728" y="2276872"/>
          <a:ext cx="5940000" cy="42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9" name="Equation" r:id="rId8" imgW="3695700" imgH="266700" progId="">
                  <p:embed/>
                </p:oleObj>
              </mc:Choice>
              <mc:Fallback>
                <p:oleObj name="Equation" r:id="rId8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76872"/>
                        <a:ext cx="5940000" cy="429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108681" y="2334706"/>
            <a:ext cx="2303079" cy="33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0" kern="0" dirty="0" smtClean="0"/>
              <a:t>UCSD Model </a:t>
            </a:r>
          </a:p>
        </p:txBody>
      </p:sp>
      <p:pic>
        <p:nvPicPr>
          <p:cNvPr id="115893" name="Picture 18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8" y="3866564"/>
            <a:ext cx="3070150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-1" y="1154427"/>
            <a:ext cx="4211961" cy="10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xtLst/>
        </p:spPr>
        <p:txBody>
          <a:bodyPr lIns="102870" tIns="252000" rIns="102870" bIns="51435" anchor="t"/>
          <a:lstStyle>
            <a:defPPr>
              <a:defRPr lang="zh-CN"/>
            </a:defPPr>
            <a:lvl1pPr algn="ctr">
              <a:lnSpc>
                <a:spcPct val="150000"/>
              </a:lnSpc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Calibri" pitchFamily="34" charset="0"/>
                <a:ea typeface="宋体" charset="-122"/>
              </a:defRPr>
            </a:lvl9pPr>
          </a:lstStyle>
          <a:p>
            <a:pPr algn="l"/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8335" y="1196752"/>
            <a:ext cx="417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Conduct subjective test </a:t>
            </a:r>
            <a:r>
              <a:rPr lang="en-US" altLang="zh-CN" sz="1400" b="1" dirty="0" smtClean="0"/>
              <a:t>on Qualcomm’s request 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Validate the UCSD model with BUPT subjective </a:t>
            </a:r>
            <a:r>
              <a:rPr lang="en-US" altLang="zh-CN" sz="1400" b="1" dirty="0" smtClean="0"/>
              <a:t>results</a:t>
            </a:r>
            <a:endParaRPr lang="zh-CN" altLang="en-US" sz="1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86288" y="1196752"/>
            <a:ext cx="46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bg1"/>
                </a:solidFill>
              </a:rPr>
              <a:t>UCSD </a:t>
            </a:r>
            <a:r>
              <a:rPr lang="en-US" altLang="zh-CN" sz="1400" b="1" dirty="0">
                <a:solidFill>
                  <a:schemeClr val="bg1"/>
                </a:solidFill>
              </a:rPr>
              <a:t>model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is not accurate </a:t>
            </a:r>
            <a:r>
              <a:rPr lang="en-US" altLang="zh-CN" sz="1400" b="1" dirty="0">
                <a:solidFill>
                  <a:schemeClr val="bg1"/>
                </a:solidFill>
              </a:rPr>
              <a:t>in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BUPT subjective </a:t>
            </a:r>
            <a:r>
              <a:rPr lang="en-US" altLang="zh-CN" sz="1400" b="1" dirty="0">
                <a:solidFill>
                  <a:schemeClr val="bg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</a:rPr>
              <a:t>Build a new model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based on the observation of 3 impairment factors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6812" y="870900"/>
            <a:ext cx="5953540" cy="469868"/>
          </a:xfrm>
        </p:spPr>
        <p:txBody>
          <a:bodyPr/>
          <a:lstStyle/>
          <a:p>
            <a:r>
              <a:rPr lang="en-US" altLang="zh-CN" sz="3200" dirty="0"/>
              <a:t>QoE </a:t>
            </a:r>
            <a:r>
              <a:rPr lang="en-US" altLang="zh-CN" sz="3200" dirty="0" smtClean="0"/>
              <a:t>Model for Level Variation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75512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3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5" y="4875256"/>
            <a:ext cx="3098725" cy="193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51520" y="4649292"/>
            <a:ext cx="8424862" cy="36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Subjective impairment tests under simulated environment</a:t>
            </a:r>
            <a:endParaRPr lang="en-US" altLang="zh-CN" sz="2400" b="0" kern="0" dirty="0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932040" y="4980711"/>
            <a:ext cx="2808312" cy="17281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hu-HU"/>
            </a:defPPr>
            <a:lvl1pPr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179763" indent="-24844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361113" indent="-4968875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545638" indent="-7454900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726988" indent="-9939338" algn="l" defTabSz="6361113" rtl="0" fontAlgn="base">
              <a:spcBef>
                <a:spcPct val="0"/>
              </a:spcBef>
              <a:spcAft>
                <a:spcPct val="0"/>
              </a:spcAft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1400" dirty="0">
                <a:latin typeface="+mn-lt"/>
              </a:rPr>
              <a:t>Influence factors: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solidFill>
                  <a:schemeClr val="bg2"/>
                </a:solidFill>
                <a:latin typeface="+mn-lt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1400" dirty="0">
                <a:latin typeface="+mn-lt"/>
              </a:rPr>
              <a:t>Bitrate switching frequency</a:t>
            </a:r>
          </a:p>
        </p:txBody>
      </p:sp>
      <p:sp>
        <p:nvSpPr>
          <p:cNvPr id="15" name="Szövegdoboz 2"/>
          <p:cNvSpPr txBox="1">
            <a:spLocks noChangeArrowheads="1"/>
          </p:cNvSpPr>
          <p:nvPr/>
        </p:nvSpPr>
        <p:spPr bwMode="auto">
          <a:xfrm>
            <a:off x="179512" y="1803507"/>
            <a:ext cx="4812974" cy="29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2001838" indent="-8699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7800" indent="-177800" algn="just" defTabSz="6362473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Calibri" pitchFamily="34" charset="0"/>
              </a:rPr>
              <a:t>When bandwidth is changeable and insufficient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23528" y="1479463"/>
            <a:ext cx="3240286" cy="36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QoE promotion of DASH</a:t>
            </a:r>
            <a:endParaRPr lang="en-US" altLang="zh-CN" sz="2400" b="0" kern="0" dirty="0" smtClean="0"/>
          </a:p>
        </p:txBody>
      </p:sp>
      <p:pic>
        <p:nvPicPr>
          <p:cNvPr id="22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247959"/>
            <a:ext cx="2877238" cy="180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Szövegdoboz 2"/>
          <p:cNvSpPr txBox="1">
            <a:spLocks noChangeArrowheads="1"/>
          </p:cNvSpPr>
          <p:nvPr/>
        </p:nvSpPr>
        <p:spPr bwMode="auto">
          <a:xfrm>
            <a:off x="391195" y="4089495"/>
            <a:ext cx="9073008" cy="6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2001838" indent="-8699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5600" indent="-355600" algn="just" defTabSz="6362473" eaLnBrk="1" hangingPunct="1"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Calibri" pitchFamily="34" charset="0"/>
              </a:rPr>
              <a:t>Fluency influences users’ experience greater than image quality</a:t>
            </a:r>
          </a:p>
          <a:p>
            <a:pPr marL="355600" indent="-355600" algn="just" defTabSz="6362473" eaLnBrk="1" hangingPunct="1"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Calibri" pitchFamily="34" charset="0"/>
              </a:rPr>
              <a:t>DASH promotes QoE greatly under the congested </a:t>
            </a:r>
            <a:r>
              <a:rPr lang="en-US" altLang="zh-CN" sz="1600" dirty="0">
                <a:latin typeface="Calibri" pitchFamily="34" charset="0"/>
              </a:rPr>
              <a:t>practical </a:t>
            </a:r>
            <a:r>
              <a:rPr lang="en-US" altLang="zh-CN" sz="1600" dirty="0" smtClean="0">
                <a:latin typeface="Calibri" pitchFamily="34" charset="0"/>
              </a:rPr>
              <a:t>network with changeable throughput</a:t>
            </a:r>
          </a:p>
          <a:p>
            <a:pPr marL="522545" indent="-522545" algn="just" defTabSz="6362473" eaLnBrk="1" hangingPunct="1">
              <a:buFont typeface="Arial" pitchFamily="34" charset="0"/>
              <a:buChar char="•"/>
              <a:defRPr/>
            </a:pP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29" name="Szövegdoboz 2"/>
          <p:cNvSpPr txBox="1">
            <a:spLocks noChangeArrowheads="1"/>
          </p:cNvSpPr>
          <p:nvPr/>
        </p:nvSpPr>
        <p:spPr bwMode="auto">
          <a:xfrm>
            <a:off x="4636235" y="1803507"/>
            <a:ext cx="4832309" cy="3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2001838" indent="-8699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7800" indent="-177800" algn="just" defTabSz="6362473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latin typeface="Calibri" pitchFamily="34" charset="0"/>
              </a:rPr>
              <a:t>When bandwidth is stable and sufficient enough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2627784" y="2247804"/>
            <a:ext cx="2016224" cy="17244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1600" dirty="0"/>
              <a:t>CBR video #24</a:t>
            </a:r>
            <a:r>
              <a:rPr lang="en-US" altLang="zh-CN" sz="1400" dirty="0"/>
              <a:t>: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duration = 110s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number = 6 times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Sub. Impair. Value = 60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1600" dirty="0"/>
              <a:t>DASH video #22:</a:t>
            </a:r>
            <a:endParaRPr lang="en-US" altLang="zh-CN" sz="1400" dirty="0"/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duration = 0.35ms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number = 1 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Sub. Impair. Value = </a:t>
            </a:r>
            <a:r>
              <a:rPr lang="en-US" altLang="zh-CN" sz="1400" dirty="0" smtClean="0"/>
              <a:t>43</a:t>
            </a:r>
            <a:endParaRPr lang="en-US" altLang="zh-CN" sz="1400" dirty="0"/>
          </a:p>
        </p:txBody>
      </p:sp>
      <p:pic>
        <p:nvPicPr>
          <p:cNvPr id="31" name="Picture 4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82" y="2247804"/>
            <a:ext cx="2995838" cy="187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内容占位符 2"/>
          <p:cNvSpPr txBox="1">
            <a:spLocks/>
          </p:cNvSpPr>
          <p:nvPr/>
        </p:nvSpPr>
        <p:spPr bwMode="auto">
          <a:xfrm>
            <a:off x="7171036" y="2303912"/>
            <a:ext cx="2297508" cy="2133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1600" dirty="0"/>
              <a:t>CBR video #14</a:t>
            </a:r>
            <a:r>
              <a:rPr lang="en-US" altLang="zh-CN" sz="1400" dirty="0"/>
              <a:t>: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duration = 0.3ms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number = 1 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Sub. Impair. Value = 27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1600" dirty="0"/>
              <a:t>DASH video #22:</a:t>
            </a:r>
            <a:endParaRPr lang="en-US" altLang="zh-CN" sz="1400" dirty="0"/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duration = 0.3ms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Stall number = 1 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lang="en-US" altLang="zh-CN" sz="1400" dirty="0"/>
              <a:t>Sub. Impair. Value = 45</a:t>
            </a:r>
          </a:p>
          <a:p>
            <a:pPr marL="0" lvl="2" indent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501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26884"/>
            <a:ext cx="5953540" cy="469868"/>
          </a:xfrm>
        </p:spPr>
        <p:txBody>
          <a:bodyPr/>
          <a:lstStyle/>
          <a:p>
            <a:r>
              <a:rPr lang="en-US" altLang="zh-CN" sz="3200" dirty="0"/>
              <a:t>QoE </a:t>
            </a:r>
            <a:r>
              <a:rPr lang="en-US" altLang="zh-CN" sz="3200" dirty="0" smtClean="0"/>
              <a:t>Model for Level Variation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92280" y="6356176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683568" y="4941168"/>
            <a:ext cx="4032448" cy="16561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1500" indent="-5715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lvl="2" indent="-265113">
              <a:lnSpc>
                <a:spcPct val="9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35 test videos from both simulated environment and real network traces</a:t>
            </a:r>
          </a:p>
          <a:p>
            <a:pPr marL="265113" lvl="2" indent="-265113">
              <a:lnSpc>
                <a:spcPct val="9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Two-fold cross validation </a:t>
            </a:r>
          </a:p>
          <a:p>
            <a:pPr marL="265113" lvl="2" indent="-265113">
              <a:lnSpc>
                <a:spcPct val="9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lt"/>
              </a:rPr>
              <a:t>PCC= </a:t>
            </a:r>
            <a:r>
              <a:rPr lang="en-US" altLang="zh-CN" sz="1600" dirty="0">
                <a:latin typeface="+mn-lt"/>
              </a:rPr>
              <a:t>0.92</a:t>
            </a:r>
          </a:p>
          <a:p>
            <a:pPr marL="265113" lvl="2" indent="-265113">
              <a:lnSpc>
                <a:spcPct val="9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RMSE = 0.14</a:t>
            </a:r>
          </a:p>
          <a:p>
            <a:pPr marL="265113" lvl="2" indent="-265113">
              <a:lnSpc>
                <a:spcPct val="9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Our QoE model can reflect user’s experience on DASH accurately</a:t>
            </a:r>
          </a:p>
        </p:txBody>
      </p:sp>
      <p:pic>
        <p:nvPicPr>
          <p:cNvPr id="9" name="Picture 69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"/>
          <a:stretch/>
        </p:blipFill>
        <p:spPr bwMode="auto">
          <a:xfrm>
            <a:off x="4874513" y="4216794"/>
            <a:ext cx="4129569" cy="245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39552" y="3923526"/>
            <a:ext cx="3168352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0" kern="0" dirty="0" err="1"/>
              <a:t>QoE</a:t>
            </a:r>
            <a:r>
              <a:rPr lang="en-US" altLang="zh-CN" sz="1800" b="0" kern="0" dirty="0"/>
              <a:t> evaluation functions:</a:t>
            </a:r>
          </a:p>
          <a:p>
            <a:endParaRPr lang="en-US" altLang="zh-CN" sz="1600" b="0" kern="0" dirty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marL="0" lvl="2" indent="0">
              <a:buNone/>
            </a:pPr>
            <a:endParaRPr lang="en-US" altLang="zh-CN" sz="1600" b="0" kern="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endParaRPr lang="en-US" altLang="zh-CN" sz="1600" b="0" dirty="0" smtClean="0"/>
          </a:p>
        </p:txBody>
      </p:sp>
      <p:pic>
        <p:nvPicPr>
          <p:cNvPr id="11" name="Picture 6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8" b="-6423"/>
          <a:stretch/>
        </p:blipFill>
        <p:spPr bwMode="auto">
          <a:xfrm>
            <a:off x="395536" y="4645408"/>
            <a:ext cx="4968552" cy="3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74" b="423"/>
          <a:stretch/>
        </p:blipFill>
        <p:spPr bwMode="auto">
          <a:xfrm>
            <a:off x="766857" y="4221088"/>
            <a:ext cx="3960440" cy="47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539552" y="1227298"/>
            <a:ext cx="5688880" cy="23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0" kern="0" dirty="0" smtClean="0"/>
              <a:t>Impairment on bitrate fluctuation pattern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0" kern="0" dirty="0" smtClean="0"/>
              <a:t>Based on </a:t>
            </a:r>
            <a:r>
              <a:rPr lang="en-US" altLang="zh-CN" sz="1400" b="0" dirty="0"/>
              <a:t>Primacy and </a:t>
            </a:r>
            <a:r>
              <a:rPr lang="en-US" altLang="zh-CN" sz="1400" b="0" dirty="0" err="1"/>
              <a:t>Recency</a:t>
            </a:r>
            <a:r>
              <a:rPr lang="en-US" altLang="zh-CN" sz="1400" b="0" dirty="0"/>
              <a:t> Effects</a:t>
            </a:r>
          </a:p>
          <a:p>
            <a:endParaRPr lang="en-US" altLang="zh-CN" sz="2000" b="0" kern="0" dirty="0" smtClean="0"/>
          </a:p>
          <a:p>
            <a:endParaRPr lang="en-US" altLang="zh-CN" sz="2000" b="0" kern="0" dirty="0" smtClean="0"/>
          </a:p>
          <a:p>
            <a:endParaRPr lang="en-US" altLang="zh-CN" sz="2400" b="0" kern="0" dirty="0" smtClean="0"/>
          </a:p>
          <a:p>
            <a:r>
              <a:rPr lang="en-US" altLang="zh-CN" sz="2000" b="0" kern="0" dirty="0" smtClean="0"/>
              <a:t>Impairment on bitrate switching</a:t>
            </a:r>
          </a:p>
        </p:txBody>
      </p:sp>
      <p:pic>
        <p:nvPicPr>
          <p:cNvPr id="26" name="Picture 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80" y="1191840"/>
            <a:ext cx="2917824" cy="204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1" y="1841383"/>
            <a:ext cx="2403872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3" y="1812535"/>
            <a:ext cx="2359922" cy="5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21" y="2489707"/>
            <a:ext cx="1973753" cy="57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0" y="3327058"/>
            <a:ext cx="3519955" cy="5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95" y="3310625"/>
            <a:ext cx="1502420" cy="6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5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261" y="764704"/>
            <a:ext cx="7255179" cy="522190"/>
          </a:xfrm>
        </p:spPr>
        <p:txBody>
          <a:bodyPr/>
          <a:lstStyle/>
          <a:p>
            <a:r>
              <a:rPr lang="en-US" altLang="zh-CN" dirty="0" smtClean="0"/>
              <a:t>Stall Prediction of </a:t>
            </a:r>
            <a:r>
              <a:rPr lang="en-US" altLang="zh-CN" dirty="0"/>
              <a:t>DASH </a:t>
            </a:r>
            <a:r>
              <a:rPr lang="en-US" altLang="zh-CN" dirty="0" smtClean="0"/>
              <a:t>Service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504" y="1412776"/>
            <a:ext cx="51967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Segment size (bytes) obeys Gaussian Distribution </a:t>
            </a:r>
            <a:r>
              <a:rPr lang="en-US" altLang="zh-CN" baseline="30000" dirty="0" smtClean="0">
                <a:solidFill>
                  <a:schemeClr val="bg2"/>
                </a:solidFill>
              </a:rPr>
              <a:t>[1]</a:t>
            </a:r>
            <a:r>
              <a:rPr lang="en-US" altLang="zh-CN" baseline="30000" dirty="0" smtClean="0"/>
              <a:t>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endParaRPr lang="en-US" altLang="zh-CN" sz="700" dirty="0" smtClean="0"/>
          </a:p>
          <a:p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probability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Stall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Apply (5) into Ref.</a:t>
            </a:r>
            <a:r>
              <a:rPr lang="en-US" altLang="zh-CN" sz="1600" dirty="0" smtClean="0">
                <a:solidFill>
                  <a:schemeClr val="bg2"/>
                </a:solidFill>
              </a:rPr>
              <a:t>[2] </a:t>
            </a:r>
            <a:r>
              <a:rPr lang="en-US" altLang="zh-CN" sz="1600" dirty="0" smtClean="0"/>
              <a:t>to get the QoE impairment prediction of Stall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899592" y="1772816"/>
          <a:ext cx="3620156" cy="31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0" name="公式" r:id="rId4" imgW="2590560" imgH="228600" progId="Equation.3">
                  <p:embed/>
                </p:oleObj>
              </mc:Choice>
              <mc:Fallback>
                <p:oleObj name="公式" r:id="rId4" imgW="259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772816"/>
                        <a:ext cx="3620156" cy="31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703685" y="4390982"/>
          <a:ext cx="4062413" cy="58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1" name="Equation" r:id="rId6" imgW="3060360" imgH="482400" progId="Equation.DSMT4">
                  <p:embed/>
                </p:oleObj>
              </mc:Choice>
              <mc:Fallback>
                <p:oleObj name="Equation" r:id="rId6" imgW="306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85" y="4390982"/>
                        <a:ext cx="4062413" cy="5800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470776" y="1441325"/>
                <a:ext cx="338271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Stall occurs when the unequal (2) fits, i.e. </a:t>
                </a:r>
                <a:r>
                  <a:rPr lang="en-US" altLang="zh-CN" sz="1400" dirty="0" smtClean="0">
                    <a:solidFill>
                      <a:schemeClr val="bg2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chemeClr val="bg2"/>
                    </a:solidFill>
                  </a:rPr>
                  <a:t>, a stall will happen.</a:t>
                </a:r>
                <a:endParaRPr lang="zh-CN" altLang="en-US" sz="1400" baseline="-25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76" y="1441325"/>
                <a:ext cx="338271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359" b="-102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5496" y="6201050"/>
            <a:ext cx="547260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100" dirty="0" smtClean="0"/>
              <a:t>[1] Dmitri </a:t>
            </a:r>
            <a:r>
              <a:rPr lang="en-US" altLang="zh-CN" sz="1100" dirty="0" err="1" smtClean="0"/>
              <a:t>Jarnikov</a:t>
            </a:r>
            <a:r>
              <a:rPr lang="en-US" altLang="zh-CN" sz="1100" dirty="0" smtClean="0"/>
              <a:t> et al, </a:t>
            </a:r>
            <a:r>
              <a:rPr lang="en-US" altLang="zh-CN" sz="1100" dirty="0"/>
              <a:t>"Client intelligence for adaptive streaming solutions “, </a:t>
            </a:r>
            <a:r>
              <a:rPr lang="en-US" altLang="zh-CN" sz="1100" dirty="0" smtClean="0"/>
              <a:t>2011</a:t>
            </a:r>
          </a:p>
          <a:p>
            <a:pPr algn="just"/>
            <a:r>
              <a:rPr lang="en-US" altLang="zh-CN" sz="1100" dirty="0" smtClean="0"/>
              <a:t>[2</a:t>
            </a:r>
            <a:r>
              <a:rPr lang="en-US" altLang="zh-CN" sz="1100" dirty="0"/>
              <a:t>] Yao Liu et al,” User Experience Modeling for DASH Video”</a:t>
            </a:r>
            <a:r>
              <a:rPr lang="en-US" altLang="zh-CN" sz="1100" dirty="0" smtClean="0"/>
              <a:t> ,2013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07230" y="17872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(1)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16016" y="24475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16016" y="304579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28232" y="3578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6016" y="452015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91162" y="2186280"/>
                <a:ext cx="184513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050" dirty="0"/>
                  <a:t> : playback threshold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05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050" dirty="0"/>
                  <a:t> : duration of a segment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050" dirty="0"/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050" dirty="0"/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62" y="2186280"/>
                <a:ext cx="1845134" cy="738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514850" y="318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2" name="Equation" r:id="rId10" imgW="114120" imgH="177480" progId="Equation.DSMT4">
                  <p:embed/>
                </p:oleObj>
              </mc:Choice>
              <mc:Fallback>
                <p:oleObj name="Equation" r:id="rId10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3184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07504" y="5672996"/>
          <a:ext cx="4608512" cy="34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3" name="Equation" r:id="rId12" imgW="3682800" imgH="266400" progId="Equation.DSMT4">
                  <p:embed/>
                </p:oleObj>
              </mc:Choice>
              <mc:Fallback>
                <p:oleObj name="Equation" r:id="rId12" imgW="368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504" y="5672996"/>
                        <a:ext cx="4608512" cy="34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716016" y="56722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92" y="2924944"/>
            <a:ext cx="4032985" cy="3093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796136" y="6093296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Predicted stall duration: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1200" dirty="0" smtClean="0"/>
                  <a:t>=2s,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=2Mbps,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1200" dirty="0" smtClean="0"/>
                  <a:t>=8s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93296"/>
                <a:ext cx="2232248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73" t="-2667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6"/>
          <a:srcRect b="28731"/>
          <a:stretch/>
        </p:blipFill>
        <p:spPr>
          <a:xfrm>
            <a:off x="968439" y="2370172"/>
            <a:ext cx="2543367" cy="1562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452320" y="2168714"/>
                <a:ext cx="140116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: estimated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/>
                  <a:t> : current buffer of client</a:t>
                </a:r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168714"/>
                <a:ext cx="1401168" cy="90024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758" y="836712"/>
            <a:ext cx="7731271" cy="469868"/>
          </a:xfrm>
        </p:spPr>
        <p:txBody>
          <a:bodyPr/>
          <a:lstStyle/>
          <a:p>
            <a:r>
              <a:rPr lang="en-US" altLang="zh-CN" sz="3200" dirty="0"/>
              <a:t>QoE Based Bitrate Adaptation </a:t>
            </a:r>
            <a:r>
              <a:rPr lang="en-US" altLang="zh-CN" sz="3200" dirty="0" smtClean="0"/>
              <a:t>in DASH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59488" y="6237288"/>
            <a:ext cx="1905000" cy="457200"/>
          </a:xfrm>
        </p:spPr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51604" y="1462453"/>
          <a:ext cx="4527526" cy="362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8" name="Visio" r:id="rId5" imgW="6219808" imgH="5057822" progId="Visio.Drawing.15">
                  <p:embed/>
                </p:oleObj>
              </mc:Choice>
              <mc:Fallback>
                <p:oleObj name="Visio" r:id="rId5" imgW="6219808" imgH="505782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604" y="1462453"/>
                        <a:ext cx="4527526" cy="3622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-36512" y="5157192"/>
            <a:ext cx="5040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 bitrate </a:t>
            </a:r>
            <a:r>
              <a:rPr lang="en-US" altLang="zh-CN" sz="1600" dirty="0" smtClean="0"/>
              <a:t>level </a:t>
            </a:r>
            <a:r>
              <a:rPr lang="en-US" altLang="zh-CN" sz="1600" i="1" dirty="0" err="1">
                <a:solidFill>
                  <a:srgbClr val="FF0000"/>
                </a:solidFill>
              </a:rPr>
              <a:t>l</a:t>
            </a:r>
            <a:r>
              <a:rPr lang="en-US" altLang="zh-CN" sz="1600" i="1" baseline="-25000" dirty="0" err="1">
                <a:solidFill>
                  <a:srgbClr val="FF0000"/>
                </a:solidFill>
              </a:rPr>
              <a:t>selected</a:t>
            </a:r>
            <a:r>
              <a:rPr lang="en-US" altLang="zh-CN" sz="1600" i="1" dirty="0">
                <a:solidFill>
                  <a:srgbClr val="FF0000"/>
                </a:solidFill>
              </a:rPr>
              <a:t>(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i="1" dirty="0">
                <a:solidFill>
                  <a:srgbClr val="FF0000"/>
                </a:solidFill>
              </a:rPr>
              <a:t>)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for  </a:t>
            </a:r>
            <a:r>
              <a:rPr lang="en-US" altLang="zh-CN" sz="1600" dirty="0" smtClean="0"/>
              <a:t>requesting segment </a:t>
            </a:r>
            <a:r>
              <a:rPr lang="en-US" altLang="zh-CN" sz="1600" i="1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 smtClean="0"/>
              <a:t>, according </a:t>
            </a:r>
            <a:r>
              <a:rPr lang="en-US" altLang="zh-CN" sz="1600" dirty="0"/>
              <a:t>to: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 err="1">
                <a:solidFill>
                  <a:srgbClr val="FF0000"/>
                </a:solidFill>
              </a:rPr>
              <a:t>QoS</a:t>
            </a:r>
            <a:r>
              <a:rPr lang="en-US" altLang="zh-CN" sz="1200" i="1" baseline="-25000" dirty="0" err="1">
                <a:solidFill>
                  <a:srgbClr val="FF0000"/>
                </a:solidFill>
              </a:rPr>
              <a:t>Net</a:t>
            </a:r>
            <a:r>
              <a:rPr lang="en-US" altLang="zh-CN" sz="1200" i="1" dirty="0">
                <a:solidFill>
                  <a:srgbClr val="FF0000"/>
                </a:solidFill>
              </a:rPr>
              <a:t>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>
                <a:solidFill>
                  <a:srgbClr val="FF0000"/>
                </a:solidFill>
              </a:rPr>
              <a:t>) </a:t>
            </a:r>
            <a:r>
              <a:rPr lang="en-US" altLang="zh-CN" sz="1200" i="1" dirty="0" smtClean="0"/>
              <a:t>: </a:t>
            </a:r>
            <a:r>
              <a:rPr lang="en-US" altLang="zh-CN" sz="1200" dirty="0" smtClean="0"/>
              <a:t>network </a:t>
            </a:r>
            <a:r>
              <a:rPr lang="en-US" altLang="zh-CN" sz="1200" dirty="0"/>
              <a:t>condition;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>
                <a:solidFill>
                  <a:srgbClr val="FF0000"/>
                </a:solidFill>
              </a:rPr>
              <a:t>S(</a:t>
            </a:r>
            <a:r>
              <a:rPr lang="en-US" altLang="zh-CN" sz="1200" i="1" dirty="0" err="1">
                <a:solidFill>
                  <a:srgbClr val="FF0000"/>
                </a:solidFill>
              </a:rPr>
              <a:t>i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DASH </a:t>
            </a:r>
            <a:r>
              <a:rPr lang="en-US" altLang="zh-CN" sz="1200" dirty="0"/>
              <a:t>client state(buffer </a:t>
            </a:r>
            <a:r>
              <a:rPr lang="en-US" altLang="zh-CN" sz="1200" dirty="0" err="1"/>
              <a:t>length.etc</a:t>
            </a:r>
            <a:r>
              <a:rPr lang="en-US" altLang="zh-CN" sz="1200" i="1" dirty="0"/>
              <a:t>);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altLang="zh-CN" sz="1200" i="1" dirty="0">
                <a:solidFill>
                  <a:srgbClr val="FF0000"/>
                </a:solidFill>
              </a:rPr>
              <a:t>KPI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DASH</a:t>
            </a:r>
            <a:r>
              <a:rPr lang="en-US" altLang="zh-CN" sz="1200" i="1" dirty="0">
                <a:solidFill>
                  <a:srgbClr val="FF0000"/>
                </a:solidFill>
              </a:rPr>
              <a:t>(i-1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): </a:t>
            </a:r>
            <a:r>
              <a:rPr lang="en-US" altLang="zh-CN" sz="1200" dirty="0" smtClean="0"/>
              <a:t>previous KPIs of DASH</a:t>
            </a:r>
            <a:r>
              <a:rPr lang="en-US" altLang="zh-CN" sz="1200" i="1" dirty="0" smtClean="0"/>
              <a:t>( stall, initial </a:t>
            </a:r>
            <a:r>
              <a:rPr lang="en-US" altLang="zh-CN" sz="1200" i="1" dirty="0"/>
              <a:t>delay</a:t>
            </a:r>
            <a:r>
              <a:rPr lang="en-US" altLang="zh-CN" sz="1200" i="1" dirty="0" smtClean="0"/>
              <a:t>, level </a:t>
            </a:r>
            <a:r>
              <a:rPr lang="en-US" altLang="zh-CN" sz="1200" i="1" dirty="0"/>
              <a:t>variation </a:t>
            </a:r>
            <a:r>
              <a:rPr lang="en-US" altLang="zh-CN" sz="1200" i="1" dirty="0" smtClean="0"/>
              <a:t> etc.).</a:t>
            </a:r>
            <a:endParaRPr lang="en-US" altLang="zh-CN" sz="1200" i="1" dirty="0"/>
          </a:p>
          <a:p>
            <a:r>
              <a:rPr lang="en-US" altLang="zh-CN" sz="1200" dirty="0" smtClean="0"/>
              <a:t>Orient to maximize use experience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651138" y="1301247"/>
            <a:ext cx="446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 example, utilizing </a:t>
            </a:r>
            <a:r>
              <a:rPr lang="en-US" altLang="zh-CN" sz="1400" dirty="0" err="1" smtClean="0"/>
              <a:t>QoE</a:t>
            </a:r>
            <a:r>
              <a:rPr lang="en-US" altLang="zh-CN" sz="1400" dirty="0" smtClean="0"/>
              <a:t> model from [1]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4788024" y="1642414"/>
            <a:ext cx="4289190" cy="548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Real-time </a:t>
            </a:r>
            <a:r>
              <a:rPr lang="en-US" altLang="zh-CN" sz="1400" i="1" dirty="0" smtClean="0"/>
              <a:t>KPI</a:t>
            </a:r>
            <a:r>
              <a:rPr lang="en-US" altLang="zh-CN" sz="1400" i="1" baseline="-25000" dirty="0" smtClean="0"/>
              <a:t>DASH</a:t>
            </a:r>
            <a:r>
              <a:rPr lang="en-US" altLang="zh-CN" sz="1400" dirty="0" smtClean="0"/>
              <a:t> calculator &amp; </a:t>
            </a:r>
            <a:r>
              <a:rPr lang="en-US" altLang="zh-CN" sz="1400" dirty="0" err="1" smtClean="0"/>
              <a:t>QoE</a:t>
            </a:r>
            <a:r>
              <a:rPr lang="en-US" altLang="zh-CN" sz="1400" dirty="0" smtClean="0"/>
              <a:t> model</a:t>
            </a:r>
          </a:p>
          <a:p>
            <a:pPr marL="540000" lvl="1">
              <a:lnSpc>
                <a:spcPct val="114000"/>
              </a:lnSpc>
              <a:buFont typeface="+mj-lt"/>
              <a:buAutoNum type="arabicPeriod"/>
            </a:pPr>
            <a:r>
              <a:rPr lang="en-US" altLang="zh-CN" sz="1400" i="1" dirty="0" smtClean="0"/>
              <a:t>I</a:t>
            </a:r>
            <a:r>
              <a:rPr lang="en-US" altLang="zh-CN" sz="1400" i="1" baseline="-25000" dirty="0" smtClean="0"/>
              <a:t>LV</a:t>
            </a:r>
            <a:r>
              <a:rPr lang="en-US" altLang="zh-CN" sz="1400" i="1" dirty="0" smtClean="0"/>
              <a:t> (Impairment due to level variation)</a:t>
            </a:r>
            <a:endParaRPr lang="en-US" altLang="zh-CN" sz="1400" i="1" baseline="-25000" dirty="0" smtClean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 smtClean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 smtClean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 smtClean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 smtClean="0"/>
          </a:p>
          <a:p>
            <a:pPr marL="800100" lvl="1" indent="-342900">
              <a:lnSpc>
                <a:spcPct val="114000"/>
              </a:lnSpc>
              <a:buFont typeface="+mj-lt"/>
              <a:buAutoNum type="arabicPeriod"/>
            </a:pPr>
            <a:endParaRPr lang="en-US" altLang="zh-CN" sz="1400" baseline="-25000" dirty="0"/>
          </a:p>
          <a:p>
            <a:pPr marL="540000" lvl="1">
              <a:lnSpc>
                <a:spcPct val="114000"/>
              </a:lnSpc>
              <a:buFont typeface="+mj-lt"/>
              <a:buAutoNum type="arabicPeriod"/>
            </a:pPr>
            <a:r>
              <a:rPr lang="en-US" altLang="zh-CN" sz="1400" i="1" dirty="0" smtClean="0"/>
              <a:t>I</a:t>
            </a:r>
            <a:r>
              <a:rPr lang="en-US" altLang="zh-CN" sz="1400" i="1" baseline="-25000" dirty="0" smtClean="0"/>
              <a:t>ST</a:t>
            </a:r>
            <a:r>
              <a:rPr lang="en-US" altLang="zh-CN" sz="1400" i="1" dirty="0" smtClean="0"/>
              <a:t> (</a:t>
            </a:r>
            <a:r>
              <a:rPr lang="en-US" altLang="zh-CN" sz="1400" dirty="0"/>
              <a:t>Impairment</a:t>
            </a:r>
            <a:r>
              <a:rPr lang="en-US" altLang="zh-CN" sz="1400" i="1" dirty="0" smtClean="0"/>
              <a:t> due to </a:t>
            </a:r>
            <a:r>
              <a:rPr lang="en-US" altLang="zh-CN" sz="1400" i="1" dirty="0"/>
              <a:t>stall</a:t>
            </a:r>
            <a:r>
              <a:rPr lang="en-US" altLang="zh-CN" sz="1400" i="1" dirty="0" smtClean="0"/>
              <a:t> number &amp; duration)</a:t>
            </a:r>
            <a:endParaRPr lang="en-US" altLang="zh-CN" sz="1400" i="1" baseline="-25000" dirty="0" smtClean="0"/>
          </a:p>
          <a:p>
            <a:pPr lvl="1">
              <a:lnSpc>
                <a:spcPct val="114000"/>
              </a:lnSpc>
            </a:pPr>
            <a:endParaRPr lang="en-US" altLang="zh-CN" sz="1400" i="1" baseline="-25000" dirty="0" smtClean="0"/>
          </a:p>
          <a:p>
            <a:pPr lvl="1">
              <a:lnSpc>
                <a:spcPct val="114000"/>
              </a:lnSpc>
            </a:pPr>
            <a:endParaRPr lang="en-US" altLang="zh-CN" sz="1400" i="1" baseline="-25000" dirty="0" smtClean="0"/>
          </a:p>
          <a:p>
            <a:pPr lvl="1">
              <a:lnSpc>
                <a:spcPct val="114000"/>
              </a:lnSpc>
            </a:pPr>
            <a:r>
              <a:rPr lang="en-US" altLang="zh-CN" sz="1200" i="1" dirty="0" smtClean="0"/>
              <a:t>Re-buffering </a:t>
            </a:r>
            <a:r>
              <a:rPr lang="en-US" altLang="zh-CN" sz="1200" dirty="0" err="1" smtClean="0"/>
              <a:t>stage:buffer</a:t>
            </a:r>
            <a:r>
              <a:rPr lang="en-US" altLang="zh-CN" sz="1200" dirty="0" smtClean="0"/>
              <a:t> of client becomes empty at segment </a:t>
            </a:r>
            <a:r>
              <a:rPr lang="en-US" altLang="zh-CN" sz="1200" i="1" dirty="0" smtClean="0"/>
              <a:t>n</a:t>
            </a:r>
            <a:r>
              <a:rPr lang="en-US" altLang="zh-CN" sz="1200" dirty="0" smtClean="0"/>
              <a:t>, resume playback until </a:t>
            </a:r>
            <a:r>
              <a:rPr lang="en-US" altLang="zh-CN" sz="1200" i="1" dirty="0" smtClean="0"/>
              <a:t>M</a:t>
            </a:r>
            <a:r>
              <a:rPr lang="en-US" altLang="zh-CN" sz="1200" dirty="0" smtClean="0"/>
              <a:t> segments downloaded(reach </a:t>
            </a:r>
            <a:r>
              <a:rPr lang="en-US" altLang="zh-CN" sz="1200" i="1" dirty="0" smtClean="0"/>
              <a:t>TH</a:t>
            </a:r>
            <a:r>
              <a:rPr lang="en-US" altLang="zh-CN" sz="1200" i="1" baseline="-25000" dirty="0" smtClean="0"/>
              <a:t>PB</a:t>
            </a:r>
            <a:r>
              <a:rPr lang="en-US" altLang="zh-CN" sz="1200" dirty="0" smtClean="0"/>
              <a:t> )</a:t>
            </a:r>
          </a:p>
          <a:p>
            <a:pPr lvl="1">
              <a:lnSpc>
                <a:spcPct val="114000"/>
              </a:lnSpc>
            </a:pPr>
            <a:endParaRPr lang="en-US" altLang="zh-CN" sz="1400" i="1" baseline="-25000" dirty="0" smtClean="0"/>
          </a:p>
          <a:p>
            <a:pPr lvl="1">
              <a:lnSpc>
                <a:spcPct val="114000"/>
              </a:lnSpc>
            </a:pPr>
            <a:endParaRPr lang="en-US" altLang="zh-CN" sz="1400" i="1" baseline="-25000" dirty="0" smtClean="0"/>
          </a:p>
          <a:p>
            <a:pPr lvl="1">
              <a:lnSpc>
                <a:spcPct val="114000"/>
              </a:lnSpc>
            </a:pPr>
            <a:endParaRPr lang="en-US" altLang="zh-CN" sz="1400" i="1" baseline="-25000" dirty="0" smtClean="0"/>
          </a:p>
          <a:p>
            <a:pPr lvl="1">
              <a:lnSpc>
                <a:spcPct val="114000"/>
              </a:lnSpc>
            </a:pPr>
            <a:endParaRPr lang="en-US" altLang="zh-CN" sz="1400" i="1" baseline="-25000" dirty="0" smtClean="0"/>
          </a:p>
          <a:p>
            <a:pPr lvl="1">
              <a:lnSpc>
                <a:spcPct val="114000"/>
              </a:lnSpc>
            </a:pPr>
            <a:r>
              <a:rPr lang="en-US" altLang="zh-CN" sz="1200" i="1" dirty="0" smtClean="0"/>
              <a:t>Playback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stage:stall</a:t>
            </a:r>
            <a:r>
              <a:rPr lang="en-US" altLang="zh-CN" sz="1200" dirty="0" smtClean="0"/>
              <a:t> prediction in previous page</a:t>
            </a:r>
          </a:p>
          <a:p>
            <a:pPr marL="540000" lvl="1">
              <a:lnSpc>
                <a:spcPct val="114000"/>
              </a:lnSpc>
              <a:buFont typeface="+mj-lt"/>
              <a:buAutoNum type="arabicPeriod" startAt="3"/>
            </a:pPr>
            <a:r>
              <a:rPr lang="en-US" altLang="zh-CN" sz="1400" i="1" dirty="0"/>
              <a:t>I</a:t>
            </a:r>
            <a:r>
              <a:rPr lang="en-US" altLang="zh-CN" sz="1400" i="1" baseline="-25000" dirty="0"/>
              <a:t>ID</a:t>
            </a:r>
            <a:r>
              <a:rPr lang="en-US" altLang="zh-CN" sz="1400" i="1" dirty="0"/>
              <a:t>(Impairment due to initial delay</a:t>
            </a:r>
            <a:r>
              <a:rPr lang="en-US" altLang="zh-CN" sz="1400" i="1" dirty="0" smtClean="0"/>
              <a:t>)</a:t>
            </a:r>
          </a:p>
          <a:p>
            <a:pPr marL="540000" lvl="1">
              <a:buFont typeface="+mj-lt"/>
              <a:buAutoNum type="arabicPeriod" startAt="3"/>
            </a:pPr>
            <a:endParaRPr lang="en-US" altLang="zh-CN" sz="1400" i="1" dirty="0"/>
          </a:p>
          <a:p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lvl="1"/>
            <a:endParaRPr lang="zh-CN" altLang="en-US" sz="1400" i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056188" y="2276872"/>
          <a:ext cx="269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9" name="Equation" r:id="rId7" imgW="2692080" imgH="431640" progId="Equation.DSMT4">
                  <p:embed/>
                </p:oleObj>
              </mc:Choice>
              <mc:Fallback>
                <p:oleObj name="Equation" r:id="rId7" imgW="269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6188" y="2276872"/>
                        <a:ext cx="2692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5056188" y="5140582"/>
          <a:ext cx="1748060" cy="41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0" name="Equation" r:id="rId9" imgW="1892160" imgH="431640" progId="Equation.DSMT4">
                  <p:embed/>
                </p:oleObj>
              </mc:Choice>
              <mc:Fallback>
                <p:oleObj name="Equation" r:id="rId9" imgW="189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6188" y="5140582"/>
                        <a:ext cx="1748060" cy="41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5056188" y="2668012"/>
          <a:ext cx="4021026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1" name="Equation" r:id="rId11" imgW="3466800" imgH="482400" progId="Equation.DSMT4">
                  <p:embed/>
                </p:oleObj>
              </mc:Choice>
              <mc:Fallback>
                <p:oleObj name="Equation" r:id="rId11" imgW="3466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6188" y="2668012"/>
                        <a:ext cx="4021026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5056188" y="3289731"/>
          <a:ext cx="220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2" name="Equation" r:id="rId13" imgW="2209680" imgH="241200" progId="Equation.DSMT4">
                  <p:embed/>
                </p:oleObj>
              </mc:Choice>
              <mc:Fallback>
                <p:oleObj name="Equation" r:id="rId13" imgW="220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56188" y="3289731"/>
                        <a:ext cx="220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6852146" y="510664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3" name="Equation" r:id="rId15" imgW="2260440" imgH="482400" progId="Equation.DSMT4">
                  <p:embed/>
                </p:oleObj>
              </mc:Choice>
              <mc:Fallback>
                <p:oleObj name="Equation" r:id="rId15" imgW="2260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2146" y="5106640"/>
                        <a:ext cx="2260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056188" y="4098404"/>
          <a:ext cx="3187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4" name="Equation" r:id="rId17" imgW="3187440" imgH="266400" progId="Equation.DSMT4">
                  <p:embed/>
                </p:oleObj>
              </mc:Choice>
              <mc:Fallback>
                <p:oleObj name="Equation" r:id="rId17" imgW="3187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56188" y="4098404"/>
                        <a:ext cx="3187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076056" y="6093296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5" name="Equation" r:id="rId19" imgW="1904760" imgH="431640" progId="Equation.DSMT4">
                  <p:embed/>
                </p:oleObj>
              </mc:Choice>
              <mc:Fallback>
                <p:oleObj name="Equation" r:id="rId19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76056" y="6093296"/>
                        <a:ext cx="1905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427984" y="6579367"/>
            <a:ext cx="41764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[1] Yao Liu et al,” User Experience Modeling for DASH Video” ,2013</a:t>
            </a:r>
            <a:r>
              <a:rPr lang="en-US" altLang="zh-CN" sz="1000" dirty="0" smtClean="0"/>
              <a:t>.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421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1211" y="762000"/>
            <a:ext cx="7731269" cy="469868"/>
          </a:xfrm>
        </p:spPr>
        <p:txBody>
          <a:bodyPr/>
          <a:lstStyle/>
          <a:p>
            <a:r>
              <a:rPr lang="en-US" altLang="zh-CN" sz="3200" dirty="0" err="1" smtClean="0"/>
              <a:t>QoE</a:t>
            </a:r>
            <a:r>
              <a:rPr lang="en-US" altLang="zh-CN" sz="3200" dirty="0" smtClean="0"/>
              <a:t> Based Bitrate Adaptation in DASH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395536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Performance Analyze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/>
          </p:nvPr>
        </p:nvGraphicFramePr>
        <p:xfrm>
          <a:off x="-108520" y="1925727"/>
          <a:ext cx="4444539" cy="2808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7504" y="4725144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Compared algorithm: </a:t>
            </a:r>
            <a:r>
              <a:rPr lang="en-US" altLang="zh-CN" sz="1600" dirty="0" smtClean="0"/>
              <a:t>utilizes </a:t>
            </a:r>
            <a:r>
              <a:rPr lang="en-US" altLang="zh-CN" sz="1600" dirty="0" err="1" smtClean="0"/>
              <a:t>QoE</a:t>
            </a:r>
            <a:r>
              <a:rPr lang="en-US" altLang="zh-CN" sz="1600" dirty="0" smtClean="0"/>
              <a:t> model in a qualitative method, when bitrate switch-down is needed, smoother switch is preferred. The algorithm consumes buffer for a smoother switch-down.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04" y="6479470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[2] </a:t>
            </a:r>
            <a:r>
              <a:rPr lang="en-US" altLang="zh-CN" sz="1050" dirty="0" err="1"/>
              <a:t>Dongeun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Suh</a:t>
            </a:r>
            <a:r>
              <a:rPr lang="en-US" altLang="zh-CN" sz="1050" dirty="0"/>
              <a:t> et al, "</a:t>
            </a:r>
            <a:r>
              <a:rPr lang="en-US" altLang="zh-CN" sz="1050" dirty="0" err="1"/>
              <a:t>QoE</a:t>
            </a:r>
            <a:r>
              <a:rPr lang="en-US" altLang="zh-CN" sz="1050" dirty="0"/>
              <a:t>-enhanced Adaptation Algorithm over DASH for Multimedia Streaming" 2014</a:t>
            </a:r>
            <a:r>
              <a:rPr lang="en-US" altLang="zh-CN" sz="1050" dirty="0" smtClean="0"/>
              <a:t>.</a:t>
            </a:r>
            <a:endParaRPr lang="en-US" altLang="zh-CN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83968" y="1412776"/>
            <a:ext cx="648072" cy="5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16016" y="1268760"/>
            <a:ext cx="417646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Overall Optimization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Deduced off-line with awareness of</a:t>
            </a:r>
          </a:p>
          <a:p>
            <a:pPr lvl="1"/>
            <a:r>
              <a:rPr lang="en-US" altLang="zh-CN" sz="1600" dirty="0" smtClean="0"/>
              <a:t>1.Size of segment </a:t>
            </a:r>
            <a:r>
              <a:rPr lang="en-US" altLang="zh-CN" sz="1600" i="1" dirty="0" smtClean="0"/>
              <a:t>k</a:t>
            </a:r>
            <a:r>
              <a:rPr lang="en-US" altLang="zh-CN" sz="1600" dirty="0" smtClean="0"/>
              <a:t> with bitrate level </a:t>
            </a:r>
            <a:r>
              <a:rPr lang="en-US" altLang="zh-CN" sz="1600" i="1" dirty="0" smtClean="0"/>
              <a:t>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i="1" dirty="0"/>
          </a:p>
          <a:p>
            <a:pPr marL="342900" indent="-342900">
              <a:buFont typeface="+mj-lt"/>
              <a:buAutoNum type="arabicPeriod"/>
            </a:pPr>
            <a:endParaRPr lang="en-US" altLang="zh-CN" sz="1600" i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i="1" dirty="0"/>
          </a:p>
          <a:p>
            <a:pPr marL="342900" indent="-342900">
              <a:buFont typeface="+mj-lt"/>
              <a:buAutoNum type="arabicPeriod"/>
            </a:pPr>
            <a:endParaRPr lang="en-US" altLang="zh-CN" sz="1600" i="1" dirty="0" smtClean="0"/>
          </a:p>
          <a:p>
            <a:pPr lvl="1"/>
            <a:r>
              <a:rPr lang="en-US" altLang="zh-CN" sz="1600" dirty="0" smtClean="0"/>
              <a:t>2. Average </a:t>
            </a:r>
            <a:r>
              <a:rPr lang="en-US" altLang="zh-CN" sz="1600" dirty="0"/>
              <a:t>bandwidth when download segment </a:t>
            </a:r>
            <a:r>
              <a:rPr lang="en-US" altLang="zh-CN" sz="1600" i="1" dirty="0"/>
              <a:t>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Determine a combination of bitrate level for each segments 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that maximizes </a:t>
            </a:r>
            <a:r>
              <a:rPr lang="en-US" altLang="zh-CN" sz="1600" dirty="0" err="1" smtClean="0"/>
              <a:t>QoE</a:t>
            </a:r>
            <a:r>
              <a:rPr lang="en-US" altLang="zh-CN" sz="1600" dirty="0" smtClean="0"/>
              <a:t> score in a specific </a:t>
            </a:r>
            <a:r>
              <a:rPr lang="en-US" altLang="zh-CN" sz="1600" dirty="0" err="1" smtClean="0"/>
              <a:t>QoE</a:t>
            </a:r>
            <a:r>
              <a:rPr lang="en-US" altLang="zh-CN" sz="1600" dirty="0" smtClean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Model </a:t>
            </a:r>
            <a:r>
              <a:rPr lang="en-US" altLang="zh-CN" sz="1600" dirty="0"/>
              <a:t>the problem as </a:t>
            </a:r>
            <a:r>
              <a:rPr lang="en-US" altLang="zh-CN" sz="1600" i="1" u="sng" dirty="0"/>
              <a:t>Combinatorial </a:t>
            </a:r>
            <a:r>
              <a:rPr lang="en-US" altLang="zh-CN" sz="1600" i="1" u="sng" dirty="0" smtClean="0"/>
              <a:t>Optimization</a:t>
            </a:r>
            <a:r>
              <a:rPr lang="en-US" altLang="zh-C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Solution: (1)DP(optimization with limit condition); (</a:t>
            </a:r>
            <a:r>
              <a:rPr lang="en-US" altLang="zh-CN" sz="1600" dirty="0"/>
              <a:t>2) </a:t>
            </a:r>
            <a:r>
              <a:rPr lang="en-US" altLang="zh-CN" sz="1600" dirty="0" smtClean="0"/>
              <a:t>Heuristic algorithms(sub-optimization without limit condition).</a:t>
            </a:r>
          </a:p>
          <a:p>
            <a:endParaRPr lang="en-US" altLang="zh-CN" i="1" dirty="0" smtClean="0"/>
          </a:p>
          <a:p>
            <a:endParaRPr lang="en-US" altLang="zh-CN" i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374404" y="2043516"/>
          <a:ext cx="1844970" cy="96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2" name="Equation" r:id="rId4" imgW="1790640" imgH="939600" progId="Equation.DSMT4">
                  <p:embed/>
                </p:oleObj>
              </mc:Choice>
              <mc:Fallback>
                <p:oleObj name="Equation" r:id="rId4" imgW="1790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4404" y="2043516"/>
                        <a:ext cx="1844970" cy="968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374404" y="3481777"/>
          <a:ext cx="1380876" cy="32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3" name="Equation" r:id="rId6" imgW="1066680" imgH="253800" progId="Equation.DSMT4">
                  <p:embed/>
                </p:oleObj>
              </mc:Choice>
              <mc:Fallback>
                <p:oleObj name="Equation" r:id="rId6" imgW="106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4404" y="3481777"/>
                        <a:ext cx="1380876" cy="32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374404" y="4208855"/>
          <a:ext cx="2698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4" name="Equation" r:id="rId8" imgW="2158920" imgH="253800" progId="Equation.DSMT4">
                  <p:embed/>
                </p:oleObj>
              </mc:Choice>
              <mc:Fallback>
                <p:oleObj name="Equation" r:id="rId8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4404" y="4208855"/>
                        <a:ext cx="26987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17086"/>
      </p:ext>
    </p:extLst>
  </p:cSld>
  <p:clrMapOvr>
    <a:masterClrMapping/>
  </p:clrMapOvr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9997</TotalTime>
  <Words>1298</Words>
  <Application>Microsoft Office PowerPoint</Application>
  <PresentationFormat>全屏显示(4:3)</PresentationFormat>
  <Paragraphs>288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Cambria Math</vt:lpstr>
      <vt:lpstr>Times New Roman</vt:lpstr>
      <vt:lpstr>muban</vt:lpstr>
      <vt:lpstr>Equation</vt:lpstr>
      <vt:lpstr>公式</vt:lpstr>
      <vt:lpstr>Visio</vt:lpstr>
      <vt:lpstr>User Experience Study on DASH</vt:lpstr>
      <vt:lpstr>Summary</vt:lpstr>
      <vt:lpstr>User Experience Impairment Factors on DASH Service</vt:lpstr>
      <vt:lpstr>Propose QoE Model</vt:lpstr>
      <vt:lpstr>QoE Model for Level Variation</vt:lpstr>
      <vt:lpstr>QoE Model for Level Variation</vt:lpstr>
      <vt:lpstr>Stall Prediction of DASH Service</vt:lpstr>
      <vt:lpstr>QoE Based Bitrate Adaptation in DASH</vt:lpstr>
      <vt:lpstr>QoE Based Bitrate Adaptation in DASH</vt:lpstr>
      <vt:lpstr>Bandwidth Estimation in DASH</vt:lpstr>
      <vt:lpstr>Bandwidth Estimation in DASH</vt:lpstr>
      <vt:lpstr>Multi-Users in DASH service (on going)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DELL</cp:lastModifiedBy>
  <cp:revision>942</cp:revision>
  <dcterms:created xsi:type="dcterms:W3CDTF">2014-07-04T09:05:20Z</dcterms:created>
  <dcterms:modified xsi:type="dcterms:W3CDTF">2014-11-23T12:36:28Z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