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325" r:id="rId4"/>
    <p:sldId id="327" r:id="rId5"/>
    <p:sldId id="316" r:id="rId6"/>
    <p:sldId id="328" r:id="rId7"/>
    <p:sldId id="259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8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258"/>
            <p14:sldId id="325"/>
            <p14:sldId id="327"/>
            <p14:sldId id="316"/>
            <p14:sldId id="328"/>
            <p14:sldId id="259"/>
          </p14:sldIdLst>
        </p14:section>
        <p14:section name="Adaptive" id="{1AE4D677-38C8-45BD-865C-A6FA9E27CE50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1" autoAdjust="0"/>
  </p:normalViewPr>
  <p:slideViewPr>
    <p:cSldViewPr>
      <p:cViewPr varScale="1">
        <p:scale>
          <a:sx n="81" d="100"/>
          <a:sy n="81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4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6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客观数据更新后，</a:t>
            </a:r>
            <a:r>
              <a:rPr lang="en-US" altLang="zh-CN" b="0" dirty="0" smtClean="0"/>
              <a:t>UCSD</a:t>
            </a:r>
            <a:r>
              <a:rPr lang="zh-CN" altLang="en-US" b="0" dirty="0" smtClean="0"/>
              <a:t>模型表现有所提升（见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栏）</a:t>
            </a:r>
            <a:endParaRPr lang="en-US" altLang="zh-CN" b="0" dirty="0" smtClean="0"/>
          </a:p>
          <a:p>
            <a:r>
              <a:rPr lang="en-US" altLang="zh-CN" b="0" dirty="0" smtClean="0"/>
              <a:t>UCSD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主观测试得分契合度不高（</a:t>
            </a:r>
            <a:r>
              <a:rPr lang="en-US" altLang="zh-CN" b="0" dirty="0" smtClean="0"/>
              <a:t>PCC</a:t>
            </a:r>
            <a:r>
              <a:rPr lang="zh-CN" altLang="en-US" b="0" dirty="0" smtClean="0"/>
              <a:t>并不好，且</a:t>
            </a:r>
            <a:r>
              <a:rPr lang="en-US" altLang="zh-CN" b="0" dirty="0" smtClean="0"/>
              <a:t>MSE</a:t>
            </a:r>
            <a:r>
              <a:rPr lang="zh-CN" altLang="en-US" b="0" dirty="0" smtClean="0"/>
              <a:t>很高）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2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客观数据更新后，</a:t>
            </a:r>
            <a:r>
              <a:rPr lang="en-US" altLang="zh-CN" b="0" dirty="0" smtClean="0"/>
              <a:t>UCSD</a:t>
            </a:r>
            <a:r>
              <a:rPr lang="zh-CN" altLang="en-US" b="0" dirty="0" smtClean="0"/>
              <a:t>模型表现有所提升（见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栏）</a:t>
            </a:r>
            <a:endParaRPr lang="en-US" altLang="zh-CN" b="0" dirty="0" smtClean="0"/>
          </a:p>
          <a:p>
            <a:r>
              <a:rPr lang="en-US" altLang="zh-CN" b="0" dirty="0" smtClean="0"/>
              <a:t>UCSD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主观测试得分契合度不高（</a:t>
            </a:r>
            <a:r>
              <a:rPr lang="en-US" altLang="zh-CN" b="0" dirty="0" smtClean="0"/>
              <a:t>PCC</a:t>
            </a:r>
            <a:r>
              <a:rPr lang="zh-CN" altLang="en-US" b="0" dirty="0" smtClean="0"/>
              <a:t>并不好，且</a:t>
            </a:r>
            <a:r>
              <a:rPr lang="en-US" altLang="zh-CN" b="0" dirty="0" smtClean="0"/>
              <a:t>MSE</a:t>
            </a:r>
            <a:r>
              <a:rPr lang="zh-CN" altLang="en-US" b="0" dirty="0" smtClean="0"/>
              <a:t>很高）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2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这里讲的是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是如何迭代搜索一个</a:t>
            </a:r>
            <a:r>
              <a:rPr lang="en-US" altLang="zh-CN" dirty="0" smtClean="0"/>
              <a:t>CTU</a:t>
            </a:r>
            <a:r>
              <a:rPr lang="zh-CN" altLang="en-US" dirty="0" smtClean="0"/>
              <a:t>所有的划分可能性的。</a:t>
            </a:r>
            <a:endParaRPr lang="en-US" altLang="zh-CN" dirty="0" smtClean="0"/>
          </a:p>
          <a:p>
            <a:r>
              <a:rPr lang="zh-CN" altLang="en-US" dirty="0" smtClean="0"/>
              <a:t>在图像初始化划分好</a:t>
            </a:r>
            <a:r>
              <a:rPr lang="en-US" altLang="zh-CN" dirty="0" smtClean="0"/>
              <a:t>CTU</a:t>
            </a:r>
            <a:r>
              <a:rPr lang="zh-CN" altLang="en-US" dirty="0" smtClean="0"/>
              <a:t>后，编码器首先在最高层，也就是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的大小是</a:t>
            </a:r>
            <a:r>
              <a:rPr lang="en-US" altLang="zh-CN" dirty="0" smtClean="0"/>
              <a:t>64x64</a:t>
            </a:r>
            <a:r>
              <a:rPr lang="zh-CN" altLang="en-US" dirty="0" smtClean="0"/>
              <a:t>的情况下进行搜索最佳模式，并进行编码。编码完成后，编码器会得出一个在此种</a:t>
            </a:r>
            <a:r>
              <a:rPr lang="en-US" altLang="zh-CN" dirty="0" smtClean="0"/>
              <a:t>CU</a:t>
            </a:r>
            <a:r>
              <a:rPr lang="zh-CN" altLang="en-US" dirty="0" smtClean="0"/>
              <a:t>划分下编码所需的代价值。这个代价值被称为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RDO cost </a:t>
            </a:r>
            <a:r>
              <a:rPr lang="zh-CN" altLang="en-US" dirty="0" smtClean="0"/>
              <a:t>是编码</a:t>
            </a:r>
            <a:r>
              <a:rPr lang="zh-CN" altLang="en-US" b="1" i="1" dirty="0" smtClean="0"/>
              <a:t>残差信息量和编码模式信息量</a:t>
            </a:r>
            <a:r>
              <a:rPr lang="zh-CN" altLang="en-US" dirty="0" smtClean="0"/>
              <a:t>的线性组合。</a:t>
            </a:r>
            <a:r>
              <a:rPr lang="zh-CN" altLang="en-US" b="1" i="1" dirty="0" smtClean="0"/>
              <a:t>残差信息量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RDO cost </a:t>
            </a:r>
            <a:r>
              <a:rPr lang="zh-CN" altLang="en-US" dirty="0" smtClean="0"/>
              <a:t>越大。</a:t>
            </a:r>
            <a:r>
              <a:rPr lang="zh-CN" altLang="en-US" b="1" i="1" dirty="0" smtClean="0"/>
              <a:t>编码模式信息量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也越大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两个都是正比例关系。</a:t>
            </a:r>
            <a:endParaRPr lang="en-US" altLang="zh-CN" dirty="0" smtClean="0"/>
          </a:p>
          <a:p>
            <a:r>
              <a:rPr lang="zh-CN" altLang="en-US" dirty="0" smtClean="0"/>
              <a:t>在得出最高层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以后， 编码器将最高层</a:t>
            </a:r>
            <a:r>
              <a:rPr lang="en-US" altLang="zh-CN" dirty="0" smtClean="0"/>
              <a:t>64x64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划分成四个同等大小的</a:t>
            </a:r>
            <a:r>
              <a:rPr lang="en-US" altLang="zh-CN" dirty="0" smtClean="0"/>
              <a:t>32x32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。然后在每个子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上独立的进行预测模式搜索和编码。最后，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会独立的得出自己的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编码器会将这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求和然后拿求和后的结果和之前最高层的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进行比较。谁的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更小，说明谁的分割方式比另一种更好。如果结果说明分割为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效果更好，那么同样的步骤会在子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上再来一次。直到达到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的最大深度。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的帧内编码中，在</a:t>
            </a:r>
            <a:r>
              <a:rPr lang="en-US" altLang="zh-CN" dirty="0" smtClean="0"/>
              <a:t>RDO</a:t>
            </a:r>
            <a:r>
              <a:rPr lang="zh-CN" altLang="en-US" dirty="0" smtClean="0"/>
              <a:t>之前程序会先计算</a:t>
            </a:r>
            <a:r>
              <a:rPr lang="en-US" altLang="zh-CN" dirty="0" smtClean="0"/>
              <a:t>RMS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RMS</a:t>
            </a:r>
            <a:r>
              <a:rPr lang="zh-CN" altLang="en-US" dirty="0" smtClean="0"/>
              <a:t>的目标是以较低的复杂度选出几个最有可能的预测模式，选出几个模式后，将这几个模式传给</a:t>
            </a:r>
            <a:r>
              <a:rPr lang="en-US" altLang="zh-CN" dirty="0" smtClean="0"/>
              <a:t>RDO</a:t>
            </a:r>
            <a:r>
              <a:rPr lang="zh-CN" altLang="en-US" dirty="0" smtClean="0"/>
              <a:t>再进行高复杂度的计算。可以理解为对</a:t>
            </a:r>
            <a:r>
              <a:rPr lang="en-US" altLang="zh-CN" dirty="0" smtClean="0"/>
              <a:t>RDO</a:t>
            </a:r>
            <a:r>
              <a:rPr lang="zh-CN" altLang="en-US" dirty="0" smtClean="0"/>
              <a:t>的一次初筛。</a:t>
            </a:r>
            <a:r>
              <a:rPr lang="en-US" altLang="zh-CN" dirty="0" smtClean="0"/>
              <a:t>RMS </a:t>
            </a:r>
            <a:r>
              <a:rPr lang="zh-CN" altLang="en-US" dirty="0" smtClean="0"/>
              <a:t>同样需要对每种预测模式得出一个</a:t>
            </a:r>
            <a:r>
              <a:rPr lang="en-US" altLang="zh-CN" dirty="0" smtClean="0"/>
              <a:t>RMS cost</a:t>
            </a:r>
            <a:r>
              <a:rPr lang="zh-CN" altLang="en-US" dirty="0" smtClean="0"/>
              <a:t>，然后比较各个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得到模式间好坏的比较。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我们会有一种感觉，那就是如果</a:t>
            </a:r>
            <a:r>
              <a:rPr lang="en-US" altLang="zh-CN" dirty="0" smtClean="0"/>
              <a:t>RMS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RDO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都比较大的话，说明当前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的预测模式和原始图像匹配的不是很好，是很有可能被分隔成更小的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进行编码的。而反之，如果</a:t>
            </a:r>
            <a:r>
              <a:rPr lang="en-US" altLang="zh-CN" dirty="0" smtClean="0"/>
              <a:t>RMS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RDO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都非常小的话，那么使用该大小的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进行编码的效果已经很好，已经不再需要分割为更小的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再进行计算了。对应在我们的程序流程上，我设计了两个编码的过程，来实现这个想法。</a:t>
            </a:r>
            <a:endParaRPr lang="en-US" altLang="zh-CN" dirty="0" smtClean="0"/>
          </a:p>
          <a:p>
            <a:r>
              <a:rPr lang="zh-CN" altLang="en-US" dirty="0" smtClean="0"/>
              <a:t>在图中，绿色的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指的是该</a:t>
            </a:r>
            <a:r>
              <a:rPr lang="en-US" altLang="zh-CN" dirty="0" smtClean="0"/>
              <a:t>CU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RMS cost</a:t>
            </a:r>
            <a:r>
              <a:rPr lang="zh-CN" altLang="en-US" dirty="0" smtClean="0"/>
              <a:t>已经很大。于是，在计算完</a:t>
            </a:r>
            <a:r>
              <a:rPr lang="en-US" altLang="zh-CN" dirty="0" smtClean="0"/>
              <a:t>RMS cost</a:t>
            </a:r>
            <a:r>
              <a:rPr lang="zh-CN" altLang="en-US" dirty="0" smtClean="0"/>
              <a:t>后，不再计算该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，直接将改</a:t>
            </a:r>
            <a:r>
              <a:rPr lang="en-US" altLang="zh-CN" dirty="0" smtClean="0"/>
              <a:t>CU</a:t>
            </a:r>
            <a:r>
              <a:rPr lang="zh-CN" altLang="en-US" dirty="0" smtClean="0"/>
              <a:t>分割为四个子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。这个过程体现在图中的</a:t>
            </a:r>
            <a:r>
              <a:rPr lang="en-US" altLang="zh-CN" dirty="0" smtClean="0"/>
              <a:t>CU1</a:t>
            </a:r>
            <a:r>
              <a:rPr lang="zh-CN" altLang="en-US" dirty="0" smtClean="0"/>
              <a:t>和他下面的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而红的的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指的是这个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很小。于是我们不再计算改</a:t>
            </a:r>
            <a:r>
              <a:rPr lang="en-US" altLang="zh-CN" dirty="0" smtClean="0"/>
              <a:t>CU</a:t>
            </a:r>
            <a:r>
              <a:rPr lang="zh-CN" altLang="en-US" dirty="0" smtClean="0"/>
              <a:t>继续向下分割时的情况。以该</a:t>
            </a:r>
            <a:r>
              <a:rPr lang="en-US" altLang="zh-CN" dirty="0" smtClean="0"/>
              <a:t>CU</a:t>
            </a:r>
            <a:r>
              <a:rPr lang="zh-CN" altLang="en-US" dirty="0" smtClean="0"/>
              <a:t>直接最为最佳分割方式。</a:t>
            </a:r>
            <a:endParaRPr lang="en-US" altLang="zh-CN" dirty="0" smtClean="0"/>
          </a:p>
          <a:p>
            <a:r>
              <a:rPr lang="zh-CN" altLang="en-US" dirty="0" smtClean="0"/>
              <a:t>这两个处理安排都减少了编码器的运算量。加速了编码过程。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116A-42D3-40C2-A0EF-8B32254BBC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8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为了量化研究一个</a:t>
            </a:r>
            <a:r>
              <a:rPr lang="en-US" altLang="zh-CN" dirty="0" smtClean="0"/>
              <a:t>CU</a:t>
            </a:r>
            <a:r>
              <a:rPr lang="zh-CN" altLang="en-US" dirty="0" smtClean="0"/>
              <a:t>是否被继续划分为更小的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这一问题</a:t>
            </a:r>
            <a:r>
              <a:rPr lang="zh-CN" altLang="en-US" baseline="0" dirty="0" smtClean="0"/>
              <a:t> 与 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RDO cost</a:t>
            </a:r>
            <a:r>
              <a:rPr lang="zh-CN" altLang="en-US" baseline="0" dirty="0" smtClean="0"/>
              <a:t>的关系，我们通过实验得出了以下的图。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在此图中，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轴指</a:t>
            </a:r>
            <a:r>
              <a:rPr lang="en-US" altLang="zh-CN" baseline="0" dirty="0" smtClean="0"/>
              <a:t>RDO cost</a:t>
            </a:r>
            <a:r>
              <a:rPr lang="zh-CN" altLang="en-US" baseline="0" dirty="0" smtClean="0"/>
              <a:t>的大小。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轴指的是在某一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下， 选择不分割当前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以及分割的当前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的样本数。其中蓝色线统计的是选择不分割的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，红色线统计的选择分割的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。绿色线是用红色线的值除以红色线加蓝色线的值。指的是在某一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下，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选择分割为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个子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作为最优选择的概率。</a:t>
            </a:r>
            <a:endParaRPr lang="en-US" altLang="zh-CN" baseline="0" dirty="0" smtClean="0"/>
          </a:p>
          <a:p>
            <a:r>
              <a:rPr lang="zh-CN" altLang="en-US" dirty="0" smtClean="0"/>
              <a:t>绿色线的度量写在图的右边坐标轴上。可以看到，随着一个</a:t>
            </a:r>
            <a:r>
              <a:rPr lang="en-US" altLang="zh-CN" dirty="0" smtClean="0"/>
              <a:t>CU cost</a:t>
            </a:r>
            <a:r>
              <a:rPr lang="zh-CN" altLang="en-US" dirty="0" smtClean="0"/>
              <a:t>的增大，</a:t>
            </a:r>
            <a:r>
              <a:rPr lang="en-US" altLang="zh-CN" dirty="0" smtClean="0"/>
              <a:t>CU</a:t>
            </a:r>
            <a:r>
              <a:rPr lang="zh-CN" altLang="en-US" dirty="0" smtClean="0"/>
              <a:t>选择分割的概率就越大，这符合我们主观判断。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为了使用这个概率来加速</a:t>
            </a:r>
            <a:r>
              <a:rPr lang="en-US" altLang="zh-CN" dirty="0" smtClean="0"/>
              <a:t>CTU</a:t>
            </a:r>
            <a:r>
              <a:rPr lang="zh-CN" altLang="en-US" dirty="0" smtClean="0"/>
              <a:t>结构的选择。我们设置了两个阈值，一个是上阈值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，一个是下阈值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。如果分割的概率高于上阈值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，那么就让编码器执行</a:t>
            </a:r>
            <a:r>
              <a:rPr lang="en-US" altLang="zh-CN" dirty="0" smtClean="0"/>
              <a:t>ES</a:t>
            </a:r>
            <a:r>
              <a:rPr lang="zh-CN" altLang="en-US" dirty="0" smtClean="0"/>
              <a:t>算法，算完</a:t>
            </a:r>
            <a:r>
              <a:rPr lang="en-US" altLang="zh-CN" dirty="0" smtClean="0"/>
              <a:t>RMS</a:t>
            </a:r>
            <a:r>
              <a:rPr lang="zh-CN" altLang="en-US" dirty="0" smtClean="0"/>
              <a:t>不必再算</a:t>
            </a:r>
            <a:r>
              <a:rPr lang="en-US" altLang="zh-CN" dirty="0" smtClean="0"/>
              <a:t>RDO</a:t>
            </a:r>
            <a:r>
              <a:rPr lang="zh-CN" altLang="en-US" dirty="0" smtClean="0"/>
              <a:t>。直接进行分割。如果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小于下阈值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，就让编码器执行</a:t>
            </a:r>
            <a:r>
              <a:rPr lang="en-US" altLang="zh-CN" dirty="0" smtClean="0"/>
              <a:t>EP</a:t>
            </a:r>
            <a:r>
              <a:rPr lang="zh-CN" altLang="en-US" dirty="0" smtClean="0"/>
              <a:t>算法，算完该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</a:t>
            </a:r>
            <a:r>
              <a:rPr lang="zh-CN" altLang="en-US" dirty="0" smtClean="0"/>
              <a:t>后，不再算他的四个子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。这样就节省了算法复杂度。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值得注意的是，在这幅图中，</a:t>
            </a:r>
            <a:r>
              <a:rPr lang="en-US" altLang="zh-CN" dirty="0" smtClean="0"/>
              <a:t>RDO </a:t>
            </a:r>
            <a:r>
              <a:rPr lang="zh-CN" altLang="en-US" dirty="0" smtClean="0"/>
              <a:t>的大小被表示为区间序号。由于我们统计的是在区间上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的样本数。在这幅图中，一个区间的长度被设置为</a:t>
            </a:r>
            <a:r>
              <a:rPr lang="en-US" altLang="zh-CN" dirty="0" smtClean="0"/>
              <a:t>50.</a:t>
            </a:r>
            <a:r>
              <a:rPr lang="zh-CN" altLang="en-US" dirty="0" smtClean="0"/>
              <a:t>也就是说，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时，实际代表的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区间为</a:t>
            </a:r>
            <a:r>
              <a:rPr lang="en-US" altLang="zh-CN" dirty="0" smtClean="0"/>
              <a:t>0~50</a:t>
            </a:r>
            <a:r>
              <a:rPr lang="zh-CN" altLang="en-US" dirty="0" smtClean="0"/>
              <a:t>。以此类推。这样的统计方法有着一定的缺陷。</a:t>
            </a:r>
            <a:endParaRPr lang="en-US" altLang="zh-CN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每一个区间上的样本数量相差很大。在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值较大时，一个区间上在统计一帧图像后，得到的样本很少，造成分割概率统计的不准确。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dirty="0" smtClean="0"/>
              <a:t>为了解决这一缺陷，我设计了如下方法。在整个的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上，我设置了两个阈值，</a:t>
            </a:r>
            <a:r>
              <a:rPr lang="en-US" altLang="zh-CN" dirty="0" smtClean="0"/>
              <a:t>th1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116A-42D3-40C2-A0EF-8B32254BBC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6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1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32D8693B-177B-4BD2-90E4-26FA30A04346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>
                <a:solidFill>
                  <a:srgbClr val="0000FF"/>
                </a:solidFill>
              </a:rPr>
              <a:t> BUPT-QUALCOMM Wireless Research Center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__11111.vsdx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22222.vsdx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0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2537218"/>
            <a:ext cx="8713787" cy="675758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Qualcomm Reporting</a:t>
            </a:r>
            <a:endParaRPr lang="zh-CN" altLang="zh-CN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076700"/>
            <a:ext cx="7489825" cy="1562100"/>
          </a:xfrm>
        </p:spPr>
        <p:txBody>
          <a:bodyPr/>
          <a:lstStyle/>
          <a:p>
            <a:r>
              <a:rPr lang="en-US" altLang="zh-CN" sz="2400" dirty="0" smtClean="0"/>
              <a:t>Liu </a:t>
            </a:r>
            <a:r>
              <a:rPr lang="en-US" altLang="zh-CN" sz="2400" dirty="0" err="1" smtClean="0"/>
              <a:t>Yitong</a:t>
            </a:r>
            <a:r>
              <a:rPr lang="en-US" altLang="zh-CN" sz="2400" dirty="0" smtClean="0"/>
              <a:t>, Liu </a:t>
            </a:r>
            <a:r>
              <a:rPr lang="en-US" altLang="zh-CN" sz="2400" dirty="0" err="1" smtClean="0"/>
              <a:t>Hao</a:t>
            </a:r>
            <a:r>
              <a:rPr lang="en-US" altLang="zh-CN" sz="2400" dirty="0" smtClean="0"/>
              <a:t>, Shen Yun, Lin Qi, Li </a:t>
            </a:r>
            <a:r>
              <a:rPr lang="en-US" altLang="zh-CN" sz="2400" dirty="0" err="1" smtClean="0"/>
              <a:t>Yuchen</a:t>
            </a:r>
            <a:endParaRPr lang="en-US" altLang="zh-CN" sz="2400" dirty="0"/>
          </a:p>
          <a:p>
            <a:r>
              <a:rPr lang="en-US" altLang="zh-CN" sz="2400" dirty="0" smtClean="0"/>
              <a:t>liuyitong@bupt.edu.cn</a:t>
            </a:r>
          </a:p>
          <a:p>
            <a:r>
              <a:rPr lang="en-US" altLang="zh-CN" sz="2400" dirty="0" smtClean="0"/>
              <a:t>WT&amp;T Lab @ BUPT </a:t>
            </a:r>
            <a:endParaRPr lang="zh-CN" altLang="en-US" sz="2400" b="0" dirty="0" smtClean="0"/>
          </a:p>
          <a:p>
            <a:endParaRPr lang="zh-CN" altLang="zh-CN" dirty="0" smtClean="0"/>
          </a:p>
        </p:txBody>
      </p:sp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9CB3E23-2FC6-4F27-BB68-890DB62C51B2}" type="datetime1">
              <a:rPr lang="zh-CN" altLang="en-US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2014/10/30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61C29CF-66A0-4F49-94B6-0AAA15A1192F}" type="slidenum">
              <a:rPr lang="en-US" altLang="zh-CN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2049" y="762000"/>
            <a:ext cx="4562133" cy="522190"/>
          </a:xfrm>
        </p:spPr>
        <p:txBody>
          <a:bodyPr/>
          <a:lstStyle/>
          <a:p>
            <a:r>
              <a:rPr lang="en-US" altLang="zh-CN" b="0" dirty="0" smtClean="0"/>
              <a:t>Bandwidth Estimation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Bandwidth estimate in 2 scenario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Long-term variation within a wide range – </a:t>
            </a:r>
            <a:r>
              <a:rPr lang="en-US" altLang="zh-CN" sz="2000" b="0" dirty="0" smtClean="0">
                <a:solidFill>
                  <a:srgbClr val="00B0F0"/>
                </a:solidFill>
              </a:rPr>
              <a:t>Response quickly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Short-term fluctuation within a narrow range – </a:t>
            </a:r>
            <a:r>
              <a:rPr lang="en-US" altLang="zh-CN" sz="2000" b="0" dirty="0" smtClean="0">
                <a:solidFill>
                  <a:srgbClr val="00B0F0"/>
                </a:solidFill>
              </a:rPr>
              <a:t>Keep stable</a:t>
            </a:r>
            <a:endParaRPr lang="zh-CN" altLang="en-US" sz="2000" b="0" dirty="0">
              <a:solidFill>
                <a:srgbClr val="00B0F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306" y="6392999"/>
            <a:ext cx="1905000" cy="457200"/>
          </a:xfrm>
        </p:spPr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1" y="2492896"/>
            <a:ext cx="4307574" cy="2304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75" y="2500934"/>
            <a:ext cx="4141567" cy="2358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608" y="4799968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2 . Bandwidth estimation in scenario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36664" y="485164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3. Bandwidth estimation in scenario 2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6567" y="5067663"/>
                <a:ext cx="3960687" cy="169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/>
                  <a:t>Bandwidth pattern detect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:standard variation of last n segment throughput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1400" dirty="0" smtClean="0"/>
                  <a:t>:average of last n segment throughput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7" y="5067663"/>
                <a:ext cx="3960687" cy="1698350"/>
              </a:xfrm>
              <a:prstGeom prst="rect">
                <a:avLst/>
              </a:prstGeom>
              <a:blipFill rotWithShape="0">
                <a:blip r:embed="rId4"/>
                <a:stretch>
                  <a:fillRect l="-462" t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67944" y="5167350"/>
                <a:ext cx="4176464" cy="150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Bandwidth compute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CN" sz="1200" b="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2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&gt;0.1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167350"/>
                <a:ext cx="4176464" cy="1507464"/>
              </a:xfrm>
              <a:prstGeom prst="rect">
                <a:avLst/>
              </a:prstGeom>
              <a:blipFill rotWithShape="0">
                <a:blip r:embed="rId5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4412" y="762000"/>
            <a:ext cx="4177413" cy="522190"/>
          </a:xfrm>
        </p:spPr>
        <p:txBody>
          <a:bodyPr/>
          <a:lstStyle/>
          <a:p>
            <a:r>
              <a:rPr lang="en-US" altLang="zh-CN" b="0" dirty="0" smtClean="0"/>
              <a:t>Multi-User Scenario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Simulate two-users condition, compared several bit-rate adaptation algorithm: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When bit-rate adaptation is smoother, less fairness achieved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When bit-rate adaptation is smoother, less efficient achieved</a:t>
            </a:r>
          </a:p>
          <a:p>
            <a:pPr marL="374650" lvl="1" indent="0">
              <a:buNone/>
            </a:pPr>
            <a:r>
              <a:rPr lang="en-US" altLang="zh-CN" sz="2000" b="0" dirty="0" smtClean="0"/>
              <a:t> </a:t>
            </a:r>
            <a:endParaRPr lang="zh-CN" altLang="en-US" sz="20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852936"/>
            <a:ext cx="3645175" cy="26099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65" y="2835299"/>
            <a:ext cx="3679860" cy="26423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1295" y="547778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4 . Bit-rate of 2 users, smooth window size =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040276" y="547769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5 . Bit-rate of 2 users, smooth window size = 10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1560" y="5705481"/>
            <a:ext cx="363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Smooth window size</a:t>
            </a:r>
            <a:r>
              <a:rPr lang="en-US" altLang="zh-CN" sz="1200" dirty="0" smtClean="0"/>
              <a:t>: the number of segments taken into estimating bandwidth, a larger value indicates a smoother algorithm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248188" y="5671460"/>
            <a:ext cx="4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Figure 4. </a:t>
            </a:r>
            <a:r>
              <a:rPr lang="en-US" altLang="zh-CN" sz="1200" dirty="0" smtClean="0">
                <a:solidFill>
                  <a:schemeClr val="tx2"/>
                </a:solidFill>
              </a:rPr>
              <a:t>Less smooth, Unfairness = 545.9 Utilization = 0.819 </a:t>
            </a:r>
          </a:p>
          <a:p>
            <a:r>
              <a:rPr lang="en-US" altLang="zh-CN" sz="1200" dirty="0" smtClean="0"/>
              <a:t>Figure 5. </a:t>
            </a:r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</a:rPr>
              <a:t>More smooth, Unfairness = 784.3 Utilization = 0.712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92152" y="6180771"/>
                <a:ext cx="5544616" cy="61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𝑈𝑛𝑓𝑎𝑖𝑟𝑛𝑒𝑠𝑠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𝑈𝑡𝑖𝑙𝑖𝑧𝑎𝑡𝑖𝑜𝑛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52" y="6180771"/>
                <a:ext cx="5544616" cy="610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135381" y="2321895"/>
            <a:ext cx="6159500" cy="7967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60425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4499" y="732052"/>
            <a:ext cx="5915068" cy="679156"/>
          </a:xfrm>
        </p:spPr>
        <p:txBody>
          <a:bodyPr/>
          <a:lstStyle/>
          <a:p>
            <a:r>
              <a:rPr lang="en-US" altLang="zh-CN" sz="2400" b="0" dirty="0"/>
              <a:t>Reducing HEVC Video </a:t>
            </a:r>
            <a:r>
              <a:rPr lang="en-US" altLang="zh-CN" sz="2400" b="0" dirty="0" smtClean="0"/>
              <a:t>Coding Complexity</a:t>
            </a:r>
            <a:br>
              <a:rPr lang="en-US" altLang="zh-CN" sz="2400" b="0" dirty="0" smtClean="0"/>
            </a:br>
            <a:r>
              <a:rPr lang="en-US" altLang="zh-CN" sz="2400" b="0" dirty="0" smtClean="0"/>
              <a:t>Method abstract</a:t>
            </a:r>
            <a:endParaRPr lang="zh-CN" altLang="en-US" sz="2400" b="0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547257" y="1520398"/>
          <a:ext cx="4336868" cy="319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4" name="Visio" r:id="rId5" imgW="5343500" imgH="3905385" progId="Visio.Drawing.15">
                  <p:embed/>
                </p:oleObj>
              </mc:Choice>
              <mc:Fallback>
                <p:oleObj name="Visio" r:id="rId5" imgW="5343500" imgH="39053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257" y="1520398"/>
                        <a:ext cx="4336868" cy="319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6513" y="4817963"/>
            <a:ext cx="5798355" cy="444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Figure. Partition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of CU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 HEVC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with quadtree structure. </a:t>
            </a:r>
            <a:endParaRPr lang="zh-CN" altLang="zh-CN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35382" y="1444522"/>
            <a:ext cx="6138850" cy="7892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60425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9831" y="2416992"/>
            <a:ext cx="12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RDO Cost in Depth1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57214" y="151136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RDO Cost in Depth0</a:t>
            </a:r>
            <a:endParaRPr lang="zh-CN" altLang="en-US" dirty="0"/>
          </a:p>
        </p:txBody>
      </p:sp>
      <p:sp>
        <p:nvSpPr>
          <p:cNvPr id="17" name="上下箭头 16"/>
          <p:cNvSpPr/>
          <p:nvPr/>
        </p:nvSpPr>
        <p:spPr bwMode="auto">
          <a:xfrm>
            <a:off x="1580494" y="2122012"/>
            <a:ext cx="117766" cy="350595"/>
          </a:xfrm>
          <a:prstGeom prst="upDownArrow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60425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823" y="2096907"/>
            <a:ext cx="10733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compare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204" y="6085856"/>
            <a:ext cx="783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RDO/RMS cost is bigger, the distortion of prediction is more serious. The current CU is more likely to be split into four sub-CUs and vice versa.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4193177" y="1657978"/>
            <a:ext cx="3303122" cy="972597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7496299" y="1334812"/>
            <a:ext cx="155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RMS cost is very big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 flipH="1" flipV="1">
            <a:off x="5029200" y="2857463"/>
            <a:ext cx="2467100" cy="1049516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7496299" y="3657792"/>
            <a:ext cx="155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RDO cost is very big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2698" y="3308319"/>
            <a:ext cx="202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(RDO: Rate Distortion</a:t>
            </a:r>
          </a:p>
          <a:p>
            <a:r>
              <a:rPr lang="en-US" altLang="zh-CN" sz="1400" dirty="0" smtClean="0"/>
              <a:t>Optimization)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487126" y="2157693"/>
            <a:ext cx="134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(RMS: Rough </a:t>
            </a:r>
          </a:p>
          <a:p>
            <a:r>
              <a:rPr lang="en-US" altLang="zh-CN" sz="1400" dirty="0" smtClean="0"/>
              <a:t>Mode Search)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63203" y="5372935"/>
            <a:ext cx="783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RMS is a pre-step of RDO, which screens out some suboptimal modes with low complexity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278" y="757250"/>
            <a:ext cx="4331301" cy="522190"/>
          </a:xfrm>
        </p:spPr>
        <p:txBody>
          <a:bodyPr/>
          <a:lstStyle/>
          <a:p>
            <a:r>
              <a:rPr lang="en-US" altLang="zh-CN" b="0" dirty="0"/>
              <a:t>Histogram Statistics </a:t>
            </a:r>
            <a:endParaRPr lang="zh-CN" altLang="en-US" b="0" dirty="0"/>
          </a:p>
        </p:txBody>
      </p:sp>
      <p:pic>
        <p:nvPicPr>
          <p:cNvPr id="4" name="图片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3929" y="1219848"/>
            <a:ext cx="4410071" cy="24237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3680" y="1518247"/>
                <a:ext cx="3497715" cy="1169551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rIns="36000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0000FF"/>
                    </a:solidFill>
                  </a:rPr>
                  <a:t>Blue Curve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b="1" dirty="0"/>
                  <a:t>non-split CU </a:t>
                </a:r>
                <a:r>
                  <a:rPr lang="en-US" altLang="zh-CN" sz="1400" dirty="0" smtClean="0"/>
                  <a:t>cases</a:t>
                </a:r>
              </a:p>
              <a:p>
                <a:r>
                  <a:rPr lang="en-US" altLang="zh-CN" sz="1400" b="1" dirty="0" smtClean="0">
                    <a:solidFill>
                      <a:srgbClr val="FF0000"/>
                    </a:solidFill>
                  </a:rPr>
                  <a:t>Red Curve</a:t>
                </a:r>
                <a:r>
                  <a:rPr lang="en-US" altLang="zh-CN" sz="1400" b="1" dirty="0" smtClean="0"/>
                  <a:t>: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b="1" dirty="0" smtClean="0"/>
                  <a:t>split </a:t>
                </a:r>
                <a:r>
                  <a:rPr lang="en-US" altLang="zh-CN" sz="1400" b="1" dirty="0"/>
                  <a:t>CU </a:t>
                </a:r>
                <a:r>
                  <a:rPr lang="en-US" altLang="zh-CN" sz="1400" dirty="0" smtClean="0"/>
                  <a:t>cases</a:t>
                </a:r>
              </a:p>
              <a:p>
                <a:r>
                  <a:rPr lang="en-US" altLang="zh-CN" sz="1400" b="1" dirty="0" smtClean="0">
                    <a:solidFill>
                      <a:srgbClr val="00FF00"/>
                    </a:solidFill>
                  </a:rPr>
                  <a:t>Green Curve</a:t>
                </a:r>
                <a:r>
                  <a:rPr lang="en-US" altLang="zh-CN" sz="1400" b="1" dirty="0" smtClean="0"/>
                  <a:t>: </a:t>
                </a:r>
                <a:r>
                  <a:rPr lang="en-US" altLang="zh-CN" sz="1400" dirty="0" smtClean="0"/>
                  <a:t>Probability of splitting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) </a:t>
                </a:r>
                <a:r>
                  <a:rPr lang="en-US" altLang="zh-CN" sz="1400" dirty="0"/>
                  <a:t>in each </a:t>
                </a:r>
                <a:r>
                  <a:rPr lang="en-US" altLang="zh-CN" sz="1400" dirty="0" smtClean="0"/>
                  <a:t>interval. </a:t>
                </a:r>
              </a:p>
              <a:p>
                <a:r>
                  <a:rPr lang="en-US" altLang="zh-CN" sz="1400" b="1" dirty="0" smtClean="0">
                    <a:solidFill>
                      <a:srgbClr val="00FF00"/>
                    </a:solidFill>
                  </a:rPr>
                  <a:t>Green</a:t>
                </a:r>
                <a:r>
                  <a:rPr lang="en-US" altLang="zh-CN" sz="1400" b="1" dirty="0" smtClean="0"/>
                  <a:t> = </a:t>
                </a:r>
                <a:r>
                  <a:rPr lang="en-US" altLang="zh-CN" sz="14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zh-CN" sz="1400" b="1" dirty="0" smtClean="0"/>
                  <a:t>/(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</a:rPr>
                  <a:t>Blue</a:t>
                </a:r>
                <a:r>
                  <a:rPr lang="en-US" altLang="zh-CN" sz="1400" b="1" dirty="0" smtClean="0"/>
                  <a:t>+ </a:t>
                </a:r>
                <a:r>
                  <a:rPr lang="en-US" altLang="zh-CN" sz="14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zh-CN" sz="1400" b="1" dirty="0" smtClean="0"/>
                  <a:t>)</a:t>
                </a:r>
                <a:endParaRPr lang="zh-CN" altLang="en-US" sz="1400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0" y="1518247"/>
                <a:ext cx="3497715" cy="1169551"/>
              </a:xfrm>
              <a:prstGeom prst="rect">
                <a:avLst/>
              </a:prstGeom>
              <a:blipFill rotWithShape="0">
                <a:blip r:embed="rId5"/>
                <a:stretch>
                  <a:fillRect l="-1733" r="-121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054560" y="3625079"/>
            <a:ext cx="407475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Figure 1</a:t>
            </a:r>
            <a:r>
              <a:rPr lang="zh-CN" altLang="en-US" sz="1050" b="1" dirty="0" smtClean="0"/>
              <a:t>*</a:t>
            </a:r>
            <a:r>
              <a:rPr lang="en-US" altLang="zh-CN" sz="1050" b="1" dirty="0" smtClean="0"/>
              <a:t>. </a:t>
            </a:r>
            <a:r>
              <a:rPr lang="en-US" altLang="zh-CN" sz="1050" dirty="0" smtClean="0"/>
              <a:t>Splitting Probability Statistics with isometric intervals</a:t>
            </a:r>
            <a:endParaRPr lang="zh-CN" altLang="en-US" sz="105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3679" y="3063821"/>
                <a:ext cx="3497716" cy="52322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l-GR" altLang="zh-CN" sz="1400" b="1" dirty="0" smtClean="0">
                    <a:latin typeface="+mj-lt"/>
                    <a:cs typeface="Lucida Sans Unicode" panose="020B0602030504020204" pitchFamily="34" charset="0"/>
                  </a:rPr>
                  <a:t>α</a:t>
                </a:r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: The threshold set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 to perform  ES</a:t>
                </a:r>
              </a:p>
              <a:p>
                <a:r>
                  <a:rPr lang="el-GR" altLang="zh-CN" sz="1400" b="1" dirty="0" smtClean="0">
                    <a:latin typeface="+mj-lt"/>
                    <a:cs typeface="Lucida Sans Unicode" panose="020B0602030504020204" pitchFamily="34" charset="0"/>
                  </a:rPr>
                  <a:t>β</a:t>
                </a:r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: </a:t>
                </a:r>
                <a:r>
                  <a:rPr lang="en-US" altLang="zh-CN" sz="1400" dirty="0">
                    <a:latin typeface="+mj-lt"/>
                    <a:cs typeface="Lucida Sans Unicode" panose="020B0602030504020204" pitchFamily="34" charset="0"/>
                  </a:rPr>
                  <a:t>The threshold </a:t>
                </a:r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of EP</a:t>
                </a:r>
                <a:endParaRPr lang="zh-CN" altLang="en-US" sz="1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9" y="3063821"/>
                <a:ext cx="349771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73" b="-8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23679" y="6482864"/>
            <a:ext cx="777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</a:rPr>
              <a:t>* </a:t>
            </a:r>
            <a:r>
              <a:rPr lang="en-US" altLang="zh-CN" sz="1200" dirty="0">
                <a:latin typeface="Calibri" panose="020F0502020204030204" pitchFamily="34" charset="0"/>
              </a:rPr>
              <a:t>The CU size of all samples in </a:t>
            </a:r>
            <a:r>
              <a:rPr lang="en-US" altLang="zh-CN" sz="1200" dirty="0" smtClean="0">
                <a:latin typeface="Calibri" panose="020F0502020204030204" pitchFamily="34" charset="0"/>
              </a:rPr>
              <a:t>this figure is </a:t>
            </a:r>
            <a:r>
              <a:rPr lang="en-US" altLang="zh-CN" sz="1200" dirty="0">
                <a:latin typeface="Calibri" panose="020F0502020204030204" pitchFamily="34" charset="0"/>
              </a:rPr>
              <a:t>16x16 and all data come from the first 30 frames of </a:t>
            </a:r>
            <a:r>
              <a:rPr lang="en-US" altLang="zh-CN" sz="1200" i="1" dirty="0" err="1">
                <a:latin typeface="Calibri" panose="020F0502020204030204" pitchFamily="34" charset="0"/>
              </a:rPr>
              <a:t>BQTerrace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内容占位符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507799" y="3916758"/>
          <a:ext cx="4636201" cy="229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Visio" r:id="rId8" imgW="5257800" imgH="2600325" progId="Visio.Drawing.15">
                  <p:embed/>
                </p:oleObj>
              </mc:Choice>
              <mc:Fallback>
                <p:oleObj name="Visio" r:id="rId8" imgW="5257800" imgH="26003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799" y="3916758"/>
                        <a:ext cx="4636201" cy="2292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912071" y="6160794"/>
            <a:ext cx="4359733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Figure 2</a:t>
            </a:r>
            <a:r>
              <a:rPr lang="zh-CN" altLang="en-US" sz="1050" b="1" dirty="0" smtClean="0"/>
              <a:t>*</a:t>
            </a:r>
            <a:r>
              <a:rPr lang="en-US" altLang="zh-CN" sz="1050" b="1" dirty="0" smtClean="0"/>
              <a:t>. </a:t>
            </a:r>
            <a:r>
              <a:rPr lang="en-US" altLang="zh-CN" sz="1050" dirty="0" smtClean="0"/>
              <a:t>Splitting Probability Statistics with revised method</a:t>
            </a:r>
            <a:endParaRPr lang="zh-CN" altLang="en-US" sz="105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3679" y="4530242"/>
              <a:ext cx="4053046" cy="1426542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576421"/>
                    <a:gridCol w="714375"/>
                    <a:gridCol w="704850"/>
                    <a:gridCol w="657225"/>
                    <a:gridCol w="695325"/>
                    <a:gridCol w="704850"/>
                  </a:tblGrid>
                  <a:tr h="2880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CU size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32x32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3500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𝑀𝑂𝐷𝐸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32x32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180000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3679" y="4530242"/>
              <a:ext cx="4053046" cy="1426542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576421"/>
                    <a:gridCol w="714375"/>
                    <a:gridCol w="704850"/>
                    <a:gridCol w="657225"/>
                    <a:gridCol w="695325"/>
                    <a:gridCol w="704850"/>
                  </a:tblGrid>
                  <a:tr h="2880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CU size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10"/>
                          <a:stretch>
                            <a:fillRect l="-1053" t="-51064" r="-603158" b="-1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32x32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3500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10"/>
                          <a:stretch>
                            <a:fillRect l="-1053" t="-151064" r="-603158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32x32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180000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直接箭头连接符 7"/>
          <p:cNvCxnSpPr/>
          <p:nvPr/>
        </p:nvCxnSpPr>
        <p:spPr bwMode="auto">
          <a:xfrm flipH="1" flipV="1">
            <a:off x="4912071" y="2652859"/>
            <a:ext cx="466379" cy="15384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3840944" y="2389498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non-split CU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4912071" y="3079901"/>
            <a:ext cx="715301" cy="237105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4117017" y="29260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split CU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 flipV="1">
            <a:off x="5054560" y="1879192"/>
            <a:ext cx="1104940" cy="192548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67132" y="1687113"/>
                <a:ext cx="384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32" y="1687113"/>
                <a:ext cx="384143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482651" y="5946350"/>
            <a:ext cx="35083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+mj-lt"/>
              </a:rPr>
              <a:t>Table 1. </a:t>
            </a:r>
            <a:r>
              <a:rPr lang="en-US" altLang="zh-CN" sz="1100" cap="small" dirty="0">
                <a:latin typeface="+mj-lt"/>
              </a:rPr>
              <a:t>Values of </a:t>
            </a:r>
            <a:r>
              <a:rPr lang="en-US" altLang="zh-CN" sz="1100" i="1" cap="small" dirty="0">
                <a:latin typeface="+mj-lt"/>
              </a:rPr>
              <a:t>Th1</a:t>
            </a:r>
            <a:r>
              <a:rPr lang="en-US" altLang="zh-CN" sz="1100" cap="small" dirty="0">
                <a:latin typeface="+mj-lt"/>
              </a:rPr>
              <a:t>, </a:t>
            </a:r>
            <a:r>
              <a:rPr lang="en-US" altLang="zh-CN" sz="1100" i="1" cap="small" dirty="0">
                <a:latin typeface="+mj-lt"/>
              </a:rPr>
              <a:t>Th2</a:t>
            </a:r>
            <a:r>
              <a:rPr lang="en-US" altLang="zh-CN" sz="1100" cap="small" dirty="0">
                <a:latin typeface="+mj-lt"/>
              </a:rPr>
              <a:t>, </a:t>
            </a:r>
            <a:r>
              <a:rPr lang="en-US" altLang="zh-CN" sz="1100" i="1" cap="small" dirty="0">
                <a:latin typeface="+mj-lt"/>
              </a:rPr>
              <a:t>Length1</a:t>
            </a:r>
            <a:r>
              <a:rPr lang="en-US" altLang="zh-CN" sz="1100" cap="small" dirty="0">
                <a:latin typeface="+mj-lt"/>
              </a:rPr>
              <a:t>, </a:t>
            </a:r>
            <a:r>
              <a:rPr lang="en-US" altLang="zh-CN" sz="1100" i="1" cap="small" dirty="0">
                <a:latin typeface="+mj-lt"/>
              </a:rPr>
              <a:t>Length2</a:t>
            </a:r>
            <a:endParaRPr lang="zh-CN" altLang="zh-C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4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714" y="939801"/>
            <a:ext cx="1433071" cy="522190"/>
          </a:xfrm>
        </p:spPr>
        <p:txBody>
          <a:bodyPr/>
          <a:lstStyle/>
          <a:p>
            <a:r>
              <a:rPr lang="en-US" altLang="zh-CN" b="0" dirty="0" smtClean="0"/>
              <a:t>Result</a:t>
            </a:r>
            <a:endParaRPr lang="zh-CN" altLang="en-US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962400" y="966692"/>
          <a:ext cx="4859728" cy="4327968"/>
        </p:xfrm>
        <a:graphic>
          <a:graphicData uri="http://schemas.openxmlformats.org/drawingml/2006/table">
            <a:tbl>
              <a:tblPr firstRow="1" firstCol="1" lastRow="1" bandRow="1" bandCol="1">
                <a:tableStyleId>{69012ECD-51FC-41F1-AA8D-1B2483CD663E}</a:tableStyleId>
              </a:tblPr>
              <a:tblGrid>
                <a:gridCol w="502382"/>
                <a:gridCol w="1674582"/>
                <a:gridCol w="633275"/>
                <a:gridCol w="522226"/>
                <a:gridCol w="936712"/>
                <a:gridCol w="590551"/>
              </a:tblGrid>
              <a:tr h="38236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&amp; Sequences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∆Time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Ave.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BD-rate loss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Ave.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NebutaFestival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PeopleOnStreet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Traffic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SteamLocomotiveTrain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BasketballDrive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Cactus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BQTerrace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Kimono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3.68%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ParkScene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BasketballDrill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BQMall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PartyScene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RaceHorsesC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BasketballPass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BlowingBubbles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BQSquare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RaceHorses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FourPeople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Johnny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KristenAndSara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38.8%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9400" y="1461991"/>
            <a:ext cx="369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The performance is getting better with the increasing of the size of the sequences.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performance will reduce when the sequence contains frequent scene switching. (</a:t>
            </a:r>
            <a:r>
              <a:rPr lang="en-US" altLang="zh-CN" sz="1600" i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Kimono</a:t>
            </a: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85799" y="3777342"/>
          <a:ext cx="2725057" cy="17183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14401"/>
                <a:gridCol w="849085"/>
                <a:gridCol w="961571"/>
              </a:tblGrid>
              <a:tr h="50540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Paper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Time Saving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BD-rate </a:t>
                      </a:r>
                    </a:p>
                    <a:p>
                      <a:r>
                        <a:rPr lang="en-US" altLang="zh-CN" sz="1200" dirty="0" smtClean="0"/>
                        <a:t>increasing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0.74%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[2]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23.52%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1.3%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[3]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21.1%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1.74%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Proposed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38.8%</a:t>
                      </a:r>
                      <a:endParaRPr lang="zh-CN" altLang="zh-CN" sz="12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1.05%</a:t>
                      </a:r>
                      <a:endParaRPr lang="zh-CN" altLang="zh-CN" sz="12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7828" y="5712491"/>
            <a:ext cx="855617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200" dirty="0" smtClean="0"/>
              <a:t>[1]</a:t>
            </a:r>
            <a:r>
              <a:rPr lang="en-US" altLang="zh-CN" sz="1200" dirty="0"/>
              <a:t> Wei </a:t>
            </a:r>
            <a:r>
              <a:rPr lang="en-US" altLang="zh-CN" sz="1200" dirty="0" smtClean="0"/>
              <a:t>Jiang et al, </a:t>
            </a:r>
            <a:r>
              <a:rPr lang="en-US" altLang="zh-CN" sz="1200" dirty="0"/>
              <a:t>"Gradient based fast mode decision algorithm for intra prediction in </a:t>
            </a:r>
            <a:r>
              <a:rPr lang="en-US" altLang="zh-CN" sz="1200" dirty="0" smtClean="0"/>
              <a:t>HEVC" 2012</a:t>
            </a:r>
            <a:r>
              <a:rPr lang="en-US" altLang="zh-CN" sz="1200" dirty="0"/>
              <a:t>, </a:t>
            </a:r>
            <a:endParaRPr lang="en-US" altLang="zh-CN" sz="1200" dirty="0" smtClean="0"/>
          </a:p>
          <a:p>
            <a:pPr algn="just"/>
            <a:r>
              <a:rPr lang="en-US" altLang="zh-CN" sz="1200" dirty="0" smtClean="0"/>
              <a:t>[2] </a:t>
            </a:r>
            <a:r>
              <a:rPr lang="en-US" altLang="zh-CN" sz="1200" dirty="0" err="1" smtClean="0"/>
              <a:t>Shunqing</a:t>
            </a:r>
            <a:r>
              <a:rPr lang="en-US" altLang="zh-CN" sz="1200" dirty="0" smtClean="0"/>
              <a:t> Yan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et al, </a:t>
            </a:r>
            <a:r>
              <a:rPr lang="en-US" altLang="zh-CN" sz="1200" dirty="0"/>
              <a:t>"Group-based fast mode decision algorithm for intra prediction in </a:t>
            </a:r>
            <a:r>
              <a:rPr lang="en-US" altLang="zh-CN" sz="1200" dirty="0" smtClean="0"/>
              <a:t>HEVC” </a:t>
            </a:r>
            <a:r>
              <a:rPr lang="en-US" altLang="zh-CN" sz="1200" dirty="0"/>
              <a:t>2012,</a:t>
            </a:r>
            <a:endParaRPr lang="en-US" altLang="zh-CN" sz="1200" b="1" dirty="0"/>
          </a:p>
          <a:p>
            <a:pPr algn="just"/>
            <a:r>
              <a:rPr lang="en-US" altLang="zh-CN" sz="1200" dirty="0" smtClean="0"/>
              <a:t>[3] </a:t>
            </a:r>
            <a:r>
              <a:rPr lang="en-US" altLang="zh-CN" sz="1200" dirty="0" err="1"/>
              <a:t>Liquan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Shen et al, "Fast </a:t>
            </a:r>
            <a:r>
              <a:rPr lang="en-US" altLang="zh-CN" sz="1200" dirty="0"/>
              <a:t>CU size decision and mode decision algorithm for HEVC intra coding," </a:t>
            </a:r>
            <a:r>
              <a:rPr lang="en-US" altLang="zh-CN" sz="1200" dirty="0" smtClean="0"/>
              <a:t>2013.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687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79613" y="2636838"/>
            <a:ext cx="5000625" cy="982662"/>
          </a:xfrm>
        </p:spPr>
        <p:txBody>
          <a:bodyPr/>
          <a:lstStyle/>
          <a:p>
            <a:r>
              <a:rPr lang="en-US" altLang="zh-CN" sz="7200" dirty="0" smtClean="0"/>
              <a:t>Thank you!</a:t>
            </a:r>
          </a:p>
        </p:txBody>
      </p:sp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09F25AC-CAA6-46DF-9A5C-31ACA3B97C2F}" type="datetime1">
              <a:rPr lang="zh-CN" altLang="en-US" sz="1400" b="0" smtClean="0">
                <a:latin typeface="Times New Roman" pitchFamily="18" charset="0"/>
              </a:rPr>
              <a:pPr/>
              <a:t>2014/10/30</a:t>
            </a:fld>
            <a:endParaRPr lang="en-US" altLang="zh-CN" sz="1400" b="0" smtClean="0">
              <a:latin typeface="Times New Roman" pitchFamily="18" charset="0"/>
            </a:endParaRP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F9B6327-7B28-4D76-ACE3-33437C58FBF3}" type="slidenum">
              <a:rPr lang="en-US" altLang="zh-CN" sz="1400" b="0" smtClean="0">
                <a:latin typeface="Times New Roman" pitchFamily="18" charset="0"/>
              </a:rPr>
              <a:pPr/>
              <a:t>15</a:t>
            </a:fld>
            <a:endParaRPr lang="en-US" altLang="zh-CN" sz="14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8951" y="908720"/>
            <a:ext cx="1423454" cy="469868"/>
          </a:xfrm>
        </p:spPr>
        <p:txBody>
          <a:bodyPr/>
          <a:lstStyle/>
          <a:p>
            <a:r>
              <a:rPr lang="en-US" altLang="zh-CN" sz="3200" b="0" dirty="0" smtClean="0"/>
              <a:t>Outline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776"/>
            <a:ext cx="8424862" cy="47529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/>
              <a:t>Study on </a:t>
            </a:r>
            <a:r>
              <a:rPr lang="en-US" altLang="zh-CN" sz="2400" b="0" dirty="0" err="1" smtClean="0"/>
              <a:t>QoE</a:t>
            </a:r>
            <a:r>
              <a:rPr lang="en-US" altLang="zh-CN" sz="2400" b="0" dirty="0" smtClean="0"/>
              <a:t> of DASH</a:t>
            </a:r>
          </a:p>
          <a:p>
            <a:pPr marL="176213" indent="-1762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Propose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evaluation model based on Primacy and </a:t>
            </a:r>
            <a:r>
              <a:rPr lang="en-US" altLang="zh-CN" sz="1800" b="0" dirty="0" err="1"/>
              <a:t>Recency</a:t>
            </a:r>
            <a:r>
              <a:rPr lang="en-US" altLang="zh-CN" sz="1800" b="0" dirty="0"/>
              <a:t> </a:t>
            </a:r>
          </a:p>
          <a:p>
            <a:pPr marL="273600" indent="7143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Effects</a:t>
            </a:r>
          </a:p>
          <a:p>
            <a:pPr marL="538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</a:t>
            </a:r>
            <a:r>
              <a:rPr lang="en-US" altLang="zh-CN" sz="1800" b="0" dirty="0"/>
              <a:t>Research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enhancement of </a:t>
            </a:r>
            <a:r>
              <a:rPr lang="en-US" altLang="zh-CN" sz="1800" b="0" dirty="0" smtClean="0"/>
              <a:t>DASH</a:t>
            </a:r>
          </a:p>
          <a:p>
            <a:pPr marL="538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 smtClean="0"/>
              <a:t>Identify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influence factors via two-way ANOVA </a:t>
            </a:r>
            <a:r>
              <a:rPr lang="en-US" altLang="zh-CN" sz="1800" b="0" dirty="0" smtClean="0"/>
              <a:t>analysis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 smtClean="0"/>
              <a:t>Validation on DASH Service </a:t>
            </a:r>
            <a:r>
              <a:rPr lang="en-US" altLang="zh-CN" sz="2400" b="0" dirty="0" err="1" smtClean="0"/>
              <a:t>QoE</a:t>
            </a:r>
            <a:r>
              <a:rPr lang="en-US" altLang="zh-CN" sz="2400" b="0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Compare BUPT Model with UCSD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Test </a:t>
            </a:r>
            <a:r>
              <a:rPr lang="en-US" altLang="zh-CN" sz="1800" b="0" dirty="0" smtClean="0"/>
              <a:t>107 video samples and 64 </a:t>
            </a:r>
            <a:r>
              <a:rPr lang="en-US" altLang="zh-CN" sz="1800" b="0" dirty="0" err="1" smtClean="0"/>
              <a:t>particapants</a:t>
            </a:r>
            <a:endParaRPr lang="en-US" altLang="zh-CN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Propose </a:t>
            </a:r>
            <a:r>
              <a:rPr lang="en-US" altLang="zh-CN" sz="1800" b="0" dirty="0" err="1" smtClean="0"/>
              <a:t>QoE</a:t>
            </a:r>
            <a:r>
              <a:rPr lang="en-US" altLang="zh-CN" sz="1800" b="0" dirty="0" smtClean="0"/>
              <a:t> Model in 2 ways: non-linear regression and machine</a:t>
            </a:r>
          </a:p>
          <a:p>
            <a:pPr marL="1008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learning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/>
              <a:t>Research on Rate Adaptation Algorithms </a:t>
            </a:r>
            <a:r>
              <a:rPr lang="en-US" altLang="zh-CN" sz="2400" b="0" dirty="0" smtClean="0"/>
              <a:t>for DASH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Propose a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based bit-rate adaptation algorithm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 smtClean="0"/>
              <a:t>Propose </a:t>
            </a:r>
            <a:r>
              <a:rPr lang="en-US" altLang="zh-CN" sz="1800" b="0" dirty="0"/>
              <a:t>a bandwidth estimate method for 2 typical scenario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 smtClean="0"/>
              <a:t>Research </a:t>
            </a:r>
            <a:r>
              <a:rPr lang="en-US" altLang="zh-CN" sz="1800" b="0" dirty="0"/>
              <a:t>on the impact of bit-rate adaptation for multi-user scenario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 smtClean="0"/>
              <a:t>Study on video coding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</a:t>
            </a:r>
            <a:r>
              <a:rPr lang="en-US" altLang="zh-CN" sz="1800" b="0" dirty="0" smtClean="0"/>
              <a:t>- Fast </a:t>
            </a:r>
            <a:r>
              <a:rPr lang="en-US" altLang="zh-CN" sz="1800" b="0" dirty="0"/>
              <a:t>CU Splitting and Pruning Method Based on Online Learning for </a:t>
            </a:r>
            <a:r>
              <a:rPr lang="en-US" altLang="zh-CN" sz="1800" b="0" dirty="0" smtClean="0"/>
              <a:t>	  Intra </a:t>
            </a:r>
            <a:r>
              <a:rPr lang="en-US" altLang="zh-CN" sz="1800" b="0" dirty="0"/>
              <a:t>Coding In HEVC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endParaRPr lang="en-US" altLang="zh-CN" sz="2400" dirty="0" smtClean="0"/>
          </a:p>
          <a:p>
            <a:pPr marL="538163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5" y="1484784"/>
            <a:ext cx="3098725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112" y="760068"/>
            <a:ext cx="7006713" cy="469868"/>
          </a:xfrm>
        </p:spPr>
        <p:txBody>
          <a:bodyPr/>
          <a:lstStyle/>
          <a:p>
            <a:r>
              <a:rPr lang="en-US" altLang="zh-CN" sz="3200" b="0" dirty="0"/>
              <a:t>Quality of Experience Study on DASH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288" y="1258820"/>
            <a:ext cx="8424862" cy="365361"/>
          </a:xfrm>
        </p:spPr>
        <p:txBody>
          <a:bodyPr/>
          <a:lstStyle/>
          <a:p>
            <a:r>
              <a:rPr lang="en-US" altLang="zh-CN" sz="2000" b="0" dirty="0"/>
              <a:t>Subjective impairment tests under simulated environment</a:t>
            </a:r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644008" y="1590239"/>
            <a:ext cx="280831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hu-HU"/>
            </a:defPPr>
            <a:lvl1pPr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179763" indent="-24844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361113" indent="-4968875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545638" indent="-7454900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726988" indent="-99393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1400" dirty="0">
                <a:latin typeface="+mn-lt"/>
              </a:rPr>
              <a:t>Influence factors: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n-lt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switching frequency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288" y="3414031"/>
            <a:ext cx="568888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Impairment on bitrate fluctuation pattern</a:t>
            </a:r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pPr marL="0" indent="0">
              <a:buNone/>
            </a:pPr>
            <a:endParaRPr lang="en-US" altLang="zh-CN" sz="2000" b="0" kern="0" dirty="0"/>
          </a:p>
          <a:p>
            <a:pPr marL="0" indent="0">
              <a:buNone/>
            </a:pPr>
            <a:endParaRPr lang="en-US" altLang="zh-CN" sz="2400" b="0" kern="0" dirty="0" smtClean="0"/>
          </a:p>
          <a:p>
            <a:r>
              <a:rPr lang="en-US" altLang="zh-CN" sz="2000" b="0" kern="0" dirty="0" smtClean="0"/>
              <a:t>Impairment on bitrate switching</a:t>
            </a:r>
          </a:p>
        </p:txBody>
      </p:sp>
      <p:pic>
        <p:nvPicPr>
          <p:cNvPr id="9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42" y="3808299"/>
            <a:ext cx="2538856" cy="178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3631"/>
            <a:ext cx="2403872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66" y="4044783"/>
            <a:ext cx="2359922" cy="5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64" y="4721955"/>
            <a:ext cx="1973753" cy="57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17096"/>
            <a:ext cx="3519955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949280"/>
            <a:ext cx="1502420" cy="6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1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86924"/>
            <a:ext cx="7006713" cy="469868"/>
          </a:xfrm>
        </p:spPr>
        <p:txBody>
          <a:bodyPr/>
          <a:lstStyle/>
          <a:p>
            <a:r>
              <a:rPr lang="en-US" altLang="zh-CN" sz="3200" b="0" dirty="0"/>
              <a:t>Quality of Experience Study on DASH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288" y="1715058"/>
            <a:ext cx="8424862" cy="4666270"/>
          </a:xfrm>
        </p:spPr>
        <p:txBody>
          <a:bodyPr/>
          <a:lstStyle/>
          <a:p>
            <a:r>
              <a:rPr lang="en-US" altLang="zh-CN" sz="2400" b="0" dirty="0" err="1"/>
              <a:t>QoE</a:t>
            </a:r>
            <a:r>
              <a:rPr lang="en-US" altLang="zh-CN" sz="2400" b="0" dirty="0"/>
              <a:t> evaluation functions:</a:t>
            </a:r>
          </a:p>
          <a:p>
            <a:endParaRPr lang="en-US" altLang="zh-CN" sz="2400" b="0" dirty="0" smtClean="0"/>
          </a:p>
          <a:p>
            <a:endParaRPr lang="en-US" altLang="zh-CN" sz="3200" b="0" dirty="0" smtClean="0"/>
          </a:p>
          <a:p>
            <a:r>
              <a:rPr lang="en-US" altLang="zh-CN" sz="2400" b="0" dirty="0"/>
              <a:t>Performance analysis</a:t>
            </a:r>
          </a:p>
          <a:p>
            <a:endParaRPr lang="en-US" altLang="zh-CN" b="0" dirty="0"/>
          </a:p>
          <a:p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</p:txBody>
      </p:sp>
      <p:pic>
        <p:nvPicPr>
          <p:cNvPr id="16" name="Picture 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179512" y="3717032"/>
            <a:ext cx="4248224" cy="252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05" y="2143041"/>
            <a:ext cx="6635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5" y="2710305"/>
            <a:ext cx="8413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211960" y="3579780"/>
            <a:ext cx="4680446" cy="2657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1500" indent="-5715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35 test videos from both simulated environment and real network traces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Two-fold cross validation 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Pearson Correlation Coefficient = 0.92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RMSE = 0.14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Our </a:t>
            </a:r>
            <a:r>
              <a:rPr lang="en-US" altLang="zh-CN" sz="2000" dirty="0" err="1">
                <a:latin typeface="+mn-lt"/>
              </a:rPr>
              <a:t>QoE</a:t>
            </a:r>
            <a:r>
              <a:rPr lang="en-US" altLang="zh-CN" sz="2000" dirty="0">
                <a:latin typeface="+mn-lt"/>
              </a:rPr>
              <a:t> model can reflect user’s experience on DASH accurately</a:t>
            </a:r>
          </a:p>
        </p:txBody>
      </p:sp>
    </p:spTree>
    <p:extLst>
      <p:ext uri="{BB962C8B-B14F-4D97-AF65-F5344CB8AC3E}">
        <p14:creationId xmlns:p14="http://schemas.microsoft.com/office/powerpoint/2010/main" val="40736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95610" y="1268761"/>
            <a:ext cx="8424862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kern="0" dirty="0" smtClean="0"/>
              <a:t>R = f(I</a:t>
            </a:r>
            <a:r>
              <a:rPr lang="en-US" altLang="zh-CN" sz="2000" b="0" kern="0" baseline="-25000" dirty="0" smtClean="0"/>
              <a:t>ID</a:t>
            </a:r>
            <a:r>
              <a:rPr lang="en-US" altLang="zh-CN" sz="2000" b="0" kern="0" dirty="0" smtClean="0"/>
              <a:t>, I</a:t>
            </a:r>
            <a:r>
              <a:rPr lang="en-US" altLang="zh-CN" sz="2000" b="0" kern="0" baseline="-25000" dirty="0" smtClean="0"/>
              <a:t>ST</a:t>
            </a:r>
            <a:r>
              <a:rPr lang="en-US" altLang="zh-CN" sz="2000" b="0" kern="0" dirty="0" smtClean="0"/>
              <a:t>, I</a:t>
            </a:r>
            <a:r>
              <a:rPr lang="en-US" altLang="zh-CN" sz="2000" b="0" kern="0" baseline="-25000" dirty="0" smtClean="0"/>
              <a:t>LV</a:t>
            </a:r>
            <a:r>
              <a:rPr lang="en-US" altLang="zh-CN" sz="2000" b="0" kern="0" dirty="0" smtClean="0"/>
              <a:t>)</a:t>
            </a:r>
          </a:p>
          <a:p>
            <a:endParaRPr lang="en-US" altLang="zh-CN" sz="2000" b="0" kern="0" dirty="0" smtClean="0"/>
          </a:p>
          <a:p>
            <a:endParaRPr lang="en-US" altLang="zh-CN" sz="2000" b="0" kern="0" dirty="0"/>
          </a:p>
          <a:p>
            <a:r>
              <a:rPr lang="en-US" altLang="zh-CN" sz="2000" b="0" kern="0" dirty="0" smtClean="0"/>
              <a:t>Model of UCSD</a:t>
            </a:r>
          </a:p>
          <a:p>
            <a:endParaRPr lang="en-US" altLang="zh-CN" sz="2000" b="0" kern="0" dirty="0" smtClean="0"/>
          </a:p>
          <a:p>
            <a:r>
              <a:rPr lang="en-US" altLang="zh-CN" sz="2000" b="0" kern="0" dirty="0" smtClean="0"/>
              <a:t>Test Videos</a:t>
            </a:r>
          </a:p>
          <a:p>
            <a:endParaRPr lang="en-US" altLang="zh-CN" sz="2000" b="0" kern="0" dirty="0"/>
          </a:p>
          <a:p>
            <a:endParaRPr lang="en-US" altLang="zh-CN" sz="2000" b="0" kern="0" dirty="0" smtClean="0"/>
          </a:p>
          <a:p>
            <a:endParaRPr lang="en-US" altLang="zh-CN" sz="2000" b="0" kern="0" dirty="0"/>
          </a:p>
          <a:p>
            <a:endParaRPr lang="en-US" altLang="zh-CN" sz="2000" b="0" kern="0" dirty="0" smtClean="0"/>
          </a:p>
          <a:p>
            <a:endParaRPr lang="en-US" altLang="zh-CN" sz="1600" b="0" kern="0" dirty="0"/>
          </a:p>
          <a:p>
            <a:r>
              <a:rPr lang="en-US" altLang="zh-CN" sz="2000" b="0" kern="0" dirty="0">
                <a:solidFill>
                  <a:srgbClr val="FF0000"/>
                </a:solidFill>
              </a:rPr>
              <a:t>64</a:t>
            </a:r>
            <a:r>
              <a:rPr lang="en-US" altLang="zh-CN" sz="2000" b="0" kern="0" dirty="0"/>
              <a:t> participants from BUPT are divided into </a:t>
            </a:r>
            <a:r>
              <a:rPr lang="en-US" altLang="zh-CN" sz="2000" b="0" kern="0" dirty="0">
                <a:solidFill>
                  <a:srgbClr val="FF0000"/>
                </a:solidFill>
              </a:rPr>
              <a:t>3</a:t>
            </a:r>
            <a:r>
              <a:rPr lang="en-US" altLang="zh-CN" sz="2000" b="0" kern="0" dirty="0"/>
              <a:t> groups (Form 1, 2, 3 ).</a:t>
            </a:r>
          </a:p>
          <a:p>
            <a:r>
              <a:rPr lang="en-US" altLang="zh-CN" sz="2000" b="0" kern="0" dirty="0" smtClean="0"/>
              <a:t>Each </a:t>
            </a:r>
            <a:r>
              <a:rPr lang="en-US" altLang="zh-CN" sz="2000" b="0" kern="0" dirty="0"/>
              <a:t>tester watches about </a:t>
            </a:r>
            <a:r>
              <a:rPr lang="en-US" altLang="zh-CN" sz="2000" b="0" kern="0" dirty="0">
                <a:solidFill>
                  <a:srgbClr val="FF0000"/>
                </a:solidFill>
              </a:rPr>
              <a:t>45</a:t>
            </a:r>
            <a:r>
              <a:rPr lang="en-US" altLang="zh-CN" sz="2000" b="0" kern="0" dirty="0"/>
              <a:t> test video clips in one hour.</a:t>
            </a:r>
          </a:p>
          <a:p>
            <a:r>
              <a:rPr lang="en-US" altLang="zh-CN" sz="2000" b="0" kern="0" dirty="0"/>
              <a:t>Evaluation methodology: Single-Stimulus (SS).</a:t>
            </a:r>
          </a:p>
          <a:p>
            <a:endParaRPr lang="en-US" altLang="zh-CN" sz="2000" b="0" kern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45" y="779206"/>
            <a:ext cx="7216706" cy="417546"/>
          </a:xfrm>
        </p:spPr>
        <p:txBody>
          <a:bodyPr/>
          <a:lstStyle/>
          <a:p>
            <a:r>
              <a:rPr lang="en-US" altLang="zh-CN" sz="2800" b="0" dirty="0" smtClean="0"/>
              <a:t>Test 3 Impairment Factors on DASH Service</a:t>
            </a:r>
            <a:endParaRPr lang="zh-CN" altLang="en-US" sz="2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5669"/>
              </p:ext>
            </p:extLst>
          </p:nvPr>
        </p:nvGraphicFramePr>
        <p:xfrm>
          <a:off x="432472" y="3501168"/>
          <a:ext cx="8388000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312"/>
                <a:gridCol w="1956082"/>
                <a:gridCol w="2066803"/>
                <a:gridCol w="2066803"/>
              </a:tblGrid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Video</a:t>
                      </a:r>
                      <a:endParaRPr lang="en-US" altLang="zh-CN" sz="12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Amount 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Motion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Test factors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BunnyCartoon_Stall_1-11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Stall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Movie_Case01-48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zh-CN" sz="12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All </a:t>
                      </a:r>
                      <a:r>
                        <a:rPr lang="en-US" sz="1200" dirty="0" smtClean="0">
                          <a:effectLst/>
                        </a:rPr>
                        <a:t>factors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Sport_Case01-48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48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zh-CN" sz="12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All factors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323528" y="4941168"/>
            <a:ext cx="69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12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12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sp>
        <p:nvSpPr>
          <p:cNvPr id="39" name="TextBox 5"/>
          <p:cNvSpPr txBox="1"/>
          <p:nvPr/>
        </p:nvSpPr>
        <p:spPr>
          <a:xfrm>
            <a:off x="5292080" y="1916832"/>
            <a:ext cx="157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Impairment due to </a:t>
            </a:r>
            <a:r>
              <a:rPr lang="en-US" sz="1200" b="1" dirty="0" smtClean="0">
                <a:solidFill>
                  <a:srgbClr val="FF0000"/>
                </a:solidFill>
              </a:rPr>
              <a:t>Level Variation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3095267" y="1900238"/>
            <a:ext cx="15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Impairment due to </a:t>
            </a:r>
            <a:r>
              <a:rPr lang="en-US" sz="1200" b="1" dirty="0" smtClean="0">
                <a:solidFill>
                  <a:srgbClr val="FF0000"/>
                </a:solidFill>
              </a:rPr>
              <a:t>Initial Delay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7"/>
          <p:cNvSpPr txBox="1"/>
          <p:nvPr/>
        </p:nvSpPr>
        <p:spPr>
          <a:xfrm>
            <a:off x="4365464" y="2060848"/>
            <a:ext cx="99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Impairment due to </a:t>
            </a:r>
            <a:r>
              <a:rPr lang="en-US" sz="1200" b="1" dirty="0" smtClean="0">
                <a:solidFill>
                  <a:srgbClr val="FF0000"/>
                </a:solidFill>
              </a:rPr>
              <a:t>Stall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 bwMode="auto">
          <a:xfrm flipV="1">
            <a:off x="3864113" y="1621334"/>
            <a:ext cx="586742" cy="278904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stCxn id="41" idx="0"/>
          </p:cNvCxnSpPr>
          <p:nvPr/>
        </p:nvCxnSpPr>
        <p:spPr bwMode="auto">
          <a:xfrm flipH="1" flipV="1">
            <a:off x="4861547" y="1617716"/>
            <a:ext cx="3229" cy="443132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39" idx="0"/>
          </p:cNvCxnSpPr>
          <p:nvPr/>
        </p:nvCxnSpPr>
        <p:spPr bwMode="auto">
          <a:xfrm flipH="1" flipV="1">
            <a:off x="5275468" y="1617716"/>
            <a:ext cx="802418" cy="299116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69736"/>
              </p:ext>
            </p:extLst>
          </p:nvPr>
        </p:nvGraphicFramePr>
        <p:xfrm>
          <a:off x="2052835" y="2744968"/>
          <a:ext cx="547149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Equation" r:id="rId4" imgW="3695700" imgH="266700" progId="">
                  <p:embed/>
                </p:oleObj>
              </mc:Choice>
              <mc:Fallback>
                <p:oleObj name="Equation" r:id="rId4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835" y="2744968"/>
                        <a:ext cx="5471493" cy="3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03" y="764704"/>
            <a:ext cx="7051597" cy="936104"/>
          </a:xfrm>
        </p:spPr>
        <p:txBody>
          <a:bodyPr/>
          <a:lstStyle/>
          <a:p>
            <a:r>
              <a:rPr lang="en-US" altLang="zh-CN" sz="2800" b="0" dirty="0"/>
              <a:t>Propose </a:t>
            </a:r>
            <a:r>
              <a:rPr lang="en-US" altLang="zh-CN" sz="2800" b="0" dirty="0" err="1"/>
              <a:t>QoE</a:t>
            </a:r>
            <a:r>
              <a:rPr lang="en-US" altLang="zh-CN" sz="2800" b="0" dirty="0"/>
              <a:t> Model : </a:t>
            </a:r>
            <a:r>
              <a:rPr lang="en-US" altLang="zh-CN" sz="2800" b="0" dirty="0" smtClean="0"/>
              <a:t/>
            </a:r>
            <a:br>
              <a:rPr lang="en-US" altLang="zh-CN" sz="2800" b="0" dirty="0" smtClean="0"/>
            </a:br>
            <a:r>
              <a:rPr lang="en-US" altLang="zh-CN" sz="2800" b="0" dirty="0" smtClean="0"/>
              <a:t>non-linear </a:t>
            </a:r>
            <a:r>
              <a:rPr lang="en-US" altLang="zh-CN" sz="2800" b="0" dirty="0"/>
              <a:t>regression and </a:t>
            </a:r>
            <a:r>
              <a:rPr lang="en-US" altLang="zh-CN" sz="2800" b="0" dirty="0" smtClean="0"/>
              <a:t>machine learning</a:t>
            </a:r>
            <a:r>
              <a:rPr lang="en-US" altLang="zh-CN" sz="2800" b="0" dirty="0"/>
              <a:t/>
            </a:r>
            <a:br>
              <a:rPr lang="en-US" altLang="zh-CN" sz="2800" b="0" dirty="0"/>
            </a:br>
            <a:endParaRPr lang="zh-CN" altLang="en-US" sz="2800" b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288" y="1556792"/>
            <a:ext cx="8424862" cy="3240360"/>
          </a:xfrm>
        </p:spPr>
        <p:txBody>
          <a:bodyPr/>
          <a:lstStyle/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dirty="0" smtClean="0"/>
              <a:t>Polynomial Model</a:t>
            </a:r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dirty="0"/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b="0" dirty="0" smtClean="0"/>
              <a:t>PCC </a:t>
            </a:r>
            <a:r>
              <a:rPr lang="en-US" altLang="zh-CN" sz="1800" b="0" dirty="0"/>
              <a:t>of Polynomial Model is higher than other basic elementary functions when </a:t>
            </a:r>
            <a:r>
              <a:rPr lang="en-US" altLang="zh-CN" sz="1800" b="0" dirty="0">
                <a:solidFill>
                  <a:srgbClr val="FF0000"/>
                </a:solidFill>
              </a:rPr>
              <a:t>m1=2, m2=m3=0.5</a:t>
            </a:r>
            <a:r>
              <a:rPr lang="en-US" altLang="zh-CN" sz="1800" b="0" dirty="0"/>
              <a:t>.</a:t>
            </a:r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b="0" dirty="0"/>
              <a:t>Impairments by </a:t>
            </a:r>
            <a:r>
              <a:rPr lang="en-US" altLang="zh-CN" sz="1800" b="0" dirty="0">
                <a:solidFill>
                  <a:srgbClr val="FF0000"/>
                </a:solidFill>
              </a:rPr>
              <a:t>Stall and Level Variation </a:t>
            </a:r>
            <a:r>
              <a:rPr lang="en-US" altLang="zh-CN" sz="1800" b="0" dirty="0"/>
              <a:t>hurt more than the </a:t>
            </a:r>
            <a:r>
              <a:rPr lang="en-US" altLang="zh-CN" sz="1800" b="0" dirty="0">
                <a:solidFill>
                  <a:srgbClr val="FF0000"/>
                </a:solidFill>
              </a:rPr>
              <a:t>Initial Delay </a:t>
            </a:r>
            <a:r>
              <a:rPr lang="en-US" altLang="zh-CN" sz="1800" b="0" dirty="0"/>
              <a:t>Factors. </a:t>
            </a:r>
          </a:p>
          <a:p>
            <a:pPr lvl="0"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b="0" dirty="0"/>
              <a:t>Three factors (initial delay, stall and level variation) are </a:t>
            </a:r>
            <a:r>
              <a:rPr lang="en-US" altLang="zh-CN" sz="1800" b="0" dirty="0">
                <a:solidFill>
                  <a:srgbClr val="FF0000"/>
                </a:solidFill>
              </a:rPr>
              <a:t>independent</a:t>
            </a:r>
            <a:r>
              <a:rPr lang="en-US" altLang="zh-CN" sz="1800" b="0" dirty="0"/>
              <a:t> of one another to some extent. </a:t>
            </a:r>
          </a:p>
          <a:p>
            <a:r>
              <a:rPr lang="en-US" altLang="zh-CN" sz="2400" b="0" dirty="0" smtClean="0"/>
              <a:t>Machine Learning Model</a:t>
            </a:r>
            <a:endParaRPr lang="zh-CN" altLang="en-US" sz="2400" b="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33871"/>
              </p:ext>
            </p:extLst>
          </p:nvPr>
        </p:nvGraphicFramePr>
        <p:xfrm>
          <a:off x="806107" y="1952888"/>
          <a:ext cx="75103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公式" r:id="rId4" imgW="4483080" imgH="279360" progId="Equation.3">
                  <p:embed/>
                </p:oleObj>
              </mc:Choice>
              <mc:Fallback>
                <p:oleObj name="公式" r:id="rId4" imgW="44830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107" y="1952888"/>
                        <a:ext cx="7510309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5976" y="4685008"/>
            <a:ext cx="3977676" cy="191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95962"/>
              </p:ext>
            </p:extLst>
          </p:nvPr>
        </p:nvGraphicFramePr>
        <p:xfrm>
          <a:off x="1128217" y="4668539"/>
          <a:ext cx="2579687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" name="公式" r:id="rId7" imgW="1460160" imgH="1091880" progId="Equation.3">
                  <p:embed/>
                </p:oleObj>
              </mc:Choice>
              <mc:Fallback>
                <p:oleObj name="公式" r:id="rId7" imgW="14601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17" y="4668539"/>
                        <a:ext cx="2579687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2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200" y="1000108"/>
            <a:ext cx="5253028" cy="469868"/>
          </a:xfrm>
        </p:spPr>
        <p:txBody>
          <a:bodyPr/>
          <a:lstStyle/>
          <a:p>
            <a:r>
              <a:rPr lang="en-US" altLang="zh-CN" sz="3200" b="0" dirty="0" smtClean="0"/>
              <a:t>DASH Service Model Result</a:t>
            </a:r>
            <a:endParaRPr lang="zh-CN" altLang="en-US" sz="32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125" y="1942068"/>
            <a:ext cx="2231275" cy="1738603"/>
          </a:xfrm>
          <a:prstGeom prst="rect">
            <a:avLst/>
          </a:prstGeom>
        </p:spPr>
      </p:pic>
      <p:sp>
        <p:nvSpPr>
          <p:cNvPr id="23" name="TextBox 19"/>
          <p:cNvSpPr txBox="1"/>
          <p:nvPr/>
        </p:nvSpPr>
        <p:spPr>
          <a:xfrm>
            <a:off x="6444207" y="3574757"/>
            <a:ext cx="165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Result of </a:t>
            </a:r>
            <a:r>
              <a:rPr lang="en-US" altLang="zh-CN" sz="1200" dirty="0" smtClean="0"/>
              <a:t>BUPT</a:t>
            </a:r>
          </a:p>
          <a:p>
            <a:r>
              <a:rPr lang="en-US" altLang="zh-CN" sz="1200" dirty="0" smtClean="0"/>
              <a:t>PCC </a:t>
            </a:r>
            <a:r>
              <a:rPr lang="en-US" altLang="zh-CN" sz="1200" dirty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0.8719</a:t>
            </a:r>
            <a:endParaRPr lang="en-US" altLang="zh-CN" sz="1200" dirty="0" smtClean="0"/>
          </a:p>
          <a:p>
            <a:r>
              <a:rPr lang="en-US" altLang="zh-CN" sz="1200" dirty="0" smtClean="0"/>
              <a:t>RMSE </a:t>
            </a:r>
            <a:r>
              <a:rPr lang="en-US" altLang="zh-CN" sz="1200" dirty="0"/>
              <a:t>: </a:t>
            </a:r>
            <a:r>
              <a:rPr lang="en-US" altLang="zh-CN" sz="1200" dirty="0">
                <a:solidFill>
                  <a:srgbClr val="FF0000"/>
                </a:solidFill>
              </a:rPr>
              <a:t>0.310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8" y="1990581"/>
            <a:ext cx="2160000" cy="1690084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622" y="1911530"/>
            <a:ext cx="1980000" cy="1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5"/>
          <p:cNvCxnSpPr/>
          <p:nvPr/>
        </p:nvCxnSpPr>
        <p:spPr>
          <a:xfrm flipV="1">
            <a:off x="1347788" y="2062589"/>
            <a:ext cx="1496020" cy="142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0"/>
          <p:cNvSpPr txBox="1"/>
          <p:nvPr/>
        </p:nvSpPr>
        <p:spPr>
          <a:xfrm>
            <a:off x="1331640" y="357475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UCSD</a:t>
            </a: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: </a:t>
            </a:r>
            <a:r>
              <a:rPr lang="en-US" altLang="zh-CN" sz="1200" kern="0" dirty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0.91</a:t>
            </a: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: </a:t>
            </a:r>
            <a:r>
              <a:rPr lang="en-US" altLang="zh-CN" sz="1200" kern="0" dirty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0.082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3383158" y="3574757"/>
            <a:ext cx="255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PCC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0.4267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内容占位符 5"/>
          <p:cNvSpPr txBox="1">
            <a:spLocks/>
          </p:cNvSpPr>
          <p:nvPr/>
        </p:nvSpPr>
        <p:spPr bwMode="auto">
          <a:xfrm>
            <a:off x="395288" y="1484784"/>
            <a:ext cx="842486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kern="0" dirty="0" smtClean="0"/>
              <a:t>Polynomial Model</a:t>
            </a:r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kern="0" dirty="0" smtClean="0"/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kern="0" dirty="0" smtClean="0"/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kern="0" dirty="0"/>
          </a:p>
          <a:p>
            <a:pPr marL="0" indent="0"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0" kern="0" dirty="0" smtClean="0"/>
          </a:p>
          <a:p>
            <a:r>
              <a:rPr lang="en-US" altLang="zh-CN" sz="2400" b="0" kern="0" dirty="0" smtClean="0"/>
              <a:t>Machine Learning Model</a:t>
            </a:r>
            <a:endParaRPr lang="zh-CN" altLang="en-US" sz="2400" b="0" kern="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5134"/>
              </p:ext>
            </p:extLst>
          </p:nvPr>
        </p:nvGraphicFramePr>
        <p:xfrm>
          <a:off x="1142976" y="4725144"/>
          <a:ext cx="7020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/>
                <a:gridCol w="2340000"/>
                <a:gridCol w="2340000"/>
              </a:tblGrid>
              <a:tr h="655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ML</a:t>
                      </a:r>
                    </a:p>
                    <a:p>
                      <a:pPr algn="ctr"/>
                      <a:r>
                        <a:rPr lang="en-US" altLang="zh-CN" sz="1600" b="0" dirty="0" smtClean="0"/>
                        <a:t>Algorithm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Centesimal</a:t>
                      </a:r>
                      <a:r>
                        <a:rPr lang="en-US" altLang="zh-CN" sz="1600" b="0" baseline="0" dirty="0" smtClean="0"/>
                        <a:t> System Score (PCC)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MOS</a:t>
                      </a:r>
                    </a:p>
                    <a:p>
                      <a:pPr algn="ctr"/>
                      <a:r>
                        <a:rPr lang="en-US" altLang="zh-CN" sz="1600" b="0" dirty="0" smtClean="0"/>
                        <a:t>(PCC)</a:t>
                      </a:r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M5P model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0.84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Regression Tree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70" y="762000"/>
            <a:ext cx="4126116" cy="993088"/>
          </a:xfrm>
        </p:spPr>
        <p:txBody>
          <a:bodyPr/>
          <a:lstStyle/>
          <a:p>
            <a:r>
              <a:rPr lang="en-US" altLang="zh-CN" b="0" dirty="0" err="1" smtClean="0"/>
              <a:t>QoE</a:t>
            </a:r>
            <a:r>
              <a:rPr lang="en-US" altLang="zh-CN" b="0" dirty="0" smtClean="0"/>
              <a:t> Model Based </a:t>
            </a:r>
            <a:br>
              <a:rPr lang="en-US" altLang="zh-CN" b="0" dirty="0" smtClean="0"/>
            </a:br>
            <a:r>
              <a:rPr lang="en-US" altLang="zh-CN" b="0" dirty="0" smtClean="0"/>
              <a:t>Bit-Rate Adaptation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288" y="1700808"/>
                <a:ext cx="8424862" cy="446504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/>
                  <a:t>Modify DASH </a:t>
                </a:r>
                <a:r>
                  <a:rPr lang="en-US" altLang="zh-CN" sz="2400" b="0" dirty="0" err="1" smtClean="0"/>
                  <a:t>QoE</a:t>
                </a:r>
                <a:r>
                  <a:rPr lang="en-US" altLang="zh-CN" sz="2400" b="0" dirty="0" smtClean="0"/>
                  <a:t> model into real-time and iterative form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𝑄𝑜𝐸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𝑄𝑜𝑆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𝐷𝐴𝑆𝐻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𝑄𝑜𝑆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𝑁𝑒𝑡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/>
                  <a:t>Utilize real-time model quantitatively for bit-rate selection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</m:m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𝑄𝑜𝐸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/>
                  <a:t>Improve </a:t>
                </a:r>
                <a:r>
                  <a:rPr lang="en-US" altLang="zh-CN" sz="2400" b="0" dirty="0" err="1" smtClean="0"/>
                  <a:t>QoE</a:t>
                </a:r>
                <a:r>
                  <a:rPr lang="en-US" altLang="zh-CN" sz="2400" b="0" dirty="0" smtClean="0"/>
                  <a:t>, compared with algorithm qualitatively exploit </a:t>
                </a:r>
                <a:r>
                  <a:rPr lang="en-US" altLang="zh-CN" sz="2400" b="0" dirty="0" err="1" smtClean="0"/>
                  <a:t>QoE</a:t>
                </a:r>
                <a:r>
                  <a:rPr lang="en-US" altLang="zh-CN" sz="2400" b="0" dirty="0" smtClean="0"/>
                  <a:t> model, close to overall optimization</a:t>
                </a:r>
                <a:endParaRPr lang="zh-CN" altLang="en-US" sz="24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700808"/>
                <a:ext cx="8424862" cy="4465042"/>
              </a:xfrm>
              <a:blipFill rotWithShape="0">
                <a:blip r:embed="rId2"/>
                <a:stretch>
                  <a:fillRect l="-1085" t="-956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63260"/>
              </p:ext>
            </p:extLst>
          </p:nvPr>
        </p:nvGraphicFramePr>
        <p:xfrm>
          <a:off x="1475656" y="4365104"/>
          <a:ext cx="6096000" cy="2407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860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Bandwidth</a:t>
                      </a:r>
                      <a:r>
                        <a:rPr lang="en-US" altLang="zh-CN" sz="1600" b="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1600" b="0" dirty="0" smtClean="0"/>
                        <a:t>Scenario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/>
                        <a:t>QoS</a:t>
                      </a:r>
                      <a:r>
                        <a:rPr lang="en-US" altLang="zh-CN" sz="1600" b="0" dirty="0" smtClean="0"/>
                        <a:t> metric(Objective MOS)</a:t>
                      </a:r>
                      <a:endParaRPr lang="zh-CN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3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Proposed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Algorithm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Overall</a:t>
                      </a:r>
                      <a:r>
                        <a:rPr lang="en-US" altLang="zh-CN" sz="1600" baseline="0" dirty="0" smtClean="0"/>
                        <a:t> optimization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QoE</a:t>
                      </a:r>
                      <a:r>
                        <a:rPr lang="en-US" altLang="zh-CN" sz="1600" dirty="0" smtClean="0"/>
                        <a:t>-Enhanced</a:t>
                      </a:r>
                      <a:r>
                        <a:rPr lang="en-US" altLang="zh-CN" sz="1600" baseline="30000" dirty="0" smtClean="0"/>
                        <a:t>[1]</a:t>
                      </a:r>
                      <a:endParaRPr lang="zh-CN" altLang="en-US" sz="1600" baseline="30000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Fluctuation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3.7419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3.7705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3.5773</a:t>
                      </a:r>
                      <a:endParaRPr lang="zh-CN" altLang="en-US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Gradually</a:t>
                      </a:r>
                      <a:r>
                        <a:rPr lang="en-US" altLang="zh-CN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CN" sz="1600" baseline="0" dirty="0" smtClean="0"/>
                        <a:t>drop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3.8380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3.8405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3.3778</a:t>
                      </a:r>
                      <a:endParaRPr lang="zh-CN" altLang="en-US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Dramatically</a:t>
                      </a:r>
                      <a:r>
                        <a:rPr lang="en-US" altLang="zh-CN" sz="1600" baseline="0" dirty="0" smtClean="0"/>
                        <a:t> drop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3.9492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3.9506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3.7343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0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1723" y="762000"/>
            <a:ext cx="3202787" cy="522190"/>
          </a:xfrm>
        </p:spPr>
        <p:txBody>
          <a:bodyPr/>
          <a:lstStyle/>
          <a:p>
            <a:r>
              <a:rPr lang="en-US" altLang="zh-CN" b="0" dirty="0" smtClean="0"/>
              <a:t>Stall Prediction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Exploit buffer accurately with precise stall prediction</a:t>
            </a:r>
          </a:p>
          <a:p>
            <a:endParaRPr lang="zh-CN" altLang="en-US" sz="2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6027726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1 . Buffer status in gradually drop scenario</a:t>
            </a:r>
            <a:endParaRPr lang="zh-CN" altLang="en-US" sz="1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124781" y="1847161"/>
            <a:ext cx="5170141" cy="4201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08390" y="1847161"/>
                <a:ext cx="3080196" cy="40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Segment size obeys Gaussian Distribution </a:t>
                </a:r>
              </a:p>
              <a:p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1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Stall probability</a:t>
                </a:r>
                <a:endParaRPr lang="en-US" altLang="zh-CN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CN" sz="14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/>
                  <a:t>Stall duration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 : playback threshold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𝐵𝑢𝑓𝑓𝑒𝑟</m:t>
                    </m:r>
                  </m:oMath>
                </a14:m>
                <a:r>
                  <a:rPr lang="en-US" altLang="zh-CN" sz="1400" dirty="0" smtClean="0"/>
                  <a:t> : current buffer of client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400" dirty="0" smtClean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90" y="1847161"/>
                <a:ext cx="3080196" cy="4052969"/>
              </a:xfrm>
              <a:prstGeom prst="rect">
                <a:avLst/>
              </a:prstGeom>
              <a:blipFill rotWithShape="0">
                <a:blip r:embed="rId3"/>
                <a:stretch>
                  <a:fillRect l="-3564" t="-752" b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39767" y="4293096"/>
                <a:ext cx="4392488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67" y="4293096"/>
                <a:ext cx="4392488" cy="525016"/>
              </a:xfrm>
              <a:prstGeom prst="rect">
                <a:avLst/>
              </a:prstGeom>
              <a:blipFill rotWithShape="0">
                <a:blip r:embed="rId4"/>
                <a:stretch>
                  <a:fillRect t="-138372" b="-20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7476</TotalTime>
  <Words>2135</Words>
  <Application>Microsoft Office PowerPoint</Application>
  <PresentationFormat>全屏显示(4:3)</PresentationFormat>
  <Paragraphs>412</Paragraphs>
  <Slides>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Lucida Sans Unicode</vt:lpstr>
      <vt:lpstr>Times New Roman</vt:lpstr>
      <vt:lpstr>muban</vt:lpstr>
      <vt:lpstr>Equation</vt:lpstr>
      <vt:lpstr>公式</vt:lpstr>
      <vt:lpstr>Visio</vt:lpstr>
      <vt:lpstr>Qualcomm Reporting</vt:lpstr>
      <vt:lpstr>Outline</vt:lpstr>
      <vt:lpstr>Quality of Experience Study on DASH</vt:lpstr>
      <vt:lpstr>Quality of Experience Study on DASH</vt:lpstr>
      <vt:lpstr>Test 3 Impairment Factors on DASH Service</vt:lpstr>
      <vt:lpstr>Propose QoE Model :  non-linear regression and machine learning </vt:lpstr>
      <vt:lpstr>DASH Service Model Result</vt:lpstr>
      <vt:lpstr>QoE Model Based  Bit-Rate Adaptation</vt:lpstr>
      <vt:lpstr>Stall Prediction</vt:lpstr>
      <vt:lpstr>Bandwidth Estimation</vt:lpstr>
      <vt:lpstr>Multi-User Scenario</vt:lpstr>
      <vt:lpstr>Reducing HEVC Video Coding Complexity Method abstract</vt:lpstr>
      <vt:lpstr>Histogram Statistics </vt:lpstr>
      <vt:lpstr>Result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633</cp:revision>
  <dcterms:created xsi:type="dcterms:W3CDTF">2014-07-04T09:05:20Z</dcterms:created>
  <dcterms:modified xsi:type="dcterms:W3CDTF">2014-10-30T04:27:09Z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