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1" r:id="rId4"/>
    <p:sldId id="260" r:id="rId5"/>
    <p:sldId id="259" r:id="rId6"/>
    <p:sldId id="257" r:id="rId7"/>
    <p:sldId id="258" r:id="rId8"/>
  </p:sldIdLst>
  <p:sldSz cx="32921575" cy="43895963"/>
  <p:notesSz cx="7099300" cy="10234613"/>
  <p:defaultTextStyle>
    <a:defPPr>
      <a:defRPr lang="zh-CN"/>
    </a:defPPr>
    <a:lvl1pPr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2193925" indent="-173672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4389438" indent="-3475038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6583363" indent="-5211763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8778875" indent="-695007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6">
          <p15:clr>
            <a:srgbClr val="A4A3A4"/>
          </p15:clr>
        </p15:guide>
        <p15:guide id="2" pos="10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9F"/>
    <a:srgbClr val="FF6600"/>
    <a:srgbClr val="F1D46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9704" autoAdjust="0"/>
  </p:normalViewPr>
  <p:slideViewPr>
    <p:cSldViewPr>
      <p:cViewPr>
        <p:scale>
          <a:sx n="30" d="100"/>
          <a:sy n="30" d="100"/>
        </p:scale>
        <p:origin x="-738" y="-1056"/>
      </p:cViewPr>
      <p:guideLst>
        <p:guide orient="horz" pos="13826"/>
        <p:guide pos="10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3DF5CB9-A1F1-410A-97DB-2EF24BB6B9E6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6D2318B-316E-46D4-8903-1AAF0ED81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392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438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63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87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3714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8457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3200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7943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1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44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9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6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5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69118" y="13636203"/>
            <a:ext cx="27983339" cy="94091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F8ED-FEBD-422D-9B4F-BC272A5EF1BC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4FCAD-8D64-47F3-BB04-DB308CFAE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3E523-CB8B-47F1-9FF0-DF2CBE87920A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4EAA9-248C-4956-BBF4-68BFFA7F5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868142" y="1757877"/>
            <a:ext cx="7407354" cy="374538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6079" y="1757877"/>
            <a:ext cx="21673370" cy="374538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830B-E54D-4421-AF9E-69BE7A23927A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2B0E1-3685-40BB-BDD8-9489C95D6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69125" y="13636209"/>
            <a:ext cx="27983339" cy="940918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1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63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4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9F61A2-484A-4BBF-9BF4-E86312ABD7FF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072D92-4386-446C-A42B-6A6F96CE8F5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BBB5-1EDE-4BCB-A8C3-B722AA7B37C2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CAC997-132E-4AFD-803D-F362C7F6C2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0581" y="28207230"/>
            <a:ext cx="27983339" cy="8718226"/>
          </a:xfrm>
        </p:spPr>
        <p:txBody>
          <a:bodyPr anchor="t"/>
          <a:lstStyle>
            <a:lvl1pPr algn="l">
              <a:defRPr sz="278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00581" y="18604985"/>
            <a:ext cx="27983339" cy="9602239"/>
          </a:xfrm>
        </p:spPr>
        <p:txBody>
          <a:bodyPr anchor="b"/>
          <a:lstStyle>
            <a:lvl1pPr marL="0" indent="0">
              <a:buNone/>
              <a:defRPr sz="13900">
                <a:solidFill>
                  <a:schemeClr val="tx1">
                    <a:tint val="75000"/>
                  </a:schemeClr>
                </a:solidFill>
              </a:defRPr>
            </a:lvl1pPr>
            <a:lvl2pPr marL="3181988" indent="0">
              <a:buNone/>
              <a:defRPr sz="12500">
                <a:solidFill>
                  <a:schemeClr val="tx1">
                    <a:tint val="75000"/>
                  </a:schemeClr>
                </a:solidFill>
              </a:defRPr>
            </a:lvl2pPr>
            <a:lvl3pPr marL="6363977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3pPr>
            <a:lvl4pPr marL="95459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696762-A683-4011-A728-D247C6EFF6D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0484C8-C52B-4C01-B528-AA7D72C650F4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452641" y="63933657"/>
            <a:ext cx="48782231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4783560" y="63933657"/>
            <a:ext cx="48782228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ABF3E4-FD19-481B-A3B0-743F930F6AA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70E425-C889-42F5-ABF4-12D0718589EF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79" y="1757874"/>
            <a:ext cx="29629418" cy="731599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0438C3-E9F0-4F20-810B-BCE84D15C765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0EC5DB2-46A6-4957-A291-046ECCA64F50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8A65E1-F1BC-40B1-8473-EEC32580779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E89D43-0F05-4FA1-A0B2-6886E2CD9A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66F5C3-692F-4ABB-996E-6E6F807E7300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6E9FAE-9364-4D46-A97B-111765BE0FAE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88" y="1747710"/>
            <a:ext cx="10830971" cy="743792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71425" y="1747719"/>
            <a:ext cx="18404075" cy="37463988"/>
          </a:xfrm>
        </p:spPr>
        <p:txBody>
          <a:bodyPr/>
          <a:lstStyle>
            <a:lvl1pPr>
              <a:defRPr sz="22100"/>
            </a:lvl1pPr>
            <a:lvl2pPr>
              <a:defRPr sz="19700"/>
            </a:lvl2pPr>
            <a:lvl3pPr>
              <a:defRPr sz="16800"/>
            </a:lvl3pPr>
            <a:lvl4pPr>
              <a:defRPr sz="13900"/>
            </a:lvl4pPr>
            <a:lvl5pPr>
              <a:defRPr sz="13900"/>
            </a:lvl5pPr>
            <a:lvl6pPr>
              <a:defRPr sz="13900"/>
            </a:lvl6pPr>
            <a:lvl7pPr>
              <a:defRPr sz="13900"/>
            </a:lvl7pPr>
            <a:lvl8pPr>
              <a:defRPr sz="13900"/>
            </a:lvl8pPr>
            <a:lvl9pPr>
              <a:defRPr sz="13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6088" y="9185646"/>
            <a:ext cx="10830971" cy="30026061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849045-53BA-4ADF-8D2E-0F4E1A41A2E7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CB38A9-FE48-44F7-8D39-7BEB78506A9A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421D1-07E8-4BA0-AA17-83E7D390FE98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CB34-C529-437C-959A-27BB8EBA46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22100"/>
            </a:lvl1pPr>
            <a:lvl2pPr marL="3181988" indent="0">
              <a:buNone/>
              <a:defRPr sz="19700"/>
            </a:lvl2pPr>
            <a:lvl3pPr marL="6363977" indent="0">
              <a:buNone/>
              <a:defRPr sz="16800"/>
            </a:lvl3pPr>
            <a:lvl4pPr marL="9545960" indent="0">
              <a:buNone/>
              <a:defRPr sz="13900"/>
            </a:lvl4pPr>
            <a:lvl5pPr marL="12727949" indent="0">
              <a:buNone/>
              <a:defRPr sz="13900"/>
            </a:lvl5pPr>
            <a:lvl6pPr marL="15909937" indent="0">
              <a:buNone/>
              <a:defRPr sz="13900"/>
            </a:lvl6pPr>
            <a:lvl7pPr marL="19091925" indent="0">
              <a:buNone/>
              <a:defRPr sz="13900"/>
            </a:lvl7pPr>
            <a:lvl8pPr marL="22273909" indent="0">
              <a:buNone/>
              <a:defRPr sz="13900"/>
            </a:lvl8pPr>
            <a:lvl9pPr marL="25455897" indent="0">
              <a:buNone/>
              <a:defRPr sz="139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A05F56-933C-4DBA-ACDA-029C737A63A8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640B20-1C0C-4197-8ACB-3B1ADCCF0BA7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DDDDE0-22D3-4C1C-9624-507C61AC18D4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9C4B16-38B7-43F7-B725-745843ED1C6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040360" y="10973991"/>
            <a:ext cx="24525428" cy="23378664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452645" y="10973991"/>
            <a:ext cx="73039031" cy="23378664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4EF052-4BC7-450E-B6AF-57A748CA9495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EE8EFF-BEC5-4638-B21A-207C30A6C7B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0577" y="28207224"/>
            <a:ext cx="27983339" cy="8718226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00577" y="18604985"/>
            <a:ext cx="27983339" cy="960223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743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4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42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9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2838-9455-4212-8C6F-3F9B72CE60D5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DD22-8324-4151-BB55-76B51862F3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6079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35134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7D72-810E-4704-A916-2A2456CB1C26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8D93-28D8-40F3-904B-E8832EBA5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5332-260F-49EB-9910-0A4AFAEB4734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231D-25B8-4AAD-8E0C-5C53513F2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3553-3F3F-43F6-8C32-175F1A2A52A7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D6184-3822-4CD3-9F9E-B002B47E4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3C8AE-34A4-4F6A-829D-02F149FD2707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91D34-5AB9-45BC-84D0-6181A7D24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6081" y="1747710"/>
            <a:ext cx="10830971" cy="743792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1421" y="1747713"/>
            <a:ext cx="18404075" cy="37463988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6081" y="9185640"/>
            <a:ext cx="10830971" cy="30026061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DE7C-5760-47A5-9E78-B4B398FB8EBD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B01E2-E9FE-4194-89A2-E94D33F15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743" indent="0">
              <a:buNone/>
              <a:defRPr sz="13400"/>
            </a:lvl2pPr>
            <a:lvl3pPr marL="4389486" indent="0">
              <a:buNone/>
              <a:defRPr sz="11500"/>
            </a:lvl3pPr>
            <a:lvl4pPr marL="6584229" indent="0">
              <a:buNone/>
              <a:defRPr sz="9600"/>
            </a:lvl4pPr>
            <a:lvl5pPr marL="8778972" indent="0">
              <a:buNone/>
              <a:defRPr sz="9600"/>
            </a:lvl5pPr>
            <a:lvl6pPr marL="10973714" indent="0">
              <a:buNone/>
              <a:defRPr sz="9600"/>
            </a:lvl6pPr>
            <a:lvl7pPr marL="13168457" indent="0">
              <a:buNone/>
              <a:defRPr sz="9600"/>
            </a:lvl7pPr>
            <a:lvl8pPr marL="15363200" indent="0">
              <a:buNone/>
              <a:defRPr sz="9600"/>
            </a:lvl8pPr>
            <a:lvl9pPr marL="17557943" indent="0">
              <a:buNone/>
              <a:defRPr sz="96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7E809-1856-4791-8724-C1FA7F0F8240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EBC1-16B0-435D-8A4B-25C7846A1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646238" y="1757363"/>
            <a:ext cx="29629100" cy="731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646238" y="10242550"/>
            <a:ext cx="29629100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46238" y="40684450"/>
            <a:ext cx="7681912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l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68A365-4E22-46D1-B5A3-3A42DBCC2430}" type="datetimeFigureOut">
              <a:rPr lang="zh-CN" altLang="en-US"/>
              <a:pPr>
                <a:defRPr/>
              </a:pPr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247438" y="40684450"/>
            <a:ext cx="10426700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ctr" defTabSz="4389486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593425" y="40684450"/>
            <a:ext cx="7681913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r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7792B1-4089-411A-AECB-5590D2961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1644650" indent="-1644650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086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829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572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5314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7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486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229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972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714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457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320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9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helye 1"/>
          <p:cNvSpPr>
            <a:spLocks noGrp="1"/>
          </p:cNvSpPr>
          <p:nvPr>
            <p:ph type="title"/>
          </p:nvPr>
        </p:nvSpPr>
        <p:spPr bwMode="auto">
          <a:xfrm>
            <a:off x="1647825" y="1758950"/>
            <a:ext cx="29625925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Mintacím szerkesztése</a:t>
            </a:r>
          </a:p>
        </p:txBody>
      </p:sp>
      <p:sp>
        <p:nvSpPr>
          <p:cNvPr id="2051" name="Szöveg helye 2"/>
          <p:cNvSpPr>
            <a:spLocks noGrp="1"/>
          </p:cNvSpPr>
          <p:nvPr>
            <p:ph type="body" idx="1"/>
          </p:nvPr>
        </p:nvSpPr>
        <p:spPr bwMode="auto">
          <a:xfrm>
            <a:off x="1647825" y="10240963"/>
            <a:ext cx="29625925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Mintaszöveg szerkesztése</a:t>
            </a:r>
          </a:p>
          <a:p>
            <a:pPr lvl="1"/>
            <a:r>
              <a:rPr lang="hu-HU" altLang="zh-CN" smtClean="0"/>
              <a:t>Második szint</a:t>
            </a:r>
          </a:p>
          <a:p>
            <a:pPr lvl="2"/>
            <a:r>
              <a:rPr lang="hu-HU" altLang="zh-CN" smtClean="0"/>
              <a:t>Harmadik szint</a:t>
            </a:r>
          </a:p>
          <a:p>
            <a:pPr lvl="3"/>
            <a:r>
              <a:rPr lang="hu-HU" altLang="zh-CN" smtClean="0"/>
              <a:t>Negyedik szint</a:t>
            </a:r>
          </a:p>
          <a:p>
            <a:pPr lvl="4"/>
            <a:r>
              <a:rPr lang="hu-HU" altLang="zh-CN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647825" y="40686038"/>
            <a:ext cx="7678738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AB5C7678-33A7-4FD0-8B64-0A044B96CA6C}" type="datetimeFigureOut">
              <a:rPr lang="hu-HU" altLang="zh-CN"/>
              <a:pPr>
                <a:defRPr/>
              </a:pPr>
              <a:t>2014.11.14.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247438" y="40686038"/>
            <a:ext cx="10426700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ct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23595013" y="40686038"/>
            <a:ext cx="7678737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6822A4C-4146-4ECA-9CB6-C86CD364145D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6359525" rtl="0" eaLnBrk="0" fontAlgn="base" hangingPunct="0">
        <a:spcBef>
          <a:spcPct val="0"/>
        </a:spcBef>
        <a:spcAft>
          <a:spcPct val="0"/>
        </a:spcAft>
        <a:defRPr sz="30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5pPr>
      <a:lvl6pPr marL="69667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6pPr>
      <a:lvl7pPr marL="139334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7pPr>
      <a:lvl8pPr marL="209002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8pPr>
      <a:lvl9pPr marL="278669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9pPr>
    </p:titleStyle>
    <p:bodyStyle>
      <a:lvl1pPr marL="2382838" indent="-2382838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313" indent="-1985963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700" kern="1200">
          <a:solidFill>
            <a:schemeClr val="tx1"/>
          </a:solidFill>
          <a:latin typeface="+mn-lt"/>
          <a:ea typeface="+mn-ea"/>
          <a:cs typeface="+mn-cs"/>
        </a:defRPr>
      </a:lvl2pPr>
      <a:lvl3pPr marL="795178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3pPr>
      <a:lvl4pPr marL="1113313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6075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3900" kern="1200">
          <a:solidFill>
            <a:schemeClr val="tx1"/>
          </a:solidFill>
          <a:latin typeface="+mn-lt"/>
          <a:ea typeface="+mn-ea"/>
          <a:cs typeface="+mn-cs"/>
        </a:defRPr>
      </a:lvl5pPr>
      <a:lvl6pPr marL="17500929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6pPr>
      <a:lvl7pPr marL="20682917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7pPr>
      <a:lvl8pPr marL="23864905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46894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3181988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636397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954596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4pPr>
      <a:lvl5pPr marL="1272794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5pPr>
      <a:lvl6pPr marL="1590993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6pPr>
      <a:lvl7pPr marL="19091925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7pPr>
      <a:lvl8pPr marL="2227390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8pPr>
      <a:lvl9pPr marL="2545589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wmf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1.wmf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5.wmf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27.wmf"/><Relationship Id="rId34" Type="http://schemas.openxmlformats.org/officeDocument/2006/relationships/image" Target="../media/image37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32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11.bin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" Type="http://schemas.openxmlformats.org/officeDocument/2006/relationships/image" Target="../media/image3.png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image" Target="../media/image31.emf"/><Relationship Id="rId36" Type="http://schemas.openxmlformats.org/officeDocument/2006/relationships/image" Target="../media/image39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6.wmf"/><Relationship Id="rId31" Type="http://schemas.openxmlformats.org/officeDocument/2006/relationships/image" Target="../media/image34.png"/><Relationship Id="rId4" Type="http://schemas.openxmlformats.org/officeDocument/2006/relationships/image" Target="../media/image2.jpe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30.wmf"/><Relationship Id="rId30" Type="http://schemas.openxmlformats.org/officeDocument/2006/relationships/image" Target="../media/image33.emf"/><Relationship Id="rId35" Type="http://schemas.openxmlformats.org/officeDocument/2006/relationships/image" Target="../media/image38.png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wmf"/><Relationship Id="rId18" Type="http://schemas.openxmlformats.org/officeDocument/2006/relationships/image" Target="../media/image19.png"/><Relationship Id="rId26" Type="http://schemas.openxmlformats.org/officeDocument/2006/relationships/image" Target="../media/image41.emf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0.wmf"/><Relationship Id="rId7" Type="http://schemas.openxmlformats.org/officeDocument/2006/relationships/image" Target="../media/image5.png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32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.wmf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image" Target="../media/image12.wmf"/><Relationship Id="rId24" Type="http://schemas.openxmlformats.org/officeDocument/2006/relationships/image" Target="../media/image31.emf"/><Relationship Id="rId5" Type="http://schemas.openxmlformats.org/officeDocument/2006/relationships/image" Target="../media/image3.png"/><Relationship Id="rId15" Type="http://schemas.openxmlformats.org/officeDocument/2006/relationships/image" Target="../media/image16.wmf"/><Relationship Id="rId23" Type="http://schemas.openxmlformats.org/officeDocument/2006/relationships/image" Target="../media/image1.wmf"/><Relationship Id="rId10" Type="http://schemas.openxmlformats.org/officeDocument/2006/relationships/image" Target="../media/image11.png"/><Relationship Id="rId19" Type="http://schemas.openxmlformats.org/officeDocument/2006/relationships/image" Target="../media/image34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34" Type="http://schemas.openxmlformats.org/officeDocument/2006/relationships/image" Target="../media/image3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37" Type="http://schemas.openxmlformats.org/officeDocument/2006/relationships/image" Target="../media/image400.png"/><Relationship Id="rId5" Type="http://schemas.openxmlformats.org/officeDocument/2006/relationships/image" Target="../media/image35.png"/><Relationship Id="rId36" Type="http://schemas.openxmlformats.org/officeDocument/2006/relationships/image" Target="../media/image39.png"/><Relationship Id="rId4" Type="http://schemas.openxmlformats.org/officeDocument/2006/relationships/image" Target="../media/image3.png"/><Relationship Id="rId35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image" Target="../media/image2.jpe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45.png"/><Relationship Id="rId5" Type="http://schemas.openxmlformats.org/officeDocument/2006/relationships/image" Target="../media/image3.pn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image" Target="../media/image42.png"/><Relationship Id="rId9" Type="http://schemas.openxmlformats.org/officeDocument/2006/relationships/image" Target="../media/image43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2.wmf"/><Relationship Id="rId7" Type="http://schemas.openxmlformats.org/officeDocument/2006/relationships/image" Target="../media/image18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11" Type="http://schemas.openxmlformats.org/officeDocument/2006/relationships/image" Target="../media/image39.png"/><Relationship Id="rId5" Type="http://schemas.openxmlformats.org/officeDocument/2006/relationships/image" Target="../media/image14.wmf"/><Relationship Id="rId10" Type="http://schemas.openxmlformats.org/officeDocument/2006/relationships/image" Target="../media/image38.png"/><Relationship Id="rId4" Type="http://schemas.openxmlformats.org/officeDocument/2006/relationships/image" Target="../media/image13.wmf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0"/>
            <a:ext cx="32921575" cy="43895963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566618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User </a:t>
            </a:r>
            <a:r>
              <a:rPr lang="en-US" altLang="zh-CN" sz="8200" b="1" dirty="0">
                <a:solidFill>
                  <a:srgbClr val="0070C0"/>
                </a:solidFill>
              </a:rPr>
              <a:t>Experience Study on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DASH(1)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,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>
                <a:solidFill>
                  <a:srgbClr val="000000"/>
                </a:solidFill>
              </a:rPr>
              <a:t>Yuchen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2858" y="6970317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619027" y="8338469"/>
            <a:ext cx="15054689" cy="973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269875" lvl="0" indent="-269875" defTabSz="860425">
              <a:lnSpc>
                <a:spcPts val="44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54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Study on QoE of DASH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DASH service QoE model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Test 107 video samples and 64 participants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QoE model in 2 ways: non-linear regression and machine learning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Compare BUPT model with UCSD model provided by Qualcomm</a:t>
            </a:r>
            <a:endParaRPr lang="en-US" altLang="zh-CN" sz="36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QoE influence factors via two-way ANOVA analysis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evaluation model based on Primacy and </a:t>
            </a:r>
            <a:r>
              <a:rPr lang="en-US" altLang="zh-CN" sz="36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of DASH service</a:t>
            </a:r>
          </a:p>
          <a:p>
            <a:pPr marL="269875" lvl="0" indent="-269875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54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bitrate adaptation algorithms of DASH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QoE-based bitrate adaptation algorithm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bandwidth estimating method for 2 typical scenarios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the performance of bitrate adaptation for multi-user scenario </a:t>
            </a: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Szövegdoboz 2"/>
          <p:cNvSpPr txBox="1">
            <a:spLocks noChangeArrowheads="1"/>
          </p:cNvSpPr>
          <p:nvPr/>
        </p:nvSpPr>
        <p:spPr bwMode="auto">
          <a:xfrm>
            <a:off x="1141151" y="20069419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92" name="Lekerekített téglalap 9"/>
          <p:cNvSpPr/>
          <p:nvPr/>
        </p:nvSpPr>
        <p:spPr>
          <a:xfrm>
            <a:off x="2879302" y="17915533"/>
            <a:ext cx="11753418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Background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94" name="TextBox 1"/>
          <p:cNvSpPr txBox="1"/>
          <p:nvPr/>
        </p:nvSpPr>
        <p:spPr bwMode="auto">
          <a:xfrm>
            <a:off x="469467" y="22684543"/>
            <a:ext cx="722219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</a:t>
            </a:r>
            <a:r>
              <a:rPr lang="en-US" altLang="zh-CN" sz="3600" b="1" dirty="0" smtClean="0"/>
              <a:t>1. Medium Motion Videos (</a:t>
            </a:r>
            <a:r>
              <a:rPr lang="en-US" altLang="zh-CN" sz="3600" b="1" dirty="0" err="1" smtClean="0"/>
              <a:t>BunnyCartoon</a:t>
            </a:r>
            <a:r>
              <a:rPr lang="en-US" altLang="zh-CN" sz="3600" b="1" dirty="0" smtClean="0"/>
              <a:t> and Movie)</a:t>
            </a:r>
            <a:endParaRPr lang="zh-CN" altLang="en-US" sz="3600" b="1" dirty="0"/>
          </a:p>
        </p:txBody>
      </p:sp>
      <p:sp>
        <p:nvSpPr>
          <p:cNvPr id="96" name="TextBox 1"/>
          <p:cNvSpPr txBox="1"/>
          <p:nvPr/>
        </p:nvSpPr>
        <p:spPr bwMode="auto">
          <a:xfrm>
            <a:off x="6864537" y="22931115"/>
            <a:ext cx="9248393" cy="6644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2</a:t>
            </a:r>
            <a:r>
              <a:rPr lang="en-US" altLang="zh-CN" sz="3600" b="1" dirty="0" smtClean="0"/>
              <a:t>. High Motion Videos (Sports)</a:t>
            </a:r>
            <a:endParaRPr lang="zh-CN" altLang="en-US" sz="3600" b="1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98750"/>
              </p:ext>
            </p:extLst>
          </p:nvPr>
        </p:nvGraphicFramePr>
        <p:xfrm>
          <a:off x="767513" y="23859665"/>
          <a:ext cx="15118934" cy="29699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47988"/>
                <a:gridCol w="3168352"/>
                <a:gridCol w="2736304"/>
                <a:gridCol w="3166290"/>
              </a:tblGrid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Video</a:t>
                      </a:r>
                      <a:endParaRPr lang="en-US" altLang="zh-CN" sz="3600" b="1" dirty="0" smtClean="0">
                        <a:effectLst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Amount 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Motion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Test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BunnyCartoon_Stall_1-11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Stall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Movie_Case01-48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48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</a:t>
                      </a:r>
                      <a:r>
                        <a:rPr lang="en-US" sz="3600" dirty="0" smtClean="0">
                          <a:effectLst/>
                        </a:rPr>
                        <a:t>factors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3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Sport_Case01-48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High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17"/>
          <p:cNvSpPr txBox="1"/>
          <p:nvPr/>
        </p:nvSpPr>
        <p:spPr>
          <a:xfrm>
            <a:off x="737621" y="26935810"/>
            <a:ext cx="1198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All factors</a:t>
            </a:r>
            <a:r>
              <a:rPr lang="en-US" sz="40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: stall, initial delay, and level variation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82917" y="20219789"/>
            <a:ext cx="6941938" cy="2295646"/>
            <a:chOff x="16396023" y="9023074"/>
            <a:chExt cx="6941938" cy="2295646"/>
          </a:xfrm>
        </p:grpSpPr>
        <p:sp>
          <p:nvSpPr>
            <p:cNvPr id="93" name="Rectangle 12"/>
            <p:cNvSpPr/>
            <p:nvPr/>
          </p:nvSpPr>
          <p:spPr>
            <a:xfrm>
              <a:off x="16396023" y="9023074"/>
              <a:ext cx="6941938" cy="2295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16532510" y="9153276"/>
              <a:ext cx="3305953" cy="206599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19983871" y="9153276"/>
              <a:ext cx="3252377" cy="206599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161129" y="20108127"/>
            <a:ext cx="7634660" cy="2524724"/>
            <a:chOff x="23774235" y="8836334"/>
            <a:chExt cx="7634660" cy="2524724"/>
          </a:xfrm>
        </p:grpSpPr>
        <p:sp>
          <p:nvSpPr>
            <p:cNvPr id="95" name="Rectangle 12"/>
            <p:cNvSpPr/>
            <p:nvPr/>
          </p:nvSpPr>
          <p:spPr>
            <a:xfrm>
              <a:off x="23774235" y="8836334"/>
              <a:ext cx="7634660" cy="25247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27741908" y="8979276"/>
              <a:ext cx="3565808" cy="2272152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23946143" y="8979529"/>
              <a:ext cx="3635847" cy="227215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20503" y="27463220"/>
            <a:ext cx="15480000" cy="5900570"/>
            <a:chOff x="16333609" y="16191427"/>
            <a:chExt cx="15480000" cy="5900570"/>
          </a:xfrm>
        </p:grpSpPr>
        <p:sp>
          <p:nvSpPr>
            <p:cNvPr id="103" name="Szövegdoboz 2"/>
            <p:cNvSpPr txBox="1">
              <a:spLocks noChangeArrowheads="1"/>
            </p:cNvSpPr>
            <p:nvPr/>
          </p:nvSpPr>
          <p:spPr bwMode="auto">
            <a:xfrm>
              <a:off x="16333609" y="16191427"/>
              <a:ext cx="15480000" cy="5900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9345" tIns="69673" rIns="139345" bIns="69673"/>
            <a:lstStyle/>
            <a:p>
              <a:pPr algn="ctr" defTabSz="6361113">
                <a:lnSpc>
                  <a:spcPts val="5000"/>
                </a:lnSpc>
                <a:spcAft>
                  <a:spcPts val="0"/>
                </a:spcAft>
              </a:pPr>
              <a:r>
                <a:rPr lang="en-US" altLang="zh-CN" sz="5400" b="1" dirty="0" smtClean="0"/>
                <a:t>R </a:t>
              </a:r>
              <a:r>
                <a:rPr lang="en-US" altLang="zh-CN" sz="5400" b="1" dirty="0"/>
                <a:t>= f(I</a:t>
              </a:r>
              <a:r>
                <a:rPr lang="en-US" altLang="zh-CN" sz="5400" b="1" baseline="-25000" dirty="0"/>
                <a:t>ID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ST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LV</a:t>
              </a:r>
              <a:r>
                <a:rPr lang="en-US" altLang="zh-CN" sz="5400" b="1" dirty="0"/>
                <a:t>)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6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8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>
                  <a:solidFill>
                    <a:srgbClr val="FF0000"/>
                  </a:solidFill>
                </a:rPr>
                <a:t>64</a:t>
              </a:r>
              <a:r>
                <a:rPr lang="en-US" altLang="zh-CN" sz="4000" b="1" dirty="0" smtClean="0"/>
                <a:t> </a:t>
              </a:r>
              <a:r>
                <a:rPr lang="en-US" altLang="zh-CN" sz="4000" b="1" dirty="0"/>
                <a:t>participants from BUPT are divided into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3</a:t>
              </a:r>
              <a:r>
                <a:rPr lang="en-US" altLang="zh-CN" sz="4000" b="1" dirty="0"/>
                <a:t> </a:t>
              </a:r>
              <a:r>
                <a:rPr lang="en-US" altLang="zh-CN" sz="4000" b="1" dirty="0" smtClean="0"/>
                <a:t>groups.</a:t>
              </a:r>
              <a:endParaRPr lang="en-US" altLang="zh-CN" sz="4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/>
                <a:t>Each </a:t>
              </a:r>
              <a:r>
                <a:rPr lang="en-US" altLang="zh-CN" sz="4000" b="1" dirty="0"/>
                <a:t>tester watches about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45</a:t>
              </a:r>
              <a:r>
                <a:rPr lang="en-US" altLang="zh-CN" sz="4000" b="1" dirty="0"/>
                <a:t> test video clips in one hour.</a:t>
              </a:r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</p:txBody>
        </p:sp>
        <p:sp>
          <p:nvSpPr>
            <p:cNvPr id="104" name="TextBox 5"/>
            <p:cNvSpPr txBox="1"/>
            <p:nvPr/>
          </p:nvSpPr>
          <p:spPr>
            <a:xfrm>
              <a:off x="26054689" y="17802811"/>
              <a:ext cx="36165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Level Variation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1" name="TextBox 6"/>
            <p:cNvSpPr txBox="1"/>
            <p:nvPr/>
          </p:nvSpPr>
          <p:spPr>
            <a:xfrm flipH="1">
              <a:off x="19666504" y="17735623"/>
              <a:ext cx="37238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Initial Delay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2" name="TextBox 7"/>
            <p:cNvSpPr txBox="1"/>
            <p:nvPr/>
          </p:nvSpPr>
          <p:spPr>
            <a:xfrm>
              <a:off x="23446287" y="18098770"/>
              <a:ext cx="2494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Stall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21528448" y="17041428"/>
              <a:ext cx="2088417" cy="759078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>
              <a:stCxn id="112" idx="0"/>
            </p:cNvCxnSpPr>
            <p:nvPr/>
          </p:nvCxnSpPr>
          <p:spPr bwMode="auto">
            <a:xfrm flipV="1">
              <a:off x="24693754" y="17041428"/>
              <a:ext cx="0" cy="1057342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直接箭头连接符 114"/>
            <p:cNvCxnSpPr>
              <a:stCxn id="104" idx="0"/>
            </p:cNvCxnSpPr>
            <p:nvPr/>
          </p:nvCxnSpPr>
          <p:spPr bwMode="auto">
            <a:xfrm flipH="1" flipV="1">
              <a:off x="25756210" y="17041428"/>
              <a:ext cx="2106736" cy="761383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16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372042"/>
                </p:ext>
              </p:extLst>
            </p:nvPr>
          </p:nvGraphicFramePr>
          <p:xfrm>
            <a:off x="17145640" y="19383390"/>
            <a:ext cx="14597681" cy="1056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" name="Equation" r:id="rId10" imgW="3695700" imgH="266700" progId="">
                    <p:embed/>
                  </p:oleObj>
                </mc:Choice>
                <mc:Fallback>
                  <p:oleObj name="Equation" r:id="rId10" imgW="3695700" imgH="2667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5640" y="19383390"/>
                          <a:ext cx="14597681" cy="1056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" name="Lekerekített téglalap 9"/>
          <p:cNvSpPr/>
          <p:nvPr/>
        </p:nvSpPr>
        <p:spPr>
          <a:xfrm>
            <a:off x="1683534" y="33503304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Stall prediction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421624" y="34352147"/>
            <a:ext cx="10929942" cy="7172875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5993549" y="36055662"/>
            <a:ext cx="11305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1. Buffer under gradually drop scenario</a:t>
            </a:r>
            <a:endParaRPr lang="zh-CN" altLang="en-US" sz="2800" b="1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1179160" y="36942138"/>
            <a:ext cx="4756557" cy="181588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[1] </a:t>
            </a:r>
            <a:r>
              <a:rPr lang="en-US" altLang="zh-CN" sz="2800" dirty="0" err="1"/>
              <a:t>Dongeun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Suh</a:t>
            </a:r>
            <a:r>
              <a:rPr lang="en-US" altLang="zh-CN" sz="2800" dirty="0"/>
              <a:t> et al, "</a:t>
            </a:r>
            <a:r>
              <a:rPr lang="en-US" altLang="zh-CN" sz="2800" dirty="0" err="1"/>
              <a:t>QoE</a:t>
            </a:r>
            <a:r>
              <a:rPr lang="en-US" altLang="zh-CN" sz="2800" dirty="0"/>
              <a:t>-enhanced Adaptation Algorithm over DASH </a:t>
            </a:r>
            <a:r>
              <a:rPr lang="en-US" altLang="zh-CN" sz="2800" dirty="0" smtClean="0"/>
              <a:t>for Multimedia </a:t>
            </a:r>
            <a:r>
              <a:rPr lang="en-US" altLang="zh-CN" sz="2800" dirty="0"/>
              <a:t>Streaming" </a:t>
            </a:r>
            <a:r>
              <a:rPr lang="en-US" altLang="zh-CN" sz="2800" dirty="0" smtClean="0"/>
              <a:t>2014 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27860872" y="8105649"/>
                <a:ext cx="3828748" cy="50783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numCol="1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3600" dirty="0"/>
                  <a:t>: estimated bandwidth </a:t>
                </a:r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600" dirty="0"/>
                  <a:t>: Buffer of client in second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3600" dirty="0"/>
                  <a:t>: duration of one segment 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3600" dirty="0"/>
                  <a:t>:bitrate of level </a:t>
                </a:r>
                <a:r>
                  <a:rPr lang="en-US" altLang="zh-CN" sz="3600" dirty="0" smtClean="0"/>
                  <a:t>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3600" dirty="0" smtClean="0"/>
                  <a:t>:Playback threshold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872" y="8105649"/>
                <a:ext cx="3828748" cy="5078313"/>
              </a:xfrm>
              <a:prstGeom prst="rect">
                <a:avLst/>
              </a:prstGeom>
              <a:blipFill rotWithShape="0">
                <a:blip r:embed="rId13"/>
                <a:stretch>
                  <a:fillRect l="-4430" t="-1673" b="-3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17324883" y="6826301"/>
                <a:ext cx="10369152" cy="84465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altLang="zh-CN" sz="3600" dirty="0" smtClean="0"/>
                  <a:t>Predict stall</a:t>
                </a:r>
              </a:p>
              <a:p>
                <a:pPr marL="457200" lvl="1" indent="0"/>
                <a:r>
                  <a:rPr lang="en-US" altLang="zh-CN" sz="3600" dirty="0" smtClean="0"/>
                  <a:t>1.Stall probability:</a:t>
                </a:r>
              </a:p>
              <a:p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    Segment size(bytes) obeys Gaussian Distribution:</a:t>
                </a:r>
                <a:endParaRPr lang="en-US" altLang="zh-CN" sz="3600" dirty="0"/>
              </a:p>
              <a:p>
                <a:pPr marL="457200" lvl="1" indent="0" algn="ctr"/>
                <a:r>
                  <a:rPr lang="en-US" altLang="zh-CN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Stall occurs when</a:t>
                </a: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Thus</a:t>
                </a:r>
              </a:p>
              <a:p>
                <a:pPr marL="457200" lvl="1" indent="0" algn="ctr"/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2.Stall duration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dirty="0" smtClean="0"/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883" y="6826301"/>
                <a:ext cx="10369152" cy="8446543"/>
              </a:xfrm>
              <a:prstGeom prst="rect">
                <a:avLst/>
              </a:prstGeom>
              <a:blipFill rotWithShape="0">
                <a:blip r:embed="rId14"/>
                <a:stretch>
                  <a:fillRect l="-1587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Lekerekített téglalap 9"/>
          <p:cNvSpPr/>
          <p:nvPr/>
        </p:nvSpPr>
        <p:spPr>
          <a:xfrm>
            <a:off x="18837051" y="15524346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Bitrate Variation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228" name="Lekerekített téglalap 9"/>
          <p:cNvSpPr/>
          <p:nvPr/>
        </p:nvSpPr>
        <p:spPr>
          <a:xfrm>
            <a:off x="17209441" y="16527285"/>
            <a:ext cx="14474825" cy="1003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fluctuation pattern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29" name="Szövegdoboz 2"/>
          <p:cNvSpPr txBox="1">
            <a:spLocks noChangeArrowheads="1"/>
          </p:cNvSpPr>
          <p:nvPr/>
        </p:nvSpPr>
        <p:spPr bwMode="auto">
          <a:xfrm>
            <a:off x="16804628" y="17838560"/>
            <a:ext cx="15705138" cy="77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r>
              <a:rPr lang="en-US" altLang="zh-CN" sz="4800" b="1" dirty="0" smtClean="0">
                <a:latin typeface="Calibri" pitchFamily="34" charset="0"/>
              </a:rPr>
              <a:t>Primacy and Recency Effects</a:t>
            </a: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marL="0" indent="0" algn="just" eaLnBrk="1" hangingPunct="1">
              <a:lnSpc>
                <a:spcPts val="4000"/>
              </a:lnSpc>
              <a:spcAft>
                <a:spcPts val="1825"/>
              </a:spcAft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</p:txBody>
      </p:sp>
      <p:sp>
        <p:nvSpPr>
          <p:cNvPr id="230" name="Lekerekített téglalap 9"/>
          <p:cNvSpPr/>
          <p:nvPr/>
        </p:nvSpPr>
        <p:spPr>
          <a:xfrm>
            <a:off x="18374666" y="26249135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switching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pic>
        <p:nvPicPr>
          <p:cNvPr id="231" name="Picture 5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053" y="18559285"/>
            <a:ext cx="10125075" cy="710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5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478" y="19073635"/>
            <a:ext cx="6400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5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541" y="20929423"/>
            <a:ext cx="64087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6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328" y="22458185"/>
            <a:ext cx="62595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" name="Szövegdoboz 2"/>
          <p:cNvSpPr txBox="1">
            <a:spLocks noChangeArrowheads="1"/>
          </p:cNvSpPr>
          <p:nvPr/>
        </p:nvSpPr>
        <p:spPr bwMode="auto">
          <a:xfrm>
            <a:off x="16803041" y="27617560"/>
            <a:ext cx="1570513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Frequency bitrate decreased switching causes serious subjective impairment</a:t>
            </a:r>
          </a:p>
        </p:txBody>
      </p:sp>
      <p:pic>
        <p:nvPicPr>
          <p:cNvPr id="236" name="Picture 65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203" y="28768498"/>
            <a:ext cx="9548813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6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303" y="28662135"/>
            <a:ext cx="4081463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Lekerekített téglalap 9"/>
          <p:cNvSpPr/>
          <p:nvPr/>
        </p:nvSpPr>
        <p:spPr>
          <a:xfrm>
            <a:off x="18374666" y="31073548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QoE evaluation model for DASH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39" name="Szövegdoboz 2"/>
          <p:cNvSpPr txBox="1">
            <a:spLocks noChangeArrowheads="1"/>
          </p:cNvSpPr>
          <p:nvPr/>
        </p:nvSpPr>
        <p:spPr bwMode="auto">
          <a:xfrm>
            <a:off x="16776053" y="32573735"/>
            <a:ext cx="15705138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QoE evaluation functions: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Performance analysis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  <a:buFont typeface="Arial" panose="020B0604020202020204" pitchFamily="34" charset="0"/>
              <a:buChar char="•"/>
            </a:pPr>
            <a:endParaRPr lang="en-US" altLang="zh-CN" sz="4800" b="1"/>
          </a:p>
        </p:txBody>
      </p:sp>
      <p:pic>
        <p:nvPicPr>
          <p:cNvPr id="240" name="Picture 6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578" y="33323035"/>
            <a:ext cx="121840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" name="Picture 6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978" y="34375548"/>
            <a:ext cx="15447963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" name="Picture 6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903" y="36042423"/>
            <a:ext cx="9977438" cy="624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" name="内容占位符 2"/>
          <p:cNvSpPr txBox="1">
            <a:spLocks/>
          </p:cNvSpPr>
          <p:nvPr/>
        </p:nvSpPr>
        <p:spPr bwMode="auto">
          <a:xfrm>
            <a:off x="25889891" y="35826523"/>
            <a:ext cx="6369050" cy="630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1500" indent="-5715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0425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35 test videos from both simulated environment and real network traces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Two-fold cross validation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Pearson Correlation Coefficient = 0.92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RMSE = 0.14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Our QoE model can reflect user’s experience on DASH accurately</a:t>
            </a:r>
          </a:p>
        </p:txBody>
      </p:sp>
      <p:sp>
        <p:nvSpPr>
          <p:cNvPr id="244" name="TextBox 17"/>
          <p:cNvSpPr txBox="1"/>
          <p:nvPr/>
        </p:nvSpPr>
        <p:spPr>
          <a:xfrm>
            <a:off x="720504" y="19211677"/>
            <a:ext cx="7612534" cy="71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+mn-lt"/>
                <a:ea typeface="+mn-ea"/>
              </a:rPr>
              <a:t>Videos provided by Qualcomm</a:t>
            </a:r>
            <a:endParaRPr lang="en-US" sz="4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-7229845" y="9850637"/>
            <a:ext cx="41548616" cy="19519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489597"/>
            <a:ext cx="33037304" cy="4284476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566618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User </a:t>
            </a:r>
            <a:r>
              <a:rPr lang="en-US" altLang="zh-CN" sz="8200" b="1" dirty="0">
                <a:solidFill>
                  <a:srgbClr val="0070C0"/>
                </a:solidFill>
              </a:rPr>
              <a:t>Experience Study on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DASH(2)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,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>
                <a:solidFill>
                  <a:srgbClr val="000000"/>
                </a:solidFill>
              </a:rPr>
              <a:t>Yuchen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Lekerekített téglalap 9"/>
          <p:cNvSpPr/>
          <p:nvPr/>
        </p:nvSpPr>
        <p:spPr>
          <a:xfrm>
            <a:off x="657932" y="16478160"/>
            <a:ext cx="15687457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Test Impairment Factors on DASH Service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57" name="Lekerekített téglalap 9"/>
          <p:cNvSpPr/>
          <p:nvPr/>
        </p:nvSpPr>
        <p:spPr>
          <a:xfrm>
            <a:off x="4128439" y="20363805"/>
            <a:ext cx="8208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Polynomial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sp>
        <p:nvSpPr>
          <p:cNvPr id="58" name="Lekerekített téglalap 9"/>
          <p:cNvSpPr/>
          <p:nvPr/>
        </p:nvSpPr>
        <p:spPr>
          <a:xfrm>
            <a:off x="3803660" y="28284685"/>
            <a:ext cx="9396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Machine Learning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>
            <p:extLst/>
          </p:nvPr>
        </p:nvGraphicFramePr>
        <p:xfrm>
          <a:off x="369900" y="21299909"/>
          <a:ext cx="16710873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公式" r:id="rId6" imgW="4267080" imgH="266400" progId="Equation.3">
                  <p:embed/>
                </p:oleObj>
              </mc:Choice>
              <mc:Fallback>
                <p:oleObj name="公式" r:id="rId6" imgW="4267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00" y="21299909"/>
                        <a:ext cx="16710873" cy="104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组合 47"/>
          <p:cNvGrpSpPr>
            <a:grpSpLocks noChangeAspect="1"/>
          </p:cNvGrpSpPr>
          <p:nvPr/>
        </p:nvGrpSpPr>
        <p:grpSpPr>
          <a:xfrm>
            <a:off x="1603204" y="29557316"/>
            <a:ext cx="6732000" cy="4598554"/>
            <a:chOff x="1928794" y="1714488"/>
            <a:chExt cx="4929222" cy="3367100"/>
          </a:xfrm>
        </p:grpSpPr>
        <p:sp>
          <p:nvSpPr>
            <p:cNvPr id="61" name="矩形 60"/>
            <p:cNvSpPr/>
            <p:nvPr/>
          </p:nvSpPr>
          <p:spPr bwMode="auto">
            <a:xfrm>
              <a:off x="5214942" y="4235233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3929058" y="428625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6072198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4500562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3286116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28794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4786314" y="2230865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3000364" y="2234969"/>
              <a:ext cx="785818" cy="1938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grpSp>
          <p:nvGrpSpPr>
            <p:cNvPr id="70" name="组合 8"/>
            <p:cNvGrpSpPr/>
            <p:nvPr/>
          </p:nvGrpSpPr>
          <p:grpSpPr>
            <a:xfrm>
              <a:off x="4000496" y="1714488"/>
              <a:ext cx="428628" cy="481696"/>
              <a:chOff x="3929058" y="1714488"/>
              <a:chExt cx="428628" cy="481696"/>
            </a:xfrm>
          </p:grpSpPr>
          <p:sp>
            <p:nvSpPr>
              <p:cNvPr id="123" name="椭圆 122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4" name="对象 123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7" name="公式" r:id="rId8" imgW="177646" imgH="228402" progId="Equation.3">
                      <p:embed/>
                    </p:oleObj>
                  </mc:Choice>
                  <mc:Fallback>
                    <p:oleObj name="公式" r:id="rId8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" name="组合 9"/>
            <p:cNvGrpSpPr/>
            <p:nvPr/>
          </p:nvGrpSpPr>
          <p:grpSpPr>
            <a:xfrm>
              <a:off x="2714612" y="2571744"/>
              <a:ext cx="428628" cy="481696"/>
              <a:chOff x="3929058" y="1714488"/>
              <a:chExt cx="428628" cy="481696"/>
            </a:xfrm>
          </p:grpSpPr>
          <p:sp>
            <p:nvSpPr>
              <p:cNvPr id="121" name="椭圆 120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2" name="对象 121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8" name="公式" r:id="rId10" imgW="177646" imgH="228402" progId="Equation.3">
                      <p:embed/>
                    </p:oleObj>
                  </mc:Choice>
                  <mc:Fallback>
                    <p:oleObj name="公式" r:id="rId10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" name="组合 12"/>
            <p:cNvGrpSpPr/>
            <p:nvPr/>
          </p:nvGrpSpPr>
          <p:grpSpPr>
            <a:xfrm>
              <a:off x="5286380" y="2518676"/>
              <a:ext cx="428628" cy="481696"/>
              <a:chOff x="3929058" y="1714488"/>
              <a:chExt cx="428628" cy="481696"/>
            </a:xfrm>
          </p:grpSpPr>
          <p:sp>
            <p:nvSpPr>
              <p:cNvPr id="119" name="椭圆 118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0" name="对象 119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9" name="公式" r:id="rId12" imgW="177646" imgH="228402" progId="Equation.3">
                      <p:embed/>
                    </p:oleObj>
                  </mc:Choice>
                  <mc:Fallback>
                    <p:oleObj name="公式" r:id="rId12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" name="组合 15"/>
            <p:cNvGrpSpPr/>
            <p:nvPr/>
          </p:nvGrpSpPr>
          <p:grpSpPr>
            <a:xfrm>
              <a:off x="4641850" y="3643313"/>
              <a:ext cx="430216" cy="479425"/>
              <a:chOff x="3927470" y="1714487"/>
              <a:chExt cx="430216" cy="479425"/>
            </a:xfrm>
          </p:grpSpPr>
          <p:sp>
            <p:nvSpPr>
              <p:cNvPr id="117" name="椭圆 116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8" name="对象 117"/>
              <p:cNvGraphicFramePr>
                <a:graphicFrameLocks noChangeAspect="1"/>
              </p:cNvGraphicFramePr>
              <p:nvPr/>
            </p:nvGraphicFramePr>
            <p:xfrm>
              <a:off x="3927470" y="1714487"/>
              <a:ext cx="376238" cy="479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0" name="公式" r:id="rId14" imgW="177646" imgH="228402" progId="Equation.3">
                      <p:embed/>
                    </p:oleObj>
                  </mc:Choice>
                  <mc:Fallback>
                    <p:oleObj name="公式" r:id="rId14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7470" y="1714487"/>
                            <a:ext cx="376238" cy="479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4" name="直接连接符 73"/>
            <p:cNvCxnSpPr>
              <a:endCxn id="121" idx="7"/>
            </p:cNvCxnSpPr>
            <p:nvPr/>
          </p:nvCxnSpPr>
          <p:spPr bwMode="auto">
            <a:xfrm rot="10800000" flipV="1">
              <a:off x="3080470" y="2071677"/>
              <a:ext cx="991465" cy="56217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>
              <a:stCxn id="123" idx="5"/>
            </p:cNvCxnSpPr>
            <p:nvPr/>
          </p:nvCxnSpPr>
          <p:spPr bwMode="auto">
            <a:xfrm rot="16200000" flipH="1">
              <a:off x="4543031" y="1899832"/>
              <a:ext cx="566671" cy="92002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rot="5400000">
              <a:off x="4786314" y="3071810"/>
              <a:ext cx="714380" cy="428628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7" name="组合 47"/>
            <p:cNvGrpSpPr/>
            <p:nvPr/>
          </p:nvGrpSpPr>
          <p:grpSpPr>
            <a:xfrm>
              <a:off x="1928794" y="3714752"/>
              <a:ext cx="785818" cy="285752"/>
              <a:chOff x="1928794" y="3714752"/>
              <a:chExt cx="785818" cy="285752"/>
            </a:xfrm>
          </p:grpSpPr>
          <p:sp>
            <p:nvSpPr>
              <p:cNvPr id="109" name="矩形 108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0" name="对象 109"/>
              <p:cNvGraphicFramePr>
                <a:graphicFrameLocks noChangeAspect="1"/>
              </p:cNvGraphicFramePr>
              <p:nvPr/>
            </p:nvGraphicFramePr>
            <p:xfrm>
              <a:off x="2071670" y="3759731"/>
              <a:ext cx="500066" cy="2407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1" name="公式" r:id="rId16" imgW="342603" imgH="164957" progId="Equation.3">
                      <p:embed/>
                    </p:oleObj>
                  </mc:Choice>
                  <mc:Fallback>
                    <p:oleObj name="公式" r:id="rId16" imgW="342603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1670" y="3759731"/>
                            <a:ext cx="500066" cy="2407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组合 48"/>
            <p:cNvGrpSpPr/>
            <p:nvPr/>
          </p:nvGrpSpPr>
          <p:grpSpPr>
            <a:xfrm>
              <a:off x="3071802" y="3714752"/>
              <a:ext cx="785818" cy="285752"/>
              <a:chOff x="1928794" y="3714752"/>
              <a:chExt cx="785818" cy="285752"/>
            </a:xfrm>
          </p:grpSpPr>
          <p:sp>
            <p:nvSpPr>
              <p:cNvPr id="107" name="矩形 106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8" name="对象 107"/>
              <p:cNvGraphicFramePr>
                <a:graphicFrameLocks noChangeAspect="1"/>
              </p:cNvGraphicFramePr>
              <p:nvPr/>
            </p:nvGraphicFramePr>
            <p:xfrm>
              <a:off x="2054216" y="3759200"/>
              <a:ext cx="536575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2" name="公式" r:id="rId18" imgW="368140" imgH="165028" progId="Equation.3">
                      <p:embed/>
                    </p:oleObj>
                  </mc:Choice>
                  <mc:Fallback>
                    <p:oleObj name="公式" r:id="rId18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4216" y="3759200"/>
                            <a:ext cx="536575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9" name="组合 51"/>
            <p:cNvGrpSpPr/>
            <p:nvPr/>
          </p:nvGrpSpPr>
          <p:grpSpPr>
            <a:xfrm>
              <a:off x="5929322" y="3714752"/>
              <a:ext cx="785818" cy="295273"/>
              <a:chOff x="1928794" y="3714752"/>
              <a:chExt cx="785818" cy="295273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6" name="对象 105"/>
              <p:cNvGraphicFramePr>
                <a:graphicFrameLocks noChangeAspect="1"/>
              </p:cNvGraphicFramePr>
              <p:nvPr/>
            </p:nvGraphicFramePr>
            <p:xfrm>
              <a:off x="2063722" y="3749675"/>
              <a:ext cx="5175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3" name="公式" r:id="rId20" imgW="355138" imgH="177569" progId="Equation.3">
                      <p:embed/>
                    </p:oleObj>
                  </mc:Choice>
                  <mc:Fallback>
                    <p:oleObj name="公式" r:id="rId20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722" y="3749675"/>
                            <a:ext cx="5175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0" name="组合 54"/>
            <p:cNvGrpSpPr/>
            <p:nvPr/>
          </p:nvGrpSpPr>
          <p:grpSpPr>
            <a:xfrm>
              <a:off x="5072066" y="4786322"/>
              <a:ext cx="785818" cy="285752"/>
              <a:chOff x="1928794" y="3714752"/>
              <a:chExt cx="785818" cy="285752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90" name="对象 89"/>
              <p:cNvGraphicFramePr>
                <a:graphicFrameLocks noChangeAspect="1"/>
              </p:cNvGraphicFramePr>
              <p:nvPr/>
            </p:nvGraphicFramePr>
            <p:xfrm>
              <a:off x="2052616" y="3759193"/>
              <a:ext cx="538162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4" name="公式" r:id="rId22" imgW="368140" imgH="165028" progId="Equation.3">
                      <p:embed/>
                    </p:oleObj>
                  </mc:Choice>
                  <mc:Fallback>
                    <p:oleObj name="公式" r:id="rId22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2616" y="3759193"/>
                            <a:ext cx="538162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" name="组合 57"/>
            <p:cNvGrpSpPr/>
            <p:nvPr/>
          </p:nvGrpSpPr>
          <p:grpSpPr>
            <a:xfrm>
              <a:off x="3929058" y="4786322"/>
              <a:ext cx="785818" cy="295266"/>
              <a:chOff x="1928794" y="3714752"/>
              <a:chExt cx="785818" cy="295266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88" name="对象 87"/>
              <p:cNvGraphicFramePr>
                <a:graphicFrameLocks noChangeAspect="1"/>
              </p:cNvGraphicFramePr>
              <p:nvPr/>
            </p:nvGraphicFramePr>
            <p:xfrm>
              <a:off x="2062149" y="3749668"/>
              <a:ext cx="519112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5" name="公式" r:id="rId24" imgW="355138" imgH="177569" progId="Equation.3">
                      <p:embed/>
                    </p:oleObj>
                  </mc:Choice>
                  <mc:Fallback>
                    <p:oleObj name="公式" r:id="rId24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2149" y="3749668"/>
                            <a:ext cx="519112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2" name="直接连接符 81"/>
            <p:cNvCxnSpPr>
              <a:endCxn id="109" idx="0"/>
            </p:cNvCxnSpPr>
            <p:nvPr/>
          </p:nvCxnSpPr>
          <p:spPr bwMode="auto">
            <a:xfrm rot="5400000">
              <a:off x="2160969" y="3089671"/>
              <a:ext cx="785816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107" idx="0"/>
            </p:cNvCxnSpPr>
            <p:nvPr/>
          </p:nvCxnSpPr>
          <p:spPr bwMode="auto">
            <a:xfrm rot="16200000" flipH="1">
              <a:off x="2875349" y="3125390"/>
              <a:ext cx="785816" cy="39290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7" idx="0"/>
            </p:cNvCxnSpPr>
            <p:nvPr/>
          </p:nvCxnSpPr>
          <p:spPr bwMode="auto">
            <a:xfrm rot="5400000">
              <a:off x="4125514" y="4196960"/>
              <a:ext cx="785816" cy="39290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>
              <a:endCxn id="89" idx="0"/>
            </p:cNvCxnSpPr>
            <p:nvPr/>
          </p:nvCxnSpPr>
          <p:spPr bwMode="auto">
            <a:xfrm rot="16200000" flipH="1">
              <a:off x="4839892" y="4161239"/>
              <a:ext cx="785818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endCxn id="105" idx="0"/>
            </p:cNvCxnSpPr>
            <p:nvPr/>
          </p:nvCxnSpPr>
          <p:spPr bwMode="auto">
            <a:xfrm rot="16200000" flipH="1">
              <a:off x="5589991" y="2982512"/>
              <a:ext cx="785818" cy="678661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5" name="Object 2"/>
          <p:cNvGraphicFramePr>
            <a:graphicFrameLocks noChangeAspect="1"/>
          </p:cNvGraphicFramePr>
          <p:nvPr>
            <p:extLst/>
          </p:nvPr>
        </p:nvGraphicFramePr>
        <p:xfrm>
          <a:off x="10160532" y="31580523"/>
          <a:ext cx="3948141" cy="29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公式" r:id="rId26" imgW="1459866" imgH="1091726" progId="Equation.3">
                  <p:embed/>
                </p:oleObj>
              </mc:Choice>
              <mc:Fallback>
                <p:oleObj name="公式" r:id="rId26" imgW="1459866" imgH="1091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532" y="31580523"/>
                        <a:ext cx="3948141" cy="295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Content Placeholder 2"/>
          <p:cNvSpPr txBox="1">
            <a:spLocks/>
          </p:cNvSpPr>
          <p:nvPr/>
        </p:nvSpPr>
        <p:spPr bwMode="auto">
          <a:xfrm>
            <a:off x="8946086" y="29508821"/>
            <a:ext cx="7774647" cy="258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358" tIns="63679" rIns="127358" bIns="63679"/>
          <a:lstStyle/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/>
              <a:t>Machine Learning Model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Train M5P and Regression Tree.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Regression Tree Model:</a:t>
            </a:r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5400" b="1" dirty="0"/>
          </a:p>
        </p:txBody>
      </p:sp>
      <p:pic>
        <p:nvPicPr>
          <p:cNvPr id="127" name="Picture 17"/>
          <p:cNvPicPr>
            <a:picLocks noChangeAspect="1" noChangeArrowheads="1"/>
          </p:cNvPicPr>
          <p:nvPr/>
        </p:nvPicPr>
        <p:blipFill rotWithShape="1"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11680630" y="23179094"/>
            <a:ext cx="4387014" cy="331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9"/>
          <p:cNvSpPr txBox="1"/>
          <p:nvPr/>
        </p:nvSpPr>
        <p:spPr>
          <a:xfrm>
            <a:off x="1626915" y="26484485"/>
            <a:ext cx="3774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PCC 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0.8719, </a:t>
            </a:r>
            <a:r>
              <a:rPr lang="en-US" altLang="zh-CN" sz="2400" dirty="0"/>
              <a:t>MSE : </a:t>
            </a:r>
            <a:r>
              <a:rPr lang="en-US" altLang="zh-CN" sz="2400" dirty="0">
                <a:solidFill>
                  <a:srgbClr val="FF0000"/>
                </a:solidFill>
              </a:rPr>
              <a:t>0.0961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Performance is improved, even better in low motion scenario.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7057972" y="23023533"/>
            <a:ext cx="3888432" cy="3485786"/>
            <a:chOff x="467544" y="1844824"/>
            <a:chExt cx="2610296" cy="2340000"/>
          </a:xfrm>
        </p:grpSpPr>
        <p:pic>
          <p:nvPicPr>
            <p:cNvPr id="130" name="Picture 4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1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20"/>
          <p:cNvSpPr txBox="1"/>
          <p:nvPr/>
        </p:nvSpPr>
        <p:spPr>
          <a:xfrm>
            <a:off x="7583226" y="26484485"/>
            <a:ext cx="3003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24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24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33" name="TextBox 19"/>
          <p:cNvSpPr txBox="1"/>
          <p:nvPr/>
        </p:nvSpPr>
        <p:spPr>
          <a:xfrm>
            <a:off x="12327767" y="26556493"/>
            <a:ext cx="3299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153316" y="22452037"/>
            <a:ext cx="437023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of BUPT Model</a:t>
            </a:r>
            <a:endParaRPr lang="zh-CN" altLang="en-US" sz="28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8316593" y="22452037"/>
            <a:ext cx="5870171" cy="523220"/>
          </a:xfrm>
          <a:prstGeom prst="rect">
            <a:avLst/>
          </a:prstGeom>
          <a:solidFill>
            <a:srgbClr val="E3ECAC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Validation of UCSD Model</a:t>
            </a:r>
            <a:endParaRPr lang="zh-CN" altLang="en-US" sz="2800" dirty="0"/>
          </a:p>
        </p:txBody>
      </p:sp>
      <p:pic>
        <p:nvPicPr>
          <p:cNvPr id="136" name="Picture 18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62" y="22956093"/>
            <a:ext cx="4580706" cy="343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Lekerekített téglalap 9"/>
          <p:cNvSpPr/>
          <p:nvPr/>
        </p:nvSpPr>
        <p:spPr>
          <a:xfrm>
            <a:off x="2267322" y="7806931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Subjective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Impairment Tests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138" name="Szövegdoboz 2"/>
          <p:cNvSpPr txBox="1">
            <a:spLocks noChangeArrowheads="1"/>
          </p:cNvSpPr>
          <p:nvPr/>
        </p:nvSpPr>
        <p:spPr bwMode="auto">
          <a:xfrm>
            <a:off x="330995" y="8946954"/>
            <a:ext cx="157035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r>
              <a:rPr lang="en-US" altLang="zh-CN" sz="4800" b="1" dirty="0">
                <a:latin typeface="Calibri" panose="020F0502020204030204" pitchFamily="34" charset="0"/>
              </a:rPr>
              <a:t>Subjective impairment tests under simulated environment</a:t>
            </a:r>
          </a:p>
        </p:txBody>
      </p:sp>
      <p:pic>
        <p:nvPicPr>
          <p:cNvPr id="139" name="Picture 62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20" y="9535123"/>
            <a:ext cx="9484479" cy="59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内容占位符 2"/>
          <p:cNvSpPr txBox="1">
            <a:spLocks/>
          </p:cNvSpPr>
          <p:nvPr/>
        </p:nvSpPr>
        <p:spPr bwMode="auto">
          <a:xfrm>
            <a:off x="9638507" y="9957853"/>
            <a:ext cx="6978300" cy="526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4400" b="1" dirty="0">
                <a:latin typeface="Calibri" panose="020F0502020204030204" pitchFamily="34" charset="0"/>
              </a:rPr>
              <a:t>Influence factors:</a:t>
            </a:r>
            <a:endParaRPr lang="en-US" altLang="zh-CN" sz="4000" b="1" dirty="0">
              <a:latin typeface="Calibri" panose="020F0502020204030204" pitchFamily="34" charset="0"/>
            </a:endParaRP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switching frequency</a:t>
            </a:r>
          </a:p>
        </p:txBody>
      </p:sp>
      <p:sp>
        <p:nvSpPr>
          <p:cNvPr id="2" name="矩形 1"/>
          <p:cNvSpPr/>
          <p:nvPr/>
        </p:nvSpPr>
        <p:spPr>
          <a:xfrm>
            <a:off x="1411115" y="18427315"/>
            <a:ext cx="13300620" cy="16016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269875" algn="ctr" defTabSz="8604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zh-CN" altLang="en-US" sz="3600" b="1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Szövegdoboz 2"/>
          <p:cNvSpPr txBox="1">
            <a:spLocks noChangeArrowheads="1"/>
          </p:cNvSpPr>
          <p:nvPr/>
        </p:nvSpPr>
        <p:spPr bwMode="auto">
          <a:xfrm>
            <a:off x="16741014" y="14927686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22545" indent="-522545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Arial" pitchFamily="34" charset="0"/>
              <a:buChar char="•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Estimate bandwidth for 2 typical scenario</a:t>
            </a: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Long-term variation within wide range—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response quickly</a:t>
            </a:r>
            <a:endParaRPr lang="en-US" altLang="zh-CN" sz="4400" dirty="0" smtClean="0">
              <a:latin typeface="Calibri" pitchFamily="34" charset="0"/>
              <a:ea typeface="+mn-ea"/>
            </a:endParaRP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Short-term fluctuation within narrow band—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keep stable</a:t>
            </a:r>
            <a:endParaRPr lang="en-US" altLang="zh-CN" sz="4400" dirty="0">
              <a:latin typeface="Calibri" pitchFamily="34" charset="0"/>
              <a:ea typeface="+mn-ea"/>
            </a:endParaRPr>
          </a:p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164" name="Lekerekített téglalap 9"/>
          <p:cNvSpPr/>
          <p:nvPr/>
        </p:nvSpPr>
        <p:spPr>
          <a:xfrm>
            <a:off x="18233061" y="13409668"/>
            <a:ext cx="12673012" cy="14028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Bandwidth estimation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5" name="Lekerekített téglalap 9"/>
          <p:cNvSpPr/>
          <p:nvPr/>
        </p:nvSpPr>
        <p:spPr>
          <a:xfrm>
            <a:off x="17302118" y="32402328"/>
            <a:ext cx="14428875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on multi-user 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7549728" y="24141222"/>
            <a:ext cx="108388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2</a:t>
            </a:r>
            <a:r>
              <a:rPr lang="en-US" altLang="zh-CN" sz="2800" b="1" dirty="0" smtClean="0"/>
              <a:t>. Bandwidth estimation for scenario 1</a:t>
            </a:r>
            <a:endParaRPr lang="zh-CN" altLang="en-US" sz="2800" b="1" dirty="0" smtClean="0"/>
          </a:p>
        </p:txBody>
      </p:sp>
      <p:sp>
        <p:nvSpPr>
          <p:cNvPr id="167" name="文本框 166"/>
          <p:cNvSpPr txBox="1"/>
          <p:nvPr/>
        </p:nvSpPr>
        <p:spPr>
          <a:xfrm>
            <a:off x="17943464" y="31668353"/>
            <a:ext cx="103202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3. </a:t>
            </a:r>
            <a:r>
              <a:rPr lang="en-US" altLang="zh-CN" sz="2800" b="1" dirty="0"/>
              <a:t>B</a:t>
            </a:r>
            <a:r>
              <a:rPr lang="en-US" altLang="zh-CN" sz="2800" b="1" dirty="0" smtClean="0"/>
              <a:t>andwidth estimation for scenario 2</a:t>
            </a:r>
            <a:endParaRPr lang="zh-CN" altLang="en-US" sz="2800" b="1" dirty="0" smtClean="0"/>
          </a:p>
        </p:txBody>
      </p:sp>
      <p:sp>
        <p:nvSpPr>
          <p:cNvPr id="168" name="Szövegdoboz 2"/>
          <p:cNvSpPr txBox="1">
            <a:spLocks noChangeArrowheads="1"/>
          </p:cNvSpPr>
          <p:nvPr/>
        </p:nvSpPr>
        <p:spPr bwMode="auto">
          <a:xfrm>
            <a:off x="16733890" y="33875951"/>
            <a:ext cx="15705137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algorithms</a:t>
            </a:r>
          </a:p>
          <a:p>
            <a:pPr marL="2765425" lvl="1" indent="-571500" algn="just" defTabSz="6361113">
              <a:lnSpc>
                <a:spcPts val="4000"/>
              </a:lnSpc>
              <a:spcAft>
                <a:spcPts val="1825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When bitrate adaptation is smoother , fairness and efficiency are less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6227643" y="42138844"/>
            <a:ext cx="8404377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545.9; Utilization = 0.819</a:t>
            </a:r>
          </a:p>
          <a:p>
            <a:pPr algn="ctr"/>
            <a:endParaRPr lang="zh-CN" altLang="en-US" sz="2800" b="1" dirty="0" smtClean="0"/>
          </a:p>
        </p:txBody>
      </p:sp>
      <p:sp>
        <p:nvSpPr>
          <p:cNvPr id="170" name="文本框 169"/>
          <p:cNvSpPr txBox="1"/>
          <p:nvPr/>
        </p:nvSpPr>
        <p:spPr>
          <a:xfrm>
            <a:off x="23885183" y="42253099"/>
            <a:ext cx="849018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784.3; Utilization = 0.712</a:t>
            </a:r>
            <a:endParaRPr lang="zh-CN" altLang="en-US" sz="2800" dirty="0">
              <a:solidFill>
                <a:srgbClr val="92D050"/>
              </a:solidFill>
            </a:endParaRPr>
          </a:p>
          <a:p>
            <a:pPr algn="ctr"/>
            <a:endParaRPr lang="zh-CN" altLang="en-US" sz="2400" b="1" dirty="0" smtClean="0"/>
          </a:p>
        </p:txBody>
      </p:sp>
      <p:pic>
        <p:nvPicPr>
          <p:cNvPr id="171" name="图片 17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6398114" y="36440469"/>
            <a:ext cx="8063437" cy="5621329"/>
          </a:xfrm>
          <a:prstGeom prst="rect">
            <a:avLst/>
          </a:prstGeom>
        </p:spPr>
      </p:pic>
      <p:pic>
        <p:nvPicPr>
          <p:cNvPr id="172" name="图片 17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4279738" y="36517515"/>
            <a:ext cx="7928238" cy="558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1.Bandwidth change pattern detect: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3600" dirty="0" smtClean="0"/>
                  <a:t>:standard variation and average of last n segments’ throughput</a:t>
                </a:r>
                <a:endParaRPr lang="zh-CN" altLang="en-US" sz="3600" dirty="0" smtClean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  <a:blipFill rotWithShape="0">
                <a:blip r:embed="rId34"/>
                <a:stretch>
                  <a:fillRect l="-3758" t="-1706" r="-4832" b="-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图片 17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6952521" y="17222523"/>
            <a:ext cx="10538768" cy="6912395"/>
          </a:xfrm>
          <a:prstGeom prst="rect">
            <a:avLst/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082483" y="24780656"/>
            <a:ext cx="10720251" cy="6925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/>
              <p:cNvSpPr txBox="1"/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2.Bandwidth estimate: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𝑩𝑾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d>
                            <m:dPr>
                              <m:ctrlP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  <a:blipFill rotWithShape="0">
                <a:blip r:embed="rId37"/>
                <a:stretch>
                  <a:fillRect l="-3636" t="-1615" r="-130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Lekerekített téglalap 9"/>
          <p:cNvSpPr/>
          <p:nvPr/>
        </p:nvSpPr>
        <p:spPr>
          <a:xfrm>
            <a:off x="3245119" y="35251819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err="1" smtClean="0">
                <a:solidFill>
                  <a:srgbClr val="FFFFFF"/>
                </a:solidFill>
              </a:rPr>
              <a:t>QoE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 based bit-rate adaptation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Szövegdoboz 2"/>
              <p:cNvSpPr txBox="1">
                <a:spLocks noChangeArrowheads="1"/>
              </p:cNvSpPr>
              <p:nvPr/>
            </p:nvSpPr>
            <p:spPr bwMode="auto">
              <a:xfrm>
                <a:off x="791945" y="36425920"/>
                <a:ext cx="15293104" cy="4273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9345" tIns="69673" rIns="139345" bIns="69673"/>
              <a:lstStyle/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Build a real-time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model-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equation (1)</a:t>
                </a:r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Utilize real-time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model quantitatively for bitrate adaptation, according to 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Greedy Algorithm--equation (2)</a:t>
                </a: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𝑄𝑜𝐸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𝐷𝐴𝑆𝐻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𝑁𝑒𝑡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(1)</m:t>
                      </m:r>
                    </m:oMath>
                  </m:oMathPara>
                </a14:m>
                <a:endParaRPr lang="en-US" altLang="zh-CN" sz="4000" b="0" dirty="0" smtClean="0">
                  <a:solidFill>
                    <a:srgbClr val="FF0000"/>
                  </a:solidFill>
                </a:endParaRP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𝑄𝑜𝐸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(2)</m:t>
                      </m:r>
                    </m:oMath>
                  </m:oMathPara>
                </a14:m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Maximize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when choosing bitrate for segment </a:t>
                </a:r>
                <a:r>
                  <a:rPr lang="en-US" altLang="zh-CN" sz="4000" dirty="0" err="1" smtClean="0"/>
                  <a:t>i</a:t>
                </a:r>
                <a:endParaRPr lang="en-US" altLang="zh-CN" sz="4000" dirty="0" smtClean="0"/>
              </a:p>
              <a:p>
                <a:pPr algn="just"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/>
              </a:p>
            </p:txBody>
          </p:sp>
        </mc:Choice>
        <mc:Fallback xmlns="">
          <p:sp>
            <p:nvSpPr>
              <p:cNvPr id="178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945" y="36425920"/>
                <a:ext cx="15293104" cy="4273555"/>
              </a:xfrm>
              <a:prstGeom prst="rect">
                <a:avLst/>
              </a:prstGeom>
              <a:blipFill rotWithShape="0">
                <a:blip r:embed="rId38"/>
                <a:stretch>
                  <a:fillRect l="-957" t="-4137" b="-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Szövegdoboz 2"/>
          <p:cNvSpPr txBox="1">
            <a:spLocks noChangeArrowheads="1"/>
          </p:cNvSpPr>
          <p:nvPr/>
        </p:nvSpPr>
        <p:spPr bwMode="auto">
          <a:xfrm rot="10800000" flipV="1">
            <a:off x="1153316" y="40526045"/>
            <a:ext cx="14859820" cy="244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71500" indent="-571500" algn="just" defTabSz="6361113">
              <a:lnSpc>
                <a:spcPts val="4000"/>
              </a:lnSpc>
              <a:spcAft>
                <a:spcPts val="1825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Analysis performance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1.Use UCSD DASH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model for simulation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2.Compare with algorithm utilizing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model qualitatively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3.Deduce overall optimization with provided bandwidth variation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4.Calculate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with the given model</a:t>
            </a:r>
            <a:endParaRPr lang="en-US" altLang="zh-CN" sz="4000" dirty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4000" dirty="0" smtClean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4000" dirty="0"/>
          </a:p>
        </p:txBody>
      </p:sp>
      <p:graphicFrame>
        <p:nvGraphicFramePr>
          <p:cNvPr id="180" name="表格 179"/>
          <p:cNvGraphicFramePr>
            <a:graphicFrameLocks noGrp="1"/>
          </p:cNvGraphicFramePr>
          <p:nvPr>
            <p:extLst/>
          </p:nvPr>
        </p:nvGraphicFramePr>
        <p:xfrm>
          <a:off x="17010563" y="8203595"/>
          <a:ext cx="15179636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889"/>
                <a:gridCol w="2819100"/>
                <a:gridCol w="3686495"/>
                <a:gridCol w="4120152"/>
              </a:tblGrid>
              <a:tr h="6075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Bandwidth</a:t>
                      </a:r>
                      <a:r>
                        <a:rPr lang="en-US" altLang="zh-CN" sz="3600" baseline="0" dirty="0" smtClean="0"/>
                        <a:t> Variation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Scenario</a:t>
                      </a:r>
                      <a:endParaRPr lang="en-US" altLang="zh-CN" sz="3600" b="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QoE Scores (using UCSD)</a:t>
                      </a:r>
                      <a:endParaRPr lang="zh-CN" altLang="en-US" sz="3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282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baseline="0" dirty="0" smtClean="0"/>
                        <a:t> </a:t>
                      </a:r>
                      <a:r>
                        <a:rPr lang="en-US" altLang="zh-CN" sz="3600" baseline="0" dirty="0" smtClean="0"/>
                        <a:t>Algorithm</a:t>
                      </a:r>
                      <a:endParaRPr lang="en-US" altLang="zh-CN" sz="3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Compared</a:t>
                      </a:r>
                      <a:r>
                        <a:rPr lang="en-US" altLang="zh-CN" sz="3600" baseline="0" dirty="0" smtClean="0"/>
                        <a:t> Algorithm</a:t>
                      </a:r>
                      <a:r>
                        <a:rPr lang="en-US" altLang="zh-CN" sz="3600" baseline="30000" dirty="0" smtClean="0"/>
                        <a:t>[1]</a:t>
                      </a:r>
                      <a:endParaRPr lang="zh-CN" alt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Overall</a:t>
                      </a:r>
                      <a:r>
                        <a:rPr lang="en-US" altLang="zh-CN" sz="3600" baseline="0" dirty="0" smtClean="0"/>
                        <a:t> Optimization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Fluctuation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3.7419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3.5773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3.7705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22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Gradually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3.8380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3.3778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3.8405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Dramatically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3.9492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3.7343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3.9506</a:t>
                      </a:r>
                      <a:endParaRPr lang="zh-CN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1" name="文本框 180"/>
          <p:cNvSpPr txBox="1"/>
          <p:nvPr/>
        </p:nvSpPr>
        <p:spPr>
          <a:xfrm>
            <a:off x="4660256" y="44153269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</a:t>
            </a:r>
            <a:r>
              <a:rPr lang="en-US" altLang="zh-CN" sz="3600" b="1" dirty="0" err="1" smtClean="0"/>
              <a:t>QoE</a:t>
            </a:r>
            <a:r>
              <a:rPr lang="en-US" altLang="zh-CN" sz="3600" b="1" dirty="0" smtClean="0"/>
              <a:t> Comparison</a:t>
            </a:r>
            <a:endParaRPr lang="zh-CN" altLang="en-US" sz="3600" b="1" dirty="0" smtClean="0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-7229845" y="9850637"/>
            <a:ext cx="41548616" cy="19519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0"/>
            <a:ext cx="32921575" cy="43895963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2899382"/>
            <a:ext cx="21918612" cy="371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>
                <a:solidFill>
                  <a:srgbClr val="0070C0"/>
                </a:solidFill>
              </a:rPr>
              <a:t>Study on DASH QoE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Evaluation</a:t>
            </a: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</a:t>
            </a:r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 smtClean="0">
                <a:solidFill>
                  <a:srgbClr val="000000"/>
                </a:solidFill>
              </a:rPr>
              <a:t>Yitong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Wireless Theories and Technologies Lab</a:t>
            </a: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561605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263280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72984" y="7114333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619027" y="8626501"/>
            <a:ext cx="15528976" cy="65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1001712" lvl="1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4400" b="1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Build BUPT QoE model of DASH service</a:t>
            </a:r>
            <a:endParaRPr lang="en-US" altLang="zh-CN" sz="4400" b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40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40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107 </a:t>
            </a: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video samples and 64 </a:t>
            </a: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participants, more than 2800 votes received</a:t>
            </a:r>
            <a:endParaRPr lang="en-US" altLang="zh-CN" sz="40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UCSD QoE model with BUPT subjective test results </a:t>
            </a:r>
            <a:endParaRPr lang="en-US" altLang="zh-CN" sz="40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More accurate than UCSD model with results both from BUPT and UCSD/Qualcomm</a:t>
            </a:r>
            <a:endParaRPr lang="en-US" altLang="zh-CN" sz="40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1001712" lvl="1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4400" b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Based on Primacy and </a:t>
            </a:r>
            <a:r>
              <a:rPr lang="en-US" altLang="zh-CN" sz="40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1431925" lvl="2" indent="-571500" defTabSz="860425"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−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level variation influence factors: Bitrate Switching, Bitrate Fluctuation Pattern </a:t>
            </a: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773390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Szövegdoboz 2"/>
          <p:cNvSpPr txBox="1">
            <a:spLocks noChangeArrowheads="1"/>
          </p:cNvSpPr>
          <p:nvPr/>
        </p:nvSpPr>
        <p:spPr bwMode="auto">
          <a:xfrm>
            <a:off x="1141151" y="16541992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92" name="Lekerekített téglalap 9"/>
          <p:cNvSpPr/>
          <p:nvPr/>
        </p:nvSpPr>
        <p:spPr>
          <a:xfrm>
            <a:off x="757499" y="16619389"/>
            <a:ext cx="14911200" cy="11299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User Experience Impairment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Factors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94" name="TextBox 1"/>
          <p:cNvSpPr txBox="1"/>
          <p:nvPr/>
        </p:nvSpPr>
        <p:spPr bwMode="auto">
          <a:xfrm>
            <a:off x="469467" y="21301570"/>
            <a:ext cx="722219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/>
              <a:t>Medium </a:t>
            </a:r>
            <a:r>
              <a:rPr lang="en-US" altLang="zh-CN" sz="3600" b="1" dirty="0" smtClean="0"/>
              <a:t>Motion Videos (</a:t>
            </a:r>
            <a:r>
              <a:rPr lang="en-US" altLang="zh-CN" sz="3600" b="1" dirty="0" err="1" smtClean="0"/>
              <a:t>BunnyCartoon</a:t>
            </a:r>
            <a:r>
              <a:rPr lang="en-US" altLang="zh-CN" sz="3600" b="1" dirty="0" smtClean="0"/>
              <a:t> and Movie)</a:t>
            </a:r>
            <a:endParaRPr lang="zh-CN" altLang="en-US" sz="3600" b="1" dirty="0"/>
          </a:p>
        </p:txBody>
      </p:sp>
      <p:sp>
        <p:nvSpPr>
          <p:cNvPr id="96" name="TextBox 1"/>
          <p:cNvSpPr txBox="1"/>
          <p:nvPr/>
        </p:nvSpPr>
        <p:spPr bwMode="auto">
          <a:xfrm>
            <a:off x="7759439" y="21517594"/>
            <a:ext cx="8353491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/>
              <a:t>High </a:t>
            </a:r>
            <a:r>
              <a:rPr lang="en-US" altLang="zh-CN" sz="3600" b="1" dirty="0" smtClean="0"/>
              <a:t>Motion Videos (Sports)</a:t>
            </a:r>
            <a:endParaRPr lang="zh-CN" altLang="en-US" sz="3600" b="1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23182"/>
              </p:ext>
            </p:extLst>
          </p:nvPr>
        </p:nvGraphicFramePr>
        <p:xfrm>
          <a:off x="767513" y="23005955"/>
          <a:ext cx="15118934" cy="29699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47988"/>
                <a:gridCol w="3168352"/>
                <a:gridCol w="2736304"/>
                <a:gridCol w="3166290"/>
              </a:tblGrid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Video</a:t>
                      </a:r>
                      <a:endParaRPr lang="en-US" altLang="zh-CN" sz="3600" b="1" dirty="0" smtClean="0">
                        <a:effectLst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Amount 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Motion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Test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BunnyCartoon_Stall_1-11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Stall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Movie_Case01-48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48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</a:t>
                      </a:r>
                      <a:r>
                        <a:rPr lang="en-US" sz="3600" dirty="0" smtClean="0">
                          <a:effectLst/>
                        </a:rPr>
                        <a:t>factors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3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Sport_Case01-48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High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17"/>
          <p:cNvSpPr txBox="1"/>
          <p:nvPr/>
        </p:nvSpPr>
        <p:spPr>
          <a:xfrm>
            <a:off x="737621" y="26102299"/>
            <a:ext cx="1198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All factors</a:t>
            </a:r>
            <a:r>
              <a:rPr lang="en-US" sz="40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: stall, initial delay, and level variation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501674" y="18693986"/>
            <a:ext cx="7620378" cy="2520000"/>
            <a:chOff x="16396023" y="9023074"/>
            <a:chExt cx="6941938" cy="2295646"/>
          </a:xfrm>
        </p:grpSpPr>
        <p:sp>
          <p:nvSpPr>
            <p:cNvPr id="93" name="Rectangle 12"/>
            <p:cNvSpPr/>
            <p:nvPr/>
          </p:nvSpPr>
          <p:spPr>
            <a:xfrm>
              <a:off x="16396023" y="9023074"/>
              <a:ext cx="6941938" cy="2295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16532510" y="9153276"/>
              <a:ext cx="3305953" cy="206599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19983871" y="9153276"/>
              <a:ext cx="3252377" cy="206599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251875" y="18695573"/>
            <a:ext cx="7634660" cy="2502000"/>
            <a:chOff x="23774235" y="8836334"/>
            <a:chExt cx="7634660" cy="2524724"/>
          </a:xfrm>
        </p:grpSpPr>
        <p:sp>
          <p:nvSpPr>
            <p:cNvPr id="95" name="Rectangle 12"/>
            <p:cNvSpPr/>
            <p:nvPr/>
          </p:nvSpPr>
          <p:spPr>
            <a:xfrm>
              <a:off x="23774235" y="8836334"/>
              <a:ext cx="7634660" cy="25247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27741908" y="8979276"/>
              <a:ext cx="3565808" cy="2272152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23946143" y="8979529"/>
              <a:ext cx="3635847" cy="227215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20503" y="27153042"/>
            <a:ext cx="15480000" cy="4925717"/>
            <a:chOff x="16333609" y="16191427"/>
            <a:chExt cx="15480000" cy="4925717"/>
          </a:xfrm>
        </p:grpSpPr>
        <p:sp>
          <p:nvSpPr>
            <p:cNvPr id="103" name="Szövegdoboz 2"/>
            <p:cNvSpPr txBox="1">
              <a:spLocks noChangeArrowheads="1"/>
            </p:cNvSpPr>
            <p:nvPr/>
          </p:nvSpPr>
          <p:spPr bwMode="auto">
            <a:xfrm>
              <a:off x="16333609" y="16191427"/>
              <a:ext cx="15480000" cy="49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9345" tIns="69673" rIns="139345" bIns="69673"/>
            <a:lstStyle/>
            <a:p>
              <a:pPr algn="ctr" defTabSz="6361113">
                <a:lnSpc>
                  <a:spcPts val="5000"/>
                </a:lnSpc>
                <a:spcAft>
                  <a:spcPts val="0"/>
                </a:spcAft>
              </a:pPr>
              <a:r>
                <a:rPr lang="en-US" altLang="zh-CN" sz="5400" b="1" dirty="0" smtClean="0"/>
                <a:t>R </a:t>
              </a:r>
              <a:r>
                <a:rPr lang="en-US" altLang="zh-CN" sz="5400" b="1" dirty="0"/>
                <a:t>= f(I</a:t>
              </a:r>
              <a:r>
                <a:rPr lang="en-US" altLang="zh-CN" sz="5400" b="1" baseline="-25000" dirty="0"/>
                <a:t>ID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ST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LV</a:t>
              </a:r>
              <a:r>
                <a:rPr lang="en-US" altLang="zh-CN" sz="5400" b="1" dirty="0"/>
                <a:t>)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/>
                <a:t>Test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107</a:t>
              </a:r>
              <a:r>
                <a:rPr lang="en-US" altLang="zh-CN" sz="4000" b="1" dirty="0"/>
                <a:t> video samples and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64</a:t>
              </a:r>
              <a:r>
                <a:rPr lang="en-US" altLang="zh-CN" sz="4000" b="1" dirty="0"/>
                <a:t> </a:t>
              </a:r>
              <a:r>
                <a:rPr lang="en-US" altLang="zh-CN" sz="4000" b="1" dirty="0" smtClean="0"/>
                <a:t>participants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/>
                <a:t>More than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2800</a:t>
              </a:r>
              <a:r>
                <a:rPr lang="en-US" altLang="zh-CN" sz="4000" b="1" dirty="0"/>
                <a:t> votes are received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/>
                <a:t>Evaluation </a:t>
              </a:r>
              <a:r>
                <a:rPr lang="en-US" altLang="zh-CN" sz="4000" b="1" dirty="0"/>
                <a:t>methodology: Single-Stimulus (SS</a:t>
              </a:r>
              <a:r>
                <a:rPr lang="en-US" altLang="zh-CN" sz="4000" b="1" dirty="0"/>
                <a:t>)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0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</p:txBody>
        </p:sp>
        <p:sp>
          <p:nvSpPr>
            <p:cNvPr id="104" name="TextBox 5"/>
            <p:cNvSpPr txBox="1"/>
            <p:nvPr/>
          </p:nvSpPr>
          <p:spPr>
            <a:xfrm>
              <a:off x="26054689" y="17802811"/>
              <a:ext cx="36165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Level Variation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1" name="TextBox 6"/>
            <p:cNvSpPr txBox="1"/>
            <p:nvPr/>
          </p:nvSpPr>
          <p:spPr>
            <a:xfrm flipH="1">
              <a:off x="19666504" y="17735623"/>
              <a:ext cx="37238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Initial Delay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2" name="TextBox 7"/>
            <p:cNvSpPr txBox="1"/>
            <p:nvPr/>
          </p:nvSpPr>
          <p:spPr>
            <a:xfrm>
              <a:off x="23446287" y="18098770"/>
              <a:ext cx="2494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Stall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21528448" y="17041428"/>
              <a:ext cx="2088417" cy="759078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>
              <a:stCxn id="112" idx="0"/>
            </p:cNvCxnSpPr>
            <p:nvPr/>
          </p:nvCxnSpPr>
          <p:spPr bwMode="auto">
            <a:xfrm flipV="1">
              <a:off x="24693754" y="17041428"/>
              <a:ext cx="0" cy="1057342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直接箭头连接符 114"/>
            <p:cNvCxnSpPr>
              <a:stCxn id="104" idx="0"/>
            </p:cNvCxnSpPr>
            <p:nvPr/>
          </p:nvCxnSpPr>
          <p:spPr bwMode="auto">
            <a:xfrm flipH="1" flipV="1">
              <a:off x="25756210" y="17041428"/>
              <a:ext cx="2106736" cy="761383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28" name="Lekerekített téglalap 9"/>
          <p:cNvSpPr/>
          <p:nvPr/>
        </p:nvSpPr>
        <p:spPr>
          <a:xfrm>
            <a:off x="17209441" y="21304622"/>
            <a:ext cx="14474825" cy="1003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fluctuation pattern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29" name="Szövegdoboz 2"/>
          <p:cNvSpPr txBox="1">
            <a:spLocks noChangeArrowheads="1"/>
          </p:cNvSpPr>
          <p:nvPr/>
        </p:nvSpPr>
        <p:spPr bwMode="auto">
          <a:xfrm>
            <a:off x="16804628" y="22477138"/>
            <a:ext cx="15705138" cy="77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r>
              <a:rPr lang="en-US" altLang="zh-CN" sz="4800" b="1" dirty="0" smtClean="0">
                <a:latin typeface="Calibri" pitchFamily="34" charset="0"/>
              </a:rPr>
              <a:t>Primacy and Recency Effects</a:t>
            </a: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marL="0" indent="0" algn="just" eaLnBrk="1" hangingPunct="1">
              <a:lnSpc>
                <a:spcPts val="4000"/>
              </a:lnSpc>
              <a:spcAft>
                <a:spcPts val="1825"/>
              </a:spcAft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</p:txBody>
      </p:sp>
      <p:sp>
        <p:nvSpPr>
          <p:cNvPr id="230" name="Lekerekített téglalap 9"/>
          <p:cNvSpPr/>
          <p:nvPr/>
        </p:nvSpPr>
        <p:spPr>
          <a:xfrm>
            <a:off x="18374666" y="28500709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switching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pic>
        <p:nvPicPr>
          <p:cNvPr id="231" name="Picture 5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835" y="22682529"/>
            <a:ext cx="8396875" cy="589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5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772" y="22989802"/>
            <a:ext cx="6400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5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835" y="24845590"/>
            <a:ext cx="64087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6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622" y="26374352"/>
            <a:ext cx="62595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" name="Szövegdoboz 2"/>
          <p:cNvSpPr txBox="1">
            <a:spLocks noChangeArrowheads="1"/>
          </p:cNvSpPr>
          <p:nvPr/>
        </p:nvSpPr>
        <p:spPr bwMode="auto">
          <a:xfrm>
            <a:off x="16803041" y="29789461"/>
            <a:ext cx="1570513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 dirty="0"/>
              <a:t>Frequency bitrate decreased switching causes serious subjective impairment</a:t>
            </a:r>
          </a:p>
        </p:txBody>
      </p:sp>
      <p:pic>
        <p:nvPicPr>
          <p:cNvPr id="236" name="Picture 6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203" y="30809529"/>
            <a:ext cx="9548813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6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303" y="30703166"/>
            <a:ext cx="4081463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Lekerekített téglalap 9"/>
          <p:cNvSpPr/>
          <p:nvPr/>
        </p:nvSpPr>
        <p:spPr>
          <a:xfrm>
            <a:off x="18374666" y="32465862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QoE evaluation model for DASH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39" name="Szövegdoboz 2"/>
          <p:cNvSpPr txBox="1">
            <a:spLocks noChangeArrowheads="1"/>
          </p:cNvSpPr>
          <p:nvPr/>
        </p:nvSpPr>
        <p:spPr bwMode="auto">
          <a:xfrm>
            <a:off x="17109946" y="33416698"/>
            <a:ext cx="7803136" cy="91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 dirty="0"/>
              <a:t>QoE evaluation </a:t>
            </a:r>
            <a:r>
              <a:rPr lang="en-US" altLang="zh-CN" sz="4800" b="1" dirty="0" smtClean="0"/>
              <a:t>functions</a:t>
            </a:r>
            <a:endParaRPr lang="en-US" altLang="zh-CN" sz="4800" b="1" dirty="0"/>
          </a:p>
        </p:txBody>
      </p:sp>
      <p:pic>
        <p:nvPicPr>
          <p:cNvPr id="240" name="Picture 6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578" y="34124229"/>
            <a:ext cx="121840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" name="Picture 6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978" y="35114829"/>
            <a:ext cx="15447963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" name="Picture 6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903" y="36372227"/>
            <a:ext cx="9977438" cy="624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" name="内容占位符 2"/>
          <p:cNvSpPr txBox="1">
            <a:spLocks/>
          </p:cNvSpPr>
          <p:nvPr/>
        </p:nvSpPr>
        <p:spPr bwMode="auto">
          <a:xfrm>
            <a:off x="25889891" y="36094291"/>
            <a:ext cx="6369050" cy="630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1500" indent="-5715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0425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 dirty="0"/>
              <a:t>35 test videos from both simulated environment and real network traces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 dirty="0"/>
              <a:t>Two-fold cross validation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 dirty="0"/>
              <a:t>Pearson Correlation Coefficient = 0.92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 dirty="0"/>
              <a:t>RMSE = 0.14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 dirty="0"/>
              <a:t>Our QoE model can reflect user’s experience on DASH accurately</a:t>
            </a:r>
          </a:p>
        </p:txBody>
      </p:sp>
      <p:sp>
        <p:nvSpPr>
          <p:cNvPr id="244" name="TextBox 17"/>
          <p:cNvSpPr txBox="1"/>
          <p:nvPr/>
        </p:nvSpPr>
        <p:spPr>
          <a:xfrm>
            <a:off x="423317" y="18100700"/>
            <a:ext cx="761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+mn-lt"/>
                <a:ea typeface="+mn-ea"/>
              </a:rPr>
              <a:t>Videos provided by Qualcomm</a:t>
            </a:r>
            <a:endParaRPr lang="en-US" sz="32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6" name="Lekerekített téglalap 9"/>
          <p:cNvSpPr/>
          <p:nvPr/>
        </p:nvSpPr>
        <p:spPr>
          <a:xfrm>
            <a:off x="365876" y="37501709"/>
            <a:ext cx="15687457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QoE model in </a:t>
            </a:r>
            <a:r>
              <a:rPr lang="en-US" altLang="zh-CN" sz="6600" b="1" dirty="0">
                <a:solidFill>
                  <a:srgbClr val="FFFFFF"/>
                </a:solidFill>
              </a:rPr>
              <a:t>DASH Service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0" name="Lekerekített téglalap 9"/>
          <p:cNvSpPr/>
          <p:nvPr/>
        </p:nvSpPr>
        <p:spPr>
          <a:xfrm>
            <a:off x="18302163" y="14675173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Subjective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Impairment Tests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141" name="Szövegdoboz 2"/>
          <p:cNvSpPr txBox="1">
            <a:spLocks noChangeArrowheads="1"/>
          </p:cNvSpPr>
          <p:nvPr/>
        </p:nvSpPr>
        <p:spPr bwMode="auto">
          <a:xfrm>
            <a:off x="16365836" y="15815196"/>
            <a:ext cx="157035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r>
              <a:rPr lang="en-US" altLang="zh-CN" sz="4400" b="1" dirty="0">
                <a:latin typeface="Calibri" panose="020F0502020204030204" pitchFamily="34" charset="0"/>
              </a:rPr>
              <a:t>Subjective impairment tests under simulated environment</a:t>
            </a:r>
          </a:p>
        </p:txBody>
      </p:sp>
      <p:pic>
        <p:nvPicPr>
          <p:cNvPr id="142" name="Picture 62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803" y="16103434"/>
            <a:ext cx="8308279" cy="519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内容占位符 2"/>
          <p:cNvSpPr txBox="1">
            <a:spLocks/>
          </p:cNvSpPr>
          <p:nvPr/>
        </p:nvSpPr>
        <p:spPr bwMode="auto">
          <a:xfrm>
            <a:off x="25308919" y="16322039"/>
            <a:ext cx="6978300" cy="526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4400" b="1" dirty="0">
                <a:latin typeface="Calibri" panose="020F0502020204030204" pitchFamily="34" charset="0"/>
              </a:rPr>
              <a:t>Influence factors:</a:t>
            </a:r>
            <a:endParaRPr lang="en-US" altLang="zh-CN" sz="4000" b="1" dirty="0">
              <a:latin typeface="Calibri" panose="020F0502020204030204" pitchFamily="34" charset="0"/>
            </a:endParaRP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switching frequency</a:t>
            </a:r>
          </a:p>
        </p:txBody>
      </p:sp>
      <p:graphicFrame>
        <p:nvGraphicFramePr>
          <p:cNvPr id="136" name="表格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55894"/>
              </p:ext>
            </p:extLst>
          </p:nvPr>
        </p:nvGraphicFramePr>
        <p:xfrm>
          <a:off x="188641" y="32782002"/>
          <a:ext cx="8423274" cy="371589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33718"/>
                <a:gridCol w="1522389"/>
                <a:gridCol w="1522389"/>
                <a:gridCol w="1522389"/>
                <a:gridCol w="1522389"/>
              </a:tblGrid>
              <a:tr h="6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Variation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R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ID</a:t>
                      </a:r>
                      <a:endParaRPr lang="zh-CN" altLang="en-US" sz="3600" dirty="0" smtClean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ST</a:t>
                      </a:r>
                      <a:endParaRPr lang="zh-CN" altLang="en-US" sz="3600" dirty="0" smtClean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LV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R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—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 marL="194537" marR="194537" marT="97269" marB="9726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ID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0.234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—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marL="194537" marR="194537" marT="97269" marB="97269" anchor="ctr"/>
                </a:tc>
              </a:tr>
              <a:tr h="6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ST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0.001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0.327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—</a:t>
                      </a:r>
                      <a:endParaRPr lang="zh-CN" altLang="en-US" sz="3600" dirty="0"/>
                    </a:p>
                  </a:txBody>
                  <a:tcPr marL="194537" marR="194537" marT="97269" marB="9726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 marL="194537" marR="194537" marT="97269" marB="97269" anchor="ctr"/>
                </a:tc>
              </a:tr>
              <a:tr h="643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0" dirty="0" smtClean="0"/>
                        <a:t>I</a:t>
                      </a:r>
                      <a:r>
                        <a:rPr lang="en-US" altLang="zh-CN" sz="3600" kern="0" baseline="-25000" dirty="0" smtClean="0"/>
                        <a:t>LV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0.000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0.927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0.946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—</a:t>
                      </a:r>
                      <a:endParaRPr lang="zh-CN" altLang="en-US" sz="3600" dirty="0"/>
                    </a:p>
                  </a:txBody>
                  <a:tcPr marL="194537" marR="194537" marT="97269" marB="9726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8" name="文本框 137"/>
          <p:cNvSpPr txBox="1"/>
          <p:nvPr/>
        </p:nvSpPr>
        <p:spPr>
          <a:xfrm>
            <a:off x="8877944" y="32163446"/>
            <a:ext cx="70889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Impairments of Stall and Level Variation is more serious than Initial Delay</a:t>
            </a:r>
            <a:r>
              <a:rPr lang="en-US" altLang="zh-CN" sz="4000" dirty="0" smtClean="0">
                <a:solidFill>
                  <a:srgbClr val="FF0000"/>
                </a:solidFill>
              </a:rPr>
              <a:t>.(1</a:t>
            </a:r>
            <a:r>
              <a:rPr lang="en-US" altLang="zh-CN" sz="40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4000" dirty="0" smtClean="0">
                <a:solidFill>
                  <a:srgbClr val="FF0000"/>
                </a:solidFill>
              </a:rPr>
              <a:t> row)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Initial Delay </a:t>
            </a:r>
            <a:r>
              <a:rPr lang="en-US" altLang="zh-CN" sz="4000" dirty="0" smtClean="0"/>
              <a:t>is nearly </a:t>
            </a:r>
            <a:r>
              <a:rPr lang="en-US" altLang="zh-CN" sz="4000" dirty="0"/>
              <a:t>independent with Stall and Level Variation. </a:t>
            </a:r>
            <a:r>
              <a:rPr lang="en-US" altLang="zh-CN" sz="4000" dirty="0" smtClean="0"/>
              <a:t>(2</a:t>
            </a:r>
            <a:r>
              <a:rPr lang="en-US" altLang="zh-CN" sz="4000" baseline="30000" dirty="0" smtClean="0"/>
              <a:t>nd</a:t>
            </a:r>
            <a:r>
              <a:rPr lang="en-US" altLang="zh-CN" sz="4000" dirty="0" smtClean="0"/>
              <a:t> and 3</a:t>
            </a:r>
            <a:r>
              <a:rPr lang="en-US" altLang="zh-CN" sz="4000" baseline="30000" dirty="0" smtClean="0"/>
              <a:t>rd</a:t>
            </a:r>
            <a:r>
              <a:rPr lang="en-US" altLang="zh-CN" sz="4000" dirty="0" smtClean="0"/>
              <a:t> 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Initial Delay and Stall Duration follow linear relation with QoE</a:t>
            </a:r>
            <a:endParaRPr lang="en-US" altLang="zh-C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44" name="对象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856695"/>
              </p:ext>
            </p:extLst>
          </p:nvPr>
        </p:nvGraphicFramePr>
        <p:xfrm>
          <a:off x="322221" y="41174117"/>
          <a:ext cx="16282582" cy="94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公式" r:id="rId20" imgW="4584600" imgH="266400" progId="Equation.3">
                  <p:embed/>
                </p:oleObj>
              </mc:Choice>
              <mc:Fallback>
                <p:oleObj name="公式" r:id="rId20" imgW="45846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2221" y="41174117"/>
                        <a:ext cx="16282582" cy="94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21804"/>
              </p:ext>
            </p:extLst>
          </p:nvPr>
        </p:nvGraphicFramePr>
        <p:xfrm>
          <a:off x="1635546" y="39661949"/>
          <a:ext cx="13782868" cy="997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22" imgW="3695700" imgH="266700" progId="">
                  <p:embed/>
                </p:oleObj>
              </mc:Choice>
              <mc:Fallback>
                <p:oleObj name="Equation" r:id="rId22" imgW="36957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546" y="39661949"/>
                        <a:ext cx="13782868" cy="9975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内容占位符 2"/>
          <p:cNvSpPr txBox="1">
            <a:spLocks/>
          </p:cNvSpPr>
          <p:nvPr/>
        </p:nvSpPr>
        <p:spPr bwMode="auto">
          <a:xfrm>
            <a:off x="610253" y="39084764"/>
            <a:ext cx="5971492" cy="86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4000" b="0" kern="0" dirty="0" smtClean="0"/>
              <a:t>UCSD Model </a:t>
            </a:r>
          </a:p>
        </p:txBody>
      </p:sp>
      <p:sp>
        <p:nvSpPr>
          <p:cNvPr id="147" name="内容占位符 2"/>
          <p:cNvSpPr txBox="1">
            <a:spLocks/>
          </p:cNvSpPr>
          <p:nvPr/>
        </p:nvSpPr>
        <p:spPr bwMode="auto">
          <a:xfrm>
            <a:off x="610253" y="40598053"/>
            <a:ext cx="5971492" cy="86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4000" b="0" kern="0" dirty="0" smtClean="0"/>
              <a:t>BUPT</a:t>
            </a:r>
            <a:r>
              <a:rPr lang="en-US" altLang="zh-CN" sz="4000" b="0" kern="0" dirty="0" smtClean="0"/>
              <a:t> </a:t>
            </a:r>
            <a:r>
              <a:rPr lang="en-US" altLang="zh-CN" sz="4000" b="0" kern="0" dirty="0" smtClean="0"/>
              <a:t>Model </a:t>
            </a:r>
          </a:p>
        </p:txBody>
      </p:sp>
      <p:pic>
        <p:nvPicPr>
          <p:cNvPr id="148" name="Picture 17"/>
          <p:cNvPicPr>
            <a:picLocks noChangeAspect="1" noChangeArrowheads="1"/>
          </p:cNvPicPr>
          <p:nvPr/>
        </p:nvPicPr>
        <p:blipFill rotWithShape="1"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27406619" y="8194453"/>
            <a:ext cx="5544000" cy="418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内容占位符 5"/>
          <p:cNvSpPr txBox="1">
            <a:spLocks/>
          </p:cNvSpPr>
          <p:nvPr/>
        </p:nvSpPr>
        <p:spPr bwMode="auto">
          <a:xfrm>
            <a:off x="16460787" y="6970317"/>
            <a:ext cx="16406340" cy="12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>
            <a:lvl1pPr marL="269875" indent="-26987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4525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214313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452563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811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383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955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527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09988" indent="-161925" algn="l" defTabSz="860425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4400" kern="0" dirty="0"/>
              <a:t>Performance analysis</a:t>
            </a:r>
          </a:p>
        </p:txBody>
      </p:sp>
      <p:sp>
        <p:nvSpPr>
          <p:cNvPr id="150" name="TextBox 19"/>
          <p:cNvSpPr txBox="1"/>
          <p:nvPr/>
        </p:nvSpPr>
        <p:spPr>
          <a:xfrm>
            <a:off x="16650409" y="12442925"/>
            <a:ext cx="6723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PCC </a:t>
            </a:r>
            <a:r>
              <a:rPr lang="en-US" altLang="zh-CN" sz="3600" dirty="0"/>
              <a:t>: </a:t>
            </a:r>
            <a:r>
              <a:rPr lang="en-US" altLang="zh-CN" sz="3600" dirty="0" smtClean="0">
                <a:solidFill>
                  <a:srgbClr val="FF0000"/>
                </a:solidFill>
              </a:rPr>
              <a:t>0.9251  </a:t>
            </a:r>
            <a:r>
              <a:rPr lang="en-US" altLang="zh-CN" sz="3600" dirty="0"/>
              <a:t>MSE : </a:t>
            </a:r>
            <a:r>
              <a:rPr lang="en-US" altLang="zh-CN" sz="3600" dirty="0" smtClean="0">
                <a:solidFill>
                  <a:srgbClr val="FF0000"/>
                </a:solidFill>
              </a:rPr>
              <a:t>0.0536</a:t>
            </a:r>
            <a:endParaRPr lang="zh-CN" altLang="en-US" sz="3600" dirty="0" smtClean="0">
              <a:solidFill>
                <a:srgbClr val="FF0000"/>
              </a:solidFill>
            </a:endParaRPr>
          </a:p>
          <a:p>
            <a:r>
              <a:rPr lang="en-US" altLang="zh-CN" sz="3600" dirty="0" smtClean="0"/>
              <a:t>Performance is improved, even better in low motion scenario.</a:t>
            </a:r>
          </a:p>
        </p:txBody>
      </p:sp>
      <p:grpSp>
        <p:nvGrpSpPr>
          <p:cNvPr id="151" name="组合 150"/>
          <p:cNvGrpSpPr>
            <a:grpSpLocks noChangeAspect="1"/>
          </p:cNvGrpSpPr>
          <p:nvPr/>
        </p:nvGrpSpPr>
        <p:grpSpPr>
          <a:xfrm>
            <a:off x="22005401" y="8050436"/>
            <a:ext cx="5707689" cy="4464000"/>
            <a:chOff x="467544" y="1844824"/>
            <a:chExt cx="2610296" cy="2340000"/>
          </a:xfrm>
        </p:grpSpPr>
        <p:pic>
          <p:nvPicPr>
            <p:cNvPr id="152" name="Picture 4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53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20"/>
          <p:cNvSpPr txBox="1"/>
          <p:nvPr/>
        </p:nvSpPr>
        <p:spPr>
          <a:xfrm>
            <a:off x="22761844" y="12366849"/>
            <a:ext cx="579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36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36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36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36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36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36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55" name="TextBox 19"/>
          <p:cNvSpPr txBox="1"/>
          <p:nvPr/>
        </p:nvSpPr>
        <p:spPr>
          <a:xfrm>
            <a:off x="28342121" y="12366849"/>
            <a:ext cx="4536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36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36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36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36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36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36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36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6820827" y="7627747"/>
            <a:ext cx="5472000" cy="646331"/>
          </a:xfrm>
          <a:prstGeom prst="rect">
            <a:avLst/>
          </a:prstGeom>
          <a:solidFill>
            <a:srgbClr val="FFA89F"/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Performance of BUPT Model</a:t>
            </a:r>
            <a:endParaRPr lang="zh-CN" altLang="en-US" sz="36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23878443" y="7546381"/>
            <a:ext cx="7488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Performance Validation of UCSD Model</a:t>
            </a:r>
            <a:endParaRPr lang="zh-CN" altLang="en-US" sz="3600" dirty="0"/>
          </a:p>
        </p:txBody>
      </p:sp>
      <p:pic>
        <p:nvPicPr>
          <p:cNvPr id="158" name="Picture 18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251" y="8042136"/>
            <a:ext cx="5978724" cy="44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文本框 158"/>
          <p:cNvSpPr txBox="1"/>
          <p:nvPr/>
        </p:nvSpPr>
        <p:spPr>
          <a:xfrm>
            <a:off x="100437" y="36454215"/>
            <a:ext cx="750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2"/>
                </a:solidFill>
              </a:rPr>
              <a:t>*</a:t>
            </a:r>
            <a:r>
              <a:rPr lang="en-US" altLang="zh-CN" sz="3600" dirty="0"/>
              <a:t>Strong </a:t>
            </a:r>
            <a:r>
              <a:rPr lang="en-US" altLang="zh-CN" sz="3600" dirty="0" smtClean="0"/>
              <a:t>correlation when value &lt;0.05</a:t>
            </a:r>
            <a:endParaRPr lang="zh-CN" altLang="en-US" sz="3600" dirty="0"/>
          </a:p>
        </p:txBody>
      </p:sp>
      <p:sp>
        <p:nvSpPr>
          <p:cNvPr id="160" name="Szövegdoboz 2"/>
          <p:cNvSpPr txBox="1">
            <a:spLocks noChangeArrowheads="1"/>
          </p:cNvSpPr>
          <p:nvPr/>
        </p:nvSpPr>
        <p:spPr bwMode="auto">
          <a:xfrm>
            <a:off x="17109946" y="35954014"/>
            <a:ext cx="6335617" cy="53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 dirty="0" smtClean="0"/>
              <a:t>Performance analysis</a:t>
            </a:r>
            <a:endParaRPr lang="en-US" altLang="zh-CN" sz="4800" b="1" dirty="0"/>
          </a:p>
        </p:txBody>
      </p:sp>
    </p:spTree>
    <p:extLst>
      <p:ext uri="{BB962C8B-B14F-4D97-AF65-F5344CB8AC3E}">
        <p14:creationId xmlns:p14="http://schemas.microsoft.com/office/powerpoint/2010/main" val="23681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489597"/>
            <a:ext cx="33037304" cy="4284476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559399" y="3225901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DASH User Experience Improvement Study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 smtClean="0">
                <a:solidFill>
                  <a:srgbClr val="000000"/>
                </a:solidFill>
              </a:rPr>
              <a:t>Yuchen</a:t>
            </a:r>
            <a:r>
              <a:rPr lang="en-US" altLang="zh-CN" sz="4800" b="1" dirty="0">
                <a:solidFill>
                  <a:srgbClr val="000000"/>
                </a:solidFill>
              </a:rPr>
              <a:t>, and Liu </a:t>
            </a:r>
            <a:r>
              <a:rPr lang="en-US" altLang="zh-CN" sz="4800" b="1" dirty="0" err="1" smtClean="0">
                <a:solidFill>
                  <a:srgbClr val="000000"/>
                </a:solidFill>
              </a:rPr>
              <a:t>Yitong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4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" name="Szövegdoboz 2"/>
          <p:cNvSpPr txBox="1">
            <a:spLocks noChangeArrowheads="1"/>
          </p:cNvSpPr>
          <p:nvPr/>
        </p:nvSpPr>
        <p:spPr bwMode="auto">
          <a:xfrm>
            <a:off x="16741014" y="14927686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22545" indent="-522545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Arial" pitchFamily="34" charset="0"/>
              <a:buChar char="•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Estimate bandwidth for 2 typical scenario</a:t>
            </a: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Long-term variation within wide range—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response quickly</a:t>
            </a:r>
            <a:endParaRPr lang="en-US" altLang="zh-CN" sz="4400" dirty="0" smtClean="0">
              <a:latin typeface="Calibri" pitchFamily="34" charset="0"/>
              <a:ea typeface="+mn-ea"/>
            </a:endParaRP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Short-term fluctuation within narrow band—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keep stable</a:t>
            </a:r>
            <a:endParaRPr lang="en-US" altLang="zh-CN" sz="4400" dirty="0">
              <a:latin typeface="Calibri" pitchFamily="34" charset="0"/>
              <a:ea typeface="+mn-ea"/>
            </a:endParaRPr>
          </a:p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164" name="Lekerekített téglalap 9"/>
          <p:cNvSpPr/>
          <p:nvPr/>
        </p:nvSpPr>
        <p:spPr>
          <a:xfrm>
            <a:off x="18233061" y="13409668"/>
            <a:ext cx="12673012" cy="14028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Bandwidth estimation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5" name="Lekerekített téglalap 9"/>
          <p:cNvSpPr/>
          <p:nvPr/>
        </p:nvSpPr>
        <p:spPr>
          <a:xfrm>
            <a:off x="17302118" y="32402328"/>
            <a:ext cx="14428875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on multi-user 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7549728" y="24141222"/>
            <a:ext cx="108388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2</a:t>
            </a:r>
            <a:r>
              <a:rPr lang="en-US" altLang="zh-CN" sz="2800" b="1" dirty="0" smtClean="0"/>
              <a:t>. Bandwidth estimation for scenario 1</a:t>
            </a:r>
            <a:endParaRPr lang="zh-CN" altLang="en-US" sz="2800" b="1" dirty="0" smtClean="0"/>
          </a:p>
        </p:txBody>
      </p:sp>
      <p:sp>
        <p:nvSpPr>
          <p:cNvPr id="167" name="文本框 166"/>
          <p:cNvSpPr txBox="1"/>
          <p:nvPr/>
        </p:nvSpPr>
        <p:spPr>
          <a:xfrm>
            <a:off x="17943464" y="31668353"/>
            <a:ext cx="103202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3. </a:t>
            </a:r>
            <a:r>
              <a:rPr lang="en-US" altLang="zh-CN" sz="2800" b="1" dirty="0"/>
              <a:t>B</a:t>
            </a:r>
            <a:r>
              <a:rPr lang="en-US" altLang="zh-CN" sz="2800" b="1" dirty="0" smtClean="0"/>
              <a:t>andwidth estimation for scenario 2</a:t>
            </a:r>
            <a:endParaRPr lang="zh-CN" altLang="en-US" sz="2800" b="1" dirty="0" smtClean="0"/>
          </a:p>
        </p:txBody>
      </p:sp>
      <p:sp>
        <p:nvSpPr>
          <p:cNvPr id="168" name="Szövegdoboz 2"/>
          <p:cNvSpPr txBox="1">
            <a:spLocks noChangeArrowheads="1"/>
          </p:cNvSpPr>
          <p:nvPr/>
        </p:nvSpPr>
        <p:spPr bwMode="auto">
          <a:xfrm>
            <a:off x="16733890" y="33875951"/>
            <a:ext cx="15705137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algorithms</a:t>
            </a:r>
          </a:p>
          <a:p>
            <a:pPr marL="2765425" lvl="1" indent="-571500" algn="just" defTabSz="6361113">
              <a:lnSpc>
                <a:spcPts val="4000"/>
              </a:lnSpc>
              <a:spcAft>
                <a:spcPts val="1825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When bitrate adaptation is smoother , fairness and efficiency are less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6227643" y="42138844"/>
            <a:ext cx="8404377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545.9; Utilization = 0.819</a:t>
            </a:r>
          </a:p>
          <a:p>
            <a:pPr algn="ctr"/>
            <a:endParaRPr lang="zh-CN" altLang="en-US" sz="2800" b="1" dirty="0" smtClean="0"/>
          </a:p>
        </p:txBody>
      </p:sp>
      <p:sp>
        <p:nvSpPr>
          <p:cNvPr id="170" name="文本框 169"/>
          <p:cNvSpPr txBox="1"/>
          <p:nvPr/>
        </p:nvSpPr>
        <p:spPr>
          <a:xfrm>
            <a:off x="23885183" y="42253099"/>
            <a:ext cx="849018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784.3; Utilization = 0.712</a:t>
            </a:r>
            <a:endParaRPr lang="zh-CN" altLang="en-US" sz="2800" dirty="0">
              <a:solidFill>
                <a:srgbClr val="92D050"/>
              </a:solidFill>
            </a:endParaRPr>
          </a:p>
          <a:p>
            <a:pPr algn="ctr"/>
            <a:endParaRPr lang="zh-CN" altLang="en-US" sz="2400" b="1" dirty="0" smtClean="0"/>
          </a:p>
        </p:txBody>
      </p:sp>
      <p:pic>
        <p:nvPicPr>
          <p:cNvPr id="171" name="图片 1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8114" y="36440469"/>
            <a:ext cx="8063437" cy="5621329"/>
          </a:xfrm>
          <a:prstGeom prst="rect">
            <a:avLst/>
          </a:prstGeom>
        </p:spPr>
      </p:pic>
      <p:pic>
        <p:nvPicPr>
          <p:cNvPr id="172" name="图片 1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9738" y="36517515"/>
            <a:ext cx="7928238" cy="558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1.Bandwidth change pattern detect: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3600" dirty="0" smtClean="0"/>
                  <a:t>:standard variation and average of last n segments’ throughput</a:t>
                </a:r>
                <a:endParaRPr lang="zh-CN" altLang="en-US" sz="3600" dirty="0" smtClean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  <a:blipFill rotWithShape="0">
                <a:blip r:embed="rId34"/>
                <a:stretch>
                  <a:fillRect l="-3758" t="-1706" r="-4832" b="-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图片 17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6952521" y="17222523"/>
            <a:ext cx="10538768" cy="6912395"/>
          </a:xfrm>
          <a:prstGeom prst="rect">
            <a:avLst/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082483" y="24780656"/>
            <a:ext cx="10720251" cy="6925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/>
              <p:cNvSpPr txBox="1"/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2.Bandwidth estimate: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𝑩𝑾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d>
                            <m:dPr>
                              <m:ctrlP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  <a:blipFill rotWithShape="0">
                <a:blip r:embed="rId37"/>
                <a:stretch>
                  <a:fillRect l="-3636" t="-1615" r="-130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文本框 180"/>
          <p:cNvSpPr txBox="1"/>
          <p:nvPr/>
        </p:nvSpPr>
        <p:spPr>
          <a:xfrm>
            <a:off x="4660256" y="44153269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</a:t>
            </a:r>
            <a:r>
              <a:rPr lang="en-US" altLang="zh-CN" sz="3600" b="1" dirty="0" err="1" smtClean="0"/>
              <a:t>QoE</a:t>
            </a:r>
            <a:r>
              <a:rPr lang="en-US" altLang="zh-CN" sz="3600" b="1" dirty="0" smtClean="0"/>
              <a:t> Comparison</a:t>
            </a:r>
            <a:endParaRPr lang="zh-CN" altLang="en-US" sz="3600" b="1" dirty="0" smtClean="0"/>
          </a:p>
        </p:txBody>
      </p:sp>
      <p:sp>
        <p:nvSpPr>
          <p:cNvPr id="91" name="Lekerekített téglalap 9"/>
          <p:cNvSpPr/>
          <p:nvPr/>
        </p:nvSpPr>
        <p:spPr>
          <a:xfrm>
            <a:off x="4582858" y="6394253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92" name="Szövegdoboz 2"/>
          <p:cNvSpPr txBox="1">
            <a:spLocks noChangeArrowheads="1"/>
          </p:cNvSpPr>
          <p:nvPr/>
        </p:nvSpPr>
        <p:spPr bwMode="auto">
          <a:xfrm>
            <a:off x="788182" y="8290218"/>
            <a:ext cx="15054689" cy="65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</a:t>
            </a: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DASH service QoE model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Test 107 video samples and 64 participants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QoE model in 2 ways: non-linear regression and machine learning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Compare BUPT model with UCSD model provided by Qualcomm</a:t>
            </a:r>
            <a:endParaRPr lang="en-US" altLang="zh-CN" sz="36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QoE influence factors via two-way ANOVA analysis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evaluation model based on Primacy and </a:t>
            </a:r>
            <a:r>
              <a:rPr lang="en-US" altLang="zh-CN" sz="36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of DASH </a:t>
            </a:r>
            <a:r>
              <a:rPr lang="en-US" altLang="zh-CN" sz="4000" kern="0" dirty="0" smtClean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service</a:t>
            </a:r>
            <a:endParaRPr lang="en-US" altLang="zh-CN" sz="40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ekerekített téglalap 3"/>
          <p:cNvSpPr/>
          <p:nvPr/>
        </p:nvSpPr>
        <p:spPr>
          <a:xfrm>
            <a:off x="258170" y="554655"/>
            <a:ext cx="32458025" cy="4321175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402013"/>
            <a:ext cx="21918612" cy="444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Rate Adaptation Algorithms for Dynamic Adaptive Streaming over HTTP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Lin Qi, Shen Hui, </a:t>
            </a:r>
            <a:r>
              <a:rPr lang="en-US" altLang="zh-CN" sz="4800" b="1" dirty="0">
                <a:solidFill>
                  <a:srgbClr val="000000"/>
                </a:solidFill>
              </a:rPr>
              <a:t>and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 </a:t>
            </a:r>
            <a:endParaRPr lang="en-US" altLang="zh-CN" sz="4800" b="1" dirty="0" smtClean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</a:t>
            </a:r>
            <a:r>
              <a:rPr lang="en-US" altLang="zh-CN" sz="3400" b="1" dirty="0" smtClean="0">
                <a:solidFill>
                  <a:srgbClr val="000000"/>
                </a:solidFill>
              </a:rPr>
              <a:t>niversity </a:t>
            </a:r>
            <a:r>
              <a:rPr lang="en-US" altLang="zh-CN" sz="3400" b="1" dirty="0">
                <a:solidFill>
                  <a:srgbClr val="000000"/>
                </a:solidFill>
              </a:rPr>
              <a:t>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</a:t>
            </a:r>
            <a:r>
              <a:rPr lang="en-US" altLang="zh-CN" sz="3400" b="1" dirty="0" smtClean="0">
                <a:solidFill>
                  <a:srgbClr val="000000"/>
                </a:solidFill>
              </a:rPr>
              <a:t>shenhui0509@bupt.edu.cn</a:t>
            </a:r>
            <a:endParaRPr lang="en-US" altLang="zh-CN" sz="3400" b="1" dirty="0">
              <a:solidFill>
                <a:srgbClr val="000000"/>
              </a:solidFill>
            </a:endParaRP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7888227" y="1649413"/>
            <a:ext cx="158543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Joint Research 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7875" y="7962900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357187" y="9517769"/>
            <a:ext cx="16324049" cy="418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Propose a </a:t>
            </a:r>
            <a:r>
              <a:rPr lang="en-US" altLang="zh-CN" sz="4400" b="1" dirty="0" err="1" smtClean="0"/>
              <a:t>QoE</a:t>
            </a:r>
            <a:r>
              <a:rPr lang="en-US" altLang="zh-CN" sz="4400" b="1" dirty="0" smtClean="0"/>
              <a:t> based bitrate adaptation algorithm</a:t>
            </a:r>
          </a:p>
          <a:p>
            <a:pPr marL="522288" indent="-522288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Propose a bandwidth estimation algorithm for 2 typical scenarios</a:t>
            </a:r>
          </a:p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Research on the </a:t>
            </a:r>
            <a:r>
              <a:rPr lang="en-US" altLang="zh-CN" sz="4400" b="1" dirty="0"/>
              <a:t>bitrate adaptation performance </a:t>
            </a:r>
            <a:r>
              <a:rPr lang="en-US" altLang="zh-CN" sz="4400" b="1" dirty="0" smtClean="0"/>
              <a:t>for multi-user scenario</a:t>
            </a:r>
            <a:endParaRPr lang="en-US" altLang="zh-CN" sz="4400" b="1" dirty="0"/>
          </a:p>
        </p:txBody>
      </p:sp>
      <p:sp>
        <p:nvSpPr>
          <p:cNvPr id="40" name="Lekerekített téglalap 9"/>
          <p:cNvSpPr/>
          <p:nvPr/>
        </p:nvSpPr>
        <p:spPr>
          <a:xfrm>
            <a:off x="3057967" y="12600392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err="1" smtClean="0">
                <a:solidFill>
                  <a:srgbClr val="FFFFFF"/>
                </a:solidFill>
              </a:rPr>
              <a:t>QoE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 based bit-rate adaptation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8" name="Szövegdoboz 2"/>
              <p:cNvSpPr txBox="1">
                <a:spLocks noChangeArrowheads="1"/>
              </p:cNvSpPr>
              <p:nvPr/>
            </p:nvSpPr>
            <p:spPr bwMode="auto">
              <a:xfrm>
                <a:off x="604793" y="13774493"/>
                <a:ext cx="15293104" cy="4273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9345" tIns="69673" rIns="139345" bIns="69673"/>
              <a:lstStyle/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Build a real-time QoE model-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equation (1)</a:t>
                </a:r>
              </a:p>
              <a:p>
                <a:pPr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𝑄𝑜𝐸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𝐷𝐴𝑆𝐻</m:t>
                          </m:r>
                        </m:sub>
                      </m:sSub>
                      <m:d>
                        <m:d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𝑁𝑒𝑡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(1)</m:t>
                      </m:r>
                    </m:oMath>
                  </m:oMathPara>
                </a14:m>
                <a:endParaRPr lang="en-US" altLang="zh-CN" sz="4000" dirty="0" smtClean="0">
                  <a:solidFill>
                    <a:srgbClr val="FF0000"/>
                  </a:solidFill>
                </a:endParaRPr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 smtClean="0"/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Utilize real-time QoE model quantitatively for bitrate adaptation, according to 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Greedy Algorithm--equation (2)</a:t>
                </a: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𝑄𝑜𝐸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(2)</m:t>
                      </m:r>
                    </m:oMath>
                  </m:oMathPara>
                </a14:m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Maximize QoE when choosing bitrate for segment </a:t>
                </a:r>
                <a:r>
                  <a:rPr lang="en-US" altLang="zh-CN" sz="4000" i="1" dirty="0" err="1" smtClean="0"/>
                  <a:t>i</a:t>
                </a:r>
                <a:endParaRPr lang="en-US" altLang="zh-CN" sz="4000" i="1" dirty="0" smtClean="0"/>
              </a:p>
              <a:p>
                <a:pPr algn="just"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/>
              </a:p>
            </p:txBody>
          </p:sp>
        </mc:Choice>
        <mc:Fallback xmlns="">
          <p:sp>
            <p:nvSpPr>
              <p:cNvPr id="14358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793" y="13774493"/>
                <a:ext cx="15293104" cy="4273555"/>
              </a:xfrm>
              <a:prstGeom prst="rect">
                <a:avLst/>
              </a:prstGeom>
              <a:blipFill rotWithShape="0">
                <a:blip r:embed="rId4"/>
                <a:stretch>
                  <a:fillRect l="-957" t="-4137" b="-362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3036458" y="1099572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Lekerekített téglalap 9"/>
          <p:cNvSpPr/>
          <p:nvPr/>
        </p:nvSpPr>
        <p:spPr>
          <a:xfrm>
            <a:off x="19065620" y="31122381"/>
            <a:ext cx="10557486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Future work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46" name="Szövegdoboz 2"/>
          <p:cNvSpPr txBox="1">
            <a:spLocks noChangeArrowheads="1"/>
          </p:cNvSpPr>
          <p:nvPr/>
        </p:nvSpPr>
        <p:spPr bwMode="auto">
          <a:xfrm>
            <a:off x="16482005" y="32820586"/>
            <a:ext cx="14956446" cy="219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800" b="1" dirty="0" smtClean="0"/>
              <a:t>Network-assisted DASH</a:t>
            </a:r>
          </a:p>
          <a:p>
            <a:pPr marL="3108325" lvl="1" indent="-914400" algn="just" defTabSz="6361113">
              <a:lnSpc>
                <a:spcPts val="4500"/>
              </a:lnSpc>
              <a:spcAft>
                <a:spcPts val="1825"/>
              </a:spcAft>
              <a:buFont typeface="+mj-lt"/>
              <a:buAutoNum type="arabicPeriod"/>
            </a:pPr>
            <a:r>
              <a:rPr lang="en-US" altLang="zh-CN" sz="4800" b="1" dirty="0" smtClean="0"/>
              <a:t>Involve network device into adaptation</a:t>
            </a:r>
          </a:p>
          <a:p>
            <a:pPr marL="3108325" lvl="1" indent="-914400" algn="just" defTabSz="6361113">
              <a:lnSpc>
                <a:spcPts val="4500"/>
              </a:lnSpc>
              <a:spcAft>
                <a:spcPts val="1825"/>
              </a:spcAft>
              <a:buFont typeface="+mj-lt"/>
              <a:buAutoNum type="arabicPeriod"/>
            </a:pPr>
            <a:r>
              <a:rPr lang="en-US" altLang="zh-CN" sz="4800" b="1" dirty="0" smtClean="0"/>
              <a:t>Resource allocation for multi-user</a:t>
            </a:r>
          </a:p>
        </p:txBody>
      </p:sp>
      <p:sp>
        <p:nvSpPr>
          <p:cNvPr id="48" name="Szövegdoboz 2"/>
          <p:cNvSpPr txBox="1">
            <a:spLocks noChangeArrowheads="1"/>
          </p:cNvSpPr>
          <p:nvPr/>
        </p:nvSpPr>
        <p:spPr bwMode="auto">
          <a:xfrm rot="10800000" flipV="1">
            <a:off x="966164" y="19211677"/>
            <a:ext cx="14859820" cy="244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71500" indent="-571500" algn="just" defTabSz="6361113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Analyze performance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1.Propose a stall prediction method 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2.Adopt UCSD DASH QoE model for simulation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3.Compare with algorithm utilizing QoE model qualitatively</a:t>
            </a:r>
            <a:r>
              <a:rPr lang="en-US" altLang="zh-CN" sz="4000" baseline="30000" dirty="0" smtClean="0"/>
              <a:t>[1] 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4.Compare with overall optimization results deduced from provided bandwidth variation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635772" y="23527533"/>
          <a:ext cx="15179636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889"/>
                <a:gridCol w="3062214"/>
                <a:gridCol w="3443381"/>
                <a:gridCol w="4120152"/>
              </a:tblGrid>
              <a:tr h="6075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Bandwidth</a:t>
                      </a:r>
                      <a:r>
                        <a:rPr lang="en-US" altLang="zh-CN" sz="3600" baseline="0" dirty="0" smtClean="0"/>
                        <a:t> Variation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Scenario</a:t>
                      </a:r>
                      <a:endParaRPr lang="en-US" altLang="zh-CN" sz="3600" b="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QoE Scores </a:t>
                      </a:r>
                      <a:endParaRPr lang="zh-CN" altLang="en-US" sz="3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282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baseline="0" dirty="0" smtClean="0"/>
                        <a:t> </a:t>
                      </a:r>
                      <a:r>
                        <a:rPr lang="en-US" altLang="zh-CN" sz="3600" baseline="0" dirty="0" smtClean="0"/>
                        <a:t>Algorithm</a:t>
                      </a:r>
                      <a:endParaRPr lang="en-US" altLang="zh-CN" sz="3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Compared</a:t>
                      </a:r>
                      <a:r>
                        <a:rPr lang="en-US" altLang="zh-CN" sz="3600" baseline="0" dirty="0" smtClean="0"/>
                        <a:t> Algorithm</a:t>
                      </a:r>
                      <a:r>
                        <a:rPr lang="en-US" altLang="zh-CN" sz="3600" baseline="30000" dirty="0" smtClean="0"/>
                        <a:t>[1]</a:t>
                      </a:r>
                      <a:endParaRPr lang="zh-CN" alt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Overall</a:t>
                      </a:r>
                      <a:r>
                        <a:rPr lang="en-US" altLang="zh-CN" sz="3600" baseline="0" dirty="0" smtClean="0"/>
                        <a:t> Optimization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Fluctuation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3.7419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3.5773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3.7705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22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Gradually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3.8380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3.3778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3.8405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Dramatically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3.9492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3.7343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3.9506</a:t>
                      </a:r>
                      <a:endParaRPr lang="zh-CN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965258" y="22881202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QoE Comparison</a:t>
            </a:r>
            <a:endParaRPr lang="zh-CN" altLang="en-US" sz="3600" b="1" dirty="0" smtClean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520311" y="27583878"/>
            <a:ext cx="10929942" cy="7172875"/>
          </a:xfrm>
          <a:prstGeom prst="rect">
            <a:avLst/>
          </a:prstGeom>
        </p:spPr>
      </p:pic>
      <p:sp>
        <p:nvSpPr>
          <p:cNvPr id="37" name="Szövegdoboz 2"/>
          <p:cNvSpPr txBox="1">
            <a:spLocks noChangeArrowheads="1"/>
          </p:cNvSpPr>
          <p:nvPr/>
        </p:nvSpPr>
        <p:spPr bwMode="auto">
          <a:xfrm>
            <a:off x="1974275" y="37285685"/>
            <a:ext cx="8906371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algorithms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>
                <a:solidFill>
                  <a:srgbClr val="FF0000"/>
                </a:solidFill>
              </a:rPr>
              <a:t>When bitrate adaptation is smoother , fairness and efficiency are less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07202" y="42614277"/>
            <a:ext cx="10550329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</a:rPr>
              <a:t>Unfairness = 545.9; Utilization = </a:t>
            </a:r>
            <a:r>
              <a:rPr lang="en-US" altLang="zh-CN" sz="2800" dirty="0" smtClean="0">
                <a:solidFill>
                  <a:srgbClr val="0070C0"/>
                </a:solidFill>
              </a:rPr>
              <a:t>0.819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3244" y="36565000"/>
            <a:ext cx="8192368" cy="5711213"/>
          </a:xfrm>
          <a:prstGeom prst="rect">
            <a:avLst/>
          </a:prstGeom>
        </p:spPr>
      </p:pic>
      <p:sp>
        <p:nvSpPr>
          <p:cNvPr id="47" name="Lekerekített téglalap 9"/>
          <p:cNvSpPr/>
          <p:nvPr/>
        </p:nvSpPr>
        <p:spPr>
          <a:xfrm>
            <a:off x="7529594" y="35347325"/>
            <a:ext cx="17280058" cy="11535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on multi-user 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948267" y="42596274"/>
            <a:ext cx="8490184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</a:rPr>
              <a:t>Unfairness = 784.3; Utilization = </a:t>
            </a:r>
            <a:r>
              <a:rPr lang="en-US" altLang="zh-CN" sz="2800" dirty="0" smtClean="0">
                <a:solidFill>
                  <a:srgbClr val="0070C0"/>
                </a:solidFill>
              </a:rPr>
              <a:t>0.712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03203" y="41246125"/>
            <a:ext cx="10024893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Note</a:t>
            </a:r>
            <a:r>
              <a:rPr lang="en-US" altLang="zh-CN" sz="3600" dirty="0" smtClean="0">
                <a:solidFill>
                  <a:schemeClr val="accent6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:</a:t>
            </a:r>
            <a:r>
              <a:rPr lang="en-US" altLang="zh-CN" sz="3600" i="1" dirty="0"/>
              <a:t>Smooth window size</a:t>
            </a:r>
            <a:r>
              <a:rPr lang="en-US" altLang="zh-CN" sz="3600" dirty="0"/>
              <a:t>: The number of segments </a:t>
            </a:r>
            <a:r>
              <a:rPr lang="en-US" altLang="zh-CN" sz="3600" dirty="0" smtClean="0"/>
              <a:t>involved </a:t>
            </a:r>
            <a:r>
              <a:rPr lang="en-US" altLang="zh-CN" sz="3600" dirty="0"/>
              <a:t>in bandwidth </a:t>
            </a:r>
            <a:r>
              <a:rPr lang="en-US" altLang="zh-CN" sz="3600" dirty="0" smtClean="0"/>
              <a:t>estimation 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52596" y="36565605"/>
            <a:ext cx="8337783" cy="587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8486123" y="9372366"/>
                <a:ext cx="3828748" cy="50783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numCol="1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3600" dirty="0"/>
                  <a:t>: estimated bandwidth </a:t>
                </a:r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600" dirty="0"/>
                  <a:t>: Buffer of client in second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3600" dirty="0"/>
                  <a:t>: duration of one segment 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3600" dirty="0"/>
                  <a:t>:bitrate of level </a:t>
                </a:r>
                <a:r>
                  <a:rPr lang="en-US" altLang="zh-CN" sz="3600" dirty="0" smtClean="0"/>
                  <a:t>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3600" dirty="0" smtClean="0"/>
                  <a:t>:Playback threshold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123" y="9372366"/>
                <a:ext cx="3828748" cy="5078313"/>
              </a:xfrm>
              <a:prstGeom prst="rect">
                <a:avLst/>
              </a:prstGeom>
              <a:blipFill rotWithShape="0">
                <a:blip r:embed="rId9"/>
                <a:stretch>
                  <a:fillRect l="-4589" t="-1551" b="-3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815630" y="34612759"/>
            <a:ext cx="11305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1. Buffer under gradually drop scenario</a:t>
            </a:r>
            <a:endParaRPr lang="zh-CN" altLang="en-US" sz="2800" b="1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11687957" y="29240824"/>
            <a:ext cx="4756557" cy="181588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[1] </a:t>
            </a:r>
            <a:r>
              <a:rPr lang="en-US" altLang="zh-CN" sz="2800" dirty="0" err="1"/>
              <a:t>Dongeun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Suh</a:t>
            </a:r>
            <a:r>
              <a:rPr lang="en-US" altLang="zh-CN" sz="2800" dirty="0"/>
              <a:t> et al, "</a:t>
            </a:r>
            <a:r>
              <a:rPr lang="en-US" altLang="zh-CN" sz="2800" dirty="0" err="1"/>
              <a:t>QoE</a:t>
            </a:r>
            <a:r>
              <a:rPr lang="en-US" altLang="zh-CN" sz="2800" dirty="0"/>
              <a:t>-enhanced Adaptation Algorithm over DASH </a:t>
            </a:r>
            <a:r>
              <a:rPr lang="en-US" altLang="zh-CN" sz="2800" dirty="0" smtClean="0"/>
              <a:t>for Multimedia </a:t>
            </a:r>
            <a:r>
              <a:rPr lang="en-US" altLang="zh-CN" sz="2800" dirty="0"/>
              <a:t>Streaming" </a:t>
            </a:r>
            <a:r>
              <a:rPr lang="en-US" altLang="zh-CN" sz="2800" dirty="0" smtClean="0"/>
              <a:t>2014 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47019" y="15419060"/>
                <a:ext cx="15504907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𝑄𝑜𝑆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𝐷𝐴𝑆𝐻</m:t>
                        </m:r>
                      </m:sub>
                    </m:sSub>
                  </m:oMath>
                </a14:m>
                <a:r>
                  <a:rPr lang="en-US" altLang="zh-CN" sz="3600" dirty="0"/>
                  <a:t>: includes </a:t>
                </a:r>
                <a:r>
                  <a:rPr lang="en-US" altLang="zh-CN" sz="3600" i="1" dirty="0"/>
                  <a:t>stall , initial delay </a:t>
                </a:r>
                <a:r>
                  <a:rPr lang="en-US" altLang="zh-CN" sz="3600" dirty="0"/>
                  <a:t>and </a:t>
                </a:r>
                <a:r>
                  <a:rPr lang="en-US" altLang="zh-CN" sz="3600" i="1" dirty="0"/>
                  <a:t>level variation</a:t>
                </a:r>
                <a:r>
                  <a:rPr lang="en-US" altLang="zh-CN" sz="3600" dirty="0" smtClean="0"/>
                  <a:t>. Details </a:t>
                </a:r>
                <a:r>
                  <a:rPr lang="en-US" altLang="zh-CN" sz="3600" dirty="0"/>
                  <a:t>in </a:t>
                </a:r>
                <a:r>
                  <a:rPr lang="en-US" altLang="zh-CN" sz="3600" dirty="0" smtClean="0"/>
                  <a:t>another poster.</a:t>
                </a:r>
                <a:endParaRPr lang="en-US" altLang="zh-CN" sz="3600" dirty="0"/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3600" i="1" dirty="0"/>
                  <a:t>:</a:t>
                </a:r>
                <a:r>
                  <a:rPr lang="en-US" altLang="zh-CN" sz="3600" dirty="0"/>
                  <a:t>State of client before sending request of segment </a:t>
                </a:r>
                <a:r>
                  <a:rPr lang="en-US" altLang="zh-CN" sz="3600" i="1" dirty="0" err="1" smtClean="0"/>
                  <a:t>i</a:t>
                </a:r>
                <a:r>
                  <a:rPr lang="en-US" altLang="zh-CN" sz="3600" dirty="0" smtClean="0"/>
                  <a:t>, </a:t>
                </a:r>
                <a:r>
                  <a:rPr lang="en-US" altLang="zh-CN" sz="3600" dirty="0"/>
                  <a:t>mainly </a:t>
                </a:r>
                <a:r>
                  <a:rPr lang="en-US" altLang="zh-CN" sz="3600" i="1" dirty="0" smtClean="0"/>
                  <a:t>buffer length</a:t>
                </a:r>
                <a:endParaRPr lang="en-US" altLang="zh-CN" sz="3600" i="1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9" y="15419060"/>
                <a:ext cx="15504907" cy="1200329"/>
              </a:xfrm>
              <a:prstGeom prst="rect">
                <a:avLst/>
              </a:prstGeom>
              <a:blipFill rotWithShape="0">
                <a:blip r:embed="rId10"/>
                <a:stretch>
                  <a:fillRect t="-6468" r="-79" b="-16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6388779" y="17051437"/>
            <a:ext cx="16400442" cy="13442171"/>
            <a:chOff x="16388779" y="7948659"/>
            <a:chExt cx="16400442" cy="13442171"/>
          </a:xfrm>
        </p:grpSpPr>
        <p:sp>
          <p:nvSpPr>
            <p:cNvPr id="52" name="Lekerekített téglalap 9"/>
            <p:cNvSpPr/>
            <p:nvPr/>
          </p:nvSpPr>
          <p:spPr>
            <a:xfrm>
              <a:off x="18322130" y="7948659"/>
              <a:ext cx="12673012" cy="140283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b="1" dirty="0" smtClean="0">
                  <a:solidFill>
                    <a:srgbClr val="FFFFFF"/>
                  </a:solidFill>
                </a:rPr>
                <a:t>Bandwidth estimation</a:t>
              </a:r>
              <a:endParaRPr lang="en-US" altLang="zh-CN" sz="6000" b="1" dirty="0">
                <a:solidFill>
                  <a:srgbClr val="FFFFFF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388779" y="16197877"/>
              <a:ext cx="8008851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</a:t>
              </a:r>
              <a:r>
                <a:rPr lang="en-US" altLang="zh-CN" sz="2400" b="1" dirty="0"/>
                <a:t>2</a:t>
              </a:r>
              <a:r>
                <a:rPr lang="en-US" altLang="zh-CN" sz="2400" b="1" dirty="0" smtClean="0"/>
                <a:t>. Bandwidth estimation for scenario 1</a:t>
              </a:r>
              <a:endParaRPr lang="zh-CN" altLang="en-US" sz="2400" b="1" dirty="0" smtClean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3517571" y="16189003"/>
              <a:ext cx="729186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3. </a:t>
              </a:r>
              <a:r>
                <a:rPr lang="en-US" altLang="zh-CN" sz="2400" b="1" dirty="0"/>
                <a:t>B</a:t>
              </a:r>
              <a:r>
                <a:rPr lang="en-US" altLang="zh-CN" sz="2400" b="1" dirty="0" smtClean="0"/>
                <a:t>andwidth estimation for scenario 2</a:t>
              </a:r>
              <a:endParaRPr lang="zh-CN" altLang="en-US" sz="2400" b="1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17297275" y="17064494"/>
                  <a:ext cx="6472754" cy="424853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1.Bandwidth change pattern detect: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𝐶𝑉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altLang="zh-CN" sz="3600" dirty="0" smtClean="0"/>
                </a:p>
                <a:p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3600" dirty="0" smtClean="0"/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a14:m>
                  <a:r>
                    <a:rPr lang="en-US" altLang="zh-CN" sz="3600" dirty="0" smtClean="0"/>
                    <a:t>:standard variation and average of last n segments’ throughput</a:t>
                  </a:r>
                </a:p>
                <a:p>
                  <a:endParaRPr lang="zh-CN" altLang="en-US" sz="1050" dirty="0" smtClean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7275" y="17064494"/>
                  <a:ext cx="6472754" cy="42485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627" t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23949619" y="17051437"/>
                  <a:ext cx="7913815" cy="433939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2.Bandwidth estimate: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𝑩𝑾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zh-CN" alt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3600" b="1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&gt;0.1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𝑜𝑡h𝑒𝑟𝑠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9619" y="17051437"/>
                  <a:ext cx="7913815" cy="433939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27" t="-1816" b="-6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801157" y="11707191"/>
              <a:ext cx="6644406" cy="435807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565484" y="11602393"/>
              <a:ext cx="7008933" cy="4527637"/>
            </a:xfrm>
            <a:prstGeom prst="rect">
              <a:avLst/>
            </a:prstGeom>
          </p:spPr>
        </p:pic>
        <p:sp>
          <p:nvSpPr>
            <p:cNvPr id="60" name="Szövegdoboz 2"/>
            <p:cNvSpPr txBox="1">
              <a:spLocks noChangeArrowheads="1"/>
            </p:cNvSpPr>
            <p:nvPr/>
          </p:nvSpPr>
          <p:spPr bwMode="auto">
            <a:xfrm>
              <a:off x="16830083" y="9562605"/>
              <a:ext cx="15959138" cy="252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22545" indent="-522545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Arial" pitchFamily="34" charset="0"/>
                <a:buChar char="•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Estimate bandwidth for 2 typical scenario</a:t>
              </a:r>
            </a:p>
            <a:p>
              <a:pPr marL="963612" lvl="1" indent="-742950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Long-term variation within wide range—</a:t>
              </a:r>
              <a:r>
                <a:rPr lang="en-US" altLang="zh-CN" sz="4400" dirty="0" smtClean="0">
                  <a:solidFill>
                    <a:srgbClr val="0070C0"/>
                  </a:solidFill>
                  <a:latin typeface="Calibri" pitchFamily="34" charset="0"/>
                  <a:ea typeface="+mn-ea"/>
                </a:rPr>
                <a:t>response quickly</a:t>
              </a:r>
              <a:endParaRPr lang="en-US" altLang="zh-CN" sz="4400" dirty="0" smtClean="0">
                <a:latin typeface="Calibri" pitchFamily="34" charset="0"/>
                <a:ea typeface="+mn-ea"/>
              </a:endParaRPr>
            </a:p>
            <a:p>
              <a:pPr marL="963612" lvl="1" indent="-742950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Short-term fluctuation within narrow band—</a:t>
              </a:r>
              <a:r>
                <a:rPr lang="en-US" altLang="zh-CN" sz="4400" dirty="0" smtClean="0">
                  <a:solidFill>
                    <a:srgbClr val="0070C0"/>
                  </a:solidFill>
                  <a:latin typeface="Calibri" pitchFamily="34" charset="0"/>
                  <a:ea typeface="+mn-ea"/>
                </a:rPr>
                <a:t>keep stable</a:t>
              </a:r>
              <a:endParaRPr lang="en-US" altLang="zh-CN" sz="4400" dirty="0">
                <a:latin typeface="Calibri" pitchFamily="34" charset="0"/>
                <a:ea typeface="+mn-ea"/>
              </a:endParaRPr>
            </a:p>
            <a:p>
              <a:pPr algn="just" defTabSz="4389486" eaLnBrk="1" fontAlgn="auto" hangingPunct="1">
                <a:lnSpc>
                  <a:spcPts val="5338"/>
                </a:lnSpc>
                <a:spcBef>
                  <a:spcPts val="0"/>
                </a:spcBef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5400" b="1" dirty="0">
                <a:latin typeface="Calibri" pitchFamily="34" charset="0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7851882" y="8124233"/>
                <a:ext cx="10369152" cy="84465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altLang="zh-CN" sz="3600" dirty="0" smtClean="0"/>
                  <a:t>Predict stall</a:t>
                </a:r>
              </a:p>
              <a:p>
                <a:pPr marL="457200" lvl="1" indent="0"/>
                <a:r>
                  <a:rPr lang="en-US" altLang="zh-CN" sz="3600" dirty="0" smtClean="0"/>
                  <a:t>1.Stall probability:</a:t>
                </a:r>
              </a:p>
              <a:p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    Segment size(bytes) obeys Gaussian Distribution:</a:t>
                </a:r>
                <a:endParaRPr lang="en-US" altLang="zh-CN" sz="3600" dirty="0"/>
              </a:p>
              <a:p>
                <a:pPr marL="457200" lvl="1" indent="0" algn="ctr"/>
                <a:r>
                  <a:rPr lang="en-US" altLang="zh-CN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Stall occurs when</a:t>
                </a: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Thus</a:t>
                </a:r>
              </a:p>
              <a:p>
                <a:pPr marL="457200" lvl="1" indent="0" algn="ctr"/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2.Stall duration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dirty="0" smtClean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882" y="8124233"/>
                <a:ext cx="10369152" cy="8446543"/>
              </a:xfrm>
              <a:prstGeom prst="rect">
                <a:avLst/>
              </a:prstGeom>
              <a:blipFill rotWithShape="0">
                <a:blip r:embed="rId15"/>
                <a:stretch>
                  <a:fillRect l="-1587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9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DASH User Experience  Improvement</a:t>
            </a:r>
            <a:r>
              <a:rPr lang="zh-CN" altLang="en-US" sz="9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9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052075" y="11179537"/>
            <a:ext cx="15990454" cy="27091552"/>
            <a:chOff x="27831404" y="8263622"/>
            <a:chExt cx="15990454" cy="27091552"/>
          </a:xfrm>
        </p:grpSpPr>
        <p:sp>
          <p:nvSpPr>
            <p:cNvPr id="5" name="Lekerekített téglalap 9"/>
            <p:cNvSpPr/>
            <p:nvPr/>
          </p:nvSpPr>
          <p:spPr>
            <a:xfrm>
              <a:off x="28914080" y="8263622"/>
              <a:ext cx="14580000" cy="120173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b="1" dirty="0">
                  <a:solidFill>
                    <a:srgbClr val="FFFFFF"/>
                  </a:solidFill>
                </a:rPr>
                <a:t>QoE </a:t>
              </a:r>
              <a:r>
                <a:rPr lang="en-US" altLang="zh-CN" sz="6600" b="1" dirty="0" smtClean="0">
                  <a:solidFill>
                    <a:srgbClr val="FFFFFF"/>
                  </a:solidFill>
                </a:rPr>
                <a:t>Model </a:t>
              </a:r>
              <a:r>
                <a:rPr lang="en-US" altLang="zh-CN" sz="6600" b="1" dirty="0">
                  <a:solidFill>
                    <a:srgbClr val="FFFFFF"/>
                  </a:solidFill>
                </a:rPr>
                <a:t>of Level Variation</a:t>
              </a:r>
              <a:endParaRPr lang="en-US" altLang="zh-CN" sz="60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Szövegdoboz 2"/>
            <p:cNvSpPr txBox="1">
              <a:spLocks noChangeArrowheads="1"/>
            </p:cNvSpPr>
            <p:nvPr/>
          </p:nvSpPr>
          <p:spPr bwMode="auto">
            <a:xfrm>
              <a:off x="27898429" y="9654169"/>
              <a:ext cx="15705138" cy="32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r>
                <a:rPr lang="en-US" altLang="zh-CN" sz="4800" b="1" dirty="0" smtClean="0">
                  <a:latin typeface="Calibri" pitchFamily="34" charset="0"/>
                </a:rPr>
                <a:t>Primacy and Recency Effects</a:t>
              </a: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marL="0" indent="0" algn="just" eaLnBrk="1" hangingPunct="1">
                <a:lnSpc>
                  <a:spcPts val="4000"/>
                </a:lnSpc>
                <a:spcAft>
                  <a:spcPts val="1825"/>
                </a:spcAft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marL="0" indent="0" algn="just" eaLnBrk="1" hangingPunct="1">
                <a:lnSpc>
                  <a:spcPts val="4000"/>
                </a:lnSpc>
                <a:spcAft>
                  <a:spcPts val="1825"/>
                </a:spcAft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</p:txBody>
        </p:sp>
        <p:pic>
          <p:nvPicPr>
            <p:cNvPr id="7" name="Picture 5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9787" y="10014209"/>
              <a:ext cx="8883809" cy="623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7517" y="10518265"/>
              <a:ext cx="6400800" cy="15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9580" y="12374053"/>
              <a:ext cx="6408737" cy="145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6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37367" y="13902815"/>
              <a:ext cx="6259513" cy="183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Szövegdoboz 2"/>
            <p:cNvSpPr txBox="1">
              <a:spLocks noChangeArrowheads="1"/>
            </p:cNvSpPr>
            <p:nvPr/>
          </p:nvSpPr>
          <p:spPr bwMode="auto">
            <a:xfrm>
              <a:off x="27831404" y="16206897"/>
              <a:ext cx="15705138" cy="268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r>
                <a:rPr lang="en-US" altLang="zh-CN" sz="4800" b="1" dirty="0">
                  <a:latin typeface="Calibri" panose="020F0502020204030204" pitchFamily="34" charset="0"/>
                </a:rPr>
                <a:t>QoE evaluation functions:</a:t>
              </a: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marL="457200" lvl="1" indent="0" algn="just" eaLnBrk="1" hangingPunct="1">
                <a:lnSpc>
                  <a:spcPts val="4000"/>
                </a:lnSpc>
                <a:spcAft>
                  <a:spcPts val="1825"/>
                </a:spcAft>
              </a:pPr>
              <a:endParaRPr lang="en-US" altLang="zh-CN" sz="4800" b="1" dirty="0">
                <a:latin typeface="Calibri" panose="020F0502020204030204" pitchFamily="34" charset="0"/>
              </a:endParaRPr>
            </a:p>
          </p:txBody>
        </p:sp>
        <p:pic>
          <p:nvPicPr>
            <p:cNvPr id="12" name="Picture 6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3929" y="16956197"/>
              <a:ext cx="12184063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20329" y="18008710"/>
              <a:ext cx="15447963" cy="874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Szövegdoboz 2"/>
            <p:cNvSpPr txBox="1">
              <a:spLocks noChangeArrowheads="1"/>
            </p:cNvSpPr>
            <p:nvPr/>
          </p:nvSpPr>
          <p:spPr bwMode="auto">
            <a:xfrm>
              <a:off x="28302596" y="20383361"/>
              <a:ext cx="13763846" cy="189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22545" indent="-522545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Arial" pitchFamily="34" charset="0"/>
                <a:buChar char="•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Estimate bandwidth for two typical scenario</a:t>
              </a:r>
            </a:p>
            <a:p>
              <a:pPr marL="963612" lvl="1" indent="-742950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Long-term variation within wide range</a:t>
              </a:r>
            </a:p>
            <a:p>
              <a:pPr marL="963612" lvl="1" indent="-742950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Short-term fluctuation within narrow band</a:t>
              </a:r>
              <a:endParaRPr lang="en-US" altLang="zh-CN" sz="4400" dirty="0">
                <a:latin typeface="Calibri" pitchFamily="34" charset="0"/>
                <a:ea typeface="+mn-ea"/>
              </a:endParaRPr>
            </a:p>
            <a:p>
              <a:pPr algn="just" defTabSz="4389486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5400" b="1" dirty="0">
                <a:latin typeface="Calibri" pitchFamily="34" charset="0"/>
                <a:ea typeface="+mn-ea"/>
              </a:endParaRPr>
            </a:p>
          </p:txBody>
        </p:sp>
        <p:sp>
          <p:nvSpPr>
            <p:cNvPr id="15" name="Lekerekített téglalap 9"/>
            <p:cNvSpPr/>
            <p:nvPr/>
          </p:nvSpPr>
          <p:spPr>
            <a:xfrm>
              <a:off x="29679553" y="19015209"/>
              <a:ext cx="12673012" cy="1188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b="1" dirty="0">
                  <a:solidFill>
                    <a:srgbClr val="FFFFFF"/>
                  </a:solidFill>
                </a:rPr>
                <a:t>Bandwidth </a:t>
              </a:r>
              <a:r>
                <a:rPr lang="en-US" altLang="zh-CN" sz="6600" b="1" dirty="0" smtClean="0">
                  <a:solidFill>
                    <a:srgbClr val="FFFFFF"/>
                  </a:solidFill>
                </a:rPr>
                <a:t>Estimation</a:t>
              </a:r>
              <a:endParaRPr lang="en-US" altLang="zh-CN" sz="66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662636" y="28730438"/>
              <a:ext cx="10838825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</a:t>
              </a:r>
              <a:r>
                <a:rPr lang="en-US" altLang="zh-CN" sz="2400" b="1" dirty="0"/>
                <a:t>2</a:t>
              </a:r>
              <a:r>
                <a:rPr lang="en-US" altLang="zh-CN" sz="2400" b="1" dirty="0" smtClean="0"/>
                <a:t>. Bandwidth estimation for scenario 1</a:t>
              </a:r>
              <a:endParaRPr lang="zh-CN" altLang="en-US" sz="2400" b="1" dirty="0" smtClean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149523" y="34893509"/>
              <a:ext cx="10320225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3. </a:t>
              </a:r>
              <a:r>
                <a:rPr lang="en-US" altLang="zh-CN" sz="2400" b="1" dirty="0"/>
                <a:t>B</a:t>
              </a:r>
              <a:r>
                <a:rPr lang="en-US" altLang="zh-CN" sz="2400" b="1" dirty="0" smtClean="0"/>
                <a:t>andwidth estimation for scenario 2</a:t>
              </a:r>
              <a:endParaRPr lang="zh-CN" altLang="en-US" sz="2400" b="1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9192311" y="23390196"/>
                  <a:ext cx="4513999" cy="461786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1.Bandwidth change pattern detect: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𝐶𝑉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altLang="zh-CN" sz="3600" dirty="0" smtClean="0"/>
                </a:p>
                <a:p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3600" dirty="0" smtClean="0"/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a14:m>
                  <a:r>
                    <a:rPr lang="en-US" altLang="zh-CN" sz="3600" dirty="0" smtClean="0"/>
                    <a:t>:standard variation and average of last n segments’ throughput</a:t>
                  </a:r>
                  <a:endParaRPr lang="zh-CN" altLang="en-US" sz="3600" dirty="0" smtClean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2311" y="23390196"/>
                  <a:ext cx="4513999" cy="461786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898" t="-1706" r="-4839" b="-36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9153988" y="28299921"/>
                  <a:ext cx="4667870" cy="48806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2.Bandwidth estimate: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𝑩𝑾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zh-CN" alt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3600" b="1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&gt;0.1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𝑜𝑡h𝑒𝑟𝑠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3988" y="28299921"/>
                  <a:ext cx="4667870" cy="488063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636" t="-1741" r="-130" b="-4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324179" y="22354818"/>
              <a:ext cx="8440842" cy="638626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454724" y="29090478"/>
              <a:ext cx="8540205" cy="580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1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marL="269875" indent="-269875" defTabSz="860425" eaLnBrk="0" fontAlgn="base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000000"/>
          </a:buClr>
          <a:buSzPct val="100000"/>
          <a:buFontTx/>
          <a:buChar char="•"/>
          <a:defRPr sz="3600" b="1" kern="0" dirty="0" smtClean="0">
            <a:solidFill>
              <a:srgbClr val="000000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marL="1143000" indent="-1143000">
          <a:buFont typeface="Arial" pitchFamily="34" charset="0"/>
          <a:buChar char="•"/>
          <a:defRPr sz="3600" b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1776</Words>
  <Application>Microsoft Office PowerPoint</Application>
  <PresentationFormat>自定义</PresentationFormat>
  <Paragraphs>479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Office-téma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DASH User Experience  Improvement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shenc</dc:creator>
  <cp:lastModifiedBy>DELL</cp:lastModifiedBy>
  <cp:revision>235</cp:revision>
  <dcterms:created xsi:type="dcterms:W3CDTF">2012-10-30T14:17:43Z</dcterms:created>
  <dcterms:modified xsi:type="dcterms:W3CDTF">2014-11-15T07:54:27Z</dcterms:modified>
</cp:coreProperties>
</file>