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diagrams/layout3.xml" ContentType="application/vnd.openxmlformats-officedocument.drawingml.diagram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87" r:id="rId3"/>
    <p:sldId id="288" r:id="rId4"/>
    <p:sldId id="289" r:id="rId5"/>
    <p:sldId id="298" r:id="rId6"/>
    <p:sldId id="290" r:id="rId7"/>
    <p:sldId id="293" r:id="rId8"/>
    <p:sldId id="291" r:id="rId9"/>
    <p:sldId id="294" r:id="rId10"/>
    <p:sldId id="296" r:id="rId11"/>
    <p:sldId id="299" r:id="rId12"/>
    <p:sldId id="300" r:id="rId13"/>
    <p:sldId id="301" r:id="rId14"/>
    <p:sldId id="320" r:id="rId15"/>
    <p:sldId id="318" r:id="rId16"/>
    <p:sldId id="304" r:id="rId17"/>
    <p:sldId id="307" r:id="rId18"/>
    <p:sldId id="321" r:id="rId19"/>
    <p:sldId id="323" r:id="rId20"/>
    <p:sldId id="324" r:id="rId21"/>
    <p:sldId id="32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d" initials="2S" lastIdx="7" clrIdx="0"/>
  <p:cmAuthor id="1" name="Yao" initials="Y" lastIdx="1" clrIdx="1"/>
  <p:cmAuthor id="2" name="Michael Luby" initials="MG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47" autoAdjust="0"/>
  </p:normalViewPr>
  <p:slideViewPr>
    <p:cSldViewPr>
      <p:cViewPr varScale="1">
        <p:scale>
          <a:sx n="59" d="100"/>
          <a:sy n="59" d="100"/>
        </p:scale>
        <p:origin x="-91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dgillies\Desktop\Stall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view3D>
      <c:rotY val="290"/>
      <c:perspective val="30"/>
    </c:view3D>
    <c:plotArea>
      <c:layout/>
      <c:surface3DChart>
        <c:ser>
          <c:idx val="0"/>
          <c:order val="0"/>
          <c:tx>
            <c:strRef>
              <c:f>Sheet1!$B$1</c:f>
              <c:strCache>
                <c:ptCount val="1"/>
                <c:pt idx="0">
                  <c:v>1</c:v>
                </c:pt>
              </c:strCache>
            </c:strRef>
          </c:tx>
          <c:cat>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Sheet1!$B$2:$B$22</c:f>
              <c:numCache>
                <c:formatCode>0.00</c:formatCode>
                <c:ptCount val="21"/>
                <c:pt idx="0">
                  <c:v>4.2</c:v>
                </c:pt>
                <c:pt idx="1">
                  <c:v>5.4</c:v>
                </c:pt>
                <c:pt idx="2">
                  <c:v>8.1230447378299715</c:v>
                </c:pt>
                <c:pt idx="3">
                  <c:v>11.09666790032092</c:v>
                </c:pt>
                <c:pt idx="4">
                  <c:v>14.2</c:v>
                </c:pt>
                <c:pt idx="5">
                  <c:v>17.386223258500522</c:v>
                </c:pt>
                <c:pt idx="6">
                  <c:v>20.631326668763727</c:v>
                </c:pt>
                <c:pt idx="7">
                  <c:v>23.92104659123202</c:v>
                </c:pt>
                <c:pt idx="8">
                  <c:v>27.246089475659886</c:v>
                </c:pt>
                <c:pt idx="9">
                  <c:v>30.599999999999987</c:v>
                </c:pt>
                <c:pt idx="10">
                  <c:v>33.978078083562195</c:v>
                </c:pt>
                <c:pt idx="11">
                  <c:v>37.376775545076001</c:v>
                </c:pt>
                <c:pt idx="12">
                  <c:v>40.793335800641962</c:v>
                </c:pt>
                <c:pt idx="13">
                  <c:v>44.225566683793559</c:v>
                </c:pt>
                <c:pt idx="14">
                  <c:v>47.67169079438775</c:v>
                </c:pt>
                <c:pt idx="15">
                  <c:v>51.130243299860723</c:v>
                </c:pt>
                <c:pt idx="16">
                  <c:v>54.6</c:v>
                </c:pt>
                <c:pt idx="17">
                  <c:v>58.079925373394076</c:v>
                </c:pt>
                <c:pt idx="18">
                  <c:v>61.569134213489946</c:v>
                </c:pt>
                <c:pt idx="19">
                  <c:v>65.066862746794158</c:v>
                </c:pt>
                <c:pt idx="20">
                  <c:v>68.572446517000785</c:v>
                </c:pt>
              </c:numCache>
            </c:numRef>
          </c:val>
        </c:ser>
        <c:ser>
          <c:idx val="1"/>
          <c:order val="1"/>
          <c:tx>
            <c:strRef>
              <c:f>Sheet1!$C$1</c:f>
              <c:strCache>
                <c:ptCount val="1"/>
                <c:pt idx="0">
                  <c:v>2</c:v>
                </c:pt>
              </c:strCache>
            </c:strRef>
          </c:tx>
          <c:cat>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Sheet1!$C$2:$C$22</c:f>
              <c:numCache>
                <c:formatCode>0.00</c:formatCode>
                <c:ptCount val="21"/>
                <c:pt idx="0">
                  <c:v>8.4</c:v>
                </c:pt>
                <c:pt idx="1">
                  <c:v>8.5230447378299772</c:v>
                </c:pt>
                <c:pt idx="2">
                  <c:v>10.8</c:v>
                </c:pt>
                <c:pt idx="3">
                  <c:v>13.431326668763722</c:v>
                </c:pt>
                <c:pt idx="4">
                  <c:v>16.246089475659886</c:v>
                </c:pt>
                <c:pt idx="5">
                  <c:v>19.178078083562209</c:v>
                </c:pt>
                <c:pt idx="6">
                  <c:v>22.193335800641826</c:v>
                </c:pt>
                <c:pt idx="7">
                  <c:v>25.271690794387734</c:v>
                </c:pt>
                <c:pt idx="8">
                  <c:v>28.4</c:v>
                </c:pt>
                <c:pt idx="9">
                  <c:v>31.569134213489829</c:v>
                </c:pt>
                <c:pt idx="10">
                  <c:v>34.7724465170011</c:v>
                </c:pt>
                <c:pt idx="11">
                  <c:v>38.004919024459113</c:v>
                </c:pt>
                <c:pt idx="12">
                  <c:v>41.26265333752756</c:v>
                </c:pt>
                <c:pt idx="13">
                  <c:v>44.54254926465876</c:v>
                </c:pt>
                <c:pt idx="14">
                  <c:v>47.842093182464126</c:v>
                </c:pt>
                <c:pt idx="15">
                  <c:v>51.15921350486569</c:v>
                </c:pt>
                <c:pt idx="16">
                  <c:v>54.492178951319886</c:v>
                </c:pt>
                <c:pt idx="17">
                  <c:v>57.839525073402143</c:v>
                </c:pt>
                <c:pt idx="18">
                  <c:v>61.20000000000001</c:v>
                </c:pt>
                <c:pt idx="19">
                  <c:v>64.572523592280589</c:v>
                </c:pt>
                <c:pt idx="20">
                  <c:v>67.956156167124348</c:v>
                </c:pt>
              </c:numCache>
            </c:numRef>
          </c:val>
        </c:ser>
        <c:ser>
          <c:idx val="2"/>
          <c:order val="2"/>
          <c:tx>
            <c:strRef>
              <c:f>Sheet1!$D$1</c:f>
              <c:strCache>
                <c:ptCount val="1"/>
                <c:pt idx="0">
                  <c:v>3</c:v>
                </c:pt>
              </c:strCache>
            </c:strRef>
          </c:tx>
          <c:cat>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Sheet1!$D$2:$D$22</c:f>
              <c:numCache>
                <c:formatCode>0.00</c:formatCode>
                <c:ptCount val="21"/>
                <c:pt idx="0">
                  <c:v>12.6</c:v>
                </c:pt>
                <c:pt idx="1">
                  <c:v>11.896667900320924</c:v>
                </c:pt>
                <c:pt idx="2">
                  <c:v>13.83132666876374</c:v>
                </c:pt>
                <c:pt idx="3">
                  <c:v>16.2</c:v>
                </c:pt>
                <c:pt idx="4">
                  <c:v>18.793335800641803</c:v>
                </c:pt>
                <c:pt idx="5">
                  <c:v>21.530243299860686</c:v>
                </c:pt>
                <c:pt idx="6">
                  <c:v>24.369134213489829</c:v>
                </c:pt>
                <c:pt idx="7">
                  <c:v>27.285303193114789</c:v>
                </c:pt>
                <c:pt idx="8">
                  <c:v>30.262653337527404</c:v>
                </c:pt>
                <c:pt idx="9">
                  <c:v>33.290003700962835</c:v>
                </c:pt>
                <c:pt idx="10">
                  <c:v>36.359213504865608</c:v>
                </c:pt>
                <c:pt idx="11">
                  <c:v>39.464137119001123</c:v>
                </c:pt>
                <c:pt idx="12">
                  <c:v>42.600000000000009</c:v>
                </c:pt>
                <c:pt idx="13">
                  <c:v>45.763005204164237</c:v>
                </c:pt>
                <c:pt idx="14">
                  <c:v>48.950074184139545</c:v>
                </c:pt>
                <c:pt idx="15">
                  <c:v>52.158669775501565</c:v>
                </c:pt>
                <c:pt idx="16">
                  <c:v>55.386671601283481</c:v>
                </c:pt>
                <c:pt idx="17">
                  <c:v>58.632286085788508</c:v>
                </c:pt>
                <c:pt idx="18">
                  <c:v>61.893980006291159</c:v>
                </c:pt>
                <c:pt idx="19">
                  <c:v>65.170430468295947</c:v>
                </c:pt>
                <c:pt idx="20">
                  <c:v>68.460486599721378</c:v>
                </c:pt>
              </c:numCache>
            </c:numRef>
          </c:val>
        </c:ser>
        <c:ser>
          <c:idx val="3"/>
          <c:order val="3"/>
          <c:tx>
            <c:strRef>
              <c:f>Sheet1!$E$1</c:f>
              <c:strCache>
                <c:ptCount val="1"/>
                <c:pt idx="0">
                  <c:v>4</c:v>
                </c:pt>
              </c:strCache>
            </c:strRef>
          </c:tx>
          <c:cat>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Sheet1!$E$2:$E$22</c:f>
              <c:numCache>
                <c:formatCode>0.00</c:formatCode>
                <c:ptCount val="21"/>
                <c:pt idx="0">
                  <c:v>16.8</c:v>
                </c:pt>
                <c:pt idx="1">
                  <c:v>15.4</c:v>
                </c:pt>
                <c:pt idx="2">
                  <c:v>17.046089475659887</c:v>
                </c:pt>
                <c:pt idx="3">
                  <c:v>19.193335800641826</c:v>
                </c:pt>
                <c:pt idx="4">
                  <c:v>21.6</c:v>
                </c:pt>
                <c:pt idx="5">
                  <c:v>24.172446517001053</c:v>
                </c:pt>
                <c:pt idx="6">
                  <c:v>26.862653337527416</c:v>
                </c:pt>
                <c:pt idx="7">
                  <c:v>29.642093182464126</c:v>
                </c:pt>
                <c:pt idx="8">
                  <c:v>32.492178951319886</c:v>
                </c:pt>
                <c:pt idx="9">
                  <c:v>35.4</c:v>
                </c:pt>
                <c:pt idx="10">
                  <c:v>38.356156167124404</c:v>
                </c:pt>
                <c:pt idx="11">
                  <c:v>41.35355109015191</c:v>
                </c:pt>
                <c:pt idx="12">
                  <c:v>44.386671601283467</c:v>
                </c:pt>
                <c:pt idx="13">
                  <c:v>47.451133367587246</c:v>
                </c:pt>
                <c:pt idx="14">
                  <c:v>50.543381588775496</c:v>
                </c:pt>
                <c:pt idx="15">
                  <c:v>53.660486599721374</c:v>
                </c:pt>
                <c:pt idx="16">
                  <c:v>56.8</c:v>
                </c:pt>
                <c:pt idx="17">
                  <c:v>59.959850746788156</c:v>
                </c:pt>
                <c:pt idx="18">
                  <c:v>63.138268426979835</c:v>
                </c:pt>
                <c:pt idx="19">
                  <c:v>66.333725493588418</c:v>
                </c:pt>
                <c:pt idx="20">
                  <c:v>69.544893034002328</c:v>
                </c:pt>
              </c:numCache>
            </c:numRef>
          </c:val>
        </c:ser>
        <c:ser>
          <c:idx val="4"/>
          <c:order val="4"/>
          <c:tx>
            <c:strRef>
              <c:f>Sheet1!$F$1</c:f>
              <c:strCache>
                <c:ptCount val="1"/>
                <c:pt idx="0">
                  <c:v>5</c:v>
                </c:pt>
              </c:strCache>
            </c:strRef>
          </c:tx>
          <c:cat>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Sheet1!$F$2:$F$22</c:f>
              <c:numCache>
                <c:formatCode>0.00</c:formatCode>
                <c:ptCount val="21"/>
                <c:pt idx="0">
                  <c:v>21</c:v>
                </c:pt>
                <c:pt idx="1">
                  <c:v>18.986223258500498</c:v>
                </c:pt>
                <c:pt idx="2">
                  <c:v>20.378078083562194</c:v>
                </c:pt>
                <c:pt idx="3">
                  <c:v>22.330243299860694</c:v>
                </c:pt>
                <c:pt idx="4">
                  <c:v>24.572446517001037</c:v>
                </c:pt>
                <c:pt idx="5">
                  <c:v>27</c:v>
                </c:pt>
                <c:pt idx="6">
                  <c:v>29.559213504865642</c:v>
                </c:pt>
                <c:pt idx="7">
                  <c:v>32.218192563941003</c:v>
                </c:pt>
                <c:pt idx="8">
                  <c:v>34.956156167124398</c:v>
                </c:pt>
                <c:pt idx="9">
                  <c:v>37.758669775501559</c:v>
                </c:pt>
                <c:pt idx="10">
                  <c:v>40.615223689149758</c:v>
                </c:pt>
                <c:pt idx="11">
                  <c:v>43.517883933551254</c:v>
                </c:pt>
                <c:pt idx="12">
                  <c:v>46.460486599721342</c:v>
                </c:pt>
                <c:pt idx="13">
                  <c:v>49.438129854423813</c:v>
                </c:pt>
                <c:pt idx="14">
                  <c:v>52.446839310114022</c:v>
                </c:pt>
                <c:pt idx="15">
                  <c:v>55.48333950160449</c:v>
                </c:pt>
                <c:pt idx="16">
                  <c:v>58.544893034002115</c:v>
                </c:pt>
                <c:pt idx="17">
                  <c:v>61.629184411038445</c:v>
                </c:pt>
                <c:pt idx="18">
                  <c:v>64.734234250686612</c:v>
                </c:pt>
                <c:pt idx="19">
                  <c:v>67.858334703496354</c:v>
                </c:pt>
                <c:pt idx="20">
                  <c:v>71</c:v>
                </c:pt>
              </c:numCache>
            </c:numRef>
          </c:val>
        </c:ser>
        <c:ser>
          <c:idx val="5"/>
          <c:order val="5"/>
          <c:tx>
            <c:strRef>
              <c:f>Sheet1!$G$1</c:f>
              <c:strCache>
                <c:ptCount val="1"/>
                <c:pt idx="0">
                  <c:v>6</c:v>
                </c:pt>
              </c:strCache>
            </c:strRef>
          </c:tx>
          <c:cat>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Sheet1!$G$2:$G$22</c:f>
              <c:numCache>
                <c:formatCode>0.00</c:formatCode>
                <c:ptCount val="21"/>
                <c:pt idx="0">
                  <c:v>25.2</c:v>
                </c:pt>
                <c:pt idx="1">
                  <c:v>22.631326668763727</c:v>
                </c:pt>
                <c:pt idx="2">
                  <c:v>23.793335800641803</c:v>
                </c:pt>
                <c:pt idx="3">
                  <c:v>25.569134213489829</c:v>
                </c:pt>
                <c:pt idx="4">
                  <c:v>27.662653337527427</c:v>
                </c:pt>
                <c:pt idx="5">
                  <c:v>29.959213504865648</c:v>
                </c:pt>
                <c:pt idx="6">
                  <c:v>32.4</c:v>
                </c:pt>
                <c:pt idx="7">
                  <c:v>34.950074184139545</c:v>
                </c:pt>
                <c:pt idx="8">
                  <c:v>37.586671601283513</c:v>
                </c:pt>
                <c:pt idx="9">
                  <c:v>40.293980006291207</c:v>
                </c:pt>
                <c:pt idx="10">
                  <c:v>43.060486599721358</c:v>
                </c:pt>
                <c:pt idx="11">
                  <c:v>45.877500147946428</c:v>
                </c:pt>
                <c:pt idx="12">
                  <c:v>48.738268426979872</c:v>
                </c:pt>
                <c:pt idx="13">
                  <c:v>51.637421747547513</c:v>
                </c:pt>
                <c:pt idx="14">
                  <c:v>54.570606386229642</c:v>
                </c:pt>
                <c:pt idx="15">
                  <c:v>57.534234250686524</c:v>
                </c:pt>
                <c:pt idx="16">
                  <c:v>60.525306675055013</c:v>
                </c:pt>
                <c:pt idx="17">
                  <c:v>63.541287160258427</c:v>
                </c:pt>
                <c:pt idx="18">
                  <c:v>66.580007401925513</c:v>
                </c:pt>
                <c:pt idx="19">
                  <c:v>69.6395965447186</c:v>
                </c:pt>
                <c:pt idx="20">
                  <c:v>72.718427009731357</c:v>
                </c:pt>
              </c:numCache>
            </c:numRef>
          </c:val>
        </c:ser>
        <c:ser>
          <c:idx val="6"/>
          <c:order val="6"/>
          <c:tx>
            <c:strRef>
              <c:f>Sheet1!$H$1</c:f>
              <c:strCache>
                <c:ptCount val="1"/>
                <c:pt idx="0">
                  <c:v>7</c:v>
                </c:pt>
              </c:strCache>
            </c:strRef>
          </c:tx>
          <c:cat>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Sheet1!$H$2:$H$22</c:f>
              <c:numCache>
                <c:formatCode>0.00</c:formatCode>
                <c:ptCount val="21"/>
                <c:pt idx="0">
                  <c:v>29.4</c:v>
                </c:pt>
                <c:pt idx="1">
                  <c:v>26.321046591232069</c:v>
                </c:pt>
                <c:pt idx="2">
                  <c:v>27.271690794387734</c:v>
                </c:pt>
                <c:pt idx="3">
                  <c:v>28.885303193114794</c:v>
                </c:pt>
                <c:pt idx="4">
                  <c:v>30.842093182464126</c:v>
                </c:pt>
                <c:pt idx="5">
                  <c:v>33.018192563941</c:v>
                </c:pt>
                <c:pt idx="6">
                  <c:v>35.350074184139508</c:v>
                </c:pt>
                <c:pt idx="7">
                  <c:v>37.800000000000004</c:v>
                </c:pt>
                <c:pt idx="8">
                  <c:v>40.343381588775422</c:v>
                </c:pt>
                <c:pt idx="9">
                  <c:v>42.963139773696099</c:v>
                </c:pt>
                <c:pt idx="10">
                  <c:v>45.646839310114053</c:v>
                </c:pt>
                <c:pt idx="11">
                  <c:v>48.385092592780445</c:v>
                </c:pt>
                <c:pt idx="12">
                  <c:v>51.170606386229643</c:v>
                </c:pt>
                <c:pt idx="13">
                  <c:v>53.997580763159405</c:v>
                </c:pt>
                <c:pt idx="14">
                  <c:v>56.861313164809658</c:v>
                </c:pt>
                <c:pt idx="15">
                  <c:v>59.757928008505061</c:v>
                </c:pt>
                <c:pt idx="16">
                  <c:v>62.684186364928259</c:v>
                </c:pt>
                <c:pt idx="17">
                  <c:v>65.637348501947145</c:v>
                </c:pt>
                <c:pt idx="18">
                  <c:v>68.615072383163024</c:v>
                </c:pt>
                <c:pt idx="19">
                  <c:v>71.615337253855643</c:v>
                </c:pt>
                <c:pt idx="20">
                  <c:v>74.636385127881653</c:v>
                </c:pt>
              </c:numCache>
            </c:numRef>
          </c:val>
        </c:ser>
        <c:ser>
          <c:idx val="7"/>
          <c:order val="7"/>
          <c:tx>
            <c:strRef>
              <c:f>Sheet1!$I$1</c:f>
              <c:strCache>
                <c:ptCount val="1"/>
                <c:pt idx="0">
                  <c:v>8</c:v>
                </c:pt>
              </c:strCache>
            </c:strRef>
          </c:tx>
          <c:cat>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Sheet1!$I$2:$I$22</c:f>
              <c:numCache>
                <c:formatCode>0.00</c:formatCode>
                <c:ptCount val="21"/>
                <c:pt idx="0">
                  <c:v>33.6</c:v>
                </c:pt>
                <c:pt idx="1">
                  <c:v>30.046089475659887</c:v>
                </c:pt>
                <c:pt idx="2">
                  <c:v>30.8</c:v>
                </c:pt>
                <c:pt idx="3">
                  <c:v>32.262653337527567</c:v>
                </c:pt>
                <c:pt idx="4">
                  <c:v>34.09217895131988</c:v>
                </c:pt>
                <c:pt idx="5">
                  <c:v>36.156156167124422</c:v>
                </c:pt>
                <c:pt idx="6">
                  <c:v>38.386671601283481</c:v>
                </c:pt>
                <c:pt idx="7">
                  <c:v>40.743381588775506</c:v>
                </c:pt>
                <c:pt idx="8">
                  <c:v>43.2</c:v>
                </c:pt>
                <c:pt idx="9">
                  <c:v>45.738268426979872</c:v>
                </c:pt>
                <c:pt idx="10">
                  <c:v>48.344893034002084</c:v>
                </c:pt>
                <c:pt idx="11">
                  <c:v>51.009838048918205</c:v>
                </c:pt>
                <c:pt idx="12">
                  <c:v>53.725306675055023</c:v>
                </c:pt>
                <c:pt idx="13">
                  <c:v>56.485098529317419</c:v>
                </c:pt>
                <c:pt idx="14">
                  <c:v>59.284186364928253</c:v>
                </c:pt>
                <c:pt idx="15">
                  <c:v>62.118427009731278</c:v>
                </c:pt>
                <c:pt idx="16">
                  <c:v>64.984357902639488</c:v>
                </c:pt>
                <c:pt idx="17">
                  <c:v>67.879050146804147</c:v>
                </c:pt>
                <c:pt idx="18">
                  <c:v>70.8</c:v>
                </c:pt>
                <c:pt idx="19">
                  <c:v>73.745047184561258</c:v>
                </c:pt>
                <c:pt idx="20">
                  <c:v>76.71231233424885</c:v>
                </c:pt>
              </c:numCache>
            </c:numRef>
          </c:val>
        </c:ser>
        <c:ser>
          <c:idx val="8"/>
          <c:order val="8"/>
          <c:tx>
            <c:strRef>
              <c:f>Sheet1!$J$1</c:f>
              <c:strCache>
                <c:ptCount val="1"/>
                <c:pt idx="0">
                  <c:v>9</c:v>
                </c:pt>
              </c:strCache>
            </c:strRef>
          </c:tx>
          <c:cat>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Sheet1!$J$2:$J$22</c:f>
              <c:numCache>
                <c:formatCode>0.00</c:formatCode>
                <c:ptCount val="21"/>
                <c:pt idx="0">
                  <c:v>37.800000000000004</c:v>
                </c:pt>
                <c:pt idx="1">
                  <c:v>33.800000000000004</c:v>
                </c:pt>
                <c:pt idx="2">
                  <c:v>34.369134213489936</c:v>
                </c:pt>
                <c:pt idx="3">
                  <c:v>35.690003700962762</c:v>
                </c:pt>
                <c:pt idx="4">
                  <c:v>37.4</c:v>
                </c:pt>
                <c:pt idx="5">
                  <c:v>39.358669775501518</c:v>
                </c:pt>
                <c:pt idx="6">
                  <c:v>41.493980006291196</c:v>
                </c:pt>
                <c:pt idx="7">
                  <c:v>43.763139773696196</c:v>
                </c:pt>
                <c:pt idx="8">
                  <c:v>46.138268426979863</c:v>
                </c:pt>
                <c:pt idx="9">
                  <c:v>48.600000000000009</c:v>
                </c:pt>
                <c:pt idx="10">
                  <c:v>51.134234250686525</c:v>
                </c:pt>
                <c:pt idx="11">
                  <c:v>53.730326635227883</c:v>
                </c:pt>
                <c:pt idx="12">
                  <c:v>56.380007401925418</c:v>
                </c:pt>
                <c:pt idx="13">
                  <c:v>59.076700051380875</c:v>
                </c:pt>
                <c:pt idx="14">
                  <c:v>61.815072383163248</c:v>
                </c:pt>
                <c:pt idx="15">
                  <c:v>64.590729899582172</c:v>
                </c:pt>
                <c:pt idx="16">
                  <c:v>67.400000000000006</c:v>
                </c:pt>
                <c:pt idx="17">
                  <c:v>70.239776120182114</c:v>
                </c:pt>
                <c:pt idx="18">
                  <c:v>73.107402640469488</c:v>
                </c:pt>
                <c:pt idx="19">
                  <c:v>76.00058824038274</c:v>
                </c:pt>
                <c:pt idx="20">
                  <c:v>78.917339551003323</c:v>
                </c:pt>
              </c:numCache>
            </c:numRef>
          </c:val>
        </c:ser>
        <c:bandFmts/>
        <c:axId val="76215424"/>
        <c:axId val="76216960"/>
        <c:axId val="76176448"/>
      </c:surface3DChart>
      <c:catAx>
        <c:axId val="76215424"/>
        <c:scaling>
          <c:orientation val="minMax"/>
        </c:scaling>
        <c:axPos val="b"/>
        <c:numFmt formatCode="General" sourceLinked="1"/>
        <c:tickLblPos val="nextTo"/>
        <c:crossAx val="76216960"/>
        <c:crosses val="autoZero"/>
        <c:auto val="1"/>
        <c:lblAlgn val="ctr"/>
        <c:lblOffset val="100"/>
      </c:catAx>
      <c:valAx>
        <c:axId val="76216960"/>
        <c:scaling>
          <c:orientation val="minMax"/>
        </c:scaling>
        <c:axPos val="l"/>
        <c:majorGridlines/>
        <c:numFmt formatCode="0.00" sourceLinked="1"/>
        <c:tickLblPos val="nextTo"/>
        <c:crossAx val="76215424"/>
        <c:crosses val="autoZero"/>
        <c:crossBetween val="midCat"/>
      </c:valAx>
      <c:serAx>
        <c:axId val="76176448"/>
        <c:scaling>
          <c:orientation val="minMax"/>
        </c:scaling>
        <c:axPos val="b"/>
        <c:tickLblPos val="nextTo"/>
        <c:crossAx val="76216960"/>
        <c:crosses val="autoZero"/>
      </c:serAx>
    </c:plotArea>
    <c:legend>
      <c:legendPos val="r"/>
      <c:layout>
        <c:manualLayout>
          <c:xMode val="edge"/>
          <c:yMode val="edge"/>
          <c:x val="0.78528705663418485"/>
          <c:y val="6.790901137357834E-2"/>
          <c:w val="0.18237379702537201"/>
          <c:h val="0.66973753280840098"/>
        </c:manualLayout>
      </c:layout>
      <c:txPr>
        <a:bodyPr/>
        <a:lstStyle/>
        <a:p>
          <a:pPr rtl="0">
            <a:defRPr/>
          </a:pPr>
          <a:endParaRPr lang="en-US"/>
        </a:p>
      </c:txPr>
    </c:legend>
    <c:plotVisOnly val="1"/>
    <c:dispBlanksAs val="zero"/>
  </c:chart>
  <c:externalData r:id="rId1"/>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FACE46-0526-429D-986D-B5BB3DAE7C66}" type="doc">
      <dgm:prSet loTypeId="urn:microsoft.com/office/officeart/2005/8/layout/process1" loCatId="process" qsTypeId="urn:microsoft.com/office/officeart/2005/8/quickstyle/simple1" qsCatId="simple" csTypeId="urn:microsoft.com/office/officeart/2005/8/colors/accent1_2" csCatId="accent1" phldr="1"/>
      <dgm:spPr/>
    </dgm:pt>
    <dgm:pt modelId="{59A6DA02-A847-4AAA-99B4-572DC904A75A}">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b="1" dirty="0" smtClean="0"/>
            <a:t>001010100001010</a:t>
          </a:r>
          <a:endParaRPr lang="en-US" b="1" dirty="0"/>
        </a:p>
      </dgm:t>
    </dgm:pt>
    <dgm:pt modelId="{B70A1630-BF4F-4F4D-ABAC-B5390CA94695}" type="parTrans" cxnId="{5AD31579-C33C-48A9-9579-BE405EF4945B}">
      <dgm:prSet/>
      <dgm:spPr/>
      <dgm:t>
        <a:bodyPr/>
        <a:lstStyle/>
        <a:p>
          <a:endParaRPr lang="en-US" b="1"/>
        </a:p>
      </dgm:t>
    </dgm:pt>
    <dgm:pt modelId="{2B81916A-0943-4FFF-8796-D9729442B031}" type="sibTrans" cxnId="{5AD31579-C33C-48A9-9579-BE405EF4945B}">
      <dgm:prSet/>
      <dgm:spPr/>
      <dgm:t>
        <a:bodyPr/>
        <a:lstStyle/>
        <a:p>
          <a:endParaRPr lang="en-US" b="1" dirty="0"/>
        </a:p>
      </dgm:t>
    </dgm:pt>
    <dgm:pt modelId="{5DE1A2F3-4663-4083-97F7-BACFDD47B6C2}">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b="1" dirty="0" smtClean="0"/>
            <a:t>010101010001110</a:t>
          </a:r>
          <a:endParaRPr lang="en-US" b="1" dirty="0"/>
        </a:p>
      </dgm:t>
    </dgm:pt>
    <dgm:pt modelId="{6E1BC335-A05A-4449-8B83-8D2F9A9E2777}" type="parTrans" cxnId="{C3C710D4-B017-4401-B519-17E9DC25A982}">
      <dgm:prSet/>
      <dgm:spPr/>
      <dgm:t>
        <a:bodyPr/>
        <a:lstStyle/>
        <a:p>
          <a:endParaRPr lang="en-US" b="1"/>
        </a:p>
      </dgm:t>
    </dgm:pt>
    <dgm:pt modelId="{B0ECBF0B-A0E4-4FC3-844D-A0A22C81E64F}" type="sibTrans" cxnId="{C3C710D4-B017-4401-B519-17E9DC25A982}">
      <dgm:prSet/>
      <dgm:spPr/>
      <dgm:t>
        <a:bodyPr/>
        <a:lstStyle/>
        <a:p>
          <a:endParaRPr lang="en-US" b="1" dirty="0"/>
        </a:p>
      </dgm:t>
    </dgm:pt>
    <dgm:pt modelId="{DBF523A3-EAAA-4036-A102-AA488F5D6856}">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b="1" dirty="0" smtClean="0"/>
            <a:t>01110100011010101</a:t>
          </a:r>
          <a:endParaRPr lang="en-US" b="1" dirty="0"/>
        </a:p>
      </dgm:t>
    </dgm:pt>
    <dgm:pt modelId="{3F57B753-C014-4ADC-8ACB-D05D25B06E2B}" type="parTrans" cxnId="{38670F8C-5CD7-497F-AC4D-6071CF247796}">
      <dgm:prSet/>
      <dgm:spPr/>
      <dgm:t>
        <a:bodyPr/>
        <a:lstStyle/>
        <a:p>
          <a:endParaRPr lang="en-US" b="1"/>
        </a:p>
      </dgm:t>
    </dgm:pt>
    <dgm:pt modelId="{346FFBD8-CCF0-4E35-86E9-F9CEE7CB586B}" type="sibTrans" cxnId="{38670F8C-5CD7-497F-AC4D-6071CF247796}">
      <dgm:prSet/>
      <dgm:spPr/>
      <dgm:t>
        <a:bodyPr/>
        <a:lstStyle/>
        <a:p>
          <a:endParaRPr lang="en-US" b="1"/>
        </a:p>
      </dgm:t>
    </dgm:pt>
    <dgm:pt modelId="{F5A70D54-6BC9-437C-B9C5-A6E0A545D14F}" type="pres">
      <dgm:prSet presAssocID="{03FACE46-0526-429D-986D-B5BB3DAE7C66}" presName="Name0" presStyleCnt="0">
        <dgm:presLayoutVars>
          <dgm:dir/>
          <dgm:resizeHandles val="exact"/>
        </dgm:presLayoutVars>
      </dgm:prSet>
      <dgm:spPr/>
    </dgm:pt>
    <dgm:pt modelId="{719CD9EE-6021-4718-8A4E-610A63065F65}" type="pres">
      <dgm:prSet presAssocID="{59A6DA02-A847-4AAA-99B4-572DC904A75A}" presName="node" presStyleLbl="node1" presStyleIdx="0" presStyleCnt="3">
        <dgm:presLayoutVars>
          <dgm:bulletEnabled val="1"/>
        </dgm:presLayoutVars>
      </dgm:prSet>
      <dgm:spPr/>
      <dgm:t>
        <a:bodyPr/>
        <a:lstStyle/>
        <a:p>
          <a:endParaRPr lang="en-US"/>
        </a:p>
      </dgm:t>
    </dgm:pt>
    <dgm:pt modelId="{6A2427F7-807F-4ECD-8E1F-69C4A084AE9A}" type="pres">
      <dgm:prSet presAssocID="{2B81916A-0943-4FFF-8796-D9729442B031}" presName="sibTrans" presStyleLbl="sibTrans2D1" presStyleIdx="0" presStyleCnt="2"/>
      <dgm:spPr/>
      <dgm:t>
        <a:bodyPr/>
        <a:lstStyle/>
        <a:p>
          <a:endParaRPr lang="en-US"/>
        </a:p>
      </dgm:t>
    </dgm:pt>
    <dgm:pt modelId="{AC714A14-B8B5-462C-B5C5-CD1F9CB9B0A6}" type="pres">
      <dgm:prSet presAssocID="{2B81916A-0943-4FFF-8796-D9729442B031}" presName="connectorText" presStyleLbl="sibTrans2D1" presStyleIdx="0" presStyleCnt="2"/>
      <dgm:spPr/>
      <dgm:t>
        <a:bodyPr/>
        <a:lstStyle/>
        <a:p>
          <a:endParaRPr lang="en-US"/>
        </a:p>
      </dgm:t>
    </dgm:pt>
    <dgm:pt modelId="{359F944D-E33B-4569-9BB3-0A4D66ABD5D0}" type="pres">
      <dgm:prSet presAssocID="{5DE1A2F3-4663-4083-97F7-BACFDD47B6C2}" presName="node" presStyleLbl="node1" presStyleIdx="1" presStyleCnt="3">
        <dgm:presLayoutVars>
          <dgm:bulletEnabled val="1"/>
        </dgm:presLayoutVars>
      </dgm:prSet>
      <dgm:spPr/>
      <dgm:t>
        <a:bodyPr/>
        <a:lstStyle/>
        <a:p>
          <a:endParaRPr lang="en-US"/>
        </a:p>
      </dgm:t>
    </dgm:pt>
    <dgm:pt modelId="{98021D49-580C-48CA-A2E0-0023E8587F9F}" type="pres">
      <dgm:prSet presAssocID="{B0ECBF0B-A0E4-4FC3-844D-A0A22C81E64F}" presName="sibTrans" presStyleLbl="sibTrans2D1" presStyleIdx="1" presStyleCnt="2"/>
      <dgm:spPr/>
      <dgm:t>
        <a:bodyPr/>
        <a:lstStyle/>
        <a:p>
          <a:endParaRPr lang="en-US"/>
        </a:p>
      </dgm:t>
    </dgm:pt>
    <dgm:pt modelId="{BC9A21B1-71E1-4F0B-AE89-3BD059087549}" type="pres">
      <dgm:prSet presAssocID="{B0ECBF0B-A0E4-4FC3-844D-A0A22C81E64F}" presName="connectorText" presStyleLbl="sibTrans2D1" presStyleIdx="1" presStyleCnt="2"/>
      <dgm:spPr/>
      <dgm:t>
        <a:bodyPr/>
        <a:lstStyle/>
        <a:p>
          <a:endParaRPr lang="en-US"/>
        </a:p>
      </dgm:t>
    </dgm:pt>
    <dgm:pt modelId="{AE17E55D-58A5-4F6C-9E53-D4708060BD1B}" type="pres">
      <dgm:prSet presAssocID="{DBF523A3-EAAA-4036-A102-AA488F5D6856}" presName="node" presStyleLbl="node1" presStyleIdx="2" presStyleCnt="3">
        <dgm:presLayoutVars>
          <dgm:bulletEnabled val="1"/>
        </dgm:presLayoutVars>
      </dgm:prSet>
      <dgm:spPr/>
      <dgm:t>
        <a:bodyPr/>
        <a:lstStyle/>
        <a:p>
          <a:endParaRPr lang="en-US"/>
        </a:p>
      </dgm:t>
    </dgm:pt>
  </dgm:ptLst>
  <dgm:cxnLst>
    <dgm:cxn modelId="{EE85E6F3-867B-4D22-A8E1-8F61F03F0AD3}" type="presOf" srcId="{B0ECBF0B-A0E4-4FC3-844D-A0A22C81E64F}" destId="{BC9A21B1-71E1-4F0B-AE89-3BD059087549}" srcOrd="1" destOrd="0" presId="urn:microsoft.com/office/officeart/2005/8/layout/process1"/>
    <dgm:cxn modelId="{38670F8C-5CD7-497F-AC4D-6071CF247796}" srcId="{03FACE46-0526-429D-986D-B5BB3DAE7C66}" destId="{DBF523A3-EAAA-4036-A102-AA488F5D6856}" srcOrd="2" destOrd="0" parTransId="{3F57B753-C014-4ADC-8ACB-D05D25B06E2B}" sibTransId="{346FFBD8-CCF0-4E35-86E9-F9CEE7CB586B}"/>
    <dgm:cxn modelId="{ED6C0A7A-8217-496D-A0DB-7F6BB57B362D}" type="presOf" srcId="{59A6DA02-A847-4AAA-99B4-572DC904A75A}" destId="{719CD9EE-6021-4718-8A4E-610A63065F65}" srcOrd="0" destOrd="0" presId="urn:microsoft.com/office/officeart/2005/8/layout/process1"/>
    <dgm:cxn modelId="{C3C710D4-B017-4401-B519-17E9DC25A982}" srcId="{03FACE46-0526-429D-986D-B5BB3DAE7C66}" destId="{5DE1A2F3-4663-4083-97F7-BACFDD47B6C2}" srcOrd="1" destOrd="0" parTransId="{6E1BC335-A05A-4449-8B83-8D2F9A9E2777}" sibTransId="{B0ECBF0B-A0E4-4FC3-844D-A0A22C81E64F}"/>
    <dgm:cxn modelId="{5AD31579-C33C-48A9-9579-BE405EF4945B}" srcId="{03FACE46-0526-429D-986D-B5BB3DAE7C66}" destId="{59A6DA02-A847-4AAA-99B4-572DC904A75A}" srcOrd="0" destOrd="0" parTransId="{B70A1630-BF4F-4F4D-ABAC-B5390CA94695}" sibTransId="{2B81916A-0943-4FFF-8796-D9729442B031}"/>
    <dgm:cxn modelId="{604E8206-A373-4DB5-B438-CBF80CA61B51}" type="presOf" srcId="{03FACE46-0526-429D-986D-B5BB3DAE7C66}" destId="{F5A70D54-6BC9-437C-B9C5-A6E0A545D14F}" srcOrd="0" destOrd="0" presId="urn:microsoft.com/office/officeart/2005/8/layout/process1"/>
    <dgm:cxn modelId="{25E12B09-47E1-4BB1-82DE-07CF5D0F216D}" type="presOf" srcId="{2B81916A-0943-4FFF-8796-D9729442B031}" destId="{6A2427F7-807F-4ECD-8E1F-69C4A084AE9A}" srcOrd="0" destOrd="0" presId="urn:microsoft.com/office/officeart/2005/8/layout/process1"/>
    <dgm:cxn modelId="{9BF9FF73-CCBD-406E-9627-3FA89347E628}" type="presOf" srcId="{B0ECBF0B-A0E4-4FC3-844D-A0A22C81E64F}" destId="{98021D49-580C-48CA-A2E0-0023E8587F9F}" srcOrd="0" destOrd="0" presId="urn:microsoft.com/office/officeart/2005/8/layout/process1"/>
    <dgm:cxn modelId="{69D612C0-73C7-43F9-B4A8-78D2022EC02A}" type="presOf" srcId="{2B81916A-0943-4FFF-8796-D9729442B031}" destId="{AC714A14-B8B5-462C-B5C5-CD1F9CB9B0A6}" srcOrd="1" destOrd="0" presId="urn:microsoft.com/office/officeart/2005/8/layout/process1"/>
    <dgm:cxn modelId="{3F88AE71-A8C8-4666-92CE-3F01360925AE}" type="presOf" srcId="{5DE1A2F3-4663-4083-97F7-BACFDD47B6C2}" destId="{359F944D-E33B-4569-9BB3-0A4D66ABD5D0}" srcOrd="0" destOrd="0" presId="urn:microsoft.com/office/officeart/2005/8/layout/process1"/>
    <dgm:cxn modelId="{54E9E813-4255-43CD-8155-5C50939AEE3E}" type="presOf" srcId="{DBF523A3-EAAA-4036-A102-AA488F5D6856}" destId="{AE17E55D-58A5-4F6C-9E53-D4708060BD1B}" srcOrd="0" destOrd="0" presId="urn:microsoft.com/office/officeart/2005/8/layout/process1"/>
    <dgm:cxn modelId="{D308B9BE-B06C-491C-BC71-F4938FA2A767}" type="presParOf" srcId="{F5A70D54-6BC9-437C-B9C5-A6E0A545D14F}" destId="{719CD9EE-6021-4718-8A4E-610A63065F65}" srcOrd="0" destOrd="0" presId="urn:microsoft.com/office/officeart/2005/8/layout/process1"/>
    <dgm:cxn modelId="{A6640250-FDF6-4B96-A962-0514AA36767F}" type="presParOf" srcId="{F5A70D54-6BC9-437C-B9C5-A6E0A545D14F}" destId="{6A2427F7-807F-4ECD-8E1F-69C4A084AE9A}" srcOrd="1" destOrd="0" presId="urn:microsoft.com/office/officeart/2005/8/layout/process1"/>
    <dgm:cxn modelId="{1239C311-2E1A-430F-86E2-E6AFA5CDB86B}" type="presParOf" srcId="{6A2427F7-807F-4ECD-8E1F-69C4A084AE9A}" destId="{AC714A14-B8B5-462C-B5C5-CD1F9CB9B0A6}" srcOrd="0" destOrd="0" presId="urn:microsoft.com/office/officeart/2005/8/layout/process1"/>
    <dgm:cxn modelId="{715BBE71-14CF-4104-9523-A5A83329FCB7}" type="presParOf" srcId="{F5A70D54-6BC9-437C-B9C5-A6E0A545D14F}" destId="{359F944D-E33B-4569-9BB3-0A4D66ABD5D0}" srcOrd="2" destOrd="0" presId="urn:microsoft.com/office/officeart/2005/8/layout/process1"/>
    <dgm:cxn modelId="{0C7E01BE-2A8F-4926-98A6-8C61D2A60FB3}" type="presParOf" srcId="{F5A70D54-6BC9-437C-B9C5-A6E0A545D14F}" destId="{98021D49-580C-48CA-A2E0-0023E8587F9F}" srcOrd="3" destOrd="0" presId="urn:microsoft.com/office/officeart/2005/8/layout/process1"/>
    <dgm:cxn modelId="{F5334AC9-8002-4780-A150-37E4575251EA}" type="presParOf" srcId="{98021D49-580C-48CA-A2E0-0023E8587F9F}" destId="{BC9A21B1-71E1-4F0B-AE89-3BD059087549}" srcOrd="0" destOrd="0" presId="urn:microsoft.com/office/officeart/2005/8/layout/process1"/>
    <dgm:cxn modelId="{56CA24BF-7290-4651-A8BA-550B07A44874}" type="presParOf" srcId="{F5A70D54-6BC9-437C-B9C5-A6E0A545D14F}" destId="{AE17E55D-58A5-4F6C-9E53-D4708060BD1B}" srcOrd="4" destOrd="0" presId="urn:microsoft.com/office/officeart/2005/8/layout/process1"/>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FACE46-0526-429D-986D-B5BB3DAE7C66}" type="doc">
      <dgm:prSet loTypeId="urn:microsoft.com/office/officeart/2005/8/layout/process1" loCatId="process" qsTypeId="urn:microsoft.com/office/officeart/2005/8/quickstyle/simple1" qsCatId="simple" csTypeId="urn:microsoft.com/office/officeart/2005/8/colors/accent1_2" csCatId="accent1" phldr="1"/>
      <dgm:spPr/>
    </dgm:pt>
    <dgm:pt modelId="{59A6DA02-A847-4AAA-99B4-572DC904A75A}">
      <dgm:prSet phldrT="[Text]">
        <dgm:style>
          <a:lnRef idx="2">
            <a:schemeClr val="accent4">
              <a:shade val="50000"/>
            </a:schemeClr>
          </a:lnRef>
          <a:fillRef idx="1">
            <a:schemeClr val="accent4"/>
          </a:fillRef>
          <a:effectRef idx="0">
            <a:schemeClr val="accent4"/>
          </a:effectRef>
          <a:fontRef idx="minor">
            <a:schemeClr val="lt1"/>
          </a:fontRef>
        </dgm:style>
      </dgm:prSet>
      <dgm:spPr>
        <a:solidFill>
          <a:srgbClr val="C45C04"/>
        </a:solidFill>
      </dgm:spPr>
      <dgm:t>
        <a:bodyPr/>
        <a:lstStyle/>
        <a:p>
          <a:r>
            <a:rPr lang="en-US" b="1" dirty="0" smtClean="0"/>
            <a:t>001010100001010</a:t>
          </a:r>
          <a:endParaRPr lang="en-US" b="1" dirty="0"/>
        </a:p>
      </dgm:t>
    </dgm:pt>
    <dgm:pt modelId="{B70A1630-BF4F-4F4D-ABAC-B5390CA94695}" type="parTrans" cxnId="{5AD31579-C33C-48A9-9579-BE405EF4945B}">
      <dgm:prSet/>
      <dgm:spPr/>
      <dgm:t>
        <a:bodyPr/>
        <a:lstStyle/>
        <a:p>
          <a:endParaRPr lang="en-US" b="1"/>
        </a:p>
      </dgm:t>
    </dgm:pt>
    <dgm:pt modelId="{2B81916A-0943-4FFF-8796-D9729442B031}" type="sibTrans" cxnId="{5AD31579-C33C-48A9-9579-BE405EF4945B}">
      <dgm:prSet/>
      <dgm:spPr/>
      <dgm:t>
        <a:bodyPr/>
        <a:lstStyle/>
        <a:p>
          <a:endParaRPr lang="en-US" b="1" dirty="0"/>
        </a:p>
      </dgm:t>
    </dgm:pt>
    <dgm:pt modelId="{5DE1A2F3-4663-4083-97F7-BACFDD47B6C2}">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b="1" dirty="0" smtClean="0"/>
            <a:t>010101010001110</a:t>
          </a:r>
          <a:endParaRPr lang="en-US" b="1" dirty="0"/>
        </a:p>
      </dgm:t>
    </dgm:pt>
    <dgm:pt modelId="{6E1BC335-A05A-4449-8B83-8D2F9A9E2777}" type="parTrans" cxnId="{C3C710D4-B017-4401-B519-17E9DC25A982}">
      <dgm:prSet/>
      <dgm:spPr/>
      <dgm:t>
        <a:bodyPr/>
        <a:lstStyle/>
        <a:p>
          <a:endParaRPr lang="en-US" b="1"/>
        </a:p>
      </dgm:t>
    </dgm:pt>
    <dgm:pt modelId="{B0ECBF0B-A0E4-4FC3-844D-A0A22C81E64F}" type="sibTrans" cxnId="{C3C710D4-B017-4401-B519-17E9DC25A982}">
      <dgm:prSet/>
      <dgm:spPr/>
      <dgm:t>
        <a:bodyPr/>
        <a:lstStyle/>
        <a:p>
          <a:endParaRPr lang="en-US" b="1" dirty="0"/>
        </a:p>
      </dgm:t>
    </dgm:pt>
    <dgm:pt modelId="{DBF523A3-EAAA-4036-A102-AA488F5D6856}">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b="1" dirty="0" smtClean="0"/>
            <a:t>01110100011010101</a:t>
          </a:r>
          <a:endParaRPr lang="en-US" b="1" dirty="0"/>
        </a:p>
      </dgm:t>
    </dgm:pt>
    <dgm:pt modelId="{3F57B753-C014-4ADC-8ACB-D05D25B06E2B}" type="parTrans" cxnId="{38670F8C-5CD7-497F-AC4D-6071CF247796}">
      <dgm:prSet/>
      <dgm:spPr/>
      <dgm:t>
        <a:bodyPr/>
        <a:lstStyle/>
        <a:p>
          <a:endParaRPr lang="en-US" b="1"/>
        </a:p>
      </dgm:t>
    </dgm:pt>
    <dgm:pt modelId="{346FFBD8-CCF0-4E35-86E9-F9CEE7CB586B}" type="sibTrans" cxnId="{38670F8C-5CD7-497F-AC4D-6071CF247796}">
      <dgm:prSet/>
      <dgm:spPr/>
      <dgm:t>
        <a:bodyPr/>
        <a:lstStyle/>
        <a:p>
          <a:endParaRPr lang="en-US" b="1"/>
        </a:p>
      </dgm:t>
    </dgm:pt>
    <dgm:pt modelId="{F5A70D54-6BC9-437C-B9C5-A6E0A545D14F}" type="pres">
      <dgm:prSet presAssocID="{03FACE46-0526-429D-986D-B5BB3DAE7C66}" presName="Name0" presStyleCnt="0">
        <dgm:presLayoutVars>
          <dgm:dir/>
          <dgm:resizeHandles val="exact"/>
        </dgm:presLayoutVars>
      </dgm:prSet>
      <dgm:spPr/>
    </dgm:pt>
    <dgm:pt modelId="{719CD9EE-6021-4718-8A4E-610A63065F65}" type="pres">
      <dgm:prSet presAssocID="{59A6DA02-A847-4AAA-99B4-572DC904A75A}" presName="node" presStyleLbl="node1" presStyleIdx="0" presStyleCnt="3">
        <dgm:presLayoutVars>
          <dgm:bulletEnabled val="1"/>
        </dgm:presLayoutVars>
      </dgm:prSet>
      <dgm:spPr/>
      <dgm:t>
        <a:bodyPr/>
        <a:lstStyle/>
        <a:p>
          <a:endParaRPr lang="en-US"/>
        </a:p>
      </dgm:t>
    </dgm:pt>
    <dgm:pt modelId="{6A2427F7-807F-4ECD-8E1F-69C4A084AE9A}" type="pres">
      <dgm:prSet presAssocID="{2B81916A-0943-4FFF-8796-D9729442B031}" presName="sibTrans" presStyleLbl="sibTrans2D1" presStyleIdx="0" presStyleCnt="2"/>
      <dgm:spPr/>
      <dgm:t>
        <a:bodyPr/>
        <a:lstStyle/>
        <a:p>
          <a:endParaRPr lang="en-US"/>
        </a:p>
      </dgm:t>
    </dgm:pt>
    <dgm:pt modelId="{AC714A14-B8B5-462C-B5C5-CD1F9CB9B0A6}" type="pres">
      <dgm:prSet presAssocID="{2B81916A-0943-4FFF-8796-D9729442B031}" presName="connectorText" presStyleLbl="sibTrans2D1" presStyleIdx="0" presStyleCnt="2"/>
      <dgm:spPr/>
      <dgm:t>
        <a:bodyPr/>
        <a:lstStyle/>
        <a:p>
          <a:endParaRPr lang="en-US"/>
        </a:p>
      </dgm:t>
    </dgm:pt>
    <dgm:pt modelId="{359F944D-E33B-4569-9BB3-0A4D66ABD5D0}" type="pres">
      <dgm:prSet presAssocID="{5DE1A2F3-4663-4083-97F7-BACFDD47B6C2}" presName="node" presStyleLbl="node1" presStyleIdx="1" presStyleCnt="3">
        <dgm:presLayoutVars>
          <dgm:bulletEnabled val="1"/>
        </dgm:presLayoutVars>
      </dgm:prSet>
      <dgm:spPr/>
      <dgm:t>
        <a:bodyPr/>
        <a:lstStyle/>
        <a:p>
          <a:endParaRPr lang="en-US"/>
        </a:p>
      </dgm:t>
    </dgm:pt>
    <dgm:pt modelId="{98021D49-580C-48CA-A2E0-0023E8587F9F}" type="pres">
      <dgm:prSet presAssocID="{B0ECBF0B-A0E4-4FC3-844D-A0A22C81E64F}" presName="sibTrans" presStyleLbl="sibTrans2D1" presStyleIdx="1" presStyleCnt="2"/>
      <dgm:spPr/>
      <dgm:t>
        <a:bodyPr/>
        <a:lstStyle/>
        <a:p>
          <a:endParaRPr lang="en-US"/>
        </a:p>
      </dgm:t>
    </dgm:pt>
    <dgm:pt modelId="{BC9A21B1-71E1-4F0B-AE89-3BD059087549}" type="pres">
      <dgm:prSet presAssocID="{B0ECBF0B-A0E4-4FC3-844D-A0A22C81E64F}" presName="connectorText" presStyleLbl="sibTrans2D1" presStyleIdx="1" presStyleCnt="2"/>
      <dgm:spPr/>
      <dgm:t>
        <a:bodyPr/>
        <a:lstStyle/>
        <a:p>
          <a:endParaRPr lang="en-US"/>
        </a:p>
      </dgm:t>
    </dgm:pt>
    <dgm:pt modelId="{AE17E55D-58A5-4F6C-9E53-D4708060BD1B}" type="pres">
      <dgm:prSet presAssocID="{DBF523A3-EAAA-4036-A102-AA488F5D6856}" presName="node" presStyleLbl="node1" presStyleIdx="2" presStyleCnt="3">
        <dgm:presLayoutVars>
          <dgm:bulletEnabled val="1"/>
        </dgm:presLayoutVars>
      </dgm:prSet>
      <dgm:spPr/>
      <dgm:t>
        <a:bodyPr/>
        <a:lstStyle/>
        <a:p>
          <a:endParaRPr lang="en-US"/>
        </a:p>
      </dgm:t>
    </dgm:pt>
  </dgm:ptLst>
  <dgm:cxnLst>
    <dgm:cxn modelId="{38670F8C-5CD7-497F-AC4D-6071CF247796}" srcId="{03FACE46-0526-429D-986D-B5BB3DAE7C66}" destId="{DBF523A3-EAAA-4036-A102-AA488F5D6856}" srcOrd="2" destOrd="0" parTransId="{3F57B753-C014-4ADC-8ACB-D05D25B06E2B}" sibTransId="{346FFBD8-CCF0-4E35-86E9-F9CEE7CB586B}"/>
    <dgm:cxn modelId="{C3C710D4-B017-4401-B519-17E9DC25A982}" srcId="{03FACE46-0526-429D-986D-B5BB3DAE7C66}" destId="{5DE1A2F3-4663-4083-97F7-BACFDD47B6C2}" srcOrd="1" destOrd="0" parTransId="{6E1BC335-A05A-4449-8B83-8D2F9A9E2777}" sibTransId="{B0ECBF0B-A0E4-4FC3-844D-A0A22C81E64F}"/>
    <dgm:cxn modelId="{D9CD8095-8DA4-4377-82D6-69CAC653F26C}" type="presOf" srcId="{03FACE46-0526-429D-986D-B5BB3DAE7C66}" destId="{F5A70D54-6BC9-437C-B9C5-A6E0A545D14F}" srcOrd="0" destOrd="0" presId="urn:microsoft.com/office/officeart/2005/8/layout/process1"/>
    <dgm:cxn modelId="{7833F661-836B-4EA0-B94B-32DA97A769A3}" type="presOf" srcId="{5DE1A2F3-4663-4083-97F7-BACFDD47B6C2}" destId="{359F944D-E33B-4569-9BB3-0A4D66ABD5D0}" srcOrd="0" destOrd="0" presId="urn:microsoft.com/office/officeart/2005/8/layout/process1"/>
    <dgm:cxn modelId="{0E29D868-57C5-4EF7-9ACD-B4C520A3A622}" type="presOf" srcId="{B0ECBF0B-A0E4-4FC3-844D-A0A22C81E64F}" destId="{98021D49-580C-48CA-A2E0-0023E8587F9F}" srcOrd="0" destOrd="0" presId="urn:microsoft.com/office/officeart/2005/8/layout/process1"/>
    <dgm:cxn modelId="{D91624A5-7839-41EF-9C5B-9D8965790B09}" type="presOf" srcId="{DBF523A3-EAAA-4036-A102-AA488F5D6856}" destId="{AE17E55D-58A5-4F6C-9E53-D4708060BD1B}" srcOrd="0" destOrd="0" presId="urn:microsoft.com/office/officeart/2005/8/layout/process1"/>
    <dgm:cxn modelId="{5AD31579-C33C-48A9-9579-BE405EF4945B}" srcId="{03FACE46-0526-429D-986D-B5BB3DAE7C66}" destId="{59A6DA02-A847-4AAA-99B4-572DC904A75A}" srcOrd="0" destOrd="0" parTransId="{B70A1630-BF4F-4F4D-ABAC-B5390CA94695}" sibTransId="{2B81916A-0943-4FFF-8796-D9729442B031}"/>
    <dgm:cxn modelId="{EDD19F3A-5506-4D60-9142-9D00BE2DB0C3}" type="presOf" srcId="{2B81916A-0943-4FFF-8796-D9729442B031}" destId="{AC714A14-B8B5-462C-B5C5-CD1F9CB9B0A6}" srcOrd="1" destOrd="0" presId="urn:microsoft.com/office/officeart/2005/8/layout/process1"/>
    <dgm:cxn modelId="{6EF56D76-E612-4A92-9B54-BF2F5134D153}" type="presOf" srcId="{2B81916A-0943-4FFF-8796-D9729442B031}" destId="{6A2427F7-807F-4ECD-8E1F-69C4A084AE9A}" srcOrd="0" destOrd="0" presId="urn:microsoft.com/office/officeart/2005/8/layout/process1"/>
    <dgm:cxn modelId="{49742E36-9B4E-4532-AABE-806FEB9CE3F8}" type="presOf" srcId="{B0ECBF0B-A0E4-4FC3-844D-A0A22C81E64F}" destId="{BC9A21B1-71E1-4F0B-AE89-3BD059087549}" srcOrd="1" destOrd="0" presId="urn:microsoft.com/office/officeart/2005/8/layout/process1"/>
    <dgm:cxn modelId="{F3286CB4-6BCD-4637-9E30-955C09E78B74}" type="presOf" srcId="{59A6DA02-A847-4AAA-99B4-572DC904A75A}" destId="{719CD9EE-6021-4718-8A4E-610A63065F65}" srcOrd="0" destOrd="0" presId="urn:microsoft.com/office/officeart/2005/8/layout/process1"/>
    <dgm:cxn modelId="{C5D01BC0-EDC4-4E49-AC70-75B4ED4A8CB0}" type="presParOf" srcId="{F5A70D54-6BC9-437C-B9C5-A6E0A545D14F}" destId="{719CD9EE-6021-4718-8A4E-610A63065F65}" srcOrd="0" destOrd="0" presId="urn:microsoft.com/office/officeart/2005/8/layout/process1"/>
    <dgm:cxn modelId="{7B8B9216-5A61-4B46-A3CB-A68D5E96CFF8}" type="presParOf" srcId="{F5A70D54-6BC9-437C-B9C5-A6E0A545D14F}" destId="{6A2427F7-807F-4ECD-8E1F-69C4A084AE9A}" srcOrd="1" destOrd="0" presId="urn:microsoft.com/office/officeart/2005/8/layout/process1"/>
    <dgm:cxn modelId="{E7A68A02-1BBE-4904-8EFF-5DC108CA2EEB}" type="presParOf" srcId="{6A2427F7-807F-4ECD-8E1F-69C4A084AE9A}" destId="{AC714A14-B8B5-462C-B5C5-CD1F9CB9B0A6}" srcOrd="0" destOrd="0" presId="urn:microsoft.com/office/officeart/2005/8/layout/process1"/>
    <dgm:cxn modelId="{FA85EC59-3F25-4200-9565-52A81338F8CA}" type="presParOf" srcId="{F5A70D54-6BC9-437C-B9C5-A6E0A545D14F}" destId="{359F944D-E33B-4569-9BB3-0A4D66ABD5D0}" srcOrd="2" destOrd="0" presId="urn:microsoft.com/office/officeart/2005/8/layout/process1"/>
    <dgm:cxn modelId="{CD4F3CB0-C3B6-45CB-96D2-AA2A84377FA6}" type="presParOf" srcId="{F5A70D54-6BC9-437C-B9C5-A6E0A545D14F}" destId="{98021D49-580C-48CA-A2E0-0023E8587F9F}" srcOrd="3" destOrd="0" presId="urn:microsoft.com/office/officeart/2005/8/layout/process1"/>
    <dgm:cxn modelId="{FFF2150A-F1C3-4AD9-BEE7-56FC09A52D62}" type="presParOf" srcId="{98021D49-580C-48CA-A2E0-0023E8587F9F}" destId="{BC9A21B1-71E1-4F0B-AE89-3BD059087549}" srcOrd="0" destOrd="0" presId="urn:microsoft.com/office/officeart/2005/8/layout/process1"/>
    <dgm:cxn modelId="{9BDEDD0D-7F0B-4962-A615-9AD3F1E28002}" type="presParOf" srcId="{F5A70D54-6BC9-437C-B9C5-A6E0A545D14F}" destId="{AE17E55D-58A5-4F6C-9E53-D4708060BD1B}" srcOrd="4" destOrd="0" presId="urn:microsoft.com/office/officeart/2005/8/layout/process1"/>
  </dgm:cxnLst>
  <dgm:bg/>
  <dgm:whole/>
  <dgm:extLst>
    <a:ext uri="http://schemas.microsoft.com/office/drawing/2008/diagram">
      <dsp:dataModelExt xmlns:dsp="http://schemas.microsoft.com/office/drawing/2008/diagram" xmlns="" relId="rId1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FACE46-0526-429D-986D-B5BB3DAE7C66}" type="doc">
      <dgm:prSet loTypeId="urn:microsoft.com/office/officeart/2005/8/layout/process1" loCatId="process" qsTypeId="urn:microsoft.com/office/officeart/2005/8/quickstyle/simple1" qsCatId="simple" csTypeId="urn:microsoft.com/office/officeart/2005/8/colors/accent1_2" csCatId="accent1" phldr="1"/>
      <dgm:spPr/>
    </dgm:pt>
    <dgm:pt modelId="{59A6DA02-A847-4AAA-99B4-572DC904A75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b="1" dirty="0" smtClean="0"/>
            <a:t>001010100001010</a:t>
          </a:r>
          <a:endParaRPr lang="en-US" b="1" dirty="0"/>
        </a:p>
      </dgm:t>
    </dgm:pt>
    <dgm:pt modelId="{B70A1630-BF4F-4F4D-ABAC-B5390CA94695}" type="parTrans" cxnId="{5AD31579-C33C-48A9-9579-BE405EF4945B}">
      <dgm:prSet/>
      <dgm:spPr/>
      <dgm:t>
        <a:bodyPr/>
        <a:lstStyle/>
        <a:p>
          <a:endParaRPr lang="en-US" b="1"/>
        </a:p>
      </dgm:t>
    </dgm:pt>
    <dgm:pt modelId="{2B81916A-0943-4FFF-8796-D9729442B031}" type="sibTrans" cxnId="{5AD31579-C33C-48A9-9579-BE405EF4945B}">
      <dgm:prSet/>
      <dgm:spPr/>
      <dgm:t>
        <a:bodyPr/>
        <a:lstStyle/>
        <a:p>
          <a:endParaRPr lang="en-US" b="1" dirty="0"/>
        </a:p>
      </dgm:t>
    </dgm:pt>
    <dgm:pt modelId="{5DE1A2F3-4663-4083-97F7-BACFDD47B6C2}">
      <dgm:prSet phldrT="[Text]">
        <dgm:style>
          <a:lnRef idx="2">
            <a:schemeClr val="accent3">
              <a:shade val="50000"/>
            </a:schemeClr>
          </a:lnRef>
          <a:fillRef idx="1">
            <a:schemeClr val="accent3"/>
          </a:fillRef>
          <a:effectRef idx="0">
            <a:schemeClr val="accent3"/>
          </a:effectRef>
          <a:fontRef idx="minor">
            <a:schemeClr val="lt1"/>
          </a:fontRef>
        </dgm:style>
      </dgm:prSet>
      <dgm:spPr>
        <a:solidFill>
          <a:srgbClr val="BFAC31"/>
        </a:solidFill>
      </dgm:spPr>
      <dgm:t>
        <a:bodyPr/>
        <a:lstStyle/>
        <a:p>
          <a:r>
            <a:rPr lang="en-US" b="1" dirty="0" smtClean="0"/>
            <a:t>010101010001110</a:t>
          </a:r>
          <a:endParaRPr lang="en-US" b="1" dirty="0"/>
        </a:p>
      </dgm:t>
    </dgm:pt>
    <dgm:pt modelId="{6E1BC335-A05A-4449-8B83-8D2F9A9E2777}" type="parTrans" cxnId="{C3C710D4-B017-4401-B519-17E9DC25A982}">
      <dgm:prSet/>
      <dgm:spPr/>
      <dgm:t>
        <a:bodyPr/>
        <a:lstStyle/>
        <a:p>
          <a:endParaRPr lang="en-US" b="1"/>
        </a:p>
      </dgm:t>
    </dgm:pt>
    <dgm:pt modelId="{B0ECBF0B-A0E4-4FC3-844D-A0A22C81E64F}" type="sibTrans" cxnId="{C3C710D4-B017-4401-B519-17E9DC25A982}">
      <dgm:prSet/>
      <dgm:spPr/>
      <dgm:t>
        <a:bodyPr/>
        <a:lstStyle/>
        <a:p>
          <a:endParaRPr lang="en-US" b="1" dirty="0"/>
        </a:p>
      </dgm:t>
    </dgm:pt>
    <dgm:pt modelId="{DBF523A3-EAAA-4036-A102-AA488F5D6856}">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b="1" dirty="0" smtClean="0"/>
            <a:t>01110100011010101</a:t>
          </a:r>
          <a:endParaRPr lang="en-US" b="1" dirty="0"/>
        </a:p>
      </dgm:t>
    </dgm:pt>
    <dgm:pt modelId="{3F57B753-C014-4ADC-8ACB-D05D25B06E2B}" type="parTrans" cxnId="{38670F8C-5CD7-497F-AC4D-6071CF247796}">
      <dgm:prSet/>
      <dgm:spPr/>
      <dgm:t>
        <a:bodyPr/>
        <a:lstStyle/>
        <a:p>
          <a:endParaRPr lang="en-US" b="1"/>
        </a:p>
      </dgm:t>
    </dgm:pt>
    <dgm:pt modelId="{346FFBD8-CCF0-4E35-86E9-F9CEE7CB586B}" type="sibTrans" cxnId="{38670F8C-5CD7-497F-AC4D-6071CF247796}">
      <dgm:prSet/>
      <dgm:spPr/>
      <dgm:t>
        <a:bodyPr/>
        <a:lstStyle/>
        <a:p>
          <a:endParaRPr lang="en-US" b="1"/>
        </a:p>
      </dgm:t>
    </dgm:pt>
    <dgm:pt modelId="{F5A70D54-6BC9-437C-B9C5-A6E0A545D14F}" type="pres">
      <dgm:prSet presAssocID="{03FACE46-0526-429D-986D-B5BB3DAE7C66}" presName="Name0" presStyleCnt="0">
        <dgm:presLayoutVars>
          <dgm:dir/>
          <dgm:resizeHandles val="exact"/>
        </dgm:presLayoutVars>
      </dgm:prSet>
      <dgm:spPr/>
    </dgm:pt>
    <dgm:pt modelId="{719CD9EE-6021-4718-8A4E-610A63065F65}" type="pres">
      <dgm:prSet presAssocID="{59A6DA02-A847-4AAA-99B4-572DC904A75A}" presName="node" presStyleLbl="node1" presStyleIdx="0" presStyleCnt="3">
        <dgm:presLayoutVars>
          <dgm:bulletEnabled val="1"/>
        </dgm:presLayoutVars>
      </dgm:prSet>
      <dgm:spPr/>
      <dgm:t>
        <a:bodyPr/>
        <a:lstStyle/>
        <a:p>
          <a:endParaRPr lang="en-US"/>
        </a:p>
      </dgm:t>
    </dgm:pt>
    <dgm:pt modelId="{6A2427F7-807F-4ECD-8E1F-69C4A084AE9A}" type="pres">
      <dgm:prSet presAssocID="{2B81916A-0943-4FFF-8796-D9729442B031}" presName="sibTrans" presStyleLbl="sibTrans2D1" presStyleIdx="0" presStyleCnt="2"/>
      <dgm:spPr/>
      <dgm:t>
        <a:bodyPr/>
        <a:lstStyle/>
        <a:p>
          <a:endParaRPr lang="en-US"/>
        </a:p>
      </dgm:t>
    </dgm:pt>
    <dgm:pt modelId="{AC714A14-B8B5-462C-B5C5-CD1F9CB9B0A6}" type="pres">
      <dgm:prSet presAssocID="{2B81916A-0943-4FFF-8796-D9729442B031}" presName="connectorText" presStyleLbl="sibTrans2D1" presStyleIdx="0" presStyleCnt="2"/>
      <dgm:spPr/>
      <dgm:t>
        <a:bodyPr/>
        <a:lstStyle/>
        <a:p>
          <a:endParaRPr lang="en-US"/>
        </a:p>
      </dgm:t>
    </dgm:pt>
    <dgm:pt modelId="{359F944D-E33B-4569-9BB3-0A4D66ABD5D0}" type="pres">
      <dgm:prSet presAssocID="{5DE1A2F3-4663-4083-97F7-BACFDD47B6C2}" presName="node" presStyleLbl="node1" presStyleIdx="1" presStyleCnt="3">
        <dgm:presLayoutVars>
          <dgm:bulletEnabled val="1"/>
        </dgm:presLayoutVars>
      </dgm:prSet>
      <dgm:spPr/>
      <dgm:t>
        <a:bodyPr/>
        <a:lstStyle/>
        <a:p>
          <a:endParaRPr lang="en-US"/>
        </a:p>
      </dgm:t>
    </dgm:pt>
    <dgm:pt modelId="{98021D49-580C-48CA-A2E0-0023E8587F9F}" type="pres">
      <dgm:prSet presAssocID="{B0ECBF0B-A0E4-4FC3-844D-A0A22C81E64F}" presName="sibTrans" presStyleLbl="sibTrans2D1" presStyleIdx="1" presStyleCnt="2"/>
      <dgm:spPr/>
      <dgm:t>
        <a:bodyPr/>
        <a:lstStyle/>
        <a:p>
          <a:endParaRPr lang="en-US"/>
        </a:p>
      </dgm:t>
    </dgm:pt>
    <dgm:pt modelId="{BC9A21B1-71E1-4F0B-AE89-3BD059087549}" type="pres">
      <dgm:prSet presAssocID="{B0ECBF0B-A0E4-4FC3-844D-A0A22C81E64F}" presName="connectorText" presStyleLbl="sibTrans2D1" presStyleIdx="1" presStyleCnt="2"/>
      <dgm:spPr/>
      <dgm:t>
        <a:bodyPr/>
        <a:lstStyle/>
        <a:p>
          <a:endParaRPr lang="en-US"/>
        </a:p>
      </dgm:t>
    </dgm:pt>
    <dgm:pt modelId="{AE17E55D-58A5-4F6C-9E53-D4708060BD1B}" type="pres">
      <dgm:prSet presAssocID="{DBF523A3-EAAA-4036-A102-AA488F5D6856}" presName="node" presStyleLbl="node1" presStyleIdx="2" presStyleCnt="3">
        <dgm:presLayoutVars>
          <dgm:bulletEnabled val="1"/>
        </dgm:presLayoutVars>
      </dgm:prSet>
      <dgm:spPr/>
      <dgm:t>
        <a:bodyPr/>
        <a:lstStyle/>
        <a:p>
          <a:endParaRPr lang="en-US"/>
        </a:p>
      </dgm:t>
    </dgm:pt>
  </dgm:ptLst>
  <dgm:cxnLst>
    <dgm:cxn modelId="{38670F8C-5CD7-497F-AC4D-6071CF247796}" srcId="{03FACE46-0526-429D-986D-B5BB3DAE7C66}" destId="{DBF523A3-EAAA-4036-A102-AA488F5D6856}" srcOrd="2" destOrd="0" parTransId="{3F57B753-C014-4ADC-8ACB-D05D25B06E2B}" sibTransId="{346FFBD8-CCF0-4E35-86E9-F9CEE7CB586B}"/>
    <dgm:cxn modelId="{C3C710D4-B017-4401-B519-17E9DC25A982}" srcId="{03FACE46-0526-429D-986D-B5BB3DAE7C66}" destId="{5DE1A2F3-4663-4083-97F7-BACFDD47B6C2}" srcOrd="1" destOrd="0" parTransId="{6E1BC335-A05A-4449-8B83-8D2F9A9E2777}" sibTransId="{B0ECBF0B-A0E4-4FC3-844D-A0A22C81E64F}"/>
    <dgm:cxn modelId="{61943C80-4D19-4D90-B15E-496DD14D3EB0}" type="presOf" srcId="{DBF523A3-EAAA-4036-A102-AA488F5D6856}" destId="{AE17E55D-58A5-4F6C-9E53-D4708060BD1B}" srcOrd="0" destOrd="0" presId="urn:microsoft.com/office/officeart/2005/8/layout/process1"/>
    <dgm:cxn modelId="{DA78C22F-C0A4-4AB8-BED1-E9EE4D79FCE7}" type="presOf" srcId="{2B81916A-0943-4FFF-8796-D9729442B031}" destId="{AC714A14-B8B5-462C-B5C5-CD1F9CB9B0A6}" srcOrd="1" destOrd="0" presId="urn:microsoft.com/office/officeart/2005/8/layout/process1"/>
    <dgm:cxn modelId="{5AD31579-C33C-48A9-9579-BE405EF4945B}" srcId="{03FACE46-0526-429D-986D-B5BB3DAE7C66}" destId="{59A6DA02-A847-4AAA-99B4-572DC904A75A}" srcOrd="0" destOrd="0" parTransId="{B70A1630-BF4F-4F4D-ABAC-B5390CA94695}" sibTransId="{2B81916A-0943-4FFF-8796-D9729442B031}"/>
    <dgm:cxn modelId="{E895A885-1F2B-4A92-B0B8-E6F9C0D5B30A}" type="presOf" srcId="{B0ECBF0B-A0E4-4FC3-844D-A0A22C81E64F}" destId="{BC9A21B1-71E1-4F0B-AE89-3BD059087549}" srcOrd="1" destOrd="0" presId="urn:microsoft.com/office/officeart/2005/8/layout/process1"/>
    <dgm:cxn modelId="{BDE4B28C-39AC-4E90-BCEB-2BF61CBD983A}" type="presOf" srcId="{03FACE46-0526-429D-986D-B5BB3DAE7C66}" destId="{F5A70D54-6BC9-437C-B9C5-A6E0A545D14F}" srcOrd="0" destOrd="0" presId="urn:microsoft.com/office/officeart/2005/8/layout/process1"/>
    <dgm:cxn modelId="{AA279B92-A8A1-4665-B59F-62F4C06AB68D}" type="presOf" srcId="{5DE1A2F3-4663-4083-97F7-BACFDD47B6C2}" destId="{359F944D-E33B-4569-9BB3-0A4D66ABD5D0}" srcOrd="0" destOrd="0" presId="urn:microsoft.com/office/officeart/2005/8/layout/process1"/>
    <dgm:cxn modelId="{3DF36D0C-D965-45EA-ADBC-B76AAB1C9370}" type="presOf" srcId="{2B81916A-0943-4FFF-8796-D9729442B031}" destId="{6A2427F7-807F-4ECD-8E1F-69C4A084AE9A}" srcOrd="0" destOrd="0" presId="urn:microsoft.com/office/officeart/2005/8/layout/process1"/>
    <dgm:cxn modelId="{E102B404-B49F-435F-B88A-079049D50A04}" type="presOf" srcId="{B0ECBF0B-A0E4-4FC3-844D-A0A22C81E64F}" destId="{98021D49-580C-48CA-A2E0-0023E8587F9F}" srcOrd="0" destOrd="0" presId="urn:microsoft.com/office/officeart/2005/8/layout/process1"/>
    <dgm:cxn modelId="{2E26A9A2-F0E6-4F85-B68F-0B90CF42A27E}" type="presOf" srcId="{59A6DA02-A847-4AAA-99B4-572DC904A75A}" destId="{719CD9EE-6021-4718-8A4E-610A63065F65}" srcOrd="0" destOrd="0" presId="urn:microsoft.com/office/officeart/2005/8/layout/process1"/>
    <dgm:cxn modelId="{EE27C16D-0D51-4FAD-9429-E39B469617B8}" type="presParOf" srcId="{F5A70D54-6BC9-437C-B9C5-A6E0A545D14F}" destId="{719CD9EE-6021-4718-8A4E-610A63065F65}" srcOrd="0" destOrd="0" presId="urn:microsoft.com/office/officeart/2005/8/layout/process1"/>
    <dgm:cxn modelId="{3207A1CE-A6BA-4603-97C0-5FAC2C1D3FF1}" type="presParOf" srcId="{F5A70D54-6BC9-437C-B9C5-A6E0A545D14F}" destId="{6A2427F7-807F-4ECD-8E1F-69C4A084AE9A}" srcOrd="1" destOrd="0" presId="urn:microsoft.com/office/officeart/2005/8/layout/process1"/>
    <dgm:cxn modelId="{6761BC8E-F045-4203-A04C-D875B067142D}" type="presParOf" srcId="{6A2427F7-807F-4ECD-8E1F-69C4A084AE9A}" destId="{AC714A14-B8B5-462C-B5C5-CD1F9CB9B0A6}" srcOrd="0" destOrd="0" presId="urn:microsoft.com/office/officeart/2005/8/layout/process1"/>
    <dgm:cxn modelId="{831F2003-A0BA-4056-94B5-FCD6DB688526}" type="presParOf" srcId="{F5A70D54-6BC9-437C-B9C5-A6E0A545D14F}" destId="{359F944D-E33B-4569-9BB3-0A4D66ABD5D0}" srcOrd="2" destOrd="0" presId="urn:microsoft.com/office/officeart/2005/8/layout/process1"/>
    <dgm:cxn modelId="{9B9B61A2-1958-4A98-9C24-FC8AF525B1E0}" type="presParOf" srcId="{F5A70D54-6BC9-437C-B9C5-A6E0A545D14F}" destId="{98021D49-580C-48CA-A2E0-0023E8587F9F}" srcOrd="3" destOrd="0" presId="urn:microsoft.com/office/officeart/2005/8/layout/process1"/>
    <dgm:cxn modelId="{93636F41-0C9A-448E-8E07-A805A8F07AE3}" type="presParOf" srcId="{98021D49-580C-48CA-A2E0-0023E8587F9F}" destId="{BC9A21B1-71E1-4F0B-AE89-3BD059087549}" srcOrd="0" destOrd="0" presId="urn:microsoft.com/office/officeart/2005/8/layout/process1"/>
    <dgm:cxn modelId="{C300D619-270E-4320-9E17-15F8862F375C}" type="presParOf" srcId="{F5A70D54-6BC9-437C-B9C5-A6E0A545D14F}" destId="{AE17E55D-58A5-4F6C-9E53-D4708060BD1B}" srcOrd="4" destOrd="0" presId="urn:microsoft.com/office/officeart/2005/8/layout/process1"/>
  </dgm:cxnLst>
  <dgm:bg>
    <a:noFill/>
  </dgm:bg>
  <dgm:whole/>
  <dgm:extLst>
    <a:ext uri="http://schemas.microsoft.com/office/drawing/2008/diagram">
      <dsp:dataModelExt xmlns:dsp="http://schemas.microsoft.com/office/drawing/2008/diagram" xmlns="" relId="rId23"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19CD9EE-6021-4718-8A4E-610A63065F65}">
      <dsp:nvSpPr>
        <dsp:cNvPr id="0" name=""/>
        <dsp:cNvSpPr/>
      </dsp:nvSpPr>
      <dsp:spPr>
        <a:xfrm>
          <a:off x="2082" y="0"/>
          <a:ext cx="399956" cy="187960"/>
        </a:xfrm>
        <a:prstGeom prst="roundRect">
          <a:avLst>
            <a:gd name="adj" fmla="val 10000"/>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US" sz="500" b="1" kern="1200" dirty="0" smtClean="0"/>
            <a:t>001010100001010</a:t>
          </a:r>
          <a:endParaRPr lang="en-US" sz="500" b="1" kern="1200" dirty="0"/>
        </a:p>
      </dsp:txBody>
      <dsp:txXfrm>
        <a:off x="2082" y="0"/>
        <a:ext cx="399956" cy="187960"/>
      </dsp:txXfrm>
    </dsp:sp>
    <dsp:sp modelId="{6A2427F7-807F-4ECD-8E1F-69C4A084AE9A}">
      <dsp:nvSpPr>
        <dsp:cNvPr id="0" name=""/>
        <dsp:cNvSpPr/>
      </dsp:nvSpPr>
      <dsp:spPr>
        <a:xfrm>
          <a:off x="442034" y="44385"/>
          <a:ext cx="84790" cy="99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b="1" kern="1200" dirty="0"/>
        </a:p>
      </dsp:txBody>
      <dsp:txXfrm>
        <a:off x="442034" y="44385"/>
        <a:ext cx="84790" cy="99189"/>
      </dsp:txXfrm>
    </dsp:sp>
    <dsp:sp modelId="{359F944D-E33B-4569-9BB3-0A4D66ABD5D0}">
      <dsp:nvSpPr>
        <dsp:cNvPr id="0" name=""/>
        <dsp:cNvSpPr/>
      </dsp:nvSpPr>
      <dsp:spPr>
        <a:xfrm>
          <a:off x="562021" y="0"/>
          <a:ext cx="399956" cy="187960"/>
        </a:xfrm>
        <a:prstGeom prst="roundRect">
          <a:avLst>
            <a:gd name="adj" fmla="val 10000"/>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US" sz="500" b="1" kern="1200" dirty="0" smtClean="0"/>
            <a:t>010101010001110</a:t>
          </a:r>
          <a:endParaRPr lang="en-US" sz="500" b="1" kern="1200" dirty="0"/>
        </a:p>
      </dsp:txBody>
      <dsp:txXfrm>
        <a:off x="562021" y="0"/>
        <a:ext cx="399956" cy="187960"/>
      </dsp:txXfrm>
    </dsp:sp>
    <dsp:sp modelId="{98021D49-580C-48CA-A2E0-0023E8587F9F}">
      <dsp:nvSpPr>
        <dsp:cNvPr id="0" name=""/>
        <dsp:cNvSpPr/>
      </dsp:nvSpPr>
      <dsp:spPr>
        <a:xfrm>
          <a:off x="1001974" y="44385"/>
          <a:ext cx="84790" cy="99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b="1" kern="1200" dirty="0"/>
        </a:p>
      </dsp:txBody>
      <dsp:txXfrm>
        <a:off x="1001974" y="44385"/>
        <a:ext cx="84790" cy="99189"/>
      </dsp:txXfrm>
    </dsp:sp>
    <dsp:sp modelId="{AE17E55D-58A5-4F6C-9E53-D4708060BD1B}">
      <dsp:nvSpPr>
        <dsp:cNvPr id="0" name=""/>
        <dsp:cNvSpPr/>
      </dsp:nvSpPr>
      <dsp:spPr>
        <a:xfrm>
          <a:off x="1121961" y="0"/>
          <a:ext cx="399956" cy="187960"/>
        </a:xfrm>
        <a:prstGeom prst="roundRect">
          <a:avLst>
            <a:gd name="adj" fmla="val 10000"/>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US" sz="500" b="1" kern="1200" dirty="0" smtClean="0"/>
            <a:t>01110100011010101</a:t>
          </a:r>
          <a:endParaRPr lang="en-US" sz="500" b="1" kern="1200" dirty="0"/>
        </a:p>
      </dsp:txBody>
      <dsp:txXfrm>
        <a:off x="1121961" y="0"/>
        <a:ext cx="399956" cy="18796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19CD9EE-6021-4718-8A4E-610A63065F65}">
      <dsp:nvSpPr>
        <dsp:cNvPr id="0" name=""/>
        <dsp:cNvSpPr/>
      </dsp:nvSpPr>
      <dsp:spPr>
        <a:xfrm>
          <a:off x="2082" y="0"/>
          <a:ext cx="399956" cy="187960"/>
        </a:xfrm>
        <a:prstGeom prst="roundRect">
          <a:avLst>
            <a:gd name="adj" fmla="val 10000"/>
          </a:avLst>
        </a:prstGeom>
        <a:solidFill>
          <a:srgbClr val="C45C0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US" sz="500" b="1" kern="1200" dirty="0" smtClean="0"/>
            <a:t>001010100001010</a:t>
          </a:r>
          <a:endParaRPr lang="en-US" sz="500" b="1" kern="1200" dirty="0"/>
        </a:p>
      </dsp:txBody>
      <dsp:txXfrm>
        <a:off x="2082" y="0"/>
        <a:ext cx="399956" cy="187960"/>
      </dsp:txXfrm>
    </dsp:sp>
    <dsp:sp modelId="{6A2427F7-807F-4ECD-8E1F-69C4A084AE9A}">
      <dsp:nvSpPr>
        <dsp:cNvPr id="0" name=""/>
        <dsp:cNvSpPr/>
      </dsp:nvSpPr>
      <dsp:spPr>
        <a:xfrm>
          <a:off x="442034" y="44385"/>
          <a:ext cx="84790" cy="99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b="1" kern="1200" dirty="0"/>
        </a:p>
      </dsp:txBody>
      <dsp:txXfrm>
        <a:off x="442034" y="44385"/>
        <a:ext cx="84790" cy="99189"/>
      </dsp:txXfrm>
    </dsp:sp>
    <dsp:sp modelId="{359F944D-E33B-4569-9BB3-0A4D66ABD5D0}">
      <dsp:nvSpPr>
        <dsp:cNvPr id="0" name=""/>
        <dsp:cNvSpPr/>
      </dsp:nvSpPr>
      <dsp:spPr>
        <a:xfrm>
          <a:off x="562021" y="0"/>
          <a:ext cx="399956" cy="187960"/>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US" sz="500" b="1" kern="1200" dirty="0" smtClean="0"/>
            <a:t>010101010001110</a:t>
          </a:r>
          <a:endParaRPr lang="en-US" sz="500" b="1" kern="1200" dirty="0"/>
        </a:p>
      </dsp:txBody>
      <dsp:txXfrm>
        <a:off x="562021" y="0"/>
        <a:ext cx="399956" cy="187960"/>
      </dsp:txXfrm>
    </dsp:sp>
    <dsp:sp modelId="{98021D49-580C-48CA-A2E0-0023E8587F9F}">
      <dsp:nvSpPr>
        <dsp:cNvPr id="0" name=""/>
        <dsp:cNvSpPr/>
      </dsp:nvSpPr>
      <dsp:spPr>
        <a:xfrm>
          <a:off x="1001974" y="44385"/>
          <a:ext cx="84790" cy="99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b="1" kern="1200" dirty="0"/>
        </a:p>
      </dsp:txBody>
      <dsp:txXfrm>
        <a:off x="1001974" y="44385"/>
        <a:ext cx="84790" cy="99189"/>
      </dsp:txXfrm>
    </dsp:sp>
    <dsp:sp modelId="{AE17E55D-58A5-4F6C-9E53-D4708060BD1B}">
      <dsp:nvSpPr>
        <dsp:cNvPr id="0" name=""/>
        <dsp:cNvSpPr/>
      </dsp:nvSpPr>
      <dsp:spPr>
        <a:xfrm>
          <a:off x="1121961" y="0"/>
          <a:ext cx="399956" cy="187960"/>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US" sz="500" b="1" kern="1200" dirty="0" smtClean="0"/>
            <a:t>01110100011010101</a:t>
          </a:r>
          <a:endParaRPr lang="en-US" sz="500" b="1" kern="1200" dirty="0"/>
        </a:p>
      </dsp:txBody>
      <dsp:txXfrm>
        <a:off x="1121961" y="0"/>
        <a:ext cx="399956" cy="18796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19CD9EE-6021-4718-8A4E-610A63065F65}">
      <dsp:nvSpPr>
        <dsp:cNvPr id="0" name=""/>
        <dsp:cNvSpPr/>
      </dsp:nvSpPr>
      <dsp:spPr>
        <a:xfrm>
          <a:off x="2082" y="0"/>
          <a:ext cx="399956" cy="187960"/>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US" sz="500" b="1" kern="1200" dirty="0" smtClean="0"/>
            <a:t>001010100001010</a:t>
          </a:r>
          <a:endParaRPr lang="en-US" sz="500" b="1" kern="1200" dirty="0"/>
        </a:p>
      </dsp:txBody>
      <dsp:txXfrm>
        <a:off x="2082" y="0"/>
        <a:ext cx="399956" cy="187960"/>
      </dsp:txXfrm>
    </dsp:sp>
    <dsp:sp modelId="{6A2427F7-807F-4ECD-8E1F-69C4A084AE9A}">
      <dsp:nvSpPr>
        <dsp:cNvPr id="0" name=""/>
        <dsp:cNvSpPr/>
      </dsp:nvSpPr>
      <dsp:spPr>
        <a:xfrm>
          <a:off x="442034" y="44385"/>
          <a:ext cx="84790" cy="99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b="1" kern="1200" dirty="0"/>
        </a:p>
      </dsp:txBody>
      <dsp:txXfrm>
        <a:off x="442034" y="44385"/>
        <a:ext cx="84790" cy="99189"/>
      </dsp:txXfrm>
    </dsp:sp>
    <dsp:sp modelId="{359F944D-E33B-4569-9BB3-0A4D66ABD5D0}">
      <dsp:nvSpPr>
        <dsp:cNvPr id="0" name=""/>
        <dsp:cNvSpPr/>
      </dsp:nvSpPr>
      <dsp:spPr>
        <a:xfrm>
          <a:off x="562021" y="0"/>
          <a:ext cx="399956" cy="187960"/>
        </a:xfrm>
        <a:prstGeom prst="roundRect">
          <a:avLst>
            <a:gd name="adj" fmla="val 10000"/>
          </a:avLst>
        </a:prstGeom>
        <a:solidFill>
          <a:srgbClr val="BFAC31"/>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US" sz="500" b="1" kern="1200" dirty="0" smtClean="0"/>
            <a:t>010101010001110</a:t>
          </a:r>
          <a:endParaRPr lang="en-US" sz="500" b="1" kern="1200" dirty="0"/>
        </a:p>
      </dsp:txBody>
      <dsp:txXfrm>
        <a:off x="562021" y="0"/>
        <a:ext cx="399956" cy="187960"/>
      </dsp:txXfrm>
    </dsp:sp>
    <dsp:sp modelId="{98021D49-580C-48CA-A2E0-0023E8587F9F}">
      <dsp:nvSpPr>
        <dsp:cNvPr id="0" name=""/>
        <dsp:cNvSpPr/>
      </dsp:nvSpPr>
      <dsp:spPr>
        <a:xfrm>
          <a:off x="1001974" y="44385"/>
          <a:ext cx="84790" cy="99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b="1" kern="1200" dirty="0"/>
        </a:p>
      </dsp:txBody>
      <dsp:txXfrm>
        <a:off x="1001974" y="44385"/>
        <a:ext cx="84790" cy="99189"/>
      </dsp:txXfrm>
    </dsp:sp>
    <dsp:sp modelId="{AE17E55D-58A5-4F6C-9E53-D4708060BD1B}">
      <dsp:nvSpPr>
        <dsp:cNvPr id="0" name=""/>
        <dsp:cNvSpPr/>
      </dsp:nvSpPr>
      <dsp:spPr>
        <a:xfrm>
          <a:off x="1121961" y="0"/>
          <a:ext cx="399956" cy="187960"/>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US" sz="500" b="1" kern="1200" dirty="0" smtClean="0"/>
            <a:t>01110100011010101</a:t>
          </a:r>
          <a:endParaRPr lang="en-US" sz="500" b="1" kern="1200" dirty="0"/>
        </a:p>
      </dsp:txBody>
      <dsp:txXfrm>
        <a:off x="1121961" y="0"/>
        <a:ext cx="399956" cy="1879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drawing1.xml><?xml version="1.0" encoding="utf-8"?>
<c:userShapes xmlns:c="http://schemas.openxmlformats.org/drawingml/2006/chart">
  <cdr:relSizeAnchor xmlns:cdr="http://schemas.openxmlformats.org/drawingml/2006/chartDrawing">
    <cdr:from>
      <cdr:x>0.24258</cdr:x>
      <cdr:y>0.9252</cdr:y>
    </cdr:from>
    <cdr:to>
      <cdr:x>0.46584</cdr:x>
      <cdr:y>1</cdr:y>
    </cdr:to>
    <cdr:sp macro="" textlink="">
      <cdr:nvSpPr>
        <cdr:cNvPr id="2" name="TextBox 11"/>
        <cdr:cNvSpPr txBox="1"/>
      </cdr:nvSpPr>
      <cdr:spPr>
        <a:xfrm xmlns:a="http://schemas.openxmlformats.org/drawingml/2006/main" rot="532964">
          <a:off x="1996321" y="4254625"/>
          <a:ext cx="1837347" cy="33855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ysClr val="windowText" lastClr="000000"/>
              </a:solidFill>
              <a:latin typeface="Calibri"/>
            </a:defRPr>
          </a:lvl1pPr>
          <a:lvl2pPr marL="457200" algn="l" defTabSz="457200" rtl="0" eaLnBrk="1" latinLnBrk="0" hangingPunct="1">
            <a:defRPr sz="1800" kern="1200">
              <a:solidFill>
                <a:sysClr val="windowText" lastClr="000000"/>
              </a:solidFill>
              <a:latin typeface="Calibri"/>
            </a:defRPr>
          </a:lvl2pPr>
          <a:lvl3pPr marL="914400" algn="l" defTabSz="457200" rtl="0" eaLnBrk="1" latinLnBrk="0" hangingPunct="1">
            <a:defRPr sz="1800" kern="1200">
              <a:solidFill>
                <a:sysClr val="windowText" lastClr="000000"/>
              </a:solidFill>
              <a:latin typeface="Calibri"/>
            </a:defRPr>
          </a:lvl3pPr>
          <a:lvl4pPr marL="1371600" algn="l" defTabSz="457200" rtl="0" eaLnBrk="1" latinLnBrk="0" hangingPunct="1">
            <a:defRPr sz="1800" kern="1200">
              <a:solidFill>
                <a:sysClr val="windowText" lastClr="000000"/>
              </a:solidFill>
              <a:latin typeface="Calibri"/>
            </a:defRPr>
          </a:lvl4pPr>
          <a:lvl5pPr marL="1828800" algn="l" defTabSz="457200" rtl="0" eaLnBrk="1" latinLnBrk="0" hangingPunct="1">
            <a:defRPr sz="1800" kern="1200">
              <a:solidFill>
                <a:sysClr val="windowText" lastClr="000000"/>
              </a:solidFill>
              <a:latin typeface="Calibri"/>
            </a:defRPr>
          </a:lvl5pPr>
          <a:lvl6pPr marL="2286000" algn="l" defTabSz="457200" rtl="0" eaLnBrk="1" latinLnBrk="0" hangingPunct="1">
            <a:defRPr sz="1800" kern="1200">
              <a:solidFill>
                <a:sysClr val="windowText" lastClr="000000"/>
              </a:solidFill>
              <a:latin typeface="Calibri"/>
            </a:defRPr>
          </a:lvl6pPr>
          <a:lvl7pPr marL="2743200" algn="l" defTabSz="457200" rtl="0" eaLnBrk="1" latinLnBrk="0" hangingPunct="1">
            <a:defRPr sz="1800" kern="1200">
              <a:solidFill>
                <a:sysClr val="windowText" lastClr="000000"/>
              </a:solidFill>
              <a:latin typeface="Calibri"/>
            </a:defRPr>
          </a:lvl7pPr>
          <a:lvl8pPr marL="3200400" algn="l" defTabSz="457200" rtl="0" eaLnBrk="1" latinLnBrk="0" hangingPunct="1">
            <a:defRPr sz="1800" kern="1200">
              <a:solidFill>
                <a:sysClr val="windowText" lastClr="000000"/>
              </a:solidFill>
              <a:latin typeface="Calibri"/>
            </a:defRPr>
          </a:lvl8pPr>
          <a:lvl9pPr marL="3657600" algn="l" defTabSz="457200" rtl="0" eaLnBrk="1" latinLnBrk="0" hangingPunct="1">
            <a:defRPr sz="1800" kern="1200">
              <a:solidFill>
                <a:sysClr val="windowText" lastClr="000000"/>
              </a:solidFill>
              <a:latin typeface="Calibri"/>
            </a:defRPr>
          </a:lvl9pPr>
        </a:lstStyle>
        <a:p xmlns:a="http://schemas.openxmlformats.org/drawingml/2006/main">
          <a:r>
            <a:rPr lang="en-US" sz="1600" b="1" dirty="0" smtClean="0"/>
            <a:t>Number of Stalls</a:t>
          </a:r>
          <a:endParaRPr lang="en-US" sz="1600" b="1" dirty="0"/>
        </a:p>
      </cdr:txBody>
    </cdr:sp>
  </cdr:relSizeAnchor>
  <cdr:relSizeAnchor xmlns:cdr="http://schemas.openxmlformats.org/drawingml/2006/chartDrawing">
    <cdr:from>
      <cdr:x>0.67585</cdr:x>
      <cdr:y>0.48409</cdr:y>
    </cdr:from>
    <cdr:to>
      <cdr:x>0.71699</cdr:x>
      <cdr:y>1</cdr:y>
    </cdr:to>
    <cdr:sp macro="" textlink="">
      <cdr:nvSpPr>
        <cdr:cNvPr id="3" name="TextBox 12"/>
        <cdr:cNvSpPr txBox="1"/>
      </cdr:nvSpPr>
      <cdr:spPr>
        <a:xfrm xmlns:a="http://schemas.openxmlformats.org/drawingml/2006/main" rot="18507131">
          <a:off x="4563782" y="3514949"/>
          <a:ext cx="2334998" cy="338554"/>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ysClr val="windowText" lastClr="000000"/>
              </a:solidFill>
              <a:latin typeface="Calibri"/>
            </a:defRPr>
          </a:lvl1pPr>
          <a:lvl2pPr marL="457200" algn="l" defTabSz="457200" rtl="0" eaLnBrk="1" latinLnBrk="0" hangingPunct="1">
            <a:defRPr sz="1800" kern="1200">
              <a:solidFill>
                <a:sysClr val="windowText" lastClr="000000"/>
              </a:solidFill>
              <a:latin typeface="Calibri"/>
            </a:defRPr>
          </a:lvl2pPr>
          <a:lvl3pPr marL="914400" algn="l" defTabSz="457200" rtl="0" eaLnBrk="1" latinLnBrk="0" hangingPunct="1">
            <a:defRPr sz="1800" kern="1200">
              <a:solidFill>
                <a:sysClr val="windowText" lastClr="000000"/>
              </a:solidFill>
              <a:latin typeface="Calibri"/>
            </a:defRPr>
          </a:lvl3pPr>
          <a:lvl4pPr marL="1371600" algn="l" defTabSz="457200" rtl="0" eaLnBrk="1" latinLnBrk="0" hangingPunct="1">
            <a:defRPr sz="1800" kern="1200">
              <a:solidFill>
                <a:sysClr val="windowText" lastClr="000000"/>
              </a:solidFill>
              <a:latin typeface="Calibri"/>
            </a:defRPr>
          </a:lvl4pPr>
          <a:lvl5pPr marL="1828800" algn="l" defTabSz="457200" rtl="0" eaLnBrk="1" latinLnBrk="0" hangingPunct="1">
            <a:defRPr sz="1800" kern="1200">
              <a:solidFill>
                <a:sysClr val="windowText" lastClr="000000"/>
              </a:solidFill>
              <a:latin typeface="Calibri"/>
            </a:defRPr>
          </a:lvl5pPr>
          <a:lvl6pPr marL="2286000" algn="l" defTabSz="457200" rtl="0" eaLnBrk="1" latinLnBrk="0" hangingPunct="1">
            <a:defRPr sz="1800" kern="1200">
              <a:solidFill>
                <a:sysClr val="windowText" lastClr="000000"/>
              </a:solidFill>
              <a:latin typeface="Calibri"/>
            </a:defRPr>
          </a:lvl6pPr>
          <a:lvl7pPr marL="2743200" algn="l" defTabSz="457200" rtl="0" eaLnBrk="1" latinLnBrk="0" hangingPunct="1">
            <a:defRPr sz="1800" kern="1200">
              <a:solidFill>
                <a:sysClr val="windowText" lastClr="000000"/>
              </a:solidFill>
              <a:latin typeface="Calibri"/>
            </a:defRPr>
          </a:lvl7pPr>
          <a:lvl8pPr marL="3200400" algn="l" defTabSz="457200" rtl="0" eaLnBrk="1" latinLnBrk="0" hangingPunct="1">
            <a:defRPr sz="1800" kern="1200">
              <a:solidFill>
                <a:sysClr val="windowText" lastClr="000000"/>
              </a:solidFill>
              <a:latin typeface="Calibri"/>
            </a:defRPr>
          </a:lvl8pPr>
          <a:lvl9pPr marL="3657600" algn="l" defTabSz="457200" rtl="0" eaLnBrk="1" latinLnBrk="0" hangingPunct="1">
            <a:defRPr sz="1800" kern="1200">
              <a:solidFill>
                <a:sysClr val="windowText" lastClr="000000"/>
              </a:solidFill>
              <a:latin typeface="Calibri"/>
            </a:defRPr>
          </a:lvl9pPr>
        </a:lstStyle>
        <a:p xmlns:a="http://schemas.openxmlformats.org/drawingml/2006/main">
          <a:r>
            <a:rPr lang="en-US" sz="1600" b="1" dirty="0" smtClean="0"/>
            <a:t>Total Stall Duration (</a:t>
          </a:r>
          <a:r>
            <a:rPr lang="en-US" sz="1600" b="1" dirty="0" err="1" smtClean="0"/>
            <a:t>secs</a:t>
          </a:r>
          <a:r>
            <a:rPr lang="en-US" sz="1600" b="1" dirty="0" smtClean="0"/>
            <a:t>)</a:t>
          </a:r>
          <a:endParaRPr lang="en-US" sz="1600" b="1" dirty="0"/>
        </a:p>
      </cdr:txBody>
    </cdr:sp>
  </cdr:relSizeAnchor>
  <cdr:relSizeAnchor xmlns:cdr="http://schemas.openxmlformats.org/drawingml/2006/chartDrawing">
    <cdr:from>
      <cdr:x>0.37037</cdr:x>
      <cdr:y>0</cdr:y>
    </cdr:from>
    <cdr:to>
      <cdr:x>0.66537</cdr:x>
      <cdr:y>0.0816</cdr:y>
    </cdr:to>
    <cdr:sp macro="" textlink="">
      <cdr:nvSpPr>
        <cdr:cNvPr id="5" name="TextBox 12"/>
        <cdr:cNvSpPr txBox="1"/>
      </cdr:nvSpPr>
      <cdr:spPr>
        <a:xfrm xmlns:a="http://schemas.openxmlformats.org/drawingml/2006/main">
          <a:off x="3048000" y="-381000"/>
          <a:ext cx="2427716"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ysClr val="windowText" lastClr="000000"/>
              </a:solidFill>
              <a:latin typeface="Calibri"/>
            </a:defRPr>
          </a:lvl1pPr>
          <a:lvl2pPr marL="457200" algn="l" defTabSz="457200" rtl="0" eaLnBrk="1" latinLnBrk="0" hangingPunct="1">
            <a:defRPr sz="1800" kern="1200">
              <a:solidFill>
                <a:sysClr val="windowText" lastClr="000000"/>
              </a:solidFill>
              <a:latin typeface="Calibri"/>
            </a:defRPr>
          </a:lvl2pPr>
          <a:lvl3pPr marL="914400" algn="l" defTabSz="457200" rtl="0" eaLnBrk="1" latinLnBrk="0" hangingPunct="1">
            <a:defRPr sz="1800" kern="1200">
              <a:solidFill>
                <a:sysClr val="windowText" lastClr="000000"/>
              </a:solidFill>
              <a:latin typeface="Calibri"/>
            </a:defRPr>
          </a:lvl3pPr>
          <a:lvl4pPr marL="1371600" algn="l" defTabSz="457200" rtl="0" eaLnBrk="1" latinLnBrk="0" hangingPunct="1">
            <a:defRPr sz="1800" kern="1200">
              <a:solidFill>
                <a:sysClr val="windowText" lastClr="000000"/>
              </a:solidFill>
              <a:latin typeface="Calibri"/>
            </a:defRPr>
          </a:lvl4pPr>
          <a:lvl5pPr marL="1828800" algn="l" defTabSz="457200" rtl="0" eaLnBrk="1" latinLnBrk="0" hangingPunct="1">
            <a:defRPr sz="1800" kern="1200">
              <a:solidFill>
                <a:sysClr val="windowText" lastClr="000000"/>
              </a:solidFill>
              <a:latin typeface="Calibri"/>
            </a:defRPr>
          </a:lvl5pPr>
          <a:lvl6pPr marL="2286000" algn="l" defTabSz="457200" rtl="0" eaLnBrk="1" latinLnBrk="0" hangingPunct="1">
            <a:defRPr sz="1800" kern="1200">
              <a:solidFill>
                <a:sysClr val="windowText" lastClr="000000"/>
              </a:solidFill>
              <a:latin typeface="Calibri"/>
            </a:defRPr>
          </a:lvl6pPr>
          <a:lvl7pPr marL="2743200" algn="l" defTabSz="457200" rtl="0" eaLnBrk="1" latinLnBrk="0" hangingPunct="1">
            <a:defRPr sz="1800" kern="1200">
              <a:solidFill>
                <a:sysClr val="windowText" lastClr="000000"/>
              </a:solidFill>
              <a:latin typeface="Calibri"/>
            </a:defRPr>
          </a:lvl7pPr>
          <a:lvl8pPr marL="3200400" algn="l" defTabSz="457200" rtl="0" eaLnBrk="1" latinLnBrk="0" hangingPunct="1">
            <a:defRPr sz="1800" kern="1200">
              <a:solidFill>
                <a:sysClr val="windowText" lastClr="000000"/>
              </a:solidFill>
              <a:latin typeface="Calibri"/>
            </a:defRPr>
          </a:lvl8pPr>
          <a:lvl9pPr marL="3657600" algn="l" defTabSz="457200" rtl="0" eaLnBrk="1" latinLnBrk="0" hangingPunct="1">
            <a:defRPr sz="1800" kern="1200">
              <a:solidFill>
                <a:sysClr val="windowText" lastClr="000000"/>
              </a:solidFill>
              <a:latin typeface="Calibri"/>
            </a:defRPr>
          </a:lvl9pPr>
        </a:lstStyle>
        <a:p xmlns:a="http://schemas.openxmlformats.org/drawingml/2006/main">
          <a:r>
            <a:rPr lang="en-US" b="1" dirty="0" smtClean="0"/>
            <a:t>Impairment due to stall</a:t>
          </a:r>
          <a:endParaRPr lang="en-US" b="1"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3F381F-493E-41F5-8E96-69219651A7D4}" type="datetimeFigureOut">
              <a:rPr lang="en-US" smtClean="0"/>
              <a:pPr/>
              <a:t>12/11/2013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7E80FD-9976-4C4B-BC03-F1140FD3D700}" type="slidenum">
              <a:rPr lang="en-US" smtClean="0"/>
              <a:pPr/>
              <a:t>‹#›</a:t>
            </a:fld>
            <a:endParaRPr lang="en-US"/>
          </a:p>
        </p:txBody>
      </p:sp>
    </p:spTree>
    <p:extLst>
      <p:ext uri="{BB962C8B-B14F-4D97-AF65-F5344CB8AC3E}">
        <p14:creationId xmlns:p14="http://schemas.microsoft.com/office/powerpoint/2010/main" xmlns="" val="348670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18C568-A80C-4FBA-89AD-7CE2DD8F90B2}" type="datetimeFigureOut">
              <a:rPr lang="en-US" smtClean="0"/>
              <a:pPr/>
              <a:t>12/11/2013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D543D6-365E-49AF-97F0-EC6B4AF45251}" type="slidenum">
              <a:rPr lang="en-US" smtClean="0"/>
              <a:pPr/>
              <a:t>‹#›</a:t>
            </a:fld>
            <a:endParaRPr lang="en-US"/>
          </a:p>
        </p:txBody>
      </p:sp>
    </p:spTree>
    <p:extLst>
      <p:ext uri="{BB962C8B-B14F-4D97-AF65-F5344CB8AC3E}">
        <p14:creationId xmlns:p14="http://schemas.microsoft.com/office/powerpoint/2010/main" xmlns="" val="33725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w="9525"/>
        </p:spPr>
        <p:txBody>
          <a:bodyPr/>
          <a:lstStyle/>
          <a:p>
            <a:r>
              <a:rPr lang="en-US" altLang="zh-CN" baseline="0" dirty="0" smtClean="0"/>
              <a:t>Good morning, everyone. My name is Yao Liu, I am a graduate student of UC San Diego. Today the topic of my presentation is User Experience Modeling for DASH Video. This research is a joint work between our research work and Qualcomm. </a:t>
            </a:r>
            <a:endParaRPr lang="en-US" altLang="zh-CN" baseline="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D543D6-365E-49AF-97F0-EC6B4AF45251}"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figure</a:t>
            </a:r>
            <a:r>
              <a:rPr lang="en-US" baseline="0" dirty="0" smtClean="0"/>
              <a:t> shows the relationship between the initial delay and the people’s average evaluation about the impairment. </a:t>
            </a:r>
            <a:endParaRPr lang="en-US" dirty="0"/>
          </a:p>
        </p:txBody>
      </p:sp>
      <p:sp>
        <p:nvSpPr>
          <p:cNvPr id="4" name="Slide Number Placeholder 3"/>
          <p:cNvSpPr>
            <a:spLocks noGrp="1"/>
          </p:cNvSpPr>
          <p:nvPr>
            <p:ph type="sldNum" sz="quarter" idx="10"/>
          </p:nvPr>
        </p:nvSpPr>
        <p:spPr/>
        <p:txBody>
          <a:bodyPr/>
          <a:lstStyle/>
          <a:p>
            <a:fld id="{C7D543D6-365E-49AF-97F0-EC6B4AF45251}"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table</a:t>
            </a:r>
            <a:r>
              <a:rPr lang="en-US" baseline="0" dirty="0" smtClean="0"/>
              <a:t> list at different stall duration and stall numbers, what are people’s </a:t>
            </a:r>
            <a:r>
              <a:rPr lang="en-US" baseline="0" dirty="0" err="1" smtClean="0"/>
              <a:t>evalation</a:t>
            </a:r>
            <a:r>
              <a:rPr lang="en-US" baseline="0" dirty="0" smtClean="0"/>
              <a:t> about the impairment. The take away from this table is that a lot of short stall is the most annoying to people, followed by a very long stall, and a certain number of medium stall is the most </a:t>
            </a:r>
            <a:r>
              <a:rPr lang="en-US" baseline="0" dirty="0" err="1" smtClean="0"/>
              <a:t>acceptabe</a:t>
            </a:r>
            <a:r>
              <a:rPr lang="en-US" baseline="0" dirty="0" smtClean="0"/>
              <a:t> artifacts. </a:t>
            </a:r>
          </a:p>
          <a:p>
            <a:endParaRPr lang="en-US" baseline="0" dirty="0" smtClean="0"/>
          </a:p>
          <a:p>
            <a:r>
              <a:rPr lang="en-US" baseline="0" dirty="0" smtClean="0"/>
              <a:t>Therefore, if the total stall duration is fixed, the impairment will not be a monotonic increasing function of … we cannot use a linear function to . </a:t>
            </a:r>
            <a:endParaRPr lang="en-US" dirty="0"/>
          </a:p>
        </p:txBody>
      </p:sp>
      <p:sp>
        <p:nvSpPr>
          <p:cNvPr id="4" name="Slide Number Placeholder 3"/>
          <p:cNvSpPr>
            <a:spLocks noGrp="1"/>
          </p:cNvSpPr>
          <p:nvPr>
            <p:ph type="sldNum" sz="quarter" idx="10"/>
          </p:nvPr>
        </p:nvSpPr>
        <p:spPr/>
        <p:txBody>
          <a:bodyPr/>
          <a:lstStyle/>
          <a:p>
            <a:fld id="{C7D543D6-365E-49AF-97F0-EC6B4AF45251}"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last one is xxx. Remember that we have collected people’s evaluation for 25 different  level variation patterns. As we </a:t>
            </a:r>
            <a:r>
              <a:rPr lang="en-US" baseline="0" dirty="0" err="1" smtClean="0"/>
              <a:t>anaylize</a:t>
            </a:r>
            <a:r>
              <a:rPr lang="en-US" baseline="0" dirty="0" smtClean="0"/>
              <a:t> the data we collected, we have the following observation. We find that the amount of </a:t>
            </a:r>
            <a:r>
              <a:rPr lang="en-US" baseline="0" dirty="0" err="1" smtClean="0"/>
              <a:t>annoyness</a:t>
            </a:r>
            <a:r>
              <a:rPr lang="en-US" baseline="0" dirty="0" smtClean="0"/>
              <a:t> that people feel actually come from 2 parts, the first part is due to the low bit rate itself, and the other part is due to the bit rate </a:t>
            </a:r>
            <a:r>
              <a:rPr lang="en-US" baseline="0" dirty="0" err="1" smtClean="0"/>
              <a:t>swicth</a:t>
            </a:r>
            <a:r>
              <a:rPr lang="en-US" baseline="0" dirty="0" smtClean="0"/>
              <a:t> (including the frequency and magnitude of switch). And the first part, the impairment due to low bit rate itself, we also observe that if the bit rate only stays at a low level for 2 3 seconds and rebound, people will be OK with that, but if video bit rate stays low </a:t>
            </a:r>
            <a:r>
              <a:rPr lang="en-US" baseline="0" dirty="0" err="1" smtClean="0"/>
              <a:t>xxxx</a:t>
            </a:r>
            <a:r>
              <a:rPr lang="en-US" baseline="0" dirty="0" smtClean="0"/>
              <a:t> for 10, 15 second, people will be very disappointed with that. We claim that the </a:t>
            </a:r>
            <a:r>
              <a:rPr lang="en-US" baseline="0" dirty="0" err="1" smtClean="0"/>
              <a:t>anooyness</a:t>
            </a:r>
            <a:r>
              <a:rPr lang="en-US" baseline="0" dirty="0" smtClean="0"/>
              <a:t> will increase exponentially with the duration we stay at a low level. </a:t>
            </a:r>
          </a:p>
          <a:p>
            <a:endParaRPr lang="en-US" baseline="0" dirty="0" smtClean="0"/>
          </a:p>
          <a:p>
            <a:r>
              <a:rPr lang="en-US" baseline="0" dirty="0" smtClean="0"/>
              <a:t>The second xxx.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7D543D6-365E-49AF-97F0-EC6B4AF45251}"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w="9525"/>
        </p:spPr>
        <p:txBody>
          <a:bodyPr/>
          <a:lstStyle/>
          <a:p>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w="9525"/>
        </p:spPr>
        <p:txBody>
          <a:bodyPr/>
          <a:lstStyle/>
          <a:p>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D543D6-365E-49AF-97F0-EC6B4AF45251}"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we all</a:t>
            </a:r>
            <a:r>
              <a:rPr lang="en-US" baseline="0" dirty="0" smtClean="0"/>
              <a:t> know, DASH is a new standard of adaptive video streaming where during a streaming session, video quality will dynamically change according to the network condition . As shown in this figure, on the server side, the video content are </a:t>
            </a:r>
            <a:r>
              <a:rPr lang="en-US" baseline="0" dirty="0" err="1" smtClean="0"/>
              <a:t>splitted</a:t>
            </a:r>
            <a:r>
              <a:rPr lang="en-US" baseline="0" dirty="0" smtClean="0"/>
              <a:t> into short segments, and each segments have been encoded into several different versions. And on the mobile device side, the DASH client will keep monitoring the network and decide which segment to download according to the current network condition. </a:t>
            </a:r>
            <a:endParaRPr lang="en-US" dirty="0"/>
          </a:p>
        </p:txBody>
      </p:sp>
      <p:sp>
        <p:nvSpPr>
          <p:cNvPr id="4" name="Slide Number Placeholder 3"/>
          <p:cNvSpPr>
            <a:spLocks noGrp="1"/>
          </p:cNvSpPr>
          <p:nvPr>
            <p:ph type="sldNum" sz="quarter" idx="10"/>
          </p:nvPr>
        </p:nvSpPr>
        <p:spPr/>
        <p:txBody>
          <a:bodyPr/>
          <a:lstStyle/>
          <a:p>
            <a:fld id="{C7D543D6-365E-49AF-97F0-EC6B4AF4525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table show</a:t>
            </a:r>
            <a:r>
              <a:rPr lang="en-US" baseline="0" dirty="0" smtClean="0"/>
              <a:t>s an example of how DASH video content are prepared. It is the encoding setting used for streaming Vancouver Olympic games, we can see that the video content are encoded into 8 levels, from low bit rate to high bit rate. And each bit rate has a resolution and frame rate associated with it. </a:t>
            </a:r>
          </a:p>
          <a:p>
            <a:endParaRPr lang="en-US" baseline="0" dirty="0" smtClean="0"/>
          </a:p>
          <a:p>
            <a:r>
              <a:rPr lang="en-US" baseline="0" dirty="0" smtClean="0"/>
              <a:t>So you may wonder, given that the during a streaming session, the video quality will be adapted in </a:t>
            </a:r>
            <a:r>
              <a:rPr lang="en-US" baseline="0" dirty="0" err="1" smtClean="0"/>
              <a:t>realtime</a:t>
            </a:r>
            <a:r>
              <a:rPr lang="en-US" baseline="0" dirty="0" smtClean="0"/>
              <a:t>, so how to quantitative measure the user experience, and that is the problem we are trying to solve.    </a:t>
            </a:r>
            <a:endParaRPr lang="en-US" dirty="0"/>
          </a:p>
        </p:txBody>
      </p:sp>
      <p:sp>
        <p:nvSpPr>
          <p:cNvPr id="4" name="Slide Number Placeholder 3"/>
          <p:cNvSpPr>
            <a:spLocks noGrp="1"/>
          </p:cNvSpPr>
          <p:nvPr>
            <p:ph type="sldNum" sz="quarter" idx="10"/>
          </p:nvPr>
        </p:nvSpPr>
        <p:spPr/>
        <p:txBody>
          <a:bodyPr/>
          <a:lstStyle/>
          <a:p>
            <a:fld id="{C7D543D6-365E-49AF-97F0-EC6B4AF4525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step for studying</a:t>
            </a:r>
            <a:r>
              <a:rPr lang="en-US" baseline="0" dirty="0" smtClean="0"/>
              <a:t> DASH video user experience is to identify all the factors that affect it. As shown in this figure, we will focus on 3 factors. The first factor is initial delay, which indicates the initial loading time before the video really start playing. The second factors is stall, which means the </a:t>
            </a:r>
            <a:r>
              <a:rPr lang="en-US" baseline="0" dirty="0" err="1" smtClean="0"/>
              <a:t>rebuffering</a:t>
            </a:r>
            <a:r>
              <a:rPr lang="en-US" baseline="0" dirty="0" smtClean="0"/>
              <a:t> event during a streaming session. Within the stall factor, we also consider two dimensions which is the total stall duration and the number of stalls, which captures the amount of time of </a:t>
            </a:r>
            <a:r>
              <a:rPr lang="en-US" baseline="0" dirty="0" err="1" smtClean="0"/>
              <a:t>rebuffering</a:t>
            </a:r>
            <a:r>
              <a:rPr lang="en-US" baseline="0" dirty="0" smtClean="0"/>
              <a:t> and frequency of </a:t>
            </a:r>
            <a:r>
              <a:rPr lang="en-US" baseline="0" dirty="0" err="1" smtClean="0"/>
              <a:t>rebuffering</a:t>
            </a:r>
            <a:r>
              <a:rPr lang="en-US" baseline="0" dirty="0" smtClean="0"/>
              <a:t>. </a:t>
            </a:r>
          </a:p>
          <a:p>
            <a:endParaRPr lang="en-US" baseline="0" dirty="0" smtClean="0"/>
          </a:p>
          <a:p>
            <a:r>
              <a:rPr lang="en-US" baseline="0" dirty="0" smtClean="0"/>
              <a:t>The last factor we are interested in is called level variation. By level, we mean the combination of bit rate, resolution and frame rate. We also consider 3 dimensions with this factors: ….     We believe that for DASH video, it is not just the level itself will affect user experience, the level variation pattern, including the how frequent and how large magnitude the bit rate is changing, wills also impact user experience. </a:t>
            </a:r>
          </a:p>
          <a:p>
            <a:endParaRPr lang="en-US" baseline="0" dirty="0" smtClean="0"/>
          </a:p>
          <a:p>
            <a:r>
              <a:rPr lang="en-US" baseline="0" dirty="0" smtClean="0"/>
              <a:t>In this work we will conduct subjective quality assessment experiment to </a:t>
            </a:r>
            <a:r>
              <a:rPr lang="en-US" baseline="0" dirty="0" err="1" smtClean="0"/>
              <a:t>xxxxxx</a:t>
            </a:r>
            <a:r>
              <a:rPr lang="en-US" baseline="0" dirty="0" smtClean="0"/>
              <a:t>. </a:t>
            </a:r>
          </a:p>
        </p:txBody>
      </p:sp>
      <p:sp>
        <p:nvSpPr>
          <p:cNvPr id="4" name="Slide Number Placeholder 3"/>
          <p:cNvSpPr>
            <a:spLocks noGrp="1"/>
          </p:cNvSpPr>
          <p:nvPr>
            <p:ph type="sldNum" sz="quarter" idx="10"/>
          </p:nvPr>
        </p:nvSpPr>
        <p:spPr/>
        <p:txBody>
          <a:bodyPr/>
          <a:lstStyle/>
          <a:p>
            <a:fld id="{C7D543D6-365E-49AF-97F0-EC6B4AF4525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also want to clarify</a:t>
            </a:r>
            <a:r>
              <a:rPr lang="en-US" baseline="0" dirty="0" smtClean="0"/>
              <a:t> that </a:t>
            </a:r>
            <a:r>
              <a:rPr lang="en-US" baseline="0" dirty="0" err="1" smtClean="0"/>
              <a:t>xxxxx</a:t>
            </a:r>
            <a:r>
              <a:rPr lang="en-US" baseline="0" dirty="0" smtClean="0"/>
              <a: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7D543D6-365E-49AF-97F0-EC6B4AF4525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Before doing subjective test, we conduct a set of characterization experiment (streaming DASH video under various mobile network conditions), to understand and characterize how DASH adaptation algorithm will behave.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figure shows the </a:t>
            </a:r>
            <a:r>
              <a:rPr lang="en-US" baseline="0" dirty="0" err="1" smtClean="0"/>
              <a:t>testbed</a:t>
            </a:r>
            <a:r>
              <a:rPr lang="en-US" baseline="0" dirty="0" smtClean="0"/>
              <a:t> we used for this experiments, the Media Server is connected to the mobile device through a network emulator. We can program this network emulator to control the bandwidth trace. We have totally tested 20 different Cellular network traces, which exhibit a  wide </a:t>
            </a:r>
            <a:r>
              <a:rPr lang="en-US" baseline="0" dirty="0" err="1" smtClean="0"/>
              <a:t>variaty</a:t>
            </a:r>
            <a:r>
              <a:rPr lang="en-US" baseline="0" dirty="0" smtClean="0"/>
              <a:t> of network conditions. For each streaming session, we record the values of the 3 factors we are interested. Through this set of streaming experiment, we want to characterize the distribution of the 3 factors, and use this distribution as a guidance for deriving our subjective test videos. </a:t>
            </a:r>
            <a:endParaRPr lang="en-US" dirty="0" smtClean="0"/>
          </a:p>
          <a:p>
            <a:endParaRPr lang="en-US" dirty="0"/>
          </a:p>
        </p:txBody>
      </p:sp>
      <p:sp>
        <p:nvSpPr>
          <p:cNvPr id="4" name="Slide Number Placeholder 3"/>
          <p:cNvSpPr>
            <a:spLocks noGrp="1"/>
          </p:cNvSpPr>
          <p:nvPr>
            <p:ph type="sldNum" sz="quarter" idx="10"/>
          </p:nvPr>
        </p:nvSpPr>
        <p:spPr/>
        <p:txBody>
          <a:bodyPr/>
          <a:lstStyle/>
          <a:p>
            <a:fld id="{C7D543D6-365E-49AF-97F0-EC6B4AF4525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D543D6-365E-49AF-97F0-EC6B4AF45251}"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D543D6-365E-49AF-97F0-EC6B4AF45251}"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Including video</a:t>
            </a:r>
            <a:r>
              <a:rPr lang="en-US" baseline="0" dirty="0" smtClean="0"/>
              <a:t> bit rate starts from high and ends in low, starts from low and ends high low level. And also </a:t>
            </a:r>
            <a:r>
              <a:rPr lang="en-US" baseline="0" dirty="0" err="1" smtClean="0"/>
              <a:t>xxxx</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C7D543D6-365E-49AF-97F0-EC6B4AF45251}"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95C08A-09DE-40BE-892F-D1FBF6CCF377}" type="datetime1">
              <a:rPr lang="en-US" smtClean="0"/>
              <a:pPr/>
              <a:t>12/11/2013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65026-DB86-40F8-9538-52D9C712E2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B3469A-7F4B-4089-ABD6-483C32D5FA4E}" type="datetime1">
              <a:rPr lang="en-US" smtClean="0"/>
              <a:pPr/>
              <a:t>12/11/2013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65026-DB86-40F8-9538-52D9C712E2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EC0054-8CC4-4D7A-AF0B-F8B44E50BD32}" type="datetime1">
              <a:rPr lang="en-US" smtClean="0"/>
              <a:pPr/>
              <a:t>12/11/2013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65026-DB86-40F8-9538-52D9C712E25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5275" y="107950"/>
            <a:ext cx="8421688" cy="1001323"/>
          </a:xfrm>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95275" y="1546641"/>
            <a:ext cx="8421688" cy="4887497"/>
          </a:xfrm>
          <a:prstGeom prst="rect">
            <a:avLst/>
          </a:prstGeom>
        </p:spPr>
        <p:txBody>
          <a:bodyPr>
            <a:noAutofit/>
          </a:bodyPr>
          <a:lstStyle>
            <a:lvl1pPr>
              <a:spcAft>
                <a:spcPts val="300"/>
              </a:spcAft>
              <a:defRPr sz="1800">
                <a:solidFill>
                  <a:schemeClr val="tx1"/>
                </a:solidFill>
              </a:defRPr>
            </a:lvl1pPr>
            <a:lvl2pPr>
              <a:spcBef>
                <a:spcPts val="0"/>
              </a:spcBef>
              <a:spcAft>
                <a:spcPts val="300"/>
              </a:spcAft>
              <a:defRPr>
                <a:solidFill>
                  <a:schemeClr val="accent5"/>
                </a:solidFill>
              </a:defRPr>
            </a:lvl2pPr>
            <a:lvl3pPr>
              <a:spcBef>
                <a:spcPts val="0"/>
              </a:spcBef>
              <a:spcAft>
                <a:spcPts val="150"/>
              </a:spcAft>
              <a:defRPr>
                <a:solidFill>
                  <a:schemeClr val="accent5"/>
                </a:solidFill>
              </a:defRPr>
            </a:lvl3pPr>
            <a:lvl4pPr>
              <a:spcBef>
                <a:spcPts val="0"/>
              </a:spcBef>
              <a:spcAft>
                <a:spcPts val="150"/>
              </a:spcAft>
              <a:defRPr>
                <a:solidFill>
                  <a:schemeClr val="accent5"/>
                </a:solidFill>
              </a:defRPr>
            </a:lvl4pPr>
            <a:lvl5pPr>
              <a:spcBef>
                <a:spcPts val="0"/>
              </a:spcBef>
              <a:spcAft>
                <a:spcPts val="150"/>
              </a:spcAft>
              <a:defRPr>
                <a:solidFill>
                  <a:schemeClr val="accent5"/>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3"/>
          </p:nvPr>
        </p:nvSpPr>
        <p:spPr>
          <a:xfrm>
            <a:off x="295275" y="1075055"/>
            <a:ext cx="8421688" cy="433705"/>
          </a:xfrm>
          <a:prstGeom prst="rect">
            <a:avLst/>
          </a:prstGeom>
        </p:spPr>
        <p:txBody>
          <a:bodyPr>
            <a:noAutofit/>
          </a:bodyPr>
          <a:lstStyle>
            <a:lvl1pPr>
              <a:buFontTx/>
              <a:buNone/>
              <a:defRPr sz="2000" b="0">
                <a:solidFill>
                  <a:schemeClr val="accent5"/>
                </a:solidFill>
              </a:defRPr>
            </a:lvl1pPr>
          </a:lstStyle>
          <a:p>
            <a:pPr lvl="0"/>
            <a:r>
              <a:rPr lang="en-US" smtClean="0"/>
              <a:t>Click to edit Master text styles</a:t>
            </a:r>
          </a:p>
        </p:txBody>
      </p:sp>
    </p:spTree>
    <p:extLst>
      <p:ext uri="{BB962C8B-B14F-4D97-AF65-F5344CB8AC3E}">
        <p14:creationId xmlns:p14="http://schemas.microsoft.com/office/powerpoint/2010/main" xmlns="" val="122167590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59B065-2D7B-438A-A47A-722405D6A600}" type="datetime1">
              <a:rPr lang="en-US" smtClean="0"/>
              <a:pPr/>
              <a:t>12/11/2013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65026-DB86-40F8-9538-52D9C712E2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BD7082-7AEB-4589-B6AD-AAC2CEF71E2C}" type="datetime1">
              <a:rPr lang="en-US" smtClean="0"/>
              <a:pPr/>
              <a:t>12/11/2013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65026-DB86-40F8-9538-52D9C712E2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4B21F4-9CAC-4C77-8D45-F4B591AB7109}" type="datetime1">
              <a:rPr lang="en-US" smtClean="0"/>
              <a:pPr/>
              <a:t>12/11/2013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65026-DB86-40F8-9538-52D9C712E2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A7EC2D-5CFE-4CE2-81B6-49870954E48B}" type="datetime1">
              <a:rPr lang="en-US" smtClean="0"/>
              <a:pPr/>
              <a:t>12/11/2013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565026-DB86-40F8-9538-52D9C712E2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0D1401-6CE1-4031-ACE6-D350B6EA593B}" type="datetime1">
              <a:rPr lang="en-US" smtClean="0"/>
              <a:pPr/>
              <a:t>12/11/2013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565026-DB86-40F8-9538-52D9C712E2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7AC00-271E-495C-92B9-5389CF6DB031}" type="datetime1">
              <a:rPr lang="en-US" smtClean="0"/>
              <a:pPr/>
              <a:t>12/11/2013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565026-DB86-40F8-9538-52D9C712E2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E0983-EEC0-4A7F-9236-B5EDE106EFEE}" type="datetime1">
              <a:rPr lang="en-US" smtClean="0"/>
              <a:pPr/>
              <a:t>12/11/2013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65026-DB86-40F8-9538-52D9C712E2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67C85-C5D4-4416-A7D1-5F4361EE59D5}" type="datetime1">
              <a:rPr lang="en-US" smtClean="0"/>
              <a:pPr/>
              <a:t>12/11/2013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65026-DB86-40F8-9538-52D9C712E2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A1CC-2D85-4D0A-9D22-982C1CEA31C9}" type="datetime1">
              <a:rPr lang="en-US" smtClean="0"/>
              <a:pPr/>
              <a:t>12/11/2013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565026-DB86-40F8-9538-52D9C712E2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23.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image" Target="../media/image6.gif"/><Relationship Id="rId13" Type="http://schemas.microsoft.com/office/2007/relationships/diagramDrawing" Target="../diagrams/drawing1.xml"/><Relationship Id="rId18" Type="http://schemas.microsoft.com/office/2007/relationships/diagramDrawing" Target="../diagrams/drawing2.xml"/><Relationship Id="rId3" Type="http://schemas.openxmlformats.org/officeDocument/2006/relationships/image" Target="../media/image1.jpeg"/><Relationship Id="rId21" Type="http://schemas.openxmlformats.org/officeDocument/2006/relationships/diagramQuickStyle" Target="../diagrams/quickStyle3.xml"/><Relationship Id="rId7" Type="http://schemas.openxmlformats.org/officeDocument/2006/relationships/image" Target="../media/image5.jpeg"/><Relationship Id="rId12" Type="http://schemas.openxmlformats.org/officeDocument/2006/relationships/diagramColors" Target="../diagrams/colors1.xml"/><Relationship Id="rId17" Type="http://schemas.openxmlformats.org/officeDocument/2006/relationships/diagramColors" Target="../diagrams/colors2.xml"/><Relationship Id="rId2" Type="http://schemas.openxmlformats.org/officeDocument/2006/relationships/notesSlide" Target="../notesSlides/notesSlide2.xml"/><Relationship Id="rId16" Type="http://schemas.openxmlformats.org/officeDocument/2006/relationships/diagramQuickStyle" Target="../diagrams/quickStyle2.xml"/><Relationship Id="rId20" Type="http://schemas.openxmlformats.org/officeDocument/2006/relationships/diagramLayout" Target="../diagrams/layout3.xml"/><Relationship Id="rId1" Type="http://schemas.openxmlformats.org/officeDocument/2006/relationships/slideLayout" Target="../slideLayouts/slideLayout12.xml"/><Relationship Id="rId6" Type="http://schemas.openxmlformats.org/officeDocument/2006/relationships/image" Target="../media/image4.jpeg"/><Relationship Id="rId11" Type="http://schemas.openxmlformats.org/officeDocument/2006/relationships/diagramQuickStyle" Target="../diagrams/quickStyle1.xml"/><Relationship Id="rId24"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diagramLayout" Target="../diagrams/layout2.xml"/><Relationship Id="rId23" Type="http://schemas.microsoft.com/office/2007/relationships/diagramDrawing" Target="../diagrams/drawing3.xml"/><Relationship Id="rId10" Type="http://schemas.openxmlformats.org/officeDocument/2006/relationships/diagramLayout" Target="../diagrams/layout1.xml"/><Relationship Id="rId19" Type="http://schemas.openxmlformats.org/officeDocument/2006/relationships/diagramData" Target="../diagrams/data3.xml"/><Relationship Id="rId4" Type="http://schemas.openxmlformats.org/officeDocument/2006/relationships/image" Target="../media/image2.jpeg"/><Relationship Id="rId9" Type="http://schemas.openxmlformats.org/officeDocument/2006/relationships/diagramData" Target="../diagrams/data1.xml"/><Relationship Id="rId14" Type="http://schemas.openxmlformats.org/officeDocument/2006/relationships/diagramData" Target="../diagrams/data2.xml"/><Relationship Id="rId22" Type="http://schemas.openxmlformats.org/officeDocument/2006/relationships/diagramColors" Target="../diagrams/colors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632157" y="838200"/>
            <a:ext cx="7978443" cy="1646735"/>
          </a:xfrm>
        </p:spPr>
        <p:txBody>
          <a:bodyPr>
            <a:normAutofit/>
          </a:bodyPr>
          <a:lstStyle/>
          <a:p>
            <a:r>
              <a:rPr lang="en-US" altLang="zh-CN" dirty="0" smtClean="0">
                <a:ea typeface="宋体" pitchFamily="2" charset="-122"/>
              </a:rPr>
              <a:t>User Experience Modeling for DASH Video </a:t>
            </a:r>
          </a:p>
        </p:txBody>
      </p:sp>
      <p:sp>
        <p:nvSpPr>
          <p:cNvPr id="8195" name="Rectangle 3"/>
          <p:cNvSpPr>
            <a:spLocks noGrp="1" noChangeArrowheads="1"/>
          </p:cNvSpPr>
          <p:nvPr>
            <p:ph type="subTitle" idx="1"/>
          </p:nvPr>
        </p:nvSpPr>
        <p:spPr>
          <a:xfrm>
            <a:off x="1295400" y="5715000"/>
            <a:ext cx="6400800" cy="762000"/>
          </a:xfrm>
        </p:spPr>
        <p:txBody>
          <a:bodyPr>
            <a:normAutofit/>
          </a:bodyPr>
          <a:lstStyle/>
          <a:p>
            <a:pPr>
              <a:lnSpc>
                <a:spcPct val="80000"/>
              </a:lnSpc>
            </a:pPr>
            <a:endParaRPr lang="en-US" altLang="zh-CN" sz="2400" dirty="0" smtClean="0">
              <a:solidFill>
                <a:srgbClr val="3366FF"/>
              </a:solidFill>
              <a:ea typeface="宋体" pitchFamily="2" charset="-122"/>
            </a:endParaRPr>
          </a:p>
          <a:p>
            <a:pPr>
              <a:lnSpc>
                <a:spcPct val="80000"/>
              </a:lnSpc>
            </a:pPr>
            <a:r>
              <a:rPr lang="en-US" altLang="zh-CN" sz="2400" dirty="0" smtClean="0">
                <a:solidFill>
                  <a:srgbClr val="3366FF"/>
                </a:solidFill>
                <a:ea typeface="宋体" pitchFamily="2" charset="-122"/>
              </a:rPr>
              <a:t>Dec 12, 2013</a:t>
            </a:r>
          </a:p>
          <a:p>
            <a:pPr>
              <a:lnSpc>
                <a:spcPct val="80000"/>
              </a:lnSpc>
            </a:pPr>
            <a:endParaRPr lang="en-US" altLang="zh-CN" sz="2400" i="1" dirty="0" smtClean="0">
              <a:solidFill>
                <a:srgbClr val="3366FF"/>
              </a:solidFill>
              <a:ea typeface="宋体" pitchFamily="2" charset="-122"/>
            </a:endParaRPr>
          </a:p>
        </p:txBody>
      </p:sp>
      <p:sp>
        <p:nvSpPr>
          <p:cNvPr id="4" name="Slide Number Placeholder 3"/>
          <p:cNvSpPr>
            <a:spLocks noGrp="1"/>
          </p:cNvSpPr>
          <p:nvPr>
            <p:ph type="sldNum" sz="quarter" idx="12"/>
          </p:nvPr>
        </p:nvSpPr>
        <p:spPr/>
        <p:txBody>
          <a:bodyPr/>
          <a:lstStyle/>
          <a:p>
            <a:fld id="{C4565026-DB86-40F8-9538-52D9C712E25D}" type="slidenum">
              <a:rPr lang="en-US" smtClean="0"/>
              <a:pPr/>
              <a:t>1</a:t>
            </a:fld>
            <a:endParaRPr lang="en-US"/>
          </a:p>
        </p:txBody>
      </p:sp>
      <p:sp>
        <p:nvSpPr>
          <p:cNvPr id="5" name="TextBox 4"/>
          <p:cNvSpPr txBox="1"/>
          <p:nvPr/>
        </p:nvSpPr>
        <p:spPr>
          <a:xfrm>
            <a:off x="457200" y="3505200"/>
            <a:ext cx="8153400" cy="1508105"/>
          </a:xfrm>
          <a:prstGeom prst="rect">
            <a:avLst/>
          </a:prstGeom>
          <a:noFill/>
        </p:spPr>
        <p:txBody>
          <a:bodyPr wrap="square" rtlCol="0">
            <a:spAutoFit/>
          </a:bodyPr>
          <a:lstStyle/>
          <a:p>
            <a:pPr algn="ctr"/>
            <a:r>
              <a:rPr lang="en-US" sz="2800" dirty="0" smtClean="0">
                <a:solidFill>
                  <a:srgbClr val="7030A0"/>
                </a:solidFill>
              </a:rPr>
              <a:t>Yao Liu , </a:t>
            </a:r>
            <a:r>
              <a:rPr lang="en-US" sz="2800" dirty="0" err="1" smtClean="0">
                <a:solidFill>
                  <a:srgbClr val="7030A0"/>
                </a:solidFill>
              </a:rPr>
              <a:t>Sujit</a:t>
            </a:r>
            <a:r>
              <a:rPr lang="en-US" sz="2800" dirty="0" smtClean="0">
                <a:solidFill>
                  <a:srgbClr val="7030A0"/>
                </a:solidFill>
              </a:rPr>
              <a:t> </a:t>
            </a:r>
            <a:r>
              <a:rPr lang="en-US" sz="2800" dirty="0" err="1" smtClean="0">
                <a:solidFill>
                  <a:srgbClr val="7030A0"/>
                </a:solidFill>
              </a:rPr>
              <a:t>Dey</a:t>
            </a:r>
            <a:r>
              <a:rPr lang="en-US" sz="2800" dirty="0" smtClean="0">
                <a:solidFill>
                  <a:srgbClr val="7030A0"/>
                </a:solidFill>
              </a:rPr>
              <a:t> </a:t>
            </a:r>
            <a:r>
              <a:rPr lang="en-US" sz="2800" dirty="0" smtClean="0">
                <a:solidFill>
                  <a:srgbClr val="00B0F0"/>
                </a:solidFill>
              </a:rPr>
              <a:t>(UCSD)</a:t>
            </a:r>
          </a:p>
          <a:p>
            <a:pPr algn="ctr"/>
            <a:endParaRPr lang="en-US" sz="3200" dirty="0" smtClean="0"/>
          </a:p>
          <a:p>
            <a:endParaRPr lang="en-US" sz="3200" dirty="0"/>
          </a:p>
        </p:txBody>
      </p:sp>
      <p:sp>
        <p:nvSpPr>
          <p:cNvPr id="6" name="TextBox 5"/>
          <p:cNvSpPr txBox="1"/>
          <p:nvPr/>
        </p:nvSpPr>
        <p:spPr>
          <a:xfrm>
            <a:off x="533400" y="4267200"/>
            <a:ext cx="8305800" cy="1569660"/>
          </a:xfrm>
          <a:prstGeom prst="rect">
            <a:avLst/>
          </a:prstGeom>
          <a:noFill/>
        </p:spPr>
        <p:txBody>
          <a:bodyPr wrap="square" rtlCol="0">
            <a:spAutoFit/>
          </a:bodyPr>
          <a:lstStyle/>
          <a:p>
            <a:pPr algn="ctr"/>
            <a:r>
              <a:rPr lang="en-US" sz="2800" dirty="0" smtClean="0">
                <a:solidFill>
                  <a:srgbClr val="7030A0"/>
                </a:solidFill>
              </a:rPr>
              <a:t>Don </a:t>
            </a:r>
            <a:r>
              <a:rPr lang="en-US" sz="2800" dirty="0" err="1" smtClean="0">
                <a:solidFill>
                  <a:srgbClr val="7030A0"/>
                </a:solidFill>
              </a:rPr>
              <a:t>Gillies</a:t>
            </a:r>
            <a:r>
              <a:rPr lang="en-US" sz="2800" dirty="0" smtClean="0">
                <a:solidFill>
                  <a:srgbClr val="7030A0"/>
                </a:solidFill>
              </a:rPr>
              <a:t>, Faith </a:t>
            </a:r>
            <a:r>
              <a:rPr lang="en-US" sz="2800" dirty="0" err="1" smtClean="0">
                <a:solidFill>
                  <a:srgbClr val="7030A0"/>
                </a:solidFill>
              </a:rPr>
              <a:t>Ulupinar</a:t>
            </a:r>
            <a:r>
              <a:rPr lang="en-US" sz="2800" dirty="0" smtClean="0">
                <a:solidFill>
                  <a:srgbClr val="7030A0"/>
                </a:solidFill>
              </a:rPr>
              <a:t>, Michael </a:t>
            </a:r>
            <a:r>
              <a:rPr lang="en-US" sz="2800" dirty="0" err="1" smtClean="0">
                <a:solidFill>
                  <a:srgbClr val="7030A0"/>
                </a:solidFill>
              </a:rPr>
              <a:t>Luby</a:t>
            </a:r>
            <a:r>
              <a:rPr lang="en-US" sz="2800" dirty="0" smtClean="0">
                <a:solidFill>
                  <a:srgbClr val="7030A0"/>
                </a:solidFill>
              </a:rPr>
              <a:t>  </a:t>
            </a:r>
            <a:r>
              <a:rPr lang="en-US" sz="2800" dirty="0" smtClean="0">
                <a:solidFill>
                  <a:srgbClr val="00B0F0"/>
                </a:solidFill>
              </a:rPr>
              <a:t>(Qualcomm) </a:t>
            </a:r>
          </a:p>
          <a:p>
            <a:pPr algn="ctr"/>
            <a:endParaRPr lang="en-US" sz="2800" dirty="0" smtClean="0">
              <a:solidFill>
                <a:srgbClr val="7030A0"/>
              </a:solidFill>
            </a:endParaRPr>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 Videos for Subjective Experiment</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1828800" y="3427381"/>
            <a:ext cx="4987636" cy="1373219"/>
          </a:xfrm>
          <a:prstGeom prst="rect">
            <a:avLst/>
          </a:prstGeom>
          <a:noFill/>
          <a:ln w="9525">
            <a:noFill/>
            <a:miter lim="800000"/>
            <a:headEnd/>
            <a:tailEnd/>
          </a:ln>
        </p:spPr>
      </p:pic>
      <p:sp>
        <p:nvSpPr>
          <p:cNvPr id="6" name="Rectangle 5"/>
          <p:cNvSpPr/>
          <p:nvPr/>
        </p:nvSpPr>
        <p:spPr>
          <a:xfrm>
            <a:off x="2057400" y="4812268"/>
            <a:ext cx="5486400" cy="369332"/>
          </a:xfrm>
          <a:prstGeom prst="rect">
            <a:avLst/>
          </a:prstGeom>
        </p:spPr>
        <p:txBody>
          <a:bodyPr wrap="square">
            <a:spAutoFit/>
          </a:bodyPr>
          <a:lstStyle/>
          <a:p>
            <a:r>
              <a:rPr lang="en-US" dirty="0" smtClean="0">
                <a:solidFill>
                  <a:srgbClr val="7030A0"/>
                </a:solidFill>
              </a:rPr>
              <a:t>Video source we used for subjective experiment. </a:t>
            </a:r>
          </a:p>
        </p:txBody>
      </p:sp>
      <p:pic>
        <p:nvPicPr>
          <p:cNvPr id="74753" name="Picture 1"/>
          <p:cNvPicPr>
            <a:picLocks noChangeAspect="1" noChangeArrowheads="1"/>
          </p:cNvPicPr>
          <p:nvPr/>
        </p:nvPicPr>
        <p:blipFill>
          <a:blip r:embed="rId4" cstate="print"/>
          <a:srcRect/>
          <a:stretch>
            <a:fillRect/>
          </a:stretch>
        </p:blipFill>
        <p:spPr bwMode="auto">
          <a:xfrm>
            <a:off x="304800" y="5534025"/>
            <a:ext cx="4162425" cy="771525"/>
          </a:xfrm>
          <a:prstGeom prst="rect">
            <a:avLst/>
          </a:prstGeom>
          <a:noFill/>
          <a:ln w="9525">
            <a:noFill/>
            <a:miter lim="800000"/>
            <a:headEnd/>
            <a:tailEnd/>
          </a:ln>
        </p:spPr>
      </p:pic>
      <p:pic>
        <p:nvPicPr>
          <p:cNvPr id="74754" name="Picture 2"/>
          <p:cNvPicPr>
            <a:picLocks noChangeAspect="1" noChangeArrowheads="1"/>
          </p:cNvPicPr>
          <p:nvPr/>
        </p:nvPicPr>
        <p:blipFill>
          <a:blip r:embed="rId5" cstate="print"/>
          <a:srcRect/>
          <a:stretch>
            <a:fillRect/>
          </a:stretch>
        </p:blipFill>
        <p:spPr bwMode="auto">
          <a:xfrm>
            <a:off x="4638675" y="5305425"/>
            <a:ext cx="4429125" cy="1476375"/>
          </a:xfrm>
          <a:prstGeom prst="rect">
            <a:avLst/>
          </a:prstGeom>
          <a:noFill/>
          <a:ln w="9525">
            <a:noFill/>
            <a:miter lim="800000"/>
            <a:headEnd/>
            <a:tailEnd/>
          </a:ln>
        </p:spPr>
      </p:pic>
      <p:sp>
        <p:nvSpPr>
          <p:cNvPr id="13" name="Rectangle 12"/>
          <p:cNvSpPr/>
          <p:nvPr/>
        </p:nvSpPr>
        <p:spPr>
          <a:xfrm>
            <a:off x="304800" y="1219200"/>
            <a:ext cx="8839200" cy="1938992"/>
          </a:xfrm>
          <a:prstGeom prst="rect">
            <a:avLst/>
          </a:prstGeom>
        </p:spPr>
        <p:txBody>
          <a:bodyPr wrap="square">
            <a:spAutoFit/>
          </a:bodyPr>
          <a:lstStyle/>
          <a:p>
            <a:pPr>
              <a:buFont typeface="Arial" pitchFamily="34" charset="0"/>
              <a:buChar char="•"/>
            </a:pPr>
            <a:r>
              <a:rPr lang="en-US" sz="2400" dirty="0" smtClean="0"/>
              <a:t>In subjective experiment, we aim at deriving impairment function for each factor (initial delay, stall and level variation), therefore we generate test video including impairment caused by these factors. </a:t>
            </a:r>
          </a:p>
          <a:p>
            <a:pPr>
              <a:buFont typeface="Arial" pitchFamily="34" charset="0"/>
              <a:buChar char="•"/>
            </a:pPr>
            <a:r>
              <a:rPr lang="en-US" sz="2400" dirty="0" smtClean="0"/>
              <a:t>In each test case, we only vary one factor, and keep the other two factors at their best values. </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3" cstate="print"/>
          <a:srcRect/>
          <a:stretch>
            <a:fillRect/>
          </a:stretch>
        </p:blipFill>
        <p:spPr bwMode="auto">
          <a:xfrm>
            <a:off x="304800" y="1600200"/>
            <a:ext cx="8524875" cy="3333750"/>
          </a:xfrm>
          <a:prstGeom prst="rect">
            <a:avLst/>
          </a:prstGeom>
          <a:noFill/>
          <a:ln w="9525">
            <a:noFill/>
            <a:miter lim="800000"/>
            <a:headEnd/>
            <a:tailEnd/>
          </a:ln>
        </p:spPr>
      </p:pic>
      <p:sp>
        <p:nvSpPr>
          <p:cNvPr id="6" name="Rectangle 5"/>
          <p:cNvSpPr/>
          <p:nvPr/>
        </p:nvSpPr>
        <p:spPr>
          <a:xfrm>
            <a:off x="762000" y="5334000"/>
            <a:ext cx="8382000" cy="830997"/>
          </a:xfrm>
          <a:prstGeom prst="rect">
            <a:avLst/>
          </a:prstGeom>
        </p:spPr>
        <p:txBody>
          <a:bodyPr wrap="square">
            <a:spAutoFit/>
          </a:bodyPr>
          <a:lstStyle/>
          <a:p>
            <a:r>
              <a:rPr lang="en-US" sz="2400" dirty="0" smtClean="0"/>
              <a:t>Test Videos </a:t>
            </a:r>
            <a:r>
              <a:rPr lang="en-US" sz="2400" dirty="0" smtClean="0"/>
              <a:t>for </a:t>
            </a:r>
            <a:r>
              <a:rPr lang="en-US" sz="2400" dirty="0" smtClean="0"/>
              <a:t>Level Variation, including 25 different level variation patterns.   </a:t>
            </a:r>
          </a:p>
        </p:txBody>
      </p:sp>
      <p:sp>
        <p:nvSpPr>
          <p:cNvPr id="7" name="Title 1"/>
          <p:cNvSpPr>
            <a:spLocks noGrp="1"/>
          </p:cNvSpPr>
          <p:nvPr>
            <p:ph type="title"/>
          </p:nvPr>
        </p:nvSpPr>
        <p:spPr>
          <a:xfrm>
            <a:off x="0" y="228600"/>
            <a:ext cx="8848725" cy="1001323"/>
          </a:xfrm>
        </p:spPr>
        <p:txBody>
          <a:bodyPr>
            <a:normAutofit/>
          </a:bodyPr>
          <a:lstStyle/>
          <a:p>
            <a:r>
              <a:rPr lang="en-US" sz="3200" dirty="0" smtClean="0"/>
              <a:t>Test Videos for Subjective Experiment (2)</a:t>
            </a:r>
            <a:endParaRPr lang="en-US" sz="3200"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5" y="107951"/>
            <a:ext cx="8421688" cy="577850"/>
          </a:xfrm>
        </p:spPr>
        <p:txBody>
          <a:bodyPr>
            <a:normAutofit fontScale="90000"/>
          </a:bodyPr>
          <a:lstStyle/>
          <a:p>
            <a:r>
              <a:rPr lang="en-US" dirty="0" smtClean="0"/>
              <a:t>Subjective Experiment </a:t>
            </a:r>
            <a:endParaRPr lang="en-US" dirty="0"/>
          </a:p>
        </p:txBody>
      </p:sp>
      <p:sp>
        <p:nvSpPr>
          <p:cNvPr id="78849" name="Rectangle 1"/>
          <p:cNvSpPr>
            <a:spLocks noChangeArrowheads="1"/>
          </p:cNvSpPr>
          <p:nvPr/>
        </p:nvSpPr>
        <p:spPr bwMode="auto">
          <a:xfrm>
            <a:off x="0" y="1219200"/>
            <a:ext cx="91440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114300" fontAlgn="base">
              <a:spcBef>
                <a:spcPct val="0"/>
              </a:spcBef>
              <a:spcAft>
                <a:spcPct val="0"/>
              </a:spcAft>
              <a:buFont typeface="Arial" pitchFamily="34" charset="0"/>
              <a:buChar char="•"/>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30 subjects from UCSD, with age ranges from 18 to 28, were selected for the study.</a:t>
            </a:r>
            <a:r>
              <a:rPr kumimoji="0" lang="en-US" altLang="zh-CN" sz="2000" b="0"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a:t>
            </a:r>
          </a:p>
          <a:p>
            <a:pPr indent="114300" fontAlgn="base">
              <a:spcBef>
                <a:spcPct val="0"/>
              </a:spcBef>
              <a:spcAft>
                <a:spcPct val="0"/>
              </a:spcAft>
              <a:buFont typeface="Arial" pitchFamily="34" charset="0"/>
              <a:buChar char="•"/>
            </a:pPr>
            <a:endParaRPr lang="en-US" altLang="zh-CN" sz="2000" baseline="0" dirty="0">
              <a:latin typeface="Times New Roman" pitchFamily="18" charset="0"/>
              <a:ea typeface="宋体" pitchFamily="2" charset="-122"/>
              <a:cs typeface="Times New Roman" pitchFamily="18" charset="0"/>
            </a:endParaRPr>
          </a:p>
          <a:p>
            <a:pPr indent="114300" fontAlgn="base">
              <a:spcBef>
                <a:spcPct val="0"/>
              </a:spcBef>
              <a:spcAft>
                <a:spcPct val="0"/>
              </a:spcAft>
              <a:buFont typeface="Arial" pitchFamily="34" charset="0"/>
              <a:buChar char="•"/>
            </a:pPr>
            <a:r>
              <a:rPr kumimoji="0" lang="en-US" altLang="zh-CN" sz="2000" b="0"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They </a:t>
            </a:r>
            <a:r>
              <a:rPr lang="en-US" altLang="zh-CN" sz="2000" dirty="0" smtClean="0">
                <a:latin typeface="Times New Roman" pitchFamily="18" charset="0"/>
                <a:ea typeface="宋体" pitchFamily="2" charset="-122"/>
                <a:cs typeface="Times New Roman" pitchFamily="18" charset="0"/>
              </a:rPr>
              <a:t>watched the designed DASH test videos (with impairment caused by the 3 factors) in a lab environment, and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gave individual evaluation about the perceived video quality with a 100 point quality scale.</a:t>
            </a:r>
            <a:endParaRPr kumimoji="0" lang="en-US" altLang="zh-CN"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114300" algn="l" defTabSz="914400" rtl="0" eaLnBrk="1" fontAlgn="base" latinLnBrk="0" hangingPunct="1">
              <a:lnSpc>
                <a:spcPct val="100000"/>
              </a:lnSpc>
              <a:spcBef>
                <a:spcPct val="0"/>
              </a:spcBef>
              <a:spcAft>
                <a:spcPct val="0"/>
              </a:spcAft>
              <a:buClrTx/>
              <a:buSzTx/>
              <a:buFont typeface="Arial" pitchFamily="34" charset="0"/>
              <a:buChar char="•"/>
              <a:tabLst/>
            </a:pPr>
            <a:endParaRPr lang="en-US" altLang="zh-CN" sz="2000" dirty="0">
              <a:latin typeface="Times New Roman" pitchFamily="18" charset="0"/>
              <a:ea typeface="宋体" pitchFamily="2" charset="-122"/>
              <a:cs typeface="Times New Roman" pitchFamily="18" charset="0"/>
            </a:endParaRPr>
          </a:p>
          <a:p>
            <a:pPr marL="0" marR="0" lvl="0" indent="11430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 Qualcomm MSM8960 tablet with 1280x768 display resolution is used to watch the test videos. </a:t>
            </a:r>
          </a:p>
        </p:txBody>
      </p:sp>
      <p:pic>
        <p:nvPicPr>
          <p:cNvPr id="78850" name="Picture 2"/>
          <p:cNvPicPr>
            <a:picLocks noChangeAspect="1" noChangeArrowheads="1"/>
          </p:cNvPicPr>
          <p:nvPr/>
        </p:nvPicPr>
        <p:blipFill>
          <a:blip r:embed="rId3" cstate="print"/>
          <a:srcRect/>
          <a:stretch>
            <a:fillRect/>
          </a:stretch>
        </p:blipFill>
        <p:spPr bwMode="auto">
          <a:xfrm>
            <a:off x="2286000" y="3962400"/>
            <a:ext cx="4538642" cy="24479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of Impairment Function I</a:t>
            </a:r>
            <a:r>
              <a:rPr lang="en-US" baseline="-25000" dirty="0" smtClean="0"/>
              <a:t>ID</a:t>
            </a:r>
            <a:endParaRPr lang="en-US" baseline="-25000" dirty="0"/>
          </a:p>
        </p:txBody>
      </p:sp>
      <p:sp>
        <p:nvSpPr>
          <p:cNvPr id="798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9876" name="Object 4"/>
          <p:cNvGraphicFramePr>
            <a:graphicFrameLocks noChangeAspect="1"/>
          </p:cNvGraphicFramePr>
          <p:nvPr/>
        </p:nvGraphicFramePr>
        <p:xfrm>
          <a:off x="4683125" y="2895600"/>
          <a:ext cx="3990975" cy="609600"/>
        </p:xfrm>
        <a:graphic>
          <a:graphicData uri="http://schemas.openxmlformats.org/presentationml/2006/ole">
            <p:oleObj spid="_x0000_s79887" name="Equation" r:id="rId4" imgW="1498095" imgH="228738" progId="Equation.DSMT4">
              <p:embed/>
            </p:oleObj>
          </a:graphicData>
        </a:graphic>
      </p:graphicFrame>
      <p:sp>
        <p:nvSpPr>
          <p:cNvPr id="798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TextBox 17"/>
          <p:cNvSpPr txBox="1"/>
          <p:nvPr/>
        </p:nvSpPr>
        <p:spPr>
          <a:xfrm>
            <a:off x="762000" y="1524000"/>
            <a:ext cx="1905000" cy="461665"/>
          </a:xfrm>
          <a:prstGeom prst="rect">
            <a:avLst/>
          </a:prstGeom>
          <a:noFill/>
        </p:spPr>
        <p:txBody>
          <a:bodyPr wrap="square" rtlCol="0">
            <a:spAutoFit/>
          </a:bodyPr>
          <a:lstStyle/>
          <a:p>
            <a:r>
              <a:rPr lang="en-US" sz="2400" dirty="0" smtClean="0">
                <a:solidFill>
                  <a:srgbClr val="FF0000"/>
                </a:solidFill>
              </a:rPr>
              <a:t>Initial delay </a:t>
            </a:r>
            <a:endParaRPr lang="en-US" sz="2400" dirty="0">
              <a:solidFill>
                <a:srgbClr val="FF0000"/>
              </a:solidFill>
            </a:endParaRPr>
          </a:p>
        </p:txBody>
      </p:sp>
      <p:sp>
        <p:nvSpPr>
          <p:cNvPr id="24" name="TextBox 23"/>
          <p:cNvSpPr txBox="1"/>
          <p:nvPr/>
        </p:nvSpPr>
        <p:spPr>
          <a:xfrm>
            <a:off x="5029200" y="4038600"/>
            <a:ext cx="3886200" cy="369332"/>
          </a:xfrm>
          <a:prstGeom prst="rect">
            <a:avLst/>
          </a:prstGeom>
          <a:noFill/>
        </p:spPr>
        <p:txBody>
          <a:bodyPr wrap="square" rtlCol="0">
            <a:spAutoFit/>
          </a:bodyPr>
          <a:lstStyle/>
          <a:p>
            <a:r>
              <a:rPr lang="en-US" dirty="0" smtClean="0">
                <a:solidFill>
                  <a:srgbClr val="FF0000"/>
                </a:solidFill>
              </a:rPr>
              <a:t> L</a:t>
            </a:r>
            <a:r>
              <a:rPr lang="en-US" baseline="-25000" dirty="0" smtClean="0">
                <a:solidFill>
                  <a:srgbClr val="FF0000"/>
                </a:solidFill>
              </a:rPr>
              <a:t>ID:   </a:t>
            </a:r>
            <a:r>
              <a:rPr lang="en-US" dirty="0" smtClean="0">
                <a:solidFill>
                  <a:srgbClr val="7030A0"/>
                </a:solidFill>
              </a:rPr>
              <a:t>Length of Initial Delay (second)</a:t>
            </a:r>
            <a:endParaRPr lang="en-US" dirty="0">
              <a:solidFill>
                <a:srgbClr val="7030A0"/>
              </a:solidFill>
            </a:endParaRPr>
          </a:p>
        </p:txBody>
      </p:sp>
      <p:pic>
        <p:nvPicPr>
          <p:cNvPr id="22" name="Picture 21"/>
          <p:cNvPicPr/>
          <p:nvPr/>
        </p:nvPicPr>
        <p:blipFill>
          <a:blip r:embed="rId5" cstate="print"/>
          <a:srcRect/>
          <a:stretch>
            <a:fillRect/>
          </a:stretch>
        </p:blipFill>
        <p:spPr bwMode="auto">
          <a:xfrm>
            <a:off x="762000" y="2362200"/>
            <a:ext cx="3505200" cy="27432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95275" y="107950"/>
            <a:ext cx="8421688" cy="1001323"/>
          </a:xfrm>
        </p:spPr>
        <p:txBody>
          <a:bodyPr>
            <a:normAutofit/>
          </a:bodyPr>
          <a:lstStyle/>
          <a:p>
            <a:r>
              <a:rPr lang="en-US" dirty="0" smtClean="0"/>
              <a:t>Results of Impairment Function I</a:t>
            </a:r>
            <a:r>
              <a:rPr lang="en-US" baseline="-25000" dirty="0" smtClean="0"/>
              <a:t>ST</a:t>
            </a:r>
            <a:endParaRPr lang="en-US" baseline="-25000" dirty="0"/>
          </a:p>
        </p:txBody>
      </p:sp>
      <p:graphicFrame>
        <p:nvGraphicFramePr>
          <p:cNvPr id="6" name="Object 6"/>
          <p:cNvGraphicFramePr>
            <a:graphicFrameLocks noChangeAspect="1"/>
          </p:cNvGraphicFramePr>
          <p:nvPr/>
        </p:nvGraphicFramePr>
        <p:xfrm>
          <a:off x="1981200" y="4495800"/>
          <a:ext cx="5393056" cy="674132"/>
        </p:xfrm>
        <a:graphic>
          <a:graphicData uri="http://schemas.openxmlformats.org/presentationml/2006/ole">
            <p:oleObj spid="_x0000_s109573" name="Equation" r:id="rId4" imgW="2361787" imgH="292123" progId="Equation.DSMT4">
              <p:embed/>
            </p:oleObj>
          </a:graphicData>
        </a:graphic>
      </p:graphicFrame>
      <p:sp>
        <p:nvSpPr>
          <p:cNvPr id="7" name="TextBox 6"/>
          <p:cNvSpPr txBox="1"/>
          <p:nvPr/>
        </p:nvSpPr>
        <p:spPr>
          <a:xfrm>
            <a:off x="228600" y="1295400"/>
            <a:ext cx="990600" cy="461665"/>
          </a:xfrm>
          <a:prstGeom prst="rect">
            <a:avLst/>
          </a:prstGeom>
          <a:noFill/>
        </p:spPr>
        <p:txBody>
          <a:bodyPr wrap="square" rtlCol="0">
            <a:spAutoFit/>
          </a:bodyPr>
          <a:lstStyle/>
          <a:p>
            <a:r>
              <a:rPr lang="en-US" sz="2400" dirty="0">
                <a:solidFill>
                  <a:srgbClr val="FF0000"/>
                </a:solidFill>
              </a:rPr>
              <a:t>S</a:t>
            </a:r>
            <a:r>
              <a:rPr lang="en-US" sz="2400" dirty="0" smtClean="0">
                <a:solidFill>
                  <a:srgbClr val="FF0000"/>
                </a:solidFill>
              </a:rPr>
              <a:t>tall</a:t>
            </a:r>
            <a:endParaRPr lang="en-US" sz="2400" dirty="0">
              <a:solidFill>
                <a:srgbClr val="FF0000"/>
              </a:solidFill>
            </a:endParaRPr>
          </a:p>
        </p:txBody>
      </p:sp>
      <p:sp>
        <p:nvSpPr>
          <p:cNvPr id="8" name="TextBox 7"/>
          <p:cNvSpPr txBox="1"/>
          <p:nvPr/>
        </p:nvSpPr>
        <p:spPr>
          <a:xfrm>
            <a:off x="2666999" y="6096000"/>
            <a:ext cx="2438400" cy="369332"/>
          </a:xfrm>
          <a:prstGeom prst="rect">
            <a:avLst/>
          </a:prstGeom>
          <a:noFill/>
        </p:spPr>
        <p:txBody>
          <a:bodyPr wrap="square" rtlCol="0">
            <a:spAutoFit/>
          </a:bodyPr>
          <a:lstStyle/>
          <a:p>
            <a:r>
              <a:rPr lang="en-US" dirty="0" smtClean="0">
                <a:solidFill>
                  <a:srgbClr val="FF0000"/>
                </a:solidFill>
              </a:rPr>
              <a:t>N</a:t>
            </a:r>
            <a:r>
              <a:rPr lang="en-US" baseline="-25000" dirty="0" smtClean="0">
                <a:solidFill>
                  <a:srgbClr val="FF0000"/>
                </a:solidFill>
              </a:rPr>
              <a:t>ST</a:t>
            </a:r>
            <a:r>
              <a:rPr lang="en-US" dirty="0" smtClean="0">
                <a:solidFill>
                  <a:srgbClr val="7030A0"/>
                </a:solidFill>
              </a:rPr>
              <a:t>: Number of Stall</a:t>
            </a:r>
            <a:endParaRPr lang="en-US" dirty="0">
              <a:solidFill>
                <a:srgbClr val="7030A0"/>
              </a:solidFill>
            </a:endParaRPr>
          </a:p>
        </p:txBody>
      </p:sp>
      <p:sp>
        <p:nvSpPr>
          <p:cNvPr id="9" name="TextBox 8"/>
          <p:cNvSpPr txBox="1"/>
          <p:nvPr/>
        </p:nvSpPr>
        <p:spPr>
          <a:xfrm>
            <a:off x="2590799" y="5562600"/>
            <a:ext cx="3657600" cy="369332"/>
          </a:xfrm>
          <a:prstGeom prst="rect">
            <a:avLst/>
          </a:prstGeom>
          <a:noFill/>
        </p:spPr>
        <p:txBody>
          <a:bodyPr wrap="square" rtlCol="0">
            <a:spAutoFit/>
          </a:bodyPr>
          <a:lstStyle/>
          <a:p>
            <a:r>
              <a:rPr lang="en-US" dirty="0" smtClean="0">
                <a:solidFill>
                  <a:srgbClr val="7030A0"/>
                </a:solidFill>
              </a:rPr>
              <a:t> </a:t>
            </a:r>
            <a:r>
              <a:rPr lang="en-US" dirty="0" smtClean="0">
                <a:solidFill>
                  <a:srgbClr val="FF0000"/>
                </a:solidFill>
              </a:rPr>
              <a:t>D</a:t>
            </a:r>
            <a:r>
              <a:rPr lang="en-US" baseline="-25000" dirty="0" smtClean="0">
                <a:solidFill>
                  <a:srgbClr val="FF0000"/>
                </a:solidFill>
              </a:rPr>
              <a:t>ST</a:t>
            </a:r>
            <a:r>
              <a:rPr lang="en-US" baseline="-25000" dirty="0" smtClean="0">
                <a:solidFill>
                  <a:srgbClr val="7030A0"/>
                </a:solidFill>
              </a:rPr>
              <a:t>: </a:t>
            </a:r>
            <a:r>
              <a:rPr lang="en-US" dirty="0" smtClean="0">
                <a:solidFill>
                  <a:srgbClr val="7030A0"/>
                </a:solidFill>
              </a:rPr>
              <a:t>Total Duration of Stall</a:t>
            </a:r>
            <a:endParaRPr lang="en-US" dirty="0">
              <a:solidFill>
                <a:srgbClr val="7030A0"/>
              </a:solidFill>
            </a:endParaRPr>
          </a:p>
        </p:txBody>
      </p:sp>
      <p:graphicFrame>
        <p:nvGraphicFramePr>
          <p:cNvPr id="10" name="Table 9"/>
          <p:cNvGraphicFramePr>
            <a:graphicFrameLocks noGrp="1"/>
          </p:cNvGraphicFramePr>
          <p:nvPr/>
        </p:nvGraphicFramePr>
        <p:xfrm>
          <a:off x="1066800" y="1905000"/>
          <a:ext cx="7848598" cy="1706880"/>
        </p:xfrm>
        <a:graphic>
          <a:graphicData uri="http://schemas.openxmlformats.org/drawingml/2006/table">
            <a:tbl>
              <a:tblPr/>
              <a:tblGrid>
                <a:gridCol w="1109901"/>
                <a:gridCol w="713509"/>
                <a:gridCol w="713508"/>
                <a:gridCol w="634230"/>
                <a:gridCol w="634230"/>
                <a:gridCol w="645524"/>
                <a:gridCol w="860771"/>
                <a:gridCol w="708126"/>
                <a:gridCol w="560334"/>
                <a:gridCol w="125466"/>
                <a:gridCol w="588042"/>
                <a:gridCol w="554957"/>
              </a:tblGrid>
              <a:tr h="162560">
                <a:tc>
                  <a:txBody>
                    <a:bodyPr/>
                    <a:lstStyle/>
                    <a:p>
                      <a:pPr marL="0" marR="0" algn="ctr">
                        <a:spcBef>
                          <a:spcPts val="0"/>
                        </a:spcBef>
                        <a:spcAft>
                          <a:spcPts val="200"/>
                        </a:spcAft>
                      </a:pPr>
                      <a:r>
                        <a:rPr lang="en-US" sz="1600" dirty="0">
                          <a:latin typeface="Times New Roman"/>
                          <a:ea typeface="宋体"/>
                        </a:rPr>
                        <a:t>Video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dirty="0">
                          <a:latin typeface="Times New Roman"/>
                          <a:ea typeface="宋体"/>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dirty="0">
                          <a:latin typeface="Times New Roman"/>
                          <a:ea typeface="宋体"/>
                        </a:rPr>
                        <a:t>11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spcBef>
                          <a:spcPts val="0"/>
                        </a:spcBef>
                        <a:spcAft>
                          <a:spcPts val="200"/>
                        </a:spcAft>
                      </a:pPr>
                      <a:r>
                        <a:rPr lang="en-US" sz="1600" dirty="0">
                          <a:latin typeface="Times New Roman"/>
                          <a:ea typeface="宋体"/>
                        </a:rPr>
                        <a:t>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200"/>
                        </a:spcAft>
                      </a:pPr>
                      <a:r>
                        <a:rPr lang="en-US" sz="1600">
                          <a:latin typeface="Times New Roman"/>
                          <a:ea typeface="宋体"/>
                        </a:rPr>
                        <a:t>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60">
                <a:tc>
                  <a:txBody>
                    <a:bodyPr/>
                    <a:lstStyle/>
                    <a:p>
                      <a:pPr marL="0" marR="0" algn="ctr">
                        <a:spcBef>
                          <a:spcPts val="0"/>
                        </a:spcBef>
                        <a:spcAft>
                          <a:spcPts val="200"/>
                        </a:spcAft>
                      </a:pPr>
                      <a:r>
                        <a:rPr lang="en-US" sz="1600">
                          <a:latin typeface="Times New Roman"/>
                          <a:ea typeface="宋体"/>
                        </a:rPr>
                        <a:t>Stall Duration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ctr">
                        <a:spcBef>
                          <a:spcPts val="0"/>
                        </a:spcBef>
                        <a:spcAft>
                          <a:spcPts val="200"/>
                        </a:spcAft>
                      </a:pPr>
                      <a:r>
                        <a:rPr lang="en-US" sz="1600">
                          <a:latin typeface="Times New Roman"/>
                          <a:ea typeface="宋体"/>
                        </a:rPr>
                        <a:t>4 sec</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200"/>
                        </a:spcAft>
                      </a:pPr>
                      <a:r>
                        <a:rPr lang="en-US" sz="1600" dirty="0">
                          <a:latin typeface="Times New Roman"/>
                          <a:ea typeface="宋体"/>
                        </a:rPr>
                        <a:t>8 sec</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200"/>
                        </a:spcAft>
                      </a:pPr>
                      <a:r>
                        <a:rPr lang="en-US" sz="1600">
                          <a:latin typeface="Times New Roman"/>
                          <a:ea typeface="宋体"/>
                        </a:rPr>
                        <a:t>12 sec</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213360">
                <a:tc>
                  <a:txBody>
                    <a:bodyPr/>
                    <a:lstStyle/>
                    <a:p>
                      <a:pPr marL="0" marR="0" algn="ctr">
                        <a:spcBef>
                          <a:spcPts val="0"/>
                        </a:spcBef>
                        <a:spcAft>
                          <a:spcPts val="200"/>
                        </a:spcAft>
                      </a:pPr>
                      <a:r>
                        <a:rPr lang="en-US" sz="1600">
                          <a:latin typeface="Times New Roman"/>
                          <a:ea typeface="宋体"/>
                        </a:rPr>
                        <a:t>Stall 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dirty="0">
                          <a:latin typeface="Times New Roman"/>
                          <a:ea typeface="宋体"/>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dirty="0">
                          <a:latin typeface="Times New Roman"/>
                          <a:ea typeface="宋体"/>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dirty="0">
                          <a:latin typeface="Times New Roman"/>
                          <a:ea typeface="宋体"/>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spcBef>
                          <a:spcPts val="0"/>
                        </a:spcBef>
                        <a:spcAft>
                          <a:spcPts val="200"/>
                        </a:spcAft>
                      </a:pPr>
                      <a:r>
                        <a:rPr lang="en-US" sz="1600" dirty="0">
                          <a:latin typeface="Times New Roman"/>
                          <a:ea typeface="宋体"/>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spcBef>
                          <a:spcPts val="0"/>
                        </a:spcBef>
                        <a:spcAft>
                          <a:spcPts val="200"/>
                        </a:spcAft>
                      </a:pPr>
                      <a:endParaRPr lang="en-US" sz="16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dirty="0">
                          <a:latin typeface="Times New Roman"/>
                          <a:ea typeface="宋体"/>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60">
                <a:tc>
                  <a:txBody>
                    <a:bodyPr/>
                    <a:lstStyle/>
                    <a:p>
                      <a:pPr marL="0" marR="0" algn="ctr">
                        <a:spcBef>
                          <a:spcPts val="0"/>
                        </a:spcBef>
                        <a:spcAft>
                          <a:spcPts val="200"/>
                        </a:spcAft>
                      </a:pPr>
                      <a:r>
                        <a:rPr lang="en-US" sz="1600" dirty="0">
                          <a:latin typeface="Times New Roman"/>
                          <a:ea typeface="宋体"/>
                        </a:rPr>
                        <a:t>Impairment 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16.5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dirty="0">
                          <a:latin typeface="Times New Roman"/>
                          <a:ea typeface="宋体"/>
                        </a:rPr>
                        <a:t>21.8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dirty="0">
                          <a:latin typeface="Times New Roman"/>
                          <a:ea typeface="宋体"/>
                        </a:rPr>
                        <a:t>31.3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dirty="0">
                          <a:latin typeface="Times New Roman"/>
                          <a:ea typeface="宋体"/>
                        </a:rPr>
                        <a:t>31.1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dirty="0">
                          <a:latin typeface="Times New Roman"/>
                          <a:ea typeface="宋体"/>
                        </a:rPr>
                        <a:t>27.3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33.3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47.5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spcBef>
                          <a:spcPts val="0"/>
                        </a:spcBef>
                        <a:spcAft>
                          <a:spcPts val="200"/>
                        </a:spcAft>
                      </a:pPr>
                      <a:r>
                        <a:rPr lang="en-US" sz="1600">
                          <a:latin typeface="Times New Roman"/>
                          <a:ea typeface="宋体"/>
                        </a:rPr>
                        <a:t>40.8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spcBef>
                          <a:spcPts val="0"/>
                        </a:spcBef>
                        <a:spcAft>
                          <a:spcPts val="200"/>
                        </a:spcAft>
                      </a:pPr>
                      <a:endParaRPr lang="en-US" sz="16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37.5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dirty="0">
                          <a:latin typeface="Times New Roman"/>
                          <a:ea typeface="宋体"/>
                        </a:rPr>
                        <a:t>58.5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nvGraphicFramePr>
        <p:xfrm>
          <a:off x="5791199" y="5791200"/>
          <a:ext cx="1524001" cy="609600"/>
        </p:xfrm>
        <a:graphic>
          <a:graphicData uri="http://schemas.openxmlformats.org/drawingml/2006/table">
            <a:tbl>
              <a:tblPr/>
              <a:tblGrid>
                <a:gridCol w="489581"/>
                <a:gridCol w="517210"/>
                <a:gridCol w="517210"/>
              </a:tblGrid>
              <a:tr h="304800">
                <a:tc>
                  <a:txBody>
                    <a:bodyPr/>
                    <a:lstStyle/>
                    <a:p>
                      <a:pPr marL="0" marR="0" algn="ctr">
                        <a:spcBef>
                          <a:spcPts val="0"/>
                        </a:spcBef>
                        <a:spcAft>
                          <a:spcPts val="0"/>
                        </a:spcAft>
                      </a:pPr>
                      <a:r>
                        <a:rPr lang="en-US" sz="1600" dirty="0">
                          <a:latin typeface="Times New Roman"/>
                          <a:ea typeface="宋体"/>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latin typeface="Times New Roman"/>
                          <a:ea typeface="宋体"/>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latin typeface="Times New Roman"/>
                          <a:ea typeface="宋体"/>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ctr">
                        <a:spcBef>
                          <a:spcPts val="0"/>
                        </a:spcBef>
                        <a:spcAft>
                          <a:spcPts val="0"/>
                        </a:spcAft>
                      </a:pPr>
                      <a:r>
                        <a:rPr lang="en-US" sz="1600">
                          <a:latin typeface="Times New Roman"/>
                          <a:ea typeface="宋体"/>
                        </a:rPr>
                        <a:t>3.8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latin typeface="Times New Roman"/>
                          <a:ea typeface="宋体"/>
                        </a:rPr>
                        <a:t>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latin typeface="Times New Roman"/>
                          <a:ea typeface="宋体"/>
                        </a:rPr>
                        <a:t>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nvGraphicFramePr>
        <p:xfrm>
          <a:off x="963613" y="4002901"/>
          <a:ext cx="6775450" cy="622300"/>
        </p:xfrm>
        <a:graphic>
          <a:graphicData uri="http://schemas.openxmlformats.org/presentationml/2006/ole">
            <p:oleObj spid="_x0000_s103429" name="Equation" r:id="rId4" imgW="4977665" imgH="456924" progId="Equation.DSMT4">
              <p:embed/>
            </p:oleObj>
          </a:graphicData>
        </a:graphic>
      </p:graphicFrame>
      <p:sp>
        <p:nvSpPr>
          <p:cNvPr id="6" name="Oval 5"/>
          <p:cNvSpPr/>
          <p:nvPr/>
        </p:nvSpPr>
        <p:spPr>
          <a:xfrm>
            <a:off x="2057400" y="3914001"/>
            <a:ext cx="1498600" cy="8382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11600" y="3914001"/>
            <a:ext cx="4318000" cy="8382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032000" y="2923401"/>
            <a:ext cx="2362200" cy="646331"/>
          </a:xfrm>
          <a:prstGeom prst="rect">
            <a:avLst/>
          </a:prstGeom>
          <a:noFill/>
        </p:spPr>
        <p:txBody>
          <a:bodyPr wrap="square" rtlCol="0">
            <a:spAutoFit/>
          </a:bodyPr>
          <a:lstStyle/>
          <a:p>
            <a:r>
              <a:rPr lang="en-US" dirty="0" smtClean="0"/>
              <a:t>Impairment caused by low bit rate itself</a:t>
            </a:r>
            <a:endParaRPr lang="en-US" dirty="0"/>
          </a:p>
        </p:txBody>
      </p:sp>
      <p:sp>
        <p:nvSpPr>
          <p:cNvPr id="9" name="TextBox 8"/>
          <p:cNvSpPr txBox="1"/>
          <p:nvPr/>
        </p:nvSpPr>
        <p:spPr>
          <a:xfrm>
            <a:off x="5537200" y="2923401"/>
            <a:ext cx="3352800" cy="646331"/>
          </a:xfrm>
          <a:prstGeom prst="rect">
            <a:avLst/>
          </a:prstGeom>
          <a:noFill/>
        </p:spPr>
        <p:txBody>
          <a:bodyPr wrap="square" rtlCol="0">
            <a:spAutoFit/>
          </a:bodyPr>
          <a:lstStyle/>
          <a:p>
            <a:r>
              <a:rPr lang="en-US" dirty="0" smtClean="0"/>
              <a:t>Impairment caused by bit rate change</a:t>
            </a:r>
            <a:endParaRPr lang="en-US" dirty="0"/>
          </a:p>
        </p:txBody>
      </p:sp>
      <p:cxnSp>
        <p:nvCxnSpPr>
          <p:cNvPr id="10" name="Straight Arrow Connector 9"/>
          <p:cNvCxnSpPr>
            <a:stCxn id="6" idx="0"/>
          </p:cNvCxnSpPr>
          <p:nvPr/>
        </p:nvCxnSpPr>
        <p:spPr>
          <a:xfrm flipV="1">
            <a:off x="2806700" y="3441145"/>
            <a:ext cx="406400" cy="4728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0"/>
          </p:cNvCxnSpPr>
          <p:nvPr/>
        </p:nvCxnSpPr>
        <p:spPr>
          <a:xfrm flipV="1">
            <a:off x="6070600" y="3456801"/>
            <a:ext cx="711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1143000"/>
            <a:ext cx="2209800" cy="461665"/>
          </a:xfrm>
          <a:prstGeom prst="rect">
            <a:avLst/>
          </a:prstGeom>
          <a:noFill/>
        </p:spPr>
        <p:txBody>
          <a:bodyPr wrap="square" rtlCol="0">
            <a:spAutoFit/>
          </a:bodyPr>
          <a:lstStyle/>
          <a:p>
            <a:r>
              <a:rPr lang="en-US" sz="2400" dirty="0" smtClean="0">
                <a:solidFill>
                  <a:srgbClr val="FF0000"/>
                </a:solidFill>
              </a:rPr>
              <a:t>Level Variation</a:t>
            </a:r>
            <a:endParaRPr lang="en-US" sz="2400" dirty="0">
              <a:solidFill>
                <a:srgbClr val="FF0000"/>
              </a:solidFill>
            </a:endParaRPr>
          </a:p>
        </p:txBody>
      </p:sp>
      <p:sp>
        <p:nvSpPr>
          <p:cNvPr id="14" name="TextBox 13"/>
          <p:cNvSpPr txBox="1"/>
          <p:nvPr/>
        </p:nvSpPr>
        <p:spPr>
          <a:xfrm>
            <a:off x="1371600" y="4828401"/>
            <a:ext cx="7162800" cy="369332"/>
          </a:xfrm>
          <a:prstGeom prst="rect">
            <a:avLst/>
          </a:prstGeom>
          <a:noFill/>
        </p:spPr>
        <p:txBody>
          <a:bodyPr wrap="square" rtlCol="0">
            <a:spAutoFit/>
          </a:bodyPr>
          <a:lstStyle/>
          <a:p>
            <a:r>
              <a:rPr lang="en-US" dirty="0" smtClean="0">
                <a:solidFill>
                  <a:srgbClr val="7030A0"/>
                </a:solidFill>
              </a:rPr>
              <a:t> </a:t>
            </a:r>
            <a:r>
              <a:rPr lang="en-US" dirty="0" err="1" smtClean="0">
                <a:solidFill>
                  <a:srgbClr val="FF0000"/>
                </a:solidFill>
              </a:rPr>
              <a:t>VQM</a:t>
            </a:r>
            <a:r>
              <a:rPr lang="en-US" baseline="-25000" dirty="0" err="1" smtClean="0">
                <a:solidFill>
                  <a:srgbClr val="FF0000"/>
                </a:solidFill>
              </a:rPr>
              <a:t>i</a:t>
            </a:r>
            <a:r>
              <a:rPr lang="en-US" baseline="-25000" dirty="0" smtClean="0">
                <a:solidFill>
                  <a:srgbClr val="7030A0"/>
                </a:solidFill>
              </a:rPr>
              <a:t>: </a:t>
            </a:r>
            <a:r>
              <a:rPr lang="en-US" dirty="0" smtClean="0">
                <a:solidFill>
                  <a:srgbClr val="7030A0"/>
                </a:solidFill>
              </a:rPr>
              <a:t>VQM (objective video frame quality) for segment </a:t>
            </a:r>
            <a:r>
              <a:rPr lang="en-US" dirty="0" err="1" smtClean="0">
                <a:solidFill>
                  <a:srgbClr val="7030A0"/>
                </a:solidFill>
              </a:rPr>
              <a:t>i</a:t>
            </a:r>
            <a:endParaRPr lang="en-US" dirty="0">
              <a:solidFill>
                <a:srgbClr val="7030A0"/>
              </a:solidFill>
            </a:endParaRPr>
          </a:p>
        </p:txBody>
      </p:sp>
      <p:sp>
        <p:nvSpPr>
          <p:cNvPr id="15" name="Title 1"/>
          <p:cNvSpPr>
            <a:spLocks noGrp="1"/>
          </p:cNvSpPr>
          <p:nvPr>
            <p:ph type="title"/>
          </p:nvPr>
        </p:nvSpPr>
        <p:spPr>
          <a:xfrm>
            <a:off x="295275" y="107950"/>
            <a:ext cx="8421688" cy="1001323"/>
          </a:xfrm>
        </p:spPr>
        <p:txBody>
          <a:bodyPr>
            <a:normAutofit/>
          </a:bodyPr>
          <a:lstStyle/>
          <a:p>
            <a:r>
              <a:rPr lang="en-US" dirty="0" smtClean="0"/>
              <a:t>Results of Impairment Function I</a:t>
            </a:r>
            <a:r>
              <a:rPr lang="en-US" baseline="-25000" dirty="0" smtClean="0"/>
              <a:t>LV</a:t>
            </a:r>
            <a:endParaRPr lang="en-US" baseline="-25000" dirty="0"/>
          </a:p>
        </p:txBody>
      </p:sp>
      <p:sp>
        <p:nvSpPr>
          <p:cNvPr id="16" name="TextBox 15"/>
          <p:cNvSpPr txBox="1"/>
          <p:nvPr/>
        </p:nvSpPr>
        <p:spPr>
          <a:xfrm>
            <a:off x="381000" y="1628001"/>
            <a:ext cx="8153400" cy="1323439"/>
          </a:xfrm>
          <a:prstGeom prst="rect">
            <a:avLst/>
          </a:prstGeom>
          <a:noFill/>
        </p:spPr>
        <p:txBody>
          <a:bodyPr wrap="square" rtlCol="0">
            <a:spAutoFit/>
          </a:bodyPr>
          <a:lstStyle/>
          <a:p>
            <a:r>
              <a:rPr lang="en-US" sz="2000" dirty="0" smtClean="0"/>
              <a:t>Different service providers may encode/prepare DASH video using different settings. In order to ensure that I</a:t>
            </a:r>
            <a:r>
              <a:rPr lang="en-US" sz="2000" baseline="-25000" dirty="0" smtClean="0"/>
              <a:t>LV</a:t>
            </a:r>
            <a:r>
              <a:rPr lang="en-US" sz="2000" dirty="0" smtClean="0"/>
              <a:t> is generally applicable, instead of using ‘</a:t>
            </a:r>
            <a:r>
              <a:rPr lang="en-US" sz="2000" i="1" dirty="0" smtClean="0">
                <a:solidFill>
                  <a:srgbClr val="7030A0"/>
                </a:solidFill>
              </a:rPr>
              <a:t>Level</a:t>
            </a:r>
            <a:r>
              <a:rPr lang="en-US" sz="2000" dirty="0" smtClean="0"/>
              <a:t>‘, we use </a:t>
            </a:r>
            <a:r>
              <a:rPr lang="en-US" sz="2000" i="1" dirty="0" err="1" smtClean="0">
                <a:solidFill>
                  <a:srgbClr val="7030A0"/>
                </a:solidFill>
              </a:rPr>
              <a:t>VQM</a:t>
            </a:r>
            <a:r>
              <a:rPr lang="en-US" sz="2000" i="1" baseline="-25000" dirty="0" err="1" smtClean="0">
                <a:solidFill>
                  <a:srgbClr val="7030A0"/>
                </a:solidFill>
              </a:rPr>
              <a:t>i</a:t>
            </a:r>
            <a:r>
              <a:rPr lang="en-US" sz="2000" i="1" baseline="-25000" dirty="0" smtClean="0">
                <a:solidFill>
                  <a:srgbClr val="7030A0"/>
                </a:solidFill>
              </a:rPr>
              <a:t> </a:t>
            </a:r>
            <a:r>
              <a:rPr lang="en-US" sz="2000" i="1" baseline="-25000" dirty="0" smtClean="0"/>
              <a:t> </a:t>
            </a:r>
            <a:r>
              <a:rPr lang="en-US" sz="2000" dirty="0" smtClean="0"/>
              <a:t> to indicate the visual quality of a encoded DASH segment </a:t>
            </a:r>
            <a:r>
              <a:rPr lang="en-US" sz="2000" i="1" dirty="0" err="1" smtClean="0"/>
              <a:t>i</a:t>
            </a:r>
            <a:r>
              <a:rPr lang="en-US" sz="2000" dirty="0" smtClean="0"/>
              <a:t>.   </a:t>
            </a:r>
            <a:endParaRPr lang="en-US" sz="2000" i="1" baseline="-25000" dirty="0"/>
          </a:p>
        </p:txBody>
      </p:sp>
      <p:graphicFrame>
        <p:nvGraphicFramePr>
          <p:cNvPr id="18" name="Table 17"/>
          <p:cNvGraphicFramePr>
            <a:graphicFrameLocks noGrp="1"/>
          </p:cNvGraphicFramePr>
          <p:nvPr/>
        </p:nvGraphicFramePr>
        <p:xfrm>
          <a:off x="3581400" y="6324600"/>
          <a:ext cx="2514600" cy="457200"/>
        </p:xfrm>
        <a:graphic>
          <a:graphicData uri="http://schemas.openxmlformats.org/drawingml/2006/table">
            <a:tbl>
              <a:tblPr/>
              <a:tblGrid>
                <a:gridCol w="628650"/>
                <a:gridCol w="628650"/>
                <a:gridCol w="628650"/>
                <a:gridCol w="628650"/>
              </a:tblGrid>
              <a:tr h="228600">
                <a:tc>
                  <a:txBody>
                    <a:bodyPr/>
                    <a:lstStyle/>
                    <a:p>
                      <a:pPr marL="0" marR="0" algn="ctr">
                        <a:spcBef>
                          <a:spcPts val="0"/>
                        </a:spcBef>
                        <a:spcAft>
                          <a:spcPts val="0"/>
                        </a:spcAft>
                      </a:pPr>
                      <a:r>
                        <a:rPr lang="en-US" sz="1400" dirty="0">
                          <a:latin typeface="Times New Roman"/>
                          <a:ea typeface="宋体"/>
                        </a:rPr>
                        <a:t>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latin typeface="Times New Roman"/>
                          <a:ea typeface="宋体"/>
                        </a:rPr>
                        <a:t>B</a:t>
                      </a:r>
                      <a:r>
                        <a:rPr lang="en-US" sz="1400" baseline="-25000" dirty="0">
                          <a:latin typeface="Times New Roman"/>
                          <a:ea typeface="宋体"/>
                        </a:rPr>
                        <a:t>1</a:t>
                      </a:r>
                      <a:endParaRPr lang="en-US" sz="14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latin typeface="Times New Roman"/>
                          <a:ea typeface="宋体"/>
                        </a:rPr>
                        <a:t>B</a:t>
                      </a:r>
                      <a:r>
                        <a:rPr lang="en-US" sz="1400" baseline="-25000" dirty="0">
                          <a:latin typeface="Times New Roman"/>
                          <a:ea typeface="宋体"/>
                        </a:rPr>
                        <a:t>2</a:t>
                      </a:r>
                      <a:endParaRPr lang="en-US" sz="14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smtClean="0">
                          <a:solidFill>
                            <a:schemeClr val="tx1"/>
                          </a:solidFill>
                        </a:rPr>
                        <a:t>µ</a:t>
                      </a:r>
                      <a:endParaRPr lang="en-US" sz="1500" dirty="0">
                        <a:solidFill>
                          <a:schemeClr val="tx1"/>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ctr">
                        <a:spcBef>
                          <a:spcPts val="0"/>
                        </a:spcBef>
                        <a:spcAft>
                          <a:spcPts val="0"/>
                        </a:spcAft>
                      </a:pPr>
                      <a:r>
                        <a:rPr lang="en-US" sz="1400" dirty="0">
                          <a:latin typeface="Times New Roman"/>
                          <a:ea typeface="宋体"/>
                        </a:rPr>
                        <a:t>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latin typeface="Times New Roman"/>
                          <a:ea typeface="宋体"/>
                        </a:rPr>
                        <a:t>75.6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latin typeface="Times New Roman"/>
                          <a:ea typeface="宋体"/>
                        </a:rPr>
                        <a:t>48.2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smtClean="0">
                          <a:latin typeface="Times New Roman"/>
                          <a:ea typeface="宋体"/>
                        </a:rPr>
                        <a:t>0.05</a:t>
                      </a:r>
                      <a:endParaRPr lang="en-US" sz="14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 name="TextBox 16"/>
          <p:cNvSpPr txBox="1"/>
          <p:nvPr/>
        </p:nvSpPr>
        <p:spPr>
          <a:xfrm>
            <a:off x="1371600" y="5209401"/>
            <a:ext cx="7162800" cy="369332"/>
          </a:xfrm>
          <a:prstGeom prst="rect">
            <a:avLst/>
          </a:prstGeom>
          <a:noFill/>
        </p:spPr>
        <p:txBody>
          <a:bodyPr wrap="square" rtlCol="0">
            <a:spAutoFit/>
          </a:bodyPr>
          <a:lstStyle/>
          <a:p>
            <a:r>
              <a:rPr lang="en-US" dirty="0" smtClean="0">
                <a:solidFill>
                  <a:srgbClr val="FF0000"/>
                </a:solidFill>
              </a:rPr>
              <a:t>T: </a:t>
            </a:r>
            <a:r>
              <a:rPr lang="en-US" dirty="0" smtClean="0">
                <a:solidFill>
                  <a:srgbClr val="7030A0"/>
                </a:solidFill>
              </a:rPr>
              <a:t>the length of each segments (second) </a:t>
            </a:r>
            <a:endParaRPr lang="en-US" dirty="0">
              <a:solidFill>
                <a:srgbClr val="7030A0"/>
              </a:solidFill>
            </a:endParaRPr>
          </a:p>
        </p:txBody>
      </p:sp>
      <p:sp>
        <p:nvSpPr>
          <p:cNvPr id="19" name="TextBox 18"/>
          <p:cNvSpPr txBox="1"/>
          <p:nvPr/>
        </p:nvSpPr>
        <p:spPr>
          <a:xfrm>
            <a:off x="1371600" y="5525869"/>
            <a:ext cx="7162800" cy="646331"/>
          </a:xfrm>
          <a:prstGeom prst="rect">
            <a:avLst/>
          </a:prstGeom>
          <a:noFill/>
        </p:spPr>
        <p:txBody>
          <a:bodyPr wrap="square" rtlCol="0">
            <a:spAutoFit/>
          </a:bodyPr>
          <a:lstStyle/>
          <a:p>
            <a:r>
              <a:rPr lang="en-US" dirty="0" smtClean="0">
                <a:solidFill>
                  <a:srgbClr val="FF0000"/>
                </a:solidFill>
              </a:rPr>
              <a:t>D</a:t>
            </a:r>
            <a:r>
              <a:rPr lang="en-US" baseline="-25000" dirty="0" smtClean="0">
                <a:solidFill>
                  <a:srgbClr val="FF0000"/>
                </a:solidFill>
              </a:rPr>
              <a:t>i</a:t>
            </a:r>
            <a:r>
              <a:rPr lang="en-US" dirty="0" smtClean="0">
                <a:solidFill>
                  <a:srgbClr val="FF0000"/>
                </a:solidFill>
              </a:rPr>
              <a:t>: </a:t>
            </a:r>
            <a:r>
              <a:rPr lang="en-US" dirty="0" smtClean="0">
                <a:solidFill>
                  <a:srgbClr val="7030A0"/>
                </a:solidFill>
              </a:rPr>
              <a:t>the number of continuous segments right before segment </a:t>
            </a:r>
            <a:r>
              <a:rPr lang="en-US" i="1" dirty="0" err="1" smtClean="0">
                <a:solidFill>
                  <a:srgbClr val="7030A0"/>
                </a:solidFill>
              </a:rPr>
              <a:t>i</a:t>
            </a:r>
            <a:r>
              <a:rPr lang="en-US" i="1" dirty="0" smtClean="0">
                <a:solidFill>
                  <a:srgbClr val="7030A0"/>
                </a:solidFill>
              </a:rPr>
              <a:t> </a:t>
            </a:r>
            <a:r>
              <a:rPr lang="en-US" dirty="0" smtClean="0">
                <a:solidFill>
                  <a:srgbClr val="7030A0"/>
                </a:solidFill>
              </a:rPr>
              <a:t>that</a:t>
            </a:r>
            <a:r>
              <a:rPr lang="en-US" i="1" dirty="0" smtClean="0">
                <a:solidFill>
                  <a:srgbClr val="7030A0"/>
                </a:solidFill>
              </a:rPr>
              <a:t> </a:t>
            </a:r>
            <a:r>
              <a:rPr lang="en-US" dirty="0" smtClean="0">
                <a:solidFill>
                  <a:srgbClr val="7030A0"/>
                </a:solidFill>
              </a:rPr>
              <a:t>have VQM value within range: [</a:t>
            </a:r>
            <a:r>
              <a:rPr lang="en-US" dirty="0" err="1" smtClean="0">
                <a:solidFill>
                  <a:srgbClr val="7030A0"/>
                </a:solidFill>
              </a:rPr>
              <a:t>VQM</a:t>
            </a:r>
            <a:r>
              <a:rPr lang="en-US" baseline="-25000" dirty="0" err="1" smtClean="0">
                <a:solidFill>
                  <a:srgbClr val="7030A0"/>
                </a:solidFill>
              </a:rPr>
              <a:t>i</a:t>
            </a:r>
            <a:r>
              <a:rPr lang="en-US" dirty="0" smtClean="0">
                <a:solidFill>
                  <a:srgbClr val="7030A0"/>
                </a:solidFill>
              </a:rPr>
              <a:t>-µ, </a:t>
            </a:r>
            <a:r>
              <a:rPr lang="en-US" dirty="0" err="1" smtClean="0">
                <a:solidFill>
                  <a:srgbClr val="7030A0"/>
                </a:solidFill>
              </a:rPr>
              <a:t>VQM</a:t>
            </a:r>
            <a:r>
              <a:rPr lang="en-US" baseline="-25000" dirty="0" err="1" smtClean="0">
                <a:solidFill>
                  <a:srgbClr val="7030A0"/>
                </a:solidFill>
              </a:rPr>
              <a:t>i</a:t>
            </a:r>
            <a:r>
              <a:rPr lang="en-US" dirty="0" smtClean="0">
                <a:solidFill>
                  <a:srgbClr val="7030A0"/>
                </a:solidFill>
              </a:rPr>
              <a:t>+µ ].</a:t>
            </a:r>
            <a:endParaRPr lang="en-US" dirty="0">
              <a:solidFill>
                <a:srgbClr val="7030A0"/>
              </a:solidFill>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271463"/>
            <a:ext cx="9144000" cy="436562"/>
          </a:xfrm>
        </p:spPr>
        <p:txBody>
          <a:bodyPr>
            <a:normAutofit fontScale="90000"/>
          </a:bodyPr>
          <a:lstStyle/>
          <a:p>
            <a:r>
              <a:rPr lang="en-US" altLang="zh-CN" dirty="0" smtClean="0">
                <a:ea typeface="宋体" pitchFamily="2" charset="-122"/>
              </a:rPr>
              <a:t>Summary</a:t>
            </a:r>
          </a:p>
        </p:txBody>
      </p:sp>
      <p:sp>
        <p:nvSpPr>
          <p:cNvPr id="25603" name="Rectangle 2"/>
          <p:cNvSpPr>
            <a:spLocks noChangeArrowheads="1"/>
          </p:cNvSpPr>
          <p:nvPr/>
        </p:nvSpPr>
        <p:spPr bwMode="auto">
          <a:xfrm>
            <a:off x="0" y="0"/>
            <a:ext cx="9144000" cy="0"/>
          </a:xfrm>
          <a:prstGeom prst="rect">
            <a:avLst/>
          </a:prstGeom>
          <a:noFill/>
          <a:ln w="12700" algn="ctr">
            <a:noFill/>
            <a:miter lim="800000"/>
            <a:headEnd/>
            <a:tailEnd/>
          </a:ln>
        </p:spPr>
        <p:txBody>
          <a:bodyPr wrap="none" lIns="90487" tIns="44450" rIns="90487" bIns="44450" anchor="ctr">
            <a:spAutoFit/>
          </a:bodyPr>
          <a:lstStyle/>
          <a:p>
            <a:endParaRPr lang="zh-CN" altLang="en-US">
              <a:ea typeface="宋体" pitchFamily="2" charset="-122"/>
            </a:endParaRPr>
          </a:p>
        </p:txBody>
      </p:sp>
      <p:sp>
        <p:nvSpPr>
          <p:cNvPr id="25604" name="Rectangle 4"/>
          <p:cNvSpPr>
            <a:spLocks noChangeArrowheads="1"/>
          </p:cNvSpPr>
          <p:nvPr/>
        </p:nvSpPr>
        <p:spPr bwMode="auto">
          <a:xfrm>
            <a:off x="0" y="0"/>
            <a:ext cx="9144000" cy="0"/>
          </a:xfrm>
          <a:prstGeom prst="rect">
            <a:avLst/>
          </a:prstGeom>
          <a:noFill/>
          <a:ln w="12700" algn="ctr">
            <a:noFill/>
            <a:miter lim="800000"/>
            <a:headEnd/>
            <a:tailEnd/>
          </a:ln>
        </p:spPr>
        <p:txBody>
          <a:bodyPr wrap="none" lIns="90487" tIns="44450" rIns="90487" bIns="44450" anchor="ctr">
            <a:spAutoFit/>
          </a:bodyPr>
          <a:lstStyle/>
          <a:p>
            <a:endParaRPr lang="zh-CN" altLang="en-US">
              <a:ea typeface="宋体" pitchFamily="2" charset="-122"/>
            </a:endParaRPr>
          </a:p>
        </p:txBody>
      </p:sp>
      <p:sp>
        <p:nvSpPr>
          <p:cNvPr id="25605" name="Rectangle 7"/>
          <p:cNvSpPr>
            <a:spLocks noChangeArrowheads="1"/>
          </p:cNvSpPr>
          <p:nvPr/>
        </p:nvSpPr>
        <p:spPr bwMode="auto">
          <a:xfrm>
            <a:off x="0" y="0"/>
            <a:ext cx="9144000" cy="0"/>
          </a:xfrm>
          <a:prstGeom prst="rect">
            <a:avLst/>
          </a:prstGeom>
          <a:noFill/>
          <a:ln w="12700" algn="ctr">
            <a:noFill/>
            <a:miter lim="800000"/>
            <a:headEnd/>
            <a:tailEnd/>
          </a:ln>
        </p:spPr>
        <p:txBody>
          <a:bodyPr wrap="none" lIns="90487" tIns="44450" rIns="90487" bIns="44450" anchor="ctr">
            <a:spAutoFit/>
          </a:bodyPr>
          <a:lstStyle/>
          <a:p>
            <a:endParaRPr lang="zh-CN" altLang="en-US">
              <a:ea typeface="宋体" pitchFamily="2" charset="-122"/>
            </a:endParaRPr>
          </a:p>
        </p:txBody>
      </p:sp>
      <p:sp>
        <p:nvSpPr>
          <p:cNvPr id="25606" name="Rectangle 5"/>
          <p:cNvSpPr>
            <a:spLocks noChangeArrowheads="1"/>
          </p:cNvSpPr>
          <p:nvPr/>
        </p:nvSpPr>
        <p:spPr bwMode="auto">
          <a:xfrm>
            <a:off x="0" y="0"/>
            <a:ext cx="9144000" cy="0"/>
          </a:xfrm>
          <a:prstGeom prst="rect">
            <a:avLst/>
          </a:prstGeom>
          <a:noFill/>
          <a:ln w="12700" algn="ctr">
            <a:noFill/>
            <a:miter lim="800000"/>
            <a:headEnd/>
            <a:tailEnd/>
          </a:ln>
        </p:spPr>
        <p:txBody>
          <a:bodyPr wrap="none" lIns="90487" tIns="44450" rIns="90487" bIns="44450" anchor="ctr">
            <a:spAutoFit/>
          </a:bodyPr>
          <a:lstStyle/>
          <a:p>
            <a:endParaRPr lang="zh-CN" altLang="en-US">
              <a:ea typeface="宋体" pitchFamily="2" charset="-122"/>
            </a:endParaRPr>
          </a:p>
        </p:txBody>
      </p:sp>
      <p:sp>
        <p:nvSpPr>
          <p:cNvPr id="25607" name="Rectangle 4"/>
          <p:cNvSpPr>
            <a:spLocks noChangeArrowheads="1"/>
          </p:cNvSpPr>
          <p:nvPr/>
        </p:nvSpPr>
        <p:spPr bwMode="auto">
          <a:xfrm>
            <a:off x="0" y="0"/>
            <a:ext cx="9144000" cy="0"/>
          </a:xfrm>
          <a:prstGeom prst="rect">
            <a:avLst/>
          </a:prstGeom>
          <a:noFill/>
          <a:ln w="12700" algn="ctr">
            <a:noFill/>
            <a:miter lim="800000"/>
            <a:headEnd/>
            <a:tailEnd/>
          </a:ln>
        </p:spPr>
        <p:txBody>
          <a:bodyPr wrap="none" lIns="90487" tIns="44450" rIns="90487" bIns="44450" anchor="ctr">
            <a:spAutoFit/>
          </a:bodyPr>
          <a:lstStyle/>
          <a:p>
            <a:endParaRPr lang="zh-CN" altLang="en-US">
              <a:ea typeface="宋体" pitchFamily="2" charset="-122"/>
            </a:endParaRPr>
          </a:p>
        </p:txBody>
      </p:sp>
      <p:sp>
        <p:nvSpPr>
          <p:cNvPr id="25608" name="Rectangle 6"/>
          <p:cNvSpPr>
            <a:spLocks noChangeArrowheads="1"/>
          </p:cNvSpPr>
          <p:nvPr/>
        </p:nvSpPr>
        <p:spPr bwMode="auto">
          <a:xfrm>
            <a:off x="0" y="0"/>
            <a:ext cx="9144000" cy="0"/>
          </a:xfrm>
          <a:prstGeom prst="rect">
            <a:avLst/>
          </a:prstGeom>
          <a:noFill/>
          <a:ln w="12700" algn="ctr">
            <a:noFill/>
            <a:miter lim="800000"/>
            <a:headEnd/>
            <a:tailEnd/>
          </a:ln>
        </p:spPr>
        <p:txBody>
          <a:bodyPr wrap="none" lIns="90487" tIns="44450" rIns="90487" bIns="44450" anchor="ctr">
            <a:spAutoFit/>
          </a:bodyPr>
          <a:lstStyle/>
          <a:p>
            <a:endParaRPr lang="zh-CN" altLang="en-US">
              <a:ea typeface="宋体" pitchFamily="2" charset="-122"/>
            </a:endParaRPr>
          </a:p>
        </p:txBody>
      </p:sp>
      <p:sp>
        <p:nvSpPr>
          <p:cNvPr id="10" name="Rectangle 3"/>
          <p:cNvSpPr txBox="1">
            <a:spLocks noChangeArrowheads="1"/>
          </p:cNvSpPr>
          <p:nvPr/>
        </p:nvSpPr>
        <p:spPr bwMode="auto">
          <a:xfrm>
            <a:off x="268288" y="1127580"/>
            <a:ext cx="8562975" cy="4724581"/>
          </a:xfrm>
          <a:prstGeom prst="rect">
            <a:avLst/>
          </a:prstGeom>
          <a:noFill/>
          <a:ln w="12700">
            <a:noFill/>
            <a:miter lim="800000"/>
            <a:headEnd/>
            <a:tailEnd/>
          </a:ln>
          <a:effectLst/>
        </p:spPr>
        <p:txBody>
          <a:bodyPr lIns="90487" tIns="44450" rIns="90487" bIns="44450"/>
          <a:lstStyle/>
          <a:p>
            <a:pPr marL="419100" indent="-419100">
              <a:lnSpc>
                <a:spcPct val="100000"/>
              </a:lnSpc>
              <a:buFont typeface="Arial" pitchFamily="34" charset="0"/>
              <a:buChar char="•"/>
              <a:defRPr/>
            </a:pPr>
            <a:endParaRPr lang="en-US" altLang="zh-CN" sz="2400" kern="0" dirty="0" smtClean="0">
              <a:latin typeface="+mn-lt"/>
              <a:ea typeface="宋体" charset="-122"/>
            </a:endParaRPr>
          </a:p>
          <a:p>
            <a:pPr marL="419100" indent="-419100">
              <a:lnSpc>
                <a:spcPct val="100000"/>
              </a:lnSpc>
              <a:buFont typeface="Arial" pitchFamily="34" charset="0"/>
              <a:buChar char="•"/>
              <a:defRPr/>
            </a:pPr>
            <a:r>
              <a:rPr lang="en-US" altLang="zh-CN" sz="2400" kern="0" dirty="0" smtClean="0">
                <a:ea typeface="宋体" charset="-122"/>
              </a:rPr>
              <a:t>Identify 3 factors that affect DASH video streaming user experience</a:t>
            </a:r>
          </a:p>
          <a:p>
            <a:pPr marL="419100" indent="-419100">
              <a:lnSpc>
                <a:spcPct val="100000"/>
              </a:lnSpc>
              <a:buFont typeface="Arial" pitchFamily="34" charset="0"/>
              <a:buChar char="•"/>
              <a:defRPr/>
            </a:pPr>
            <a:endParaRPr lang="en-US" altLang="zh-CN" sz="2400" kern="0" dirty="0" smtClean="0">
              <a:ea typeface="宋体" charset="-122"/>
            </a:endParaRPr>
          </a:p>
          <a:p>
            <a:pPr marL="419100" indent="-419100">
              <a:lnSpc>
                <a:spcPct val="100000"/>
              </a:lnSpc>
              <a:buFont typeface="Arial" pitchFamily="34" charset="0"/>
              <a:buChar char="•"/>
              <a:defRPr/>
            </a:pPr>
            <a:r>
              <a:rPr lang="en-US" altLang="zh-CN" sz="2400" kern="0" dirty="0" smtClean="0">
                <a:ea typeface="宋体" charset="-122"/>
              </a:rPr>
              <a:t>Conduct DASH video streaming characterization experiment to obtain the range and distributions of these 3 factors</a:t>
            </a:r>
          </a:p>
          <a:p>
            <a:pPr marL="419100" indent="-419100">
              <a:lnSpc>
                <a:spcPct val="100000"/>
              </a:lnSpc>
              <a:buFont typeface="Arial" pitchFamily="34" charset="0"/>
              <a:buChar char="•"/>
              <a:defRPr/>
            </a:pPr>
            <a:endParaRPr lang="en-US" altLang="zh-CN" sz="2400" kern="0" dirty="0" smtClean="0">
              <a:ea typeface="宋体" charset="-122"/>
            </a:endParaRPr>
          </a:p>
          <a:p>
            <a:pPr marL="419100" indent="-419100">
              <a:lnSpc>
                <a:spcPct val="100000"/>
              </a:lnSpc>
              <a:buFont typeface="Arial" pitchFamily="34" charset="0"/>
              <a:buChar char="•"/>
              <a:defRPr/>
            </a:pPr>
            <a:r>
              <a:rPr lang="en-US" altLang="zh-CN" sz="2400" kern="0" dirty="0" smtClean="0">
                <a:ea typeface="宋体" charset="-122"/>
              </a:rPr>
              <a:t>Conduct subjective quality assessment experiment to derive impairment functions for these 3 factors</a:t>
            </a:r>
          </a:p>
          <a:p>
            <a:pPr marL="419100" indent="-419100">
              <a:lnSpc>
                <a:spcPct val="100000"/>
              </a:lnSpc>
              <a:defRPr/>
            </a:pPr>
            <a:endParaRPr lang="en-US" altLang="zh-CN" sz="2400" kern="0" dirty="0">
              <a:ea typeface="宋体" charset="-122"/>
            </a:endParaRPr>
          </a:p>
          <a:p>
            <a:pPr marL="419100" indent="-419100">
              <a:lnSpc>
                <a:spcPct val="100000"/>
              </a:lnSpc>
              <a:buFont typeface="Arial" pitchFamily="34" charset="0"/>
              <a:buChar char="•"/>
              <a:defRPr/>
            </a:pPr>
            <a:r>
              <a:rPr lang="en-US" altLang="zh-CN" sz="2400" kern="0" dirty="0" smtClean="0">
                <a:ea typeface="宋体" charset="-122"/>
              </a:rPr>
              <a:t>In the future, we will conduct another round of subjective experiment to combine the 3 impairment functions together to form an overall user experience model. </a:t>
            </a:r>
            <a:endParaRPr lang="en-US" altLang="zh-CN" sz="2400" kern="0" dirty="0">
              <a:latin typeface="+mn-lt"/>
              <a:ea typeface="宋体" charset="-122"/>
            </a:endParaRPr>
          </a:p>
          <a:p>
            <a:pPr marL="419100" indent="-419100">
              <a:lnSpc>
                <a:spcPct val="100000"/>
              </a:lnSpc>
              <a:defRPr/>
            </a:pPr>
            <a:endParaRPr lang="en-US" sz="2400" dirty="0" smtClean="0"/>
          </a:p>
          <a:p>
            <a:pPr marL="419100" indent="-419100">
              <a:lnSpc>
                <a:spcPct val="100000"/>
              </a:lnSpc>
              <a:buNone/>
              <a:defRPr/>
            </a:pPr>
            <a:endParaRPr lang="en-US" altLang="zh-CN" sz="2400" kern="0" dirty="0">
              <a:solidFill>
                <a:srgbClr val="336699"/>
              </a:solidFill>
              <a:latin typeface="+mn-lt"/>
              <a:ea typeface="宋体" charset="-122"/>
            </a:endParaRPr>
          </a:p>
        </p:txBody>
      </p:sp>
      <p:sp>
        <p:nvSpPr>
          <p:cNvPr id="11" name="Slide Number Placeholder 10"/>
          <p:cNvSpPr>
            <a:spLocks noGrp="1"/>
          </p:cNvSpPr>
          <p:nvPr>
            <p:ph type="sldNum" sz="quarter" idx="12"/>
          </p:nvPr>
        </p:nvSpPr>
        <p:spPr/>
        <p:txBody>
          <a:bodyPr/>
          <a:lstStyle/>
          <a:p>
            <a:fld id="{C4565026-DB86-40F8-9538-52D9C712E25D}"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271463"/>
            <a:ext cx="9144000" cy="436562"/>
          </a:xfrm>
        </p:spPr>
        <p:txBody>
          <a:bodyPr>
            <a:normAutofit fontScale="90000"/>
          </a:bodyPr>
          <a:lstStyle/>
          <a:p>
            <a:r>
              <a:rPr lang="en-US" altLang="zh-CN" smtClean="0">
                <a:ea typeface="宋体" pitchFamily="2" charset="-122"/>
              </a:rPr>
              <a:t>Questions</a:t>
            </a:r>
          </a:p>
        </p:txBody>
      </p:sp>
      <p:sp>
        <p:nvSpPr>
          <p:cNvPr id="27651" name="Rectangle 2"/>
          <p:cNvSpPr>
            <a:spLocks noChangeArrowheads="1"/>
          </p:cNvSpPr>
          <p:nvPr/>
        </p:nvSpPr>
        <p:spPr bwMode="auto">
          <a:xfrm>
            <a:off x="0" y="0"/>
            <a:ext cx="9144000" cy="0"/>
          </a:xfrm>
          <a:prstGeom prst="rect">
            <a:avLst/>
          </a:prstGeom>
          <a:noFill/>
          <a:ln w="12700" algn="ctr">
            <a:noFill/>
            <a:miter lim="800000"/>
            <a:headEnd/>
            <a:tailEnd/>
          </a:ln>
        </p:spPr>
        <p:txBody>
          <a:bodyPr wrap="none" lIns="90487" tIns="44450" rIns="90487" bIns="44450" anchor="ctr">
            <a:spAutoFit/>
          </a:bodyPr>
          <a:lstStyle/>
          <a:p>
            <a:endParaRPr lang="zh-CN" altLang="en-US">
              <a:ea typeface="宋体" pitchFamily="2" charset="-122"/>
            </a:endParaRPr>
          </a:p>
        </p:txBody>
      </p:sp>
      <p:sp>
        <p:nvSpPr>
          <p:cNvPr id="27652" name="Rectangle 4"/>
          <p:cNvSpPr>
            <a:spLocks noChangeArrowheads="1"/>
          </p:cNvSpPr>
          <p:nvPr/>
        </p:nvSpPr>
        <p:spPr bwMode="auto">
          <a:xfrm>
            <a:off x="0" y="0"/>
            <a:ext cx="9144000" cy="0"/>
          </a:xfrm>
          <a:prstGeom prst="rect">
            <a:avLst/>
          </a:prstGeom>
          <a:noFill/>
          <a:ln w="12700" algn="ctr">
            <a:noFill/>
            <a:miter lim="800000"/>
            <a:headEnd/>
            <a:tailEnd/>
          </a:ln>
        </p:spPr>
        <p:txBody>
          <a:bodyPr wrap="none" lIns="90487" tIns="44450" rIns="90487" bIns="44450" anchor="ctr">
            <a:spAutoFit/>
          </a:bodyPr>
          <a:lstStyle/>
          <a:p>
            <a:endParaRPr lang="zh-CN" altLang="en-US">
              <a:ea typeface="宋体" pitchFamily="2" charset="-122"/>
            </a:endParaRPr>
          </a:p>
        </p:txBody>
      </p:sp>
      <p:sp>
        <p:nvSpPr>
          <p:cNvPr id="27653" name="Rectangle 7"/>
          <p:cNvSpPr>
            <a:spLocks noChangeArrowheads="1"/>
          </p:cNvSpPr>
          <p:nvPr/>
        </p:nvSpPr>
        <p:spPr bwMode="auto">
          <a:xfrm>
            <a:off x="0" y="0"/>
            <a:ext cx="9144000" cy="0"/>
          </a:xfrm>
          <a:prstGeom prst="rect">
            <a:avLst/>
          </a:prstGeom>
          <a:noFill/>
          <a:ln w="12700" algn="ctr">
            <a:noFill/>
            <a:miter lim="800000"/>
            <a:headEnd/>
            <a:tailEnd/>
          </a:ln>
        </p:spPr>
        <p:txBody>
          <a:bodyPr wrap="none" lIns="90487" tIns="44450" rIns="90487" bIns="44450" anchor="ctr">
            <a:spAutoFit/>
          </a:bodyPr>
          <a:lstStyle/>
          <a:p>
            <a:endParaRPr lang="zh-CN" altLang="en-US">
              <a:ea typeface="宋体" pitchFamily="2" charset="-122"/>
            </a:endParaRPr>
          </a:p>
        </p:txBody>
      </p:sp>
      <p:sp>
        <p:nvSpPr>
          <p:cNvPr id="27654" name="Rectangle 5"/>
          <p:cNvSpPr>
            <a:spLocks noChangeArrowheads="1"/>
          </p:cNvSpPr>
          <p:nvPr/>
        </p:nvSpPr>
        <p:spPr bwMode="auto">
          <a:xfrm>
            <a:off x="0" y="0"/>
            <a:ext cx="9144000" cy="0"/>
          </a:xfrm>
          <a:prstGeom prst="rect">
            <a:avLst/>
          </a:prstGeom>
          <a:noFill/>
          <a:ln w="12700" algn="ctr">
            <a:noFill/>
            <a:miter lim="800000"/>
            <a:headEnd/>
            <a:tailEnd/>
          </a:ln>
        </p:spPr>
        <p:txBody>
          <a:bodyPr wrap="none" lIns="90487" tIns="44450" rIns="90487" bIns="44450" anchor="ctr">
            <a:spAutoFit/>
          </a:bodyPr>
          <a:lstStyle/>
          <a:p>
            <a:endParaRPr lang="zh-CN" altLang="en-US">
              <a:ea typeface="宋体" pitchFamily="2" charset="-122"/>
            </a:endParaRPr>
          </a:p>
        </p:txBody>
      </p:sp>
      <p:sp>
        <p:nvSpPr>
          <p:cNvPr id="27655" name="Rectangle 4"/>
          <p:cNvSpPr>
            <a:spLocks noChangeArrowheads="1"/>
          </p:cNvSpPr>
          <p:nvPr/>
        </p:nvSpPr>
        <p:spPr bwMode="auto">
          <a:xfrm>
            <a:off x="0" y="0"/>
            <a:ext cx="9144000" cy="0"/>
          </a:xfrm>
          <a:prstGeom prst="rect">
            <a:avLst/>
          </a:prstGeom>
          <a:noFill/>
          <a:ln w="12700" algn="ctr">
            <a:noFill/>
            <a:miter lim="800000"/>
            <a:headEnd/>
            <a:tailEnd/>
          </a:ln>
        </p:spPr>
        <p:txBody>
          <a:bodyPr wrap="none" lIns="90487" tIns="44450" rIns="90487" bIns="44450" anchor="ctr">
            <a:spAutoFit/>
          </a:bodyPr>
          <a:lstStyle/>
          <a:p>
            <a:endParaRPr lang="zh-CN" altLang="en-US">
              <a:ea typeface="宋体" pitchFamily="2" charset="-122"/>
            </a:endParaRPr>
          </a:p>
        </p:txBody>
      </p:sp>
      <p:sp>
        <p:nvSpPr>
          <p:cNvPr id="27656" name="Rectangle 6"/>
          <p:cNvSpPr>
            <a:spLocks noChangeArrowheads="1"/>
          </p:cNvSpPr>
          <p:nvPr/>
        </p:nvSpPr>
        <p:spPr bwMode="auto">
          <a:xfrm>
            <a:off x="0" y="0"/>
            <a:ext cx="9144000" cy="0"/>
          </a:xfrm>
          <a:prstGeom prst="rect">
            <a:avLst/>
          </a:prstGeom>
          <a:noFill/>
          <a:ln w="12700" algn="ctr">
            <a:noFill/>
            <a:miter lim="800000"/>
            <a:headEnd/>
            <a:tailEnd/>
          </a:ln>
        </p:spPr>
        <p:txBody>
          <a:bodyPr wrap="none" lIns="90487" tIns="44450" rIns="90487" bIns="44450" anchor="ctr">
            <a:spAutoFit/>
          </a:bodyPr>
          <a:lstStyle/>
          <a:p>
            <a:endParaRPr lang="zh-CN" altLang="en-US">
              <a:ea typeface="宋体" pitchFamily="2" charset="-122"/>
            </a:endParaRPr>
          </a:p>
        </p:txBody>
      </p:sp>
      <p:sp>
        <p:nvSpPr>
          <p:cNvPr id="10" name="Rectangle 3"/>
          <p:cNvSpPr txBox="1">
            <a:spLocks noChangeArrowheads="1"/>
          </p:cNvSpPr>
          <p:nvPr/>
        </p:nvSpPr>
        <p:spPr bwMode="auto">
          <a:xfrm>
            <a:off x="328613" y="4937125"/>
            <a:ext cx="8562975" cy="1128713"/>
          </a:xfrm>
          <a:prstGeom prst="rect">
            <a:avLst/>
          </a:prstGeom>
          <a:noFill/>
          <a:ln w="12700">
            <a:noFill/>
            <a:miter lim="800000"/>
            <a:headEnd/>
            <a:tailEnd/>
          </a:ln>
          <a:effectLst/>
        </p:spPr>
        <p:txBody>
          <a:bodyPr lIns="90487" tIns="44450" rIns="90487" bIns="44450"/>
          <a:lstStyle/>
          <a:p>
            <a:pPr marL="419100" indent="-419100" algn="ctr">
              <a:lnSpc>
                <a:spcPct val="100000"/>
              </a:lnSpc>
              <a:buFont typeface="Monotype Sorts" pitchFamily="2" charset="2"/>
              <a:buNone/>
              <a:defRPr/>
            </a:pPr>
            <a:r>
              <a:rPr lang="en-US" altLang="zh-CN" sz="4500" b="1" i="1" kern="0" dirty="0">
                <a:solidFill>
                  <a:srgbClr val="7030A0"/>
                </a:solidFill>
                <a:latin typeface="+mn-lt"/>
                <a:ea typeface="宋体" charset="-122"/>
              </a:rPr>
              <a:t>Thanks !</a:t>
            </a:r>
          </a:p>
          <a:p>
            <a:pPr marL="419100" indent="-419100">
              <a:lnSpc>
                <a:spcPct val="100000"/>
              </a:lnSpc>
              <a:buFont typeface="Monotype Sorts" pitchFamily="2" charset="2"/>
              <a:buNone/>
              <a:defRPr/>
            </a:pPr>
            <a:endParaRPr lang="en-US" altLang="zh-CN" sz="2600" kern="0" dirty="0">
              <a:solidFill>
                <a:srgbClr val="000066"/>
              </a:solidFill>
              <a:latin typeface="+mn-lt"/>
              <a:ea typeface="宋体" charset="-122"/>
            </a:endParaRPr>
          </a:p>
        </p:txBody>
      </p:sp>
      <p:pic>
        <p:nvPicPr>
          <p:cNvPr id="27658" name="图片 10" descr="question.jpg"/>
          <p:cNvPicPr>
            <a:picLocks noChangeAspect="1"/>
          </p:cNvPicPr>
          <p:nvPr/>
        </p:nvPicPr>
        <p:blipFill>
          <a:blip r:embed="rId3" cstate="print"/>
          <a:srcRect/>
          <a:stretch>
            <a:fillRect/>
          </a:stretch>
        </p:blipFill>
        <p:spPr bwMode="auto">
          <a:xfrm>
            <a:off x="3068638" y="1765300"/>
            <a:ext cx="3011487" cy="2659063"/>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C4565026-DB86-40F8-9538-52D9C712E25D}"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(1)</a:t>
            </a:r>
            <a:endParaRPr lang="en-US" dirty="0"/>
          </a:p>
        </p:txBody>
      </p:sp>
      <p:sp>
        <p:nvSpPr>
          <p:cNvPr id="4" name="Slide Number Placeholder 3"/>
          <p:cNvSpPr>
            <a:spLocks noGrp="1"/>
          </p:cNvSpPr>
          <p:nvPr>
            <p:ph type="sldNum" sz="quarter" idx="12"/>
          </p:nvPr>
        </p:nvSpPr>
        <p:spPr/>
        <p:txBody>
          <a:bodyPr/>
          <a:lstStyle/>
          <a:p>
            <a:fld id="{C4565026-DB86-40F8-9538-52D9C712E25D}" type="slidenum">
              <a:rPr lang="en-US" smtClean="0"/>
              <a:pPr/>
              <a:t>18</a:t>
            </a:fld>
            <a:endParaRPr lang="en-US"/>
          </a:p>
        </p:txBody>
      </p:sp>
      <p:graphicFrame>
        <p:nvGraphicFramePr>
          <p:cNvPr id="5" name="Table 4"/>
          <p:cNvGraphicFramePr>
            <a:graphicFrameLocks noGrp="1"/>
          </p:cNvGraphicFramePr>
          <p:nvPr/>
        </p:nvGraphicFramePr>
        <p:xfrm>
          <a:off x="1371600" y="5562600"/>
          <a:ext cx="6553200" cy="609600"/>
        </p:xfrm>
        <a:graphic>
          <a:graphicData uri="http://schemas.openxmlformats.org/drawingml/2006/table">
            <a:tbl>
              <a:tblPr/>
              <a:tblGrid>
                <a:gridCol w="6553200"/>
              </a:tblGrid>
              <a:tr h="609600">
                <a:tc>
                  <a:txBody>
                    <a:bodyPr/>
                    <a:lstStyle/>
                    <a:p>
                      <a:pPr marL="0" marR="64135" indent="0" algn="ctr">
                        <a:lnSpc>
                          <a:spcPct val="95000"/>
                        </a:lnSpc>
                        <a:spcBef>
                          <a:spcPts val="600"/>
                        </a:spcBef>
                        <a:spcAft>
                          <a:spcPts val="600"/>
                        </a:spcAft>
                      </a:pPr>
                      <a:endParaRPr lang="en-US" sz="1800" spc="-5" dirty="0">
                        <a:latin typeface="Times New Roman"/>
                        <a:ea typeface="宋体"/>
                      </a:endParaRPr>
                    </a:p>
                    <a:p>
                      <a:pPr marL="0" marR="59690" indent="0" algn="ctr">
                        <a:lnSpc>
                          <a:spcPct val="95000"/>
                        </a:lnSpc>
                        <a:spcBef>
                          <a:spcPts val="0"/>
                        </a:spcBef>
                        <a:spcAft>
                          <a:spcPts val="400"/>
                        </a:spcAft>
                      </a:pPr>
                      <a:r>
                        <a:rPr lang="en-US" sz="1800" spc="-5" dirty="0" smtClean="0">
                          <a:latin typeface="Times New Roman"/>
                          <a:ea typeface="宋体"/>
                        </a:rPr>
                        <a:t>An example</a:t>
                      </a:r>
                      <a:r>
                        <a:rPr lang="en-US" sz="1800" spc="-5" baseline="0" dirty="0" smtClean="0">
                          <a:latin typeface="Times New Roman"/>
                          <a:ea typeface="宋体"/>
                        </a:rPr>
                        <a:t> of the </a:t>
                      </a:r>
                      <a:r>
                        <a:rPr lang="en-US" sz="1800" spc="-5" dirty="0" smtClean="0">
                          <a:latin typeface="Times New Roman"/>
                          <a:ea typeface="宋体"/>
                        </a:rPr>
                        <a:t>relationship </a:t>
                      </a:r>
                      <a:r>
                        <a:rPr lang="en-US" sz="1800" spc="-5" dirty="0">
                          <a:latin typeface="Times New Roman"/>
                          <a:ea typeface="宋体"/>
                        </a:rPr>
                        <a:t>between VQM value and bit rate </a:t>
                      </a:r>
                    </a:p>
                  </a:txBody>
                  <a:tcPr marL="0" marR="0" marT="0" marB="0">
                    <a:lnL>
                      <a:noFill/>
                    </a:lnL>
                    <a:lnR>
                      <a:noFill/>
                    </a:lnR>
                    <a:lnT>
                      <a:noFill/>
                    </a:lnT>
                    <a:lnB>
                      <a:noFill/>
                    </a:lnB>
                  </a:tcPr>
                </a:tc>
              </a:tr>
            </a:tbl>
          </a:graphicData>
        </a:graphic>
      </p:graphicFrame>
      <p:pic>
        <p:nvPicPr>
          <p:cNvPr id="110593" name="Picture 124"/>
          <p:cNvPicPr>
            <a:picLocks noChangeAspect="1" noChangeArrowheads="1"/>
          </p:cNvPicPr>
          <p:nvPr/>
        </p:nvPicPr>
        <p:blipFill>
          <a:blip r:embed="rId2" cstate="print"/>
          <a:srcRect/>
          <a:stretch>
            <a:fillRect/>
          </a:stretch>
        </p:blipFill>
        <p:spPr bwMode="auto">
          <a:xfrm>
            <a:off x="1752600" y="2667000"/>
            <a:ext cx="4876800" cy="3048000"/>
          </a:xfrm>
          <a:prstGeom prst="rect">
            <a:avLst/>
          </a:prstGeom>
          <a:noFill/>
        </p:spPr>
      </p:pic>
      <p:sp>
        <p:nvSpPr>
          <p:cNvPr id="7" name="TextBox 6"/>
          <p:cNvSpPr txBox="1"/>
          <p:nvPr/>
        </p:nvSpPr>
        <p:spPr>
          <a:xfrm>
            <a:off x="76200" y="1371600"/>
            <a:ext cx="9067800" cy="1569660"/>
          </a:xfrm>
          <a:prstGeom prst="rect">
            <a:avLst/>
          </a:prstGeom>
          <a:noFill/>
        </p:spPr>
        <p:txBody>
          <a:bodyPr wrap="square" rtlCol="0">
            <a:spAutoFit/>
          </a:bodyPr>
          <a:lstStyle/>
          <a:p>
            <a:r>
              <a:rPr lang="en-US" sz="2400" dirty="0" smtClean="0"/>
              <a:t>VQM is a widely accepted video quality metric. It take value between [0, 1]. High VQM stands for lower quality. </a:t>
            </a:r>
          </a:p>
          <a:p>
            <a:r>
              <a:rPr lang="en-US" sz="2400" dirty="0" smtClean="0"/>
              <a:t>It cannot be directly applied to DASH video because it doesn’t include quality variation. </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Backup (2)</a:t>
            </a:r>
            <a:endParaRPr lang="en-US" dirty="0"/>
          </a:p>
        </p:txBody>
      </p:sp>
      <p:sp>
        <p:nvSpPr>
          <p:cNvPr id="4" name="Slide Number Placeholder 3"/>
          <p:cNvSpPr>
            <a:spLocks noGrp="1"/>
          </p:cNvSpPr>
          <p:nvPr>
            <p:ph type="sldNum" sz="quarter" idx="12"/>
          </p:nvPr>
        </p:nvSpPr>
        <p:spPr/>
        <p:txBody>
          <a:bodyPr/>
          <a:lstStyle/>
          <a:p>
            <a:fld id="{C4565026-DB86-40F8-9538-52D9C712E25D}" type="slidenum">
              <a:rPr lang="en-US" smtClean="0"/>
              <a:pPr/>
              <a:t>19</a:t>
            </a:fld>
            <a:endParaRPr lang="en-US"/>
          </a:p>
        </p:txBody>
      </p:sp>
      <p:sp>
        <p:nvSpPr>
          <p:cNvPr id="5" name="Rectangle 4"/>
          <p:cNvSpPr/>
          <p:nvPr/>
        </p:nvSpPr>
        <p:spPr>
          <a:xfrm>
            <a:off x="762000" y="3200400"/>
            <a:ext cx="8077200" cy="646331"/>
          </a:xfrm>
          <a:prstGeom prst="rect">
            <a:avLst/>
          </a:prstGeom>
        </p:spPr>
        <p:txBody>
          <a:bodyPr wrap="square">
            <a:spAutoFit/>
          </a:bodyPr>
          <a:lstStyle/>
          <a:p>
            <a:r>
              <a:rPr lang="en-US" dirty="0" smtClean="0">
                <a:solidFill>
                  <a:srgbClr val="FF0000"/>
                </a:solidFill>
              </a:rPr>
              <a:t>D</a:t>
            </a:r>
            <a:r>
              <a:rPr lang="en-US" baseline="-25000" dirty="0" smtClean="0">
                <a:solidFill>
                  <a:srgbClr val="FF0000"/>
                </a:solidFill>
              </a:rPr>
              <a:t>i</a:t>
            </a:r>
            <a:r>
              <a:rPr lang="en-US" dirty="0" smtClean="0">
                <a:solidFill>
                  <a:srgbClr val="FF0000"/>
                </a:solidFill>
              </a:rPr>
              <a:t>: </a:t>
            </a:r>
            <a:r>
              <a:rPr lang="en-US" dirty="0" smtClean="0">
                <a:solidFill>
                  <a:srgbClr val="7030A0"/>
                </a:solidFill>
              </a:rPr>
              <a:t>the number of continuous segments  right before segment </a:t>
            </a:r>
            <a:r>
              <a:rPr lang="en-US" i="1" dirty="0" err="1" smtClean="0">
                <a:solidFill>
                  <a:srgbClr val="7030A0"/>
                </a:solidFill>
              </a:rPr>
              <a:t>i</a:t>
            </a:r>
            <a:r>
              <a:rPr lang="en-US" i="1" dirty="0" smtClean="0">
                <a:solidFill>
                  <a:srgbClr val="7030A0"/>
                </a:solidFill>
              </a:rPr>
              <a:t> </a:t>
            </a:r>
            <a:r>
              <a:rPr lang="en-US" dirty="0" smtClean="0">
                <a:solidFill>
                  <a:srgbClr val="7030A0"/>
                </a:solidFill>
              </a:rPr>
              <a:t>that</a:t>
            </a:r>
            <a:r>
              <a:rPr lang="en-US" i="1" dirty="0" smtClean="0">
                <a:solidFill>
                  <a:srgbClr val="7030A0"/>
                </a:solidFill>
              </a:rPr>
              <a:t> </a:t>
            </a:r>
            <a:r>
              <a:rPr lang="en-US" dirty="0" smtClean="0">
                <a:solidFill>
                  <a:srgbClr val="7030A0"/>
                </a:solidFill>
              </a:rPr>
              <a:t>have VQM value within range: [</a:t>
            </a:r>
            <a:r>
              <a:rPr lang="en-US" dirty="0" err="1" smtClean="0">
                <a:solidFill>
                  <a:srgbClr val="7030A0"/>
                </a:solidFill>
              </a:rPr>
              <a:t>VQM</a:t>
            </a:r>
            <a:r>
              <a:rPr lang="en-US" baseline="-25000" dirty="0" err="1" smtClean="0">
                <a:solidFill>
                  <a:srgbClr val="7030A0"/>
                </a:solidFill>
              </a:rPr>
              <a:t>i</a:t>
            </a:r>
            <a:r>
              <a:rPr lang="en-US" dirty="0" smtClean="0">
                <a:solidFill>
                  <a:srgbClr val="7030A0"/>
                </a:solidFill>
              </a:rPr>
              <a:t>-µ, </a:t>
            </a:r>
            <a:r>
              <a:rPr lang="en-US" dirty="0" err="1" smtClean="0">
                <a:solidFill>
                  <a:srgbClr val="7030A0"/>
                </a:solidFill>
              </a:rPr>
              <a:t>VQM</a:t>
            </a:r>
            <a:r>
              <a:rPr lang="en-US" baseline="-25000" dirty="0" err="1" smtClean="0">
                <a:solidFill>
                  <a:srgbClr val="7030A0"/>
                </a:solidFill>
              </a:rPr>
              <a:t>i</a:t>
            </a:r>
            <a:r>
              <a:rPr lang="en-US" dirty="0" smtClean="0">
                <a:solidFill>
                  <a:srgbClr val="7030A0"/>
                </a:solidFill>
              </a:rPr>
              <a:t>+µ ].</a:t>
            </a:r>
            <a:endParaRPr lang="en-US" dirty="0">
              <a:solidFill>
                <a:srgbClr val="7030A0"/>
              </a:solidFill>
            </a:endParaRPr>
          </a:p>
        </p:txBody>
      </p:sp>
      <p:graphicFrame>
        <p:nvGraphicFramePr>
          <p:cNvPr id="6" name="Object 5"/>
          <p:cNvGraphicFramePr>
            <a:graphicFrameLocks noChangeAspect="1"/>
          </p:cNvGraphicFramePr>
          <p:nvPr/>
        </p:nvGraphicFramePr>
        <p:xfrm>
          <a:off x="685800" y="2286000"/>
          <a:ext cx="6775450" cy="622300"/>
        </p:xfrm>
        <a:graphic>
          <a:graphicData uri="http://schemas.openxmlformats.org/presentationml/2006/ole">
            <p:oleObj spid="_x0000_s111621" name="Equation" r:id="rId3" imgW="4977665" imgH="456924" progId="Equation.DSMT4">
              <p:embed/>
            </p:oleObj>
          </a:graphicData>
        </a:graphic>
      </p:graphicFrame>
      <p:sp>
        <p:nvSpPr>
          <p:cNvPr id="7" name="Oval 6"/>
          <p:cNvSpPr/>
          <p:nvPr/>
        </p:nvSpPr>
        <p:spPr>
          <a:xfrm>
            <a:off x="1779587" y="2197100"/>
            <a:ext cx="1498600" cy="8382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633787" y="2197100"/>
            <a:ext cx="4318000" cy="8382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54187" y="1206500"/>
            <a:ext cx="2362200" cy="646331"/>
          </a:xfrm>
          <a:prstGeom prst="rect">
            <a:avLst/>
          </a:prstGeom>
          <a:noFill/>
        </p:spPr>
        <p:txBody>
          <a:bodyPr wrap="square" rtlCol="0">
            <a:spAutoFit/>
          </a:bodyPr>
          <a:lstStyle/>
          <a:p>
            <a:r>
              <a:rPr lang="en-US" dirty="0" smtClean="0"/>
              <a:t>Impairment caused by low bit rate itself</a:t>
            </a:r>
            <a:endParaRPr lang="en-US" dirty="0"/>
          </a:p>
        </p:txBody>
      </p:sp>
      <p:sp>
        <p:nvSpPr>
          <p:cNvPr id="10" name="TextBox 9"/>
          <p:cNvSpPr txBox="1"/>
          <p:nvPr/>
        </p:nvSpPr>
        <p:spPr>
          <a:xfrm>
            <a:off x="5259387" y="1206500"/>
            <a:ext cx="3352800" cy="646331"/>
          </a:xfrm>
          <a:prstGeom prst="rect">
            <a:avLst/>
          </a:prstGeom>
          <a:noFill/>
        </p:spPr>
        <p:txBody>
          <a:bodyPr wrap="square" rtlCol="0">
            <a:spAutoFit/>
          </a:bodyPr>
          <a:lstStyle/>
          <a:p>
            <a:r>
              <a:rPr lang="en-US" dirty="0" smtClean="0"/>
              <a:t>Impairment caused by bit rate change</a:t>
            </a:r>
            <a:endParaRPr lang="en-US" dirty="0"/>
          </a:p>
        </p:txBody>
      </p:sp>
      <p:cxnSp>
        <p:nvCxnSpPr>
          <p:cNvPr id="11" name="Straight Arrow Connector 10"/>
          <p:cNvCxnSpPr>
            <a:stCxn id="7" idx="0"/>
          </p:cNvCxnSpPr>
          <p:nvPr/>
        </p:nvCxnSpPr>
        <p:spPr>
          <a:xfrm flipV="1">
            <a:off x="2528887" y="1724244"/>
            <a:ext cx="406400" cy="4728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0"/>
          </p:cNvCxnSpPr>
          <p:nvPr/>
        </p:nvCxnSpPr>
        <p:spPr>
          <a:xfrm flipV="1">
            <a:off x="5792787" y="1739900"/>
            <a:ext cx="711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85800" y="4038600"/>
            <a:ext cx="3657600" cy="461665"/>
          </a:xfrm>
          <a:prstGeom prst="rect">
            <a:avLst/>
          </a:prstGeom>
          <a:noFill/>
        </p:spPr>
        <p:txBody>
          <a:bodyPr wrap="square" rtlCol="0">
            <a:spAutoFit/>
          </a:bodyPr>
          <a:lstStyle/>
          <a:p>
            <a:r>
              <a:rPr lang="en-US" sz="2400" b="1" dirty="0" smtClean="0"/>
              <a:t>Why define D</a:t>
            </a:r>
            <a:r>
              <a:rPr lang="en-US" sz="2400" b="1" baseline="-25000" dirty="0" smtClean="0"/>
              <a:t>i</a:t>
            </a:r>
            <a:r>
              <a:rPr lang="en-US" sz="2400" b="1" dirty="0" smtClean="0"/>
              <a:t> like this ???</a:t>
            </a:r>
            <a:endParaRPr lang="en-US" sz="2400" b="1" dirty="0"/>
          </a:p>
        </p:txBody>
      </p:sp>
      <p:pic>
        <p:nvPicPr>
          <p:cNvPr id="110596" name="Picture 4"/>
          <p:cNvPicPr>
            <a:picLocks noChangeAspect="1" noChangeArrowheads="1"/>
          </p:cNvPicPr>
          <p:nvPr/>
        </p:nvPicPr>
        <p:blipFill>
          <a:blip r:embed="rId4" cstate="print"/>
          <a:srcRect/>
          <a:stretch>
            <a:fillRect/>
          </a:stretch>
        </p:blipFill>
        <p:spPr bwMode="auto">
          <a:xfrm>
            <a:off x="2590800" y="4953000"/>
            <a:ext cx="3568861" cy="1905000"/>
          </a:xfrm>
          <a:prstGeom prst="rect">
            <a:avLst/>
          </a:prstGeom>
          <a:noFill/>
          <a:ln w="9525">
            <a:noFill/>
            <a:miter lim="800000"/>
            <a:headEnd/>
            <a:tailEnd/>
          </a:ln>
          <a:effectLst/>
        </p:spPr>
      </p:pic>
      <p:sp>
        <p:nvSpPr>
          <p:cNvPr id="16" name="TextBox 15"/>
          <p:cNvSpPr txBox="1"/>
          <p:nvPr/>
        </p:nvSpPr>
        <p:spPr>
          <a:xfrm>
            <a:off x="685800" y="4495800"/>
            <a:ext cx="7848600" cy="646331"/>
          </a:xfrm>
          <a:prstGeom prst="rect">
            <a:avLst/>
          </a:prstGeom>
          <a:noFill/>
        </p:spPr>
        <p:txBody>
          <a:bodyPr wrap="square" rtlCol="0">
            <a:spAutoFit/>
          </a:bodyPr>
          <a:lstStyle/>
          <a:p>
            <a:r>
              <a:rPr lang="en-US" dirty="0" smtClean="0">
                <a:solidFill>
                  <a:srgbClr val="FF0000"/>
                </a:solidFill>
              </a:rPr>
              <a:t>Considering the situation where bit rate keeps switching between 2 very close values </a:t>
            </a:r>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228600" y="762000"/>
            <a:ext cx="8686800" cy="433705"/>
          </a:xfrm>
        </p:spPr>
        <p:txBody>
          <a:bodyPr/>
          <a:lstStyle/>
          <a:p>
            <a:pPr>
              <a:buFont typeface="Arial" pitchFamily="34" charset="0"/>
              <a:buChar char="•"/>
            </a:pPr>
            <a:r>
              <a:rPr lang="en-US" dirty="0" smtClean="0"/>
              <a:t>DASH (dynamic adaptive streaming over HTTP) is a new standard for streaming media using standard web servers.</a:t>
            </a:r>
          </a:p>
          <a:p>
            <a:pPr>
              <a:buFont typeface="Arial" pitchFamily="34" charset="0"/>
              <a:buChar char="•"/>
            </a:pPr>
            <a:r>
              <a:rPr lang="en-US" dirty="0" smtClean="0"/>
              <a:t>The video bit rate/quality is adapted according to the network condition. </a:t>
            </a:r>
            <a:endParaRPr lang="en-US" dirty="0"/>
          </a:p>
        </p:txBody>
      </p:sp>
      <p:pic>
        <p:nvPicPr>
          <p:cNvPr id="5" name="Picture 4" descr="ZTE Light.jpg"/>
          <p:cNvPicPr>
            <a:picLocks noChangeAspect="1"/>
          </p:cNvPicPr>
          <p:nvPr/>
        </p:nvPicPr>
        <p:blipFill>
          <a:blip r:embed="rId3" cstate="print">
            <a:clrChange>
              <a:clrFrom>
                <a:srgbClr val="FFFFFF"/>
              </a:clrFrom>
              <a:clrTo>
                <a:srgbClr val="FFFFFF">
                  <a:alpha val="0"/>
                </a:srgbClr>
              </a:clrTo>
            </a:clrChange>
          </a:blip>
          <a:stretch>
            <a:fillRect/>
          </a:stretch>
        </p:blipFill>
        <p:spPr>
          <a:xfrm>
            <a:off x="7980000" y="5744021"/>
            <a:ext cx="876924" cy="603616"/>
          </a:xfrm>
          <a:prstGeom prst="rect">
            <a:avLst/>
          </a:prstGeom>
        </p:spPr>
      </p:pic>
      <p:cxnSp>
        <p:nvCxnSpPr>
          <p:cNvPr id="6" name="Curved Connector 5"/>
          <p:cNvCxnSpPr/>
          <p:nvPr/>
        </p:nvCxnSpPr>
        <p:spPr bwMode="auto">
          <a:xfrm rot="5400000">
            <a:off x="6397752" y="3486464"/>
            <a:ext cx="804672" cy="243840"/>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Curved Connector 6"/>
          <p:cNvCxnSpPr/>
          <p:nvPr/>
        </p:nvCxnSpPr>
        <p:spPr bwMode="auto">
          <a:xfrm>
            <a:off x="1411224" y="3498656"/>
            <a:ext cx="914400" cy="914400"/>
          </a:xfrm>
          <a:prstGeom prst="curvedConnector3">
            <a:avLst/>
          </a:prstGeom>
          <a:solidFill>
            <a:schemeClr val="accent1"/>
          </a:solidFill>
          <a:ln w="9525" cap="flat" cmpd="sng" algn="ctr">
            <a:solidFill>
              <a:schemeClr val="tx1"/>
            </a:solidFill>
            <a:prstDash val="solid"/>
            <a:round/>
            <a:headEnd type="none" w="med" len="med"/>
            <a:tailEnd type="none" w="med" len="med"/>
          </a:ln>
          <a:effectLst/>
        </p:spPr>
      </p:cxnSp>
      <p:sp>
        <p:nvSpPr>
          <p:cNvPr id="8" name="Rounded Rectangle 7"/>
          <p:cNvSpPr/>
          <p:nvPr/>
        </p:nvSpPr>
        <p:spPr bwMode="auto">
          <a:xfrm>
            <a:off x="387096" y="2876864"/>
            <a:ext cx="2036064" cy="890016"/>
          </a:xfrm>
          <a:prstGeom prst="roundRect">
            <a:avLst/>
          </a:prstGeom>
          <a:solidFill>
            <a:schemeClr val="bg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9" name="TextBox 8"/>
          <p:cNvSpPr txBox="1"/>
          <p:nvPr/>
        </p:nvSpPr>
        <p:spPr>
          <a:xfrm>
            <a:off x="311295" y="6503566"/>
            <a:ext cx="2145139" cy="276999"/>
          </a:xfrm>
          <a:prstGeom prst="rect">
            <a:avLst/>
          </a:prstGeom>
          <a:noFill/>
        </p:spPr>
        <p:txBody>
          <a:bodyPr wrap="none" rtlCol="0">
            <a:spAutoFit/>
          </a:bodyPr>
          <a:lstStyle/>
          <a:p>
            <a:r>
              <a:rPr lang="en-US" sz="1200" b="1" dirty="0" smtClean="0">
                <a:solidFill>
                  <a:srgbClr val="AA1319"/>
                </a:solidFill>
              </a:rPr>
              <a:t>Media Capture &amp; Encoding</a:t>
            </a:r>
            <a:endParaRPr lang="en-US" sz="1200" b="1" dirty="0">
              <a:solidFill>
                <a:srgbClr val="AA1319"/>
              </a:solidFill>
            </a:endParaRPr>
          </a:p>
        </p:txBody>
      </p:sp>
      <p:sp>
        <p:nvSpPr>
          <p:cNvPr id="10" name="TextBox 9"/>
          <p:cNvSpPr txBox="1"/>
          <p:nvPr/>
        </p:nvSpPr>
        <p:spPr>
          <a:xfrm>
            <a:off x="2598459" y="6504367"/>
            <a:ext cx="1723549" cy="276999"/>
          </a:xfrm>
          <a:prstGeom prst="rect">
            <a:avLst/>
          </a:prstGeom>
          <a:noFill/>
        </p:spPr>
        <p:txBody>
          <a:bodyPr wrap="none" rtlCol="0">
            <a:spAutoFit/>
          </a:bodyPr>
          <a:lstStyle/>
          <a:p>
            <a:r>
              <a:rPr lang="en-US" sz="1200" b="1" dirty="0" smtClean="0">
                <a:solidFill>
                  <a:srgbClr val="AA1319"/>
                </a:solidFill>
              </a:rPr>
              <a:t>Media Origin Servers</a:t>
            </a:r>
            <a:endParaRPr lang="en-US" sz="1200" b="1" dirty="0">
              <a:solidFill>
                <a:srgbClr val="AA1319"/>
              </a:solidFill>
            </a:endParaRPr>
          </a:p>
        </p:txBody>
      </p:sp>
      <p:sp>
        <p:nvSpPr>
          <p:cNvPr id="11" name="TextBox 10"/>
          <p:cNvSpPr txBox="1"/>
          <p:nvPr/>
        </p:nvSpPr>
        <p:spPr>
          <a:xfrm>
            <a:off x="4500343" y="6504810"/>
            <a:ext cx="1691938" cy="276999"/>
          </a:xfrm>
          <a:prstGeom prst="rect">
            <a:avLst/>
          </a:prstGeom>
          <a:noFill/>
        </p:spPr>
        <p:txBody>
          <a:bodyPr wrap="none" rtlCol="0">
            <a:spAutoFit/>
          </a:bodyPr>
          <a:lstStyle/>
          <a:p>
            <a:r>
              <a:rPr lang="en-US" sz="1200" b="1" dirty="0" smtClean="0">
                <a:solidFill>
                  <a:srgbClr val="AA1319"/>
                </a:solidFill>
              </a:rPr>
              <a:t>HTTP Cache Servers</a:t>
            </a:r>
            <a:endParaRPr lang="en-US" sz="1200" b="1" dirty="0">
              <a:solidFill>
                <a:srgbClr val="AA1319"/>
              </a:solidFill>
            </a:endParaRPr>
          </a:p>
        </p:txBody>
      </p:sp>
      <p:sp>
        <p:nvSpPr>
          <p:cNvPr id="12" name="TextBox 11"/>
          <p:cNvSpPr txBox="1"/>
          <p:nvPr/>
        </p:nvSpPr>
        <p:spPr>
          <a:xfrm>
            <a:off x="7940493" y="6505249"/>
            <a:ext cx="763351" cy="276999"/>
          </a:xfrm>
          <a:prstGeom prst="rect">
            <a:avLst/>
          </a:prstGeom>
          <a:noFill/>
        </p:spPr>
        <p:txBody>
          <a:bodyPr wrap="none" rtlCol="0">
            <a:spAutoFit/>
          </a:bodyPr>
          <a:lstStyle/>
          <a:p>
            <a:r>
              <a:rPr lang="en-US" sz="1200" b="1" dirty="0" smtClean="0">
                <a:solidFill>
                  <a:srgbClr val="AA1319"/>
                </a:solidFill>
              </a:rPr>
              <a:t>Devices</a:t>
            </a:r>
            <a:endParaRPr lang="en-US" sz="1200" b="1" dirty="0">
              <a:solidFill>
                <a:srgbClr val="AA1319"/>
              </a:solidFill>
            </a:endParaRPr>
          </a:p>
        </p:txBody>
      </p:sp>
      <p:cxnSp>
        <p:nvCxnSpPr>
          <p:cNvPr id="13" name="Straight Connector 12"/>
          <p:cNvCxnSpPr/>
          <p:nvPr/>
        </p:nvCxnSpPr>
        <p:spPr bwMode="auto">
          <a:xfrm>
            <a:off x="5429583" y="4630323"/>
            <a:ext cx="2870121" cy="380141"/>
          </a:xfrm>
          <a:prstGeom prst="line">
            <a:avLst/>
          </a:prstGeom>
          <a:solidFill>
            <a:schemeClr val="accent1"/>
          </a:solidFill>
          <a:ln w="76200" cap="flat" cmpd="sng" algn="ctr">
            <a:solidFill>
              <a:srgbClr val="AA1319"/>
            </a:solidFill>
            <a:prstDash val="sysDot"/>
            <a:round/>
            <a:headEnd type="none" w="med" len="med"/>
            <a:tailEnd type="none" w="med" len="med"/>
          </a:ln>
          <a:effectLst/>
        </p:spPr>
      </p:cxnSp>
      <p:cxnSp>
        <p:nvCxnSpPr>
          <p:cNvPr id="14" name="Straight Connector 13"/>
          <p:cNvCxnSpPr/>
          <p:nvPr/>
        </p:nvCxnSpPr>
        <p:spPr bwMode="auto">
          <a:xfrm>
            <a:off x="802875" y="4622512"/>
            <a:ext cx="1422399" cy="7816"/>
          </a:xfrm>
          <a:prstGeom prst="line">
            <a:avLst/>
          </a:prstGeom>
          <a:solidFill>
            <a:schemeClr val="accent1"/>
          </a:solidFill>
          <a:ln w="76200" cap="flat" cmpd="sng" algn="ctr">
            <a:solidFill>
              <a:srgbClr val="AA1319"/>
            </a:solidFill>
            <a:prstDash val="solid"/>
            <a:round/>
            <a:headEnd type="none" w="med" len="med"/>
            <a:tailEnd type="none" w="med" len="med"/>
          </a:ln>
          <a:effectLst/>
        </p:spPr>
      </p:cxnSp>
      <p:cxnSp>
        <p:nvCxnSpPr>
          <p:cNvPr id="15" name="Straight Connector 14"/>
          <p:cNvCxnSpPr/>
          <p:nvPr/>
        </p:nvCxnSpPr>
        <p:spPr bwMode="auto">
          <a:xfrm>
            <a:off x="2080690" y="4626416"/>
            <a:ext cx="1422399" cy="7816"/>
          </a:xfrm>
          <a:prstGeom prst="line">
            <a:avLst/>
          </a:prstGeom>
          <a:solidFill>
            <a:schemeClr val="accent1"/>
          </a:solidFill>
          <a:ln w="76200" cap="flat" cmpd="sng" algn="ctr">
            <a:solidFill>
              <a:srgbClr val="4F4E4E"/>
            </a:solidFill>
            <a:prstDash val="solid"/>
            <a:round/>
            <a:headEnd type="none" w="med" len="med"/>
            <a:tailEnd type="none" w="med" len="med"/>
          </a:ln>
          <a:effectLst/>
        </p:spPr>
      </p:cxnSp>
      <p:cxnSp>
        <p:nvCxnSpPr>
          <p:cNvPr id="16" name="Straight Connector 15"/>
          <p:cNvCxnSpPr/>
          <p:nvPr/>
        </p:nvCxnSpPr>
        <p:spPr bwMode="auto">
          <a:xfrm flipV="1">
            <a:off x="2186197" y="3770631"/>
            <a:ext cx="1234831" cy="851877"/>
          </a:xfrm>
          <a:prstGeom prst="line">
            <a:avLst/>
          </a:prstGeom>
          <a:solidFill>
            <a:schemeClr val="accent1"/>
          </a:solidFill>
          <a:ln w="76200" cap="flat" cmpd="sng" algn="ctr">
            <a:solidFill>
              <a:srgbClr val="4F4E4E"/>
            </a:solidFill>
            <a:prstDash val="solid"/>
            <a:round/>
            <a:headEnd type="none" w="med" len="med"/>
            <a:tailEnd type="none" w="med" len="med"/>
          </a:ln>
          <a:effectLst/>
        </p:spPr>
      </p:cxnSp>
      <p:cxnSp>
        <p:nvCxnSpPr>
          <p:cNvPr id="17" name="Straight Connector 16"/>
          <p:cNvCxnSpPr/>
          <p:nvPr/>
        </p:nvCxnSpPr>
        <p:spPr bwMode="auto">
          <a:xfrm>
            <a:off x="2143212" y="4657678"/>
            <a:ext cx="1371601" cy="1012092"/>
          </a:xfrm>
          <a:prstGeom prst="line">
            <a:avLst/>
          </a:prstGeom>
          <a:solidFill>
            <a:schemeClr val="accent1"/>
          </a:solidFill>
          <a:ln w="76200" cap="flat" cmpd="sng" algn="ctr">
            <a:solidFill>
              <a:srgbClr val="4F4E4E"/>
            </a:solidFill>
            <a:prstDash val="solid"/>
            <a:round/>
            <a:headEnd type="none" w="med" len="med"/>
            <a:tailEnd type="none" w="med" len="med"/>
          </a:ln>
          <a:effectLst/>
        </p:spPr>
      </p:cxnSp>
      <p:cxnSp>
        <p:nvCxnSpPr>
          <p:cNvPr id="18" name="Straight Connector 17"/>
          <p:cNvCxnSpPr>
            <a:endCxn id="28" idx="1"/>
          </p:cNvCxnSpPr>
          <p:nvPr/>
        </p:nvCxnSpPr>
        <p:spPr bwMode="auto">
          <a:xfrm flipV="1">
            <a:off x="3483552" y="4635369"/>
            <a:ext cx="1685667" cy="10586"/>
          </a:xfrm>
          <a:prstGeom prst="line">
            <a:avLst/>
          </a:prstGeom>
          <a:solidFill>
            <a:schemeClr val="accent1"/>
          </a:solidFill>
          <a:ln w="76200" cap="flat" cmpd="sng" algn="ctr">
            <a:solidFill>
              <a:srgbClr val="4F4E4E"/>
            </a:solidFill>
            <a:prstDash val="solid"/>
            <a:round/>
            <a:headEnd type="none" w="med" len="med"/>
            <a:tailEnd type="none" w="med" len="med"/>
          </a:ln>
          <a:effectLst/>
        </p:spPr>
      </p:cxnSp>
      <p:cxnSp>
        <p:nvCxnSpPr>
          <p:cNvPr id="19" name="Straight Connector 18"/>
          <p:cNvCxnSpPr>
            <a:endCxn id="34" idx="1"/>
          </p:cNvCxnSpPr>
          <p:nvPr/>
        </p:nvCxnSpPr>
        <p:spPr bwMode="auto">
          <a:xfrm flipV="1">
            <a:off x="3589059" y="3492687"/>
            <a:ext cx="1735610" cy="1149361"/>
          </a:xfrm>
          <a:prstGeom prst="line">
            <a:avLst/>
          </a:prstGeom>
          <a:solidFill>
            <a:schemeClr val="accent1"/>
          </a:solidFill>
          <a:ln w="76200" cap="flat" cmpd="sng" algn="ctr">
            <a:solidFill>
              <a:srgbClr val="4F4E4E"/>
            </a:solidFill>
            <a:prstDash val="solid"/>
            <a:round/>
            <a:headEnd type="none" w="med" len="med"/>
            <a:tailEnd type="none" w="med" len="med"/>
          </a:ln>
          <a:effectLst/>
        </p:spPr>
      </p:cxnSp>
      <p:cxnSp>
        <p:nvCxnSpPr>
          <p:cNvPr id="20" name="Straight Connector 19"/>
          <p:cNvCxnSpPr/>
          <p:nvPr/>
        </p:nvCxnSpPr>
        <p:spPr bwMode="auto">
          <a:xfrm>
            <a:off x="3546074" y="4677217"/>
            <a:ext cx="1781908" cy="1234830"/>
          </a:xfrm>
          <a:prstGeom prst="line">
            <a:avLst/>
          </a:prstGeom>
          <a:solidFill>
            <a:schemeClr val="accent1"/>
          </a:solidFill>
          <a:ln w="76200" cap="flat" cmpd="sng" algn="ctr">
            <a:solidFill>
              <a:srgbClr val="4F4E4E"/>
            </a:solidFill>
            <a:prstDash val="solid"/>
            <a:round/>
            <a:headEnd type="none" w="med" len="med"/>
            <a:tailEnd type="none" w="med" len="med"/>
          </a:ln>
          <a:effectLst/>
        </p:spPr>
      </p:cxnSp>
      <p:cxnSp>
        <p:nvCxnSpPr>
          <p:cNvPr id="21" name="Straight Connector 20"/>
          <p:cNvCxnSpPr/>
          <p:nvPr/>
        </p:nvCxnSpPr>
        <p:spPr bwMode="auto">
          <a:xfrm>
            <a:off x="5455633" y="4625763"/>
            <a:ext cx="2625970" cy="1194453"/>
          </a:xfrm>
          <a:prstGeom prst="line">
            <a:avLst/>
          </a:prstGeom>
          <a:solidFill>
            <a:schemeClr val="accent1"/>
          </a:solidFill>
          <a:ln w="76200" cap="flat" cmpd="sng" algn="ctr">
            <a:solidFill>
              <a:srgbClr val="AA1319"/>
            </a:solidFill>
            <a:prstDash val="sysDot"/>
            <a:round/>
            <a:headEnd type="none" w="med" len="med"/>
            <a:tailEnd type="none" w="med" len="med"/>
          </a:ln>
          <a:effectLst/>
        </p:spPr>
      </p:cxnSp>
      <p:cxnSp>
        <p:nvCxnSpPr>
          <p:cNvPr id="22" name="Straight Connector 21"/>
          <p:cNvCxnSpPr/>
          <p:nvPr/>
        </p:nvCxnSpPr>
        <p:spPr bwMode="auto">
          <a:xfrm flipV="1">
            <a:off x="5515552" y="3961952"/>
            <a:ext cx="2723192" cy="644925"/>
          </a:xfrm>
          <a:prstGeom prst="line">
            <a:avLst/>
          </a:prstGeom>
          <a:solidFill>
            <a:schemeClr val="accent1"/>
          </a:solidFill>
          <a:ln w="76200" cap="flat" cmpd="sng" algn="ctr">
            <a:solidFill>
              <a:srgbClr val="AA1319"/>
            </a:solidFill>
            <a:prstDash val="sysDot"/>
            <a:round/>
            <a:headEnd type="none" w="med" len="med"/>
            <a:tailEnd type="none" w="med" len="med"/>
          </a:ln>
          <a:effectLst/>
        </p:spPr>
      </p:cxnSp>
      <p:cxnSp>
        <p:nvCxnSpPr>
          <p:cNvPr id="23" name="Straight Connector 22"/>
          <p:cNvCxnSpPr/>
          <p:nvPr/>
        </p:nvCxnSpPr>
        <p:spPr bwMode="auto">
          <a:xfrm flipV="1">
            <a:off x="5550721" y="3181664"/>
            <a:ext cx="2907479" cy="1405675"/>
          </a:xfrm>
          <a:prstGeom prst="line">
            <a:avLst/>
          </a:prstGeom>
          <a:solidFill>
            <a:schemeClr val="accent1"/>
          </a:solidFill>
          <a:ln w="76200" cap="flat" cmpd="sng" algn="ctr">
            <a:solidFill>
              <a:srgbClr val="AA1319"/>
            </a:solidFill>
            <a:prstDash val="sysDot"/>
            <a:round/>
            <a:headEnd type="none" w="med" len="med"/>
            <a:tailEnd type="none" w="med" len="med"/>
          </a:ln>
          <a:effectLst/>
        </p:spPr>
      </p:cxnSp>
      <p:pic>
        <p:nvPicPr>
          <p:cNvPr id="24" name="Picture 4" descr="https://www.samstores.com/_images/products/szz3.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70318" y="4251405"/>
            <a:ext cx="842759" cy="503970"/>
          </a:xfrm>
          <a:prstGeom prst="rect">
            <a:avLst/>
          </a:prstGeom>
          <a:noFill/>
        </p:spPr>
      </p:pic>
      <p:grpSp>
        <p:nvGrpSpPr>
          <p:cNvPr id="3" name="Group 46"/>
          <p:cNvGrpSpPr>
            <a:grpSpLocks/>
          </p:cNvGrpSpPr>
          <p:nvPr/>
        </p:nvGrpSpPr>
        <p:grpSpPr bwMode="auto">
          <a:xfrm>
            <a:off x="5043449" y="4164908"/>
            <a:ext cx="566738" cy="946150"/>
            <a:chOff x="5340200" y="2596433"/>
            <a:chExt cx="566032" cy="946641"/>
          </a:xfrm>
        </p:grpSpPr>
        <p:pic>
          <p:nvPicPr>
            <p:cNvPr id="26" name="Picture 14" descr="C:\Users\chriskno.REDMOND\AppData\Local\Microsoft\Windows\Temporary Internet Files\Content.IE5\5KI42CG6\MCj04247900000[1].wmf"/>
            <p:cNvPicPr>
              <a:picLocks noChangeAspect="1" noChangeArrowheads="1"/>
            </p:cNvPicPr>
            <p:nvPr/>
          </p:nvPicPr>
          <p:blipFill>
            <a:blip r:embed="rId5" cstate="print"/>
            <a:srcRect/>
            <a:stretch>
              <a:fillRect/>
            </a:stretch>
          </p:blipFill>
          <p:spPr bwMode="auto">
            <a:xfrm>
              <a:off x="5340200" y="2797866"/>
              <a:ext cx="285884" cy="742592"/>
            </a:xfrm>
            <a:prstGeom prst="rect">
              <a:avLst/>
            </a:prstGeom>
            <a:noFill/>
            <a:ln w="9525">
              <a:noFill/>
              <a:miter lim="800000"/>
              <a:headEnd/>
              <a:tailEnd/>
            </a:ln>
          </p:spPr>
        </p:pic>
        <p:pic>
          <p:nvPicPr>
            <p:cNvPr id="27" name="Picture 14" descr="C:\Users\chriskno.REDMOND\AppData\Local\Microsoft\Windows\Temporary Internet Files\Content.IE5\5KI42CG6\MCj04247900000[1].wmf"/>
            <p:cNvPicPr>
              <a:picLocks noChangeAspect="1" noChangeArrowheads="1"/>
            </p:cNvPicPr>
            <p:nvPr/>
          </p:nvPicPr>
          <p:blipFill>
            <a:blip r:embed="rId5" cstate="print"/>
            <a:srcRect/>
            <a:stretch>
              <a:fillRect/>
            </a:stretch>
          </p:blipFill>
          <p:spPr bwMode="auto">
            <a:xfrm>
              <a:off x="5344903" y="2800482"/>
              <a:ext cx="285884" cy="742592"/>
            </a:xfrm>
            <a:prstGeom prst="rect">
              <a:avLst/>
            </a:prstGeom>
            <a:noFill/>
            <a:ln w="9525">
              <a:noFill/>
              <a:miter lim="800000"/>
              <a:headEnd/>
              <a:tailEnd/>
            </a:ln>
          </p:spPr>
        </p:pic>
        <p:pic>
          <p:nvPicPr>
            <p:cNvPr id="28" name="Picture 14" descr="C:\Users\chriskno.REDMOND\AppData\Local\Microsoft\Windows\Temporary Internet Files\Content.IE5\5KI42CG6\MCj04247900000[1].wmf"/>
            <p:cNvPicPr>
              <a:picLocks noChangeAspect="1" noChangeArrowheads="1"/>
            </p:cNvPicPr>
            <p:nvPr/>
          </p:nvPicPr>
          <p:blipFill>
            <a:blip r:embed="rId5" cstate="print"/>
            <a:srcRect/>
            <a:stretch>
              <a:fillRect/>
            </a:stretch>
          </p:blipFill>
          <p:spPr bwMode="auto">
            <a:xfrm>
              <a:off x="5465813" y="2695842"/>
              <a:ext cx="285884" cy="742592"/>
            </a:xfrm>
            <a:prstGeom prst="rect">
              <a:avLst/>
            </a:prstGeom>
            <a:noFill/>
            <a:ln w="9525">
              <a:noFill/>
              <a:miter lim="800000"/>
              <a:headEnd/>
              <a:tailEnd/>
            </a:ln>
          </p:spPr>
        </p:pic>
        <p:pic>
          <p:nvPicPr>
            <p:cNvPr id="29" name="Picture 28" descr="C:\Users\chriskno.REDMOND\AppData\Local\Microsoft\Windows\Temporary Internet Files\Content.IE5\5KI42CG6\MCj04247900000[1].wmf"/>
            <p:cNvPicPr>
              <a:picLocks noChangeAspect="1" noChangeArrowheads="1"/>
            </p:cNvPicPr>
            <p:nvPr/>
          </p:nvPicPr>
          <p:blipFill>
            <a:blip r:embed="rId5" cstate="print"/>
            <a:srcRect/>
            <a:stretch>
              <a:fillRect/>
            </a:stretch>
          </p:blipFill>
          <p:spPr bwMode="auto">
            <a:xfrm>
              <a:off x="5620347" y="2596433"/>
              <a:ext cx="285885" cy="742592"/>
            </a:xfrm>
            <a:prstGeom prst="rect">
              <a:avLst/>
            </a:prstGeom>
            <a:noFill/>
            <a:ln w="9525">
              <a:noFill/>
              <a:miter lim="800000"/>
              <a:headEnd/>
              <a:tailEnd/>
            </a:ln>
          </p:spPr>
        </p:pic>
      </p:grpSp>
      <p:grpSp>
        <p:nvGrpSpPr>
          <p:cNvPr id="25" name="Group 45"/>
          <p:cNvGrpSpPr>
            <a:grpSpLocks/>
          </p:cNvGrpSpPr>
          <p:nvPr/>
        </p:nvGrpSpPr>
        <p:grpSpPr bwMode="auto">
          <a:xfrm>
            <a:off x="5048909" y="3121226"/>
            <a:ext cx="561975" cy="949325"/>
            <a:chOff x="5140784" y="1598781"/>
            <a:chExt cx="561325" cy="948903"/>
          </a:xfrm>
        </p:grpSpPr>
        <p:pic>
          <p:nvPicPr>
            <p:cNvPr id="31" name="Picture 14" descr="C:\Users\chriskno.REDMOND\AppData\Local\Microsoft\Windows\Temporary Internet Files\Content.IE5\5KI42CG6\MCj04247900000[1].wmf"/>
            <p:cNvPicPr>
              <a:picLocks noChangeAspect="1" noChangeArrowheads="1"/>
            </p:cNvPicPr>
            <p:nvPr/>
          </p:nvPicPr>
          <p:blipFill>
            <a:blip r:embed="rId5" cstate="print"/>
            <a:srcRect/>
            <a:stretch>
              <a:fillRect/>
            </a:stretch>
          </p:blipFill>
          <p:spPr bwMode="auto">
            <a:xfrm>
              <a:off x="5151783" y="1805092"/>
              <a:ext cx="285884" cy="742592"/>
            </a:xfrm>
            <a:prstGeom prst="rect">
              <a:avLst/>
            </a:prstGeom>
            <a:noFill/>
            <a:ln w="9525">
              <a:noFill/>
              <a:miter lim="800000"/>
              <a:headEnd/>
              <a:tailEnd/>
            </a:ln>
          </p:spPr>
        </p:pic>
        <p:pic>
          <p:nvPicPr>
            <p:cNvPr id="32" name="Picture 14" descr="C:\Users\chriskno.REDMOND\AppData\Local\Microsoft\Windows\Temporary Internet Files\Content.IE5\5KI42CG6\MCj04247900000[1].wmf"/>
            <p:cNvPicPr>
              <a:picLocks noChangeAspect="1" noChangeArrowheads="1"/>
            </p:cNvPicPr>
            <p:nvPr/>
          </p:nvPicPr>
          <p:blipFill>
            <a:blip r:embed="rId5" cstate="print"/>
            <a:srcRect/>
            <a:stretch>
              <a:fillRect/>
            </a:stretch>
          </p:blipFill>
          <p:spPr bwMode="auto">
            <a:xfrm>
              <a:off x="5140784" y="1780240"/>
              <a:ext cx="285884" cy="742592"/>
            </a:xfrm>
            <a:prstGeom prst="rect">
              <a:avLst/>
            </a:prstGeom>
            <a:noFill/>
            <a:ln w="9525">
              <a:noFill/>
              <a:miter lim="800000"/>
              <a:headEnd/>
              <a:tailEnd/>
            </a:ln>
          </p:spPr>
        </p:pic>
        <p:pic>
          <p:nvPicPr>
            <p:cNvPr id="33" name="Picture 14" descr="C:\Users\chriskno.REDMOND\AppData\Local\Microsoft\Windows\Temporary Internet Files\Content.IE5\5KI42CG6\MCj04247900000[1].wmf"/>
            <p:cNvPicPr>
              <a:picLocks noChangeAspect="1" noChangeArrowheads="1"/>
            </p:cNvPicPr>
            <p:nvPr/>
          </p:nvPicPr>
          <p:blipFill>
            <a:blip r:embed="rId5" cstate="print"/>
            <a:srcRect/>
            <a:stretch>
              <a:fillRect/>
            </a:stretch>
          </p:blipFill>
          <p:spPr bwMode="auto">
            <a:xfrm>
              <a:off x="5277396" y="1703068"/>
              <a:ext cx="285884" cy="742592"/>
            </a:xfrm>
            <a:prstGeom prst="rect">
              <a:avLst/>
            </a:prstGeom>
            <a:noFill/>
            <a:ln w="9525">
              <a:noFill/>
              <a:miter lim="800000"/>
              <a:headEnd/>
              <a:tailEnd/>
            </a:ln>
          </p:spPr>
        </p:pic>
        <p:pic>
          <p:nvPicPr>
            <p:cNvPr id="34" name="Picture 14" descr="C:\Users\chriskno.REDMOND\AppData\Local\Microsoft\Windows\Temporary Internet Files\Content.IE5\5KI42CG6\MCj04247900000[1].wmf"/>
            <p:cNvPicPr>
              <a:picLocks noChangeAspect="1" noChangeArrowheads="1"/>
            </p:cNvPicPr>
            <p:nvPr/>
          </p:nvPicPr>
          <p:blipFill>
            <a:blip r:embed="rId5" cstate="print"/>
            <a:srcRect/>
            <a:stretch>
              <a:fillRect/>
            </a:stretch>
          </p:blipFill>
          <p:spPr bwMode="auto">
            <a:xfrm>
              <a:off x="5416225" y="1598781"/>
              <a:ext cx="285884" cy="742592"/>
            </a:xfrm>
            <a:prstGeom prst="rect">
              <a:avLst/>
            </a:prstGeom>
            <a:noFill/>
            <a:ln w="9525">
              <a:noFill/>
              <a:miter lim="800000"/>
              <a:headEnd/>
              <a:tailEnd/>
            </a:ln>
          </p:spPr>
        </p:pic>
      </p:grpSp>
      <p:grpSp>
        <p:nvGrpSpPr>
          <p:cNvPr id="30" name="Group 46"/>
          <p:cNvGrpSpPr>
            <a:grpSpLocks/>
          </p:cNvGrpSpPr>
          <p:nvPr/>
        </p:nvGrpSpPr>
        <p:grpSpPr bwMode="auto">
          <a:xfrm>
            <a:off x="5047364" y="5294183"/>
            <a:ext cx="566738" cy="946150"/>
            <a:chOff x="5340200" y="2596433"/>
            <a:chExt cx="566032" cy="946641"/>
          </a:xfrm>
        </p:grpSpPr>
        <p:pic>
          <p:nvPicPr>
            <p:cNvPr id="36" name="Picture 14" descr="C:\Users\chriskno.REDMOND\AppData\Local\Microsoft\Windows\Temporary Internet Files\Content.IE5\5KI42CG6\MCj04247900000[1].wmf"/>
            <p:cNvPicPr>
              <a:picLocks noChangeAspect="1" noChangeArrowheads="1"/>
            </p:cNvPicPr>
            <p:nvPr/>
          </p:nvPicPr>
          <p:blipFill>
            <a:blip r:embed="rId5" cstate="print"/>
            <a:srcRect/>
            <a:stretch>
              <a:fillRect/>
            </a:stretch>
          </p:blipFill>
          <p:spPr bwMode="auto">
            <a:xfrm>
              <a:off x="5340200" y="2797866"/>
              <a:ext cx="285884" cy="742592"/>
            </a:xfrm>
            <a:prstGeom prst="rect">
              <a:avLst/>
            </a:prstGeom>
            <a:noFill/>
            <a:ln w="9525">
              <a:noFill/>
              <a:miter lim="800000"/>
              <a:headEnd/>
              <a:tailEnd/>
            </a:ln>
          </p:spPr>
        </p:pic>
        <p:pic>
          <p:nvPicPr>
            <p:cNvPr id="37" name="Picture 14" descr="C:\Users\chriskno.REDMOND\AppData\Local\Microsoft\Windows\Temporary Internet Files\Content.IE5\5KI42CG6\MCj04247900000[1].wmf"/>
            <p:cNvPicPr>
              <a:picLocks noChangeAspect="1" noChangeArrowheads="1"/>
            </p:cNvPicPr>
            <p:nvPr/>
          </p:nvPicPr>
          <p:blipFill>
            <a:blip r:embed="rId5" cstate="print"/>
            <a:srcRect/>
            <a:stretch>
              <a:fillRect/>
            </a:stretch>
          </p:blipFill>
          <p:spPr bwMode="auto">
            <a:xfrm>
              <a:off x="5344903" y="2800482"/>
              <a:ext cx="285884" cy="742592"/>
            </a:xfrm>
            <a:prstGeom prst="rect">
              <a:avLst/>
            </a:prstGeom>
            <a:noFill/>
            <a:ln w="9525">
              <a:noFill/>
              <a:miter lim="800000"/>
              <a:headEnd/>
              <a:tailEnd/>
            </a:ln>
          </p:spPr>
        </p:pic>
        <p:pic>
          <p:nvPicPr>
            <p:cNvPr id="38" name="Picture 14" descr="C:\Users\chriskno.REDMOND\AppData\Local\Microsoft\Windows\Temporary Internet Files\Content.IE5\5KI42CG6\MCj04247900000[1].wmf"/>
            <p:cNvPicPr>
              <a:picLocks noChangeAspect="1" noChangeArrowheads="1"/>
            </p:cNvPicPr>
            <p:nvPr/>
          </p:nvPicPr>
          <p:blipFill>
            <a:blip r:embed="rId5" cstate="print"/>
            <a:srcRect/>
            <a:stretch>
              <a:fillRect/>
            </a:stretch>
          </p:blipFill>
          <p:spPr bwMode="auto">
            <a:xfrm>
              <a:off x="5465813" y="2695842"/>
              <a:ext cx="285884" cy="742592"/>
            </a:xfrm>
            <a:prstGeom prst="rect">
              <a:avLst/>
            </a:prstGeom>
            <a:noFill/>
            <a:ln w="9525">
              <a:noFill/>
              <a:miter lim="800000"/>
              <a:headEnd/>
              <a:tailEnd/>
            </a:ln>
          </p:spPr>
        </p:pic>
        <p:pic>
          <p:nvPicPr>
            <p:cNvPr id="39" name="Picture 38" descr="C:\Users\chriskno.REDMOND\AppData\Local\Microsoft\Windows\Temporary Internet Files\Content.IE5\5KI42CG6\MCj04247900000[1].wmf"/>
            <p:cNvPicPr>
              <a:picLocks noChangeAspect="1" noChangeArrowheads="1"/>
            </p:cNvPicPr>
            <p:nvPr/>
          </p:nvPicPr>
          <p:blipFill>
            <a:blip r:embed="rId5" cstate="print"/>
            <a:srcRect/>
            <a:stretch>
              <a:fillRect/>
            </a:stretch>
          </p:blipFill>
          <p:spPr bwMode="auto">
            <a:xfrm>
              <a:off x="5620347" y="2596433"/>
              <a:ext cx="285885" cy="742592"/>
            </a:xfrm>
            <a:prstGeom prst="rect">
              <a:avLst/>
            </a:prstGeom>
            <a:noFill/>
            <a:ln w="9525">
              <a:noFill/>
              <a:miter lim="800000"/>
              <a:headEnd/>
              <a:tailEnd/>
            </a:ln>
          </p:spPr>
        </p:pic>
      </p:grpSp>
      <p:pic>
        <p:nvPicPr>
          <p:cNvPr id="40" name="Picture 39" descr="HTC Hero.gif"/>
          <p:cNvPicPr>
            <a:picLocks noChangeAspect="1"/>
          </p:cNvPicPr>
          <p:nvPr/>
        </p:nvPicPr>
        <p:blipFill>
          <a:blip r:embed="rId6" cstate="print"/>
          <a:stretch>
            <a:fillRect/>
          </a:stretch>
        </p:blipFill>
        <p:spPr>
          <a:xfrm>
            <a:off x="8281947" y="2858281"/>
            <a:ext cx="335648" cy="679449"/>
          </a:xfrm>
          <a:prstGeom prst="rect">
            <a:avLst/>
          </a:prstGeom>
        </p:spPr>
      </p:pic>
      <p:pic>
        <p:nvPicPr>
          <p:cNvPr id="41" name="Picture 2" descr="http://media.boygeniusreport.com/wp-content/uploads/2009/09/moto-cliq.jpg"/>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7914878" y="3694192"/>
            <a:ext cx="689708" cy="637438"/>
          </a:xfrm>
          <a:prstGeom prst="rect">
            <a:avLst/>
          </a:prstGeom>
          <a:noFill/>
        </p:spPr>
      </p:pic>
      <p:pic>
        <p:nvPicPr>
          <p:cNvPr id="42" name="Picture 41" descr="HP Server.gif"/>
          <p:cNvPicPr>
            <a:picLocks noChangeAspect="1"/>
          </p:cNvPicPr>
          <p:nvPr/>
        </p:nvPicPr>
        <p:blipFill>
          <a:blip r:embed="rId8" cstate="print"/>
          <a:stretch>
            <a:fillRect/>
          </a:stretch>
        </p:blipFill>
        <p:spPr>
          <a:xfrm>
            <a:off x="3174527" y="4283395"/>
            <a:ext cx="552637" cy="792405"/>
          </a:xfrm>
          <a:prstGeom prst="rect">
            <a:avLst/>
          </a:prstGeom>
        </p:spPr>
      </p:pic>
      <p:pic>
        <p:nvPicPr>
          <p:cNvPr id="43" name="Picture 42" descr="HP Server.gif"/>
          <p:cNvPicPr>
            <a:picLocks noChangeAspect="1"/>
          </p:cNvPicPr>
          <p:nvPr/>
        </p:nvPicPr>
        <p:blipFill>
          <a:blip r:embed="rId8" cstate="print"/>
          <a:stretch>
            <a:fillRect/>
          </a:stretch>
        </p:blipFill>
        <p:spPr>
          <a:xfrm>
            <a:off x="3178442" y="3419845"/>
            <a:ext cx="552637" cy="792405"/>
          </a:xfrm>
          <a:prstGeom prst="rect">
            <a:avLst/>
          </a:prstGeom>
        </p:spPr>
      </p:pic>
      <p:pic>
        <p:nvPicPr>
          <p:cNvPr id="44" name="Picture 43" descr="HP Server.gif"/>
          <p:cNvPicPr>
            <a:picLocks noChangeAspect="1"/>
          </p:cNvPicPr>
          <p:nvPr/>
        </p:nvPicPr>
        <p:blipFill>
          <a:blip r:embed="rId8" cstate="print"/>
          <a:stretch>
            <a:fillRect/>
          </a:stretch>
        </p:blipFill>
        <p:spPr>
          <a:xfrm>
            <a:off x="3170627" y="5201665"/>
            <a:ext cx="552637" cy="792405"/>
          </a:xfrm>
          <a:prstGeom prst="rect">
            <a:avLst/>
          </a:prstGeom>
        </p:spPr>
      </p:pic>
      <p:graphicFrame>
        <p:nvGraphicFramePr>
          <p:cNvPr id="45" name="Diagram 44"/>
          <p:cNvGraphicFramePr/>
          <p:nvPr/>
        </p:nvGraphicFramePr>
        <p:xfrm>
          <a:off x="752856" y="3481384"/>
          <a:ext cx="1524000" cy="18796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46" name="Diagram 45"/>
          <p:cNvGraphicFramePr/>
          <p:nvPr/>
        </p:nvGraphicFramePr>
        <p:xfrm>
          <a:off x="612648" y="3243640"/>
          <a:ext cx="1524000" cy="18796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47" name="Diagram 46"/>
          <p:cNvGraphicFramePr/>
          <p:nvPr/>
        </p:nvGraphicFramePr>
        <p:xfrm>
          <a:off x="496824" y="2993704"/>
          <a:ext cx="1524000" cy="18796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pic>
        <p:nvPicPr>
          <p:cNvPr id="48" name="Picture 47" descr="HP Server.gif"/>
          <p:cNvPicPr>
            <a:picLocks noChangeAspect="1"/>
          </p:cNvPicPr>
          <p:nvPr/>
        </p:nvPicPr>
        <p:blipFill>
          <a:blip r:embed="rId8" cstate="print"/>
          <a:stretch>
            <a:fillRect/>
          </a:stretch>
        </p:blipFill>
        <p:spPr>
          <a:xfrm>
            <a:off x="1920227" y="4240420"/>
            <a:ext cx="552637" cy="792405"/>
          </a:xfrm>
          <a:prstGeom prst="rect">
            <a:avLst/>
          </a:prstGeom>
        </p:spPr>
      </p:pic>
      <p:grpSp>
        <p:nvGrpSpPr>
          <p:cNvPr id="35" name="Group 68"/>
          <p:cNvGrpSpPr/>
          <p:nvPr/>
        </p:nvGrpSpPr>
        <p:grpSpPr>
          <a:xfrm>
            <a:off x="6111240" y="3097336"/>
            <a:ext cx="1524000" cy="187960"/>
            <a:chOff x="6089904" y="2890520"/>
            <a:chExt cx="1524000" cy="187960"/>
          </a:xfrm>
        </p:grpSpPr>
        <p:sp>
          <p:nvSpPr>
            <p:cNvPr id="50" name="Rectangle 49"/>
            <p:cNvSpPr/>
            <p:nvPr/>
          </p:nvSpPr>
          <p:spPr>
            <a:xfrm>
              <a:off x="6089904" y="2890520"/>
              <a:ext cx="1524000" cy="187960"/>
            </a:xfrm>
            <a:prstGeom prst="rect">
              <a:avLst/>
            </a:prstGeom>
            <a:noFill/>
          </p:spPr>
        </p:sp>
        <p:sp>
          <p:nvSpPr>
            <p:cNvPr id="51" name="Freeform 50"/>
            <p:cNvSpPr/>
            <p:nvPr/>
          </p:nvSpPr>
          <p:spPr>
            <a:xfrm>
              <a:off x="6091986" y="2890520"/>
              <a:ext cx="399956" cy="187960"/>
            </a:xfrm>
            <a:custGeom>
              <a:avLst/>
              <a:gdLst>
                <a:gd name="connsiteX0" fmla="*/ 0 w 399956"/>
                <a:gd name="connsiteY0" fmla="*/ 18796 h 187960"/>
                <a:gd name="connsiteX1" fmla="*/ 5505 w 399956"/>
                <a:gd name="connsiteY1" fmla="*/ 5505 h 187960"/>
                <a:gd name="connsiteX2" fmla="*/ 18796 w 399956"/>
                <a:gd name="connsiteY2" fmla="*/ 0 h 187960"/>
                <a:gd name="connsiteX3" fmla="*/ 381160 w 399956"/>
                <a:gd name="connsiteY3" fmla="*/ 0 h 187960"/>
                <a:gd name="connsiteX4" fmla="*/ 394451 w 399956"/>
                <a:gd name="connsiteY4" fmla="*/ 5505 h 187960"/>
                <a:gd name="connsiteX5" fmla="*/ 399956 w 399956"/>
                <a:gd name="connsiteY5" fmla="*/ 18796 h 187960"/>
                <a:gd name="connsiteX6" fmla="*/ 399956 w 399956"/>
                <a:gd name="connsiteY6" fmla="*/ 169164 h 187960"/>
                <a:gd name="connsiteX7" fmla="*/ 394451 w 399956"/>
                <a:gd name="connsiteY7" fmla="*/ 182455 h 187960"/>
                <a:gd name="connsiteX8" fmla="*/ 381160 w 399956"/>
                <a:gd name="connsiteY8" fmla="*/ 187960 h 187960"/>
                <a:gd name="connsiteX9" fmla="*/ 18796 w 399956"/>
                <a:gd name="connsiteY9" fmla="*/ 187960 h 187960"/>
                <a:gd name="connsiteX10" fmla="*/ 5505 w 399956"/>
                <a:gd name="connsiteY10" fmla="*/ 182455 h 187960"/>
                <a:gd name="connsiteX11" fmla="*/ 0 w 399956"/>
                <a:gd name="connsiteY11" fmla="*/ 169164 h 187960"/>
                <a:gd name="connsiteX12" fmla="*/ 0 w 399956"/>
                <a:gd name="connsiteY12" fmla="*/ 18796 h 18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9956" h="187960">
                  <a:moveTo>
                    <a:pt x="0" y="18796"/>
                  </a:moveTo>
                  <a:cubicBezTo>
                    <a:pt x="0" y="13811"/>
                    <a:pt x="1980" y="9030"/>
                    <a:pt x="5505" y="5505"/>
                  </a:cubicBezTo>
                  <a:cubicBezTo>
                    <a:pt x="9030" y="1980"/>
                    <a:pt x="13811" y="0"/>
                    <a:pt x="18796" y="0"/>
                  </a:cubicBezTo>
                  <a:lnTo>
                    <a:pt x="381160" y="0"/>
                  </a:lnTo>
                  <a:cubicBezTo>
                    <a:pt x="386145" y="0"/>
                    <a:pt x="390926" y="1980"/>
                    <a:pt x="394451" y="5505"/>
                  </a:cubicBezTo>
                  <a:cubicBezTo>
                    <a:pt x="397976" y="9030"/>
                    <a:pt x="399956" y="13811"/>
                    <a:pt x="399956" y="18796"/>
                  </a:cubicBezTo>
                  <a:lnTo>
                    <a:pt x="399956" y="169164"/>
                  </a:lnTo>
                  <a:cubicBezTo>
                    <a:pt x="399956" y="174149"/>
                    <a:pt x="397976" y="178930"/>
                    <a:pt x="394451" y="182455"/>
                  </a:cubicBezTo>
                  <a:cubicBezTo>
                    <a:pt x="390926" y="185980"/>
                    <a:pt x="386145" y="187960"/>
                    <a:pt x="381160" y="187960"/>
                  </a:cubicBezTo>
                  <a:lnTo>
                    <a:pt x="18796" y="187960"/>
                  </a:lnTo>
                  <a:cubicBezTo>
                    <a:pt x="13811" y="187960"/>
                    <a:pt x="9030" y="185980"/>
                    <a:pt x="5505" y="182455"/>
                  </a:cubicBezTo>
                  <a:cubicBezTo>
                    <a:pt x="1980" y="178930"/>
                    <a:pt x="0" y="174149"/>
                    <a:pt x="0" y="169164"/>
                  </a:cubicBezTo>
                  <a:lnTo>
                    <a:pt x="0" y="18796"/>
                  </a:lnTo>
                  <a:close/>
                </a:path>
              </a:pathLst>
            </a:custGeom>
          </p:spPr>
          <p:style>
            <a:lnRef idx="2">
              <a:schemeClr val="accent4">
                <a:shade val="50000"/>
              </a:schemeClr>
            </a:lnRef>
            <a:fillRef idx="1">
              <a:schemeClr val="accent4"/>
            </a:fillRef>
            <a:effectRef idx="0">
              <a:schemeClr val="accent4"/>
            </a:effectRef>
            <a:fontRef idx="minor">
              <a:schemeClr val="lt1"/>
            </a:fontRef>
          </p:style>
          <p:txBody>
            <a:bodyPr spcFirstLastPara="0" vert="horz" wrap="square" lIns="24555" tIns="24555" rIns="24555" bIns="24555" numCol="1" spcCol="1270" anchor="ctr" anchorCtr="0">
              <a:noAutofit/>
            </a:bodyPr>
            <a:lstStyle/>
            <a:p>
              <a:pPr lvl="0" algn="ctr" defTabSz="222250">
                <a:lnSpc>
                  <a:spcPct val="90000"/>
                </a:lnSpc>
                <a:spcBef>
                  <a:spcPct val="0"/>
                </a:spcBef>
                <a:spcAft>
                  <a:spcPct val="35000"/>
                </a:spcAft>
              </a:pPr>
              <a:r>
                <a:rPr lang="en-US" sz="500" b="1" kern="1200" dirty="0" smtClean="0"/>
                <a:t>001010100001010</a:t>
              </a:r>
              <a:endParaRPr lang="en-US" sz="500" b="1" kern="1200" dirty="0"/>
            </a:p>
          </p:txBody>
        </p:sp>
        <p:sp>
          <p:nvSpPr>
            <p:cNvPr id="52" name="Freeform 51"/>
            <p:cNvSpPr/>
            <p:nvPr/>
          </p:nvSpPr>
          <p:spPr>
            <a:xfrm>
              <a:off x="6531938" y="2934905"/>
              <a:ext cx="84790" cy="99189"/>
            </a:xfrm>
            <a:custGeom>
              <a:avLst/>
              <a:gdLst>
                <a:gd name="connsiteX0" fmla="*/ 0 w 84790"/>
                <a:gd name="connsiteY0" fmla="*/ 19838 h 99189"/>
                <a:gd name="connsiteX1" fmla="*/ 42395 w 84790"/>
                <a:gd name="connsiteY1" fmla="*/ 19838 h 99189"/>
                <a:gd name="connsiteX2" fmla="*/ 42395 w 84790"/>
                <a:gd name="connsiteY2" fmla="*/ 0 h 99189"/>
                <a:gd name="connsiteX3" fmla="*/ 84790 w 84790"/>
                <a:gd name="connsiteY3" fmla="*/ 49595 h 99189"/>
                <a:gd name="connsiteX4" fmla="*/ 42395 w 84790"/>
                <a:gd name="connsiteY4" fmla="*/ 99189 h 99189"/>
                <a:gd name="connsiteX5" fmla="*/ 42395 w 84790"/>
                <a:gd name="connsiteY5" fmla="*/ 79351 h 99189"/>
                <a:gd name="connsiteX6" fmla="*/ 0 w 84790"/>
                <a:gd name="connsiteY6" fmla="*/ 79351 h 99189"/>
                <a:gd name="connsiteX7" fmla="*/ 0 w 84790"/>
                <a:gd name="connsiteY7" fmla="*/ 19838 h 99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90" h="99189">
                  <a:moveTo>
                    <a:pt x="0" y="19838"/>
                  </a:moveTo>
                  <a:lnTo>
                    <a:pt x="42395" y="19838"/>
                  </a:lnTo>
                  <a:lnTo>
                    <a:pt x="42395" y="0"/>
                  </a:lnTo>
                  <a:lnTo>
                    <a:pt x="84790" y="49595"/>
                  </a:lnTo>
                  <a:lnTo>
                    <a:pt x="42395" y="99189"/>
                  </a:lnTo>
                  <a:lnTo>
                    <a:pt x="42395" y="79351"/>
                  </a:lnTo>
                  <a:lnTo>
                    <a:pt x="0" y="79351"/>
                  </a:lnTo>
                  <a:lnTo>
                    <a:pt x="0" y="1983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9838" rIns="25437" bIns="19838" numCol="1" spcCol="1270" anchor="ctr" anchorCtr="0">
              <a:noAutofit/>
            </a:bodyPr>
            <a:lstStyle/>
            <a:p>
              <a:pPr lvl="0" algn="ctr" defTabSz="177800">
                <a:lnSpc>
                  <a:spcPct val="90000"/>
                </a:lnSpc>
                <a:spcBef>
                  <a:spcPct val="0"/>
                </a:spcBef>
                <a:spcAft>
                  <a:spcPct val="35000"/>
                </a:spcAft>
              </a:pPr>
              <a:endParaRPr lang="en-US" sz="400" b="1" kern="1200" dirty="0"/>
            </a:p>
          </p:txBody>
        </p:sp>
        <p:sp>
          <p:nvSpPr>
            <p:cNvPr id="53" name="Freeform 52"/>
            <p:cNvSpPr/>
            <p:nvPr/>
          </p:nvSpPr>
          <p:spPr>
            <a:xfrm>
              <a:off x="6651925" y="2890520"/>
              <a:ext cx="399956" cy="187960"/>
            </a:xfrm>
            <a:custGeom>
              <a:avLst/>
              <a:gdLst>
                <a:gd name="connsiteX0" fmla="*/ 0 w 399956"/>
                <a:gd name="connsiteY0" fmla="*/ 18796 h 187960"/>
                <a:gd name="connsiteX1" fmla="*/ 5505 w 399956"/>
                <a:gd name="connsiteY1" fmla="*/ 5505 h 187960"/>
                <a:gd name="connsiteX2" fmla="*/ 18796 w 399956"/>
                <a:gd name="connsiteY2" fmla="*/ 0 h 187960"/>
                <a:gd name="connsiteX3" fmla="*/ 381160 w 399956"/>
                <a:gd name="connsiteY3" fmla="*/ 0 h 187960"/>
                <a:gd name="connsiteX4" fmla="*/ 394451 w 399956"/>
                <a:gd name="connsiteY4" fmla="*/ 5505 h 187960"/>
                <a:gd name="connsiteX5" fmla="*/ 399956 w 399956"/>
                <a:gd name="connsiteY5" fmla="*/ 18796 h 187960"/>
                <a:gd name="connsiteX6" fmla="*/ 399956 w 399956"/>
                <a:gd name="connsiteY6" fmla="*/ 169164 h 187960"/>
                <a:gd name="connsiteX7" fmla="*/ 394451 w 399956"/>
                <a:gd name="connsiteY7" fmla="*/ 182455 h 187960"/>
                <a:gd name="connsiteX8" fmla="*/ 381160 w 399956"/>
                <a:gd name="connsiteY8" fmla="*/ 187960 h 187960"/>
                <a:gd name="connsiteX9" fmla="*/ 18796 w 399956"/>
                <a:gd name="connsiteY9" fmla="*/ 187960 h 187960"/>
                <a:gd name="connsiteX10" fmla="*/ 5505 w 399956"/>
                <a:gd name="connsiteY10" fmla="*/ 182455 h 187960"/>
                <a:gd name="connsiteX11" fmla="*/ 0 w 399956"/>
                <a:gd name="connsiteY11" fmla="*/ 169164 h 187960"/>
                <a:gd name="connsiteX12" fmla="*/ 0 w 399956"/>
                <a:gd name="connsiteY12" fmla="*/ 18796 h 18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9956" h="187960">
                  <a:moveTo>
                    <a:pt x="0" y="18796"/>
                  </a:moveTo>
                  <a:cubicBezTo>
                    <a:pt x="0" y="13811"/>
                    <a:pt x="1980" y="9030"/>
                    <a:pt x="5505" y="5505"/>
                  </a:cubicBezTo>
                  <a:cubicBezTo>
                    <a:pt x="9030" y="1980"/>
                    <a:pt x="13811" y="0"/>
                    <a:pt x="18796" y="0"/>
                  </a:cubicBezTo>
                  <a:lnTo>
                    <a:pt x="381160" y="0"/>
                  </a:lnTo>
                  <a:cubicBezTo>
                    <a:pt x="386145" y="0"/>
                    <a:pt x="390926" y="1980"/>
                    <a:pt x="394451" y="5505"/>
                  </a:cubicBezTo>
                  <a:cubicBezTo>
                    <a:pt x="397976" y="9030"/>
                    <a:pt x="399956" y="13811"/>
                    <a:pt x="399956" y="18796"/>
                  </a:cubicBezTo>
                  <a:lnTo>
                    <a:pt x="399956" y="169164"/>
                  </a:lnTo>
                  <a:cubicBezTo>
                    <a:pt x="399956" y="174149"/>
                    <a:pt x="397976" y="178930"/>
                    <a:pt x="394451" y="182455"/>
                  </a:cubicBezTo>
                  <a:cubicBezTo>
                    <a:pt x="390926" y="185980"/>
                    <a:pt x="386145" y="187960"/>
                    <a:pt x="381160" y="187960"/>
                  </a:cubicBezTo>
                  <a:lnTo>
                    <a:pt x="18796" y="187960"/>
                  </a:lnTo>
                  <a:cubicBezTo>
                    <a:pt x="13811" y="187960"/>
                    <a:pt x="9030" y="185980"/>
                    <a:pt x="5505" y="182455"/>
                  </a:cubicBezTo>
                  <a:cubicBezTo>
                    <a:pt x="1980" y="178930"/>
                    <a:pt x="0" y="174149"/>
                    <a:pt x="0" y="169164"/>
                  </a:cubicBezTo>
                  <a:lnTo>
                    <a:pt x="0" y="18796"/>
                  </a:lnTo>
                  <a:close/>
                </a:path>
              </a:pathLst>
            </a:custGeom>
            <a:solidFill>
              <a:srgbClr val="BFAC31"/>
            </a:solidFill>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24555" tIns="24555" rIns="24555" bIns="24555" numCol="1" spcCol="1270" anchor="ctr" anchorCtr="0">
              <a:noAutofit/>
            </a:bodyPr>
            <a:lstStyle/>
            <a:p>
              <a:pPr lvl="0" algn="ctr" defTabSz="222250">
                <a:lnSpc>
                  <a:spcPct val="90000"/>
                </a:lnSpc>
                <a:spcBef>
                  <a:spcPct val="0"/>
                </a:spcBef>
                <a:spcAft>
                  <a:spcPct val="35000"/>
                </a:spcAft>
              </a:pPr>
              <a:r>
                <a:rPr lang="en-US" sz="500" b="1" kern="1200" dirty="0" smtClean="0"/>
                <a:t>010101010001110</a:t>
              </a:r>
              <a:endParaRPr lang="en-US" sz="500" b="1" kern="1200" dirty="0"/>
            </a:p>
          </p:txBody>
        </p:sp>
        <p:sp>
          <p:nvSpPr>
            <p:cNvPr id="54" name="Freeform 53"/>
            <p:cNvSpPr/>
            <p:nvPr/>
          </p:nvSpPr>
          <p:spPr>
            <a:xfrm>
              <a:off x="7091878" y="2934905"/>
              <a:ext cx="84790" cy="99189"/>
            </a:xfrm>
            <a:custGeom>
              <a:avLst/>
              <a:gdLst>
                <a:gd name="connsiteX0" fmla="*/ 0 w 84790"/>
                <a:gd name="connsiteY0" fmla="*/ 19838 h 99189"/>
                <a:gd name="connsiteX1" fmla="*/ 42395 w 84790"/>
                <a:gd name="connsiteY1" fmla="*/ 19838 h 99189"/>
                <a:gd name="connsiteX2" fmla="*/ 42395 w 84790"/>
                <a:gd name="connsiteY2" fmla="*/ 0 h 99189"/>
                <a:gd name="connsiteX3" fmla="*/ 84790 w 84790"/>
                <a:gd name="connsiteY3" fmla="*/ 49595 h 99189"/>
                <a:gd name="connsiteX4" fmla="*/ 42395 w 84790"/>
                <a:gd name="connsiteY4" fmla="*/ 99189 h 99189"/>
                <a:gd name="connsiteX5" fmla="*/ 42395 w 84790"/>
                <a:gd name="connsiteY5" fmla="*/ 79351 h 99189"/>
                <a:gd name="connsiteX6" fmla="*/ 0 w 84790"/>
                <a:gd name="connsiteY6" fmla="*/ 79351 h 99189"/>
                <a:gd name="connsiteX7" fmla="*/ 0 w 84790"/>
                <a:gd name="connsiteY7" fmla="*/ 19838 h 99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90" h="99189">
                  <a:moveTo>
                    <a:pt x="0" y="19838"/>
                  </a:moveTo>
                  <a:lnTo>
                    <a:pt x="42395" y="19838"/>
                  </a:lnTo>
                  <a:lnTo>
                    <a:pt x="42395" y="0"/>
                  </a:lnTo>
                  <a:lnTo>
                    <a:pt x="84790" y="49595"/>
                  </a:lnTo>
                  <a:lnTo>
                    <a:pt x="42395" y="99189"/>
                  </a:lnTo>
                  <a:lnTo>
                    <a:pt x="42395" y="79351"/>
                  </a:lnTo>
                  <a:lnTo>
                    <a:pt x="0" y="79351"/>
                  </a:lnTo>
                  <a:lnTo>
                    <a:pt x="0" y="1983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9838" rIns="25437" bIns="19838" numCol="1" spcCol="1270" anchor="ctr" anchorCtr="0">
              <a:noAutofit/>
            </a:bodyPr>
            <a:lstStyle/>
            <a:p>
              <a:pPr lvl="0" algn="ctr" defTabSz="177800">
                <a:lnSpc>
                  <a:spcPct val="90000"/>
                </a:lnSpc>
                <a:spcBef>
                  <a:spcPct val="0"/>
                </a:spcBef>
                <a:spcAft>
                  <a:spcPct val="35000"/>
                </a:spcAft>
              </a:pPr>
              <a:endParaRPr lang="en-US" sz="400" b="1" kern="1200" dirty="0"/>
            </a:p>
          </p:txBody>
        </p:sp>
        <p:sp>
          <p:nvSpPr>
            <p:cNvPr id="55" name="Freeform 54"/>
            <p:cNvSpPr/>
            <p:nvPr/>
          </p:nvSpPr>
          <p:spPr>
            <a:xfrm>
              <a:off x="7211865" y="2890520"/>
              <a:ext cx="399956" cy="187960"/>
            </a:xfrm>
            <a:custGeom>
              <a:avLst/>
              <a:gdLst>
                <a:gd name="connsiteX0" fmla="*/ 0 w 399956"/>
                <a:gd name="connsiteY0" fmla="*/ 18796 h 187960"/>
                <a:gd name="connsiteX1" fmla="*/ 5505 w 399956"/>
                <a:gd name="connsiteY1" fmla="*/ 5505 h 187960"/>
                <a:gd name="connsiteX2" fmla="*/ 18796 w 399956"/>
                <a:gd name="connsiteY2" fmla="*/ 0 h 187960"/>
                <a:gd name="connsiteX3" fmla="*/ 381160 w 399956"/>
                <a:gd name="connsiteY3" fmla="*/ 0 h 187960"/>
                <a:gd name="connsiteX4" fmla="*/ 394451 w 399956"/>
                <a:gd name="connsiteY4" fmla="*/ 5505 h 187960"/>
                <a:gd name="connsiteX5" fmla="*/ 399956 w 399956"/>
                <a:gd name="connsiteY5" fmla="*/ 18796 h 187960"/>
                <a:gd name="connsiteX6" fmla="*/ 399956 w 399956"/>
                <a:gd name="connsiteY6" fmla="*/ 169164 h 187960"/>
                <a:gd name="connsiteX7" fmla="*/ 394451 w 399956"/>
                <a:gd name="connsiteY7" fmla="*/ 182455 h 187960"/>
                <a:gd name="connsiteX8" fmla="*/ 381160 w 399956"/>
                <a:gd name="connsiteY8" fmla="*/ 187960 h 187960"/>
                <a:gd name="connsiteX9" fmla="*/ 18796 w 399956"/>
                <a:gd name="connsiteY9" fmla="*/ 187960 h 187960"/>
                <a:gd name="connsiteX10" fmla="*/ 5505 w 399956"/>
                <a:gd name="connsiteY10" fmla="*/ 182455 h 187960"/>
                <a:gd name="connsiteX11" fmla="*/ 0 w 399956"/>
                <a:gd name="connsiteY11" fmla="*/ 169164 h 187960"/>
                <a:gd name="connsiteX12" fmla="*/ 0 w 399956"/>
                <a:gd name="connsiteY12" fmla="*/ 18796 h 18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9956" h="187960">
                  <a:moveTo>
                    <a:pt x="0" y="18796"/>
                  </a:moveTo>
                  <a:cubicBezTo>
                    <a:pt x="0" y="13811"/>
                    <a:pt x="1980" y="9030"/>
                    <a:pt x="5505" y="5505"/>
                  </a:cubicBezTo>
                  <a:cubicBezTo>
                    <a:pt x="9030" y="1980"/>
                    <a:pt x="13811" y="0"/>
                    <a:pt x="18796" y="0"/>
                  </a:cubicBezTo>
                  <a:lnTo>
                    <a:pt x="381160" y="0"/>
                  </a:lnTo>
                  <a:cubicBezTo>
                    <a:pt x="386145" y="0"/>
                    <a:pt x="390926" y="1980"/>
                    <a:pt x="394451" y="5505"/>
                  </a:cubicBezTo>
                  <a:cubicBezTo>
                    <a:pt x="397976" y="9030"/>
                    <a:pt x="399956" y="13811"/>
                    <a:pt x="399956" y="18796"/>
                  </a:cubicBezTo>
                  <a:lnTo>
                    <a:pt x="399956" y="169164"/>
                  </a:lnTo>
                  <a:cubicBezTo>
                    <a:pt x="399956" y="174149"/>
                    <a:pt x="397976" y="178930"/>
                    <a:pt x="394451" y="182455"/>
                  </a:cubicBezTo>
                  <a:cubicBezTo>
                    <a:pt x="390926" y="185980"/>
                    <a:pt x="386145" y="187960"/>
                    <a:pt x="381160" y="187960"/>
                  </a:cubicBezTo>
                  <a:lnTo>
                    <a:pt x="18796" y="187960"/>
                  </a:lnTo>
                  <a:cubicBezTo>
                    <a:pt x="13811" y="187960"/>
                    <a:pt x="9030" y="185980"/>
                    <a:pt x="5505" y="182455"/>
                  </a:cubicBezTo>
                  <a:cubicBezTo>
                    <a:pt x="1980" y="178930"/>
                    <a:pt x="0" y="174149"/>
                    <a:pt x="0" y="169164"/>
                  </a:cubicBezTo>
                  <a:lnTo>
                    <a:pt x="0" y="1879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24555" tIns="24555" rIns="24555" bIns="24555" numCol="1" spcCol="1270" anchor="ctr" anchorCtr="0">
              <a:noAutofit/>
            </a:bodyPr>
            <a:lstStyle/>
            <a:p>
              <a:pPr lvl="0" algn="ctr" defTabSz="222250">
                <a:lnSpc>
                  <a:spcPct val="90000"/>
                </a:lnSpc>
                <a:spcBef>
                  <a:spcPct val="0"/>
                </a:spcBef>
                <a:spcAft>
                  <a:spcPct val="35000"/>
                </a:spcAft>
              </a:pPr>
              <a:r>
                <a:rPr lang="en-US" sz="500" b="1" kern="1200" dirty="0" smtClean="0"/>
                <a:t>01110100011010101</a:t>
              </a:r>
              <a:endParaRPr lang="en-US" sz="500" b="1" kern="1200" dirty="0"/>
            </a:p>
          </p:txBody>
        </p:sp>
      </p:grpSp>
      <p:pic>
        <p:nvPicPr>
          <p:cNvPr id="56" name="Picture 6"/>
          <p:cNvPicPr>
            <a:picLocks noGrp="1" noChangeAspect="1" noChangeArrowheads="1"/>
          </p:cNvPicPr>
          <p:nvPr/>
        </p:nvPicPr>
        <p:blipFill>
          <a:blip r:embed="rId24" cstate="print"/>
          <a:srcRect/>
          <a:stretch>
            <a:fillRect/>
          </a:stretch>
        </p:blipFill>
        <p:spPr bwMode="auto">
          <a:xfrm>
            <a:off x="7719907" y="4474016"/>
            <a:ext cx="1347893" cy="1079774"/>
          </a:xfrm>
          <a:prstGeom prst="rect">
            <a:avLst/>
          </a:prstGeom>
          <a:noFill/>
          <a:ln w="9525">
            <a:noFill/>
            <a:miter lim="800000"/>
            <a:headEnd/>
            <a:tailEnd/>
          </a:ln>
        </p:spPr>
      </p:pic>
      <p:sp>
        <p:nvSpPr>
          <p:cNvPr id="59" name="TextBox 58"/>
          <p:cNvSpPr txBox="1"/>
          <p:nvPr/>
        </p:nvSpPr>
        <p:spPr>
          <a:xfrm>
            <a:off x="1596923" y="2436416"/>
            <a:ext cx="1821522" cy="518614"/>
          </a:xfrm>
          <a:prstGeom prst="rect">
            <a:avLst/>
          </a:prstGeom>
          <a:noFill/>
        </p:spPr>
        <p:txBody>
          <a:bodyPr wrap="square" rtlCol="0">
            <a:noAutofit/>
          </a:bodyPr>
          <a:lstStyle/>
          <a:p>
            <a:pPr>
              <a:lnSpc>
                <a:spcPts val="1200"/>
              </a:lnSpc>
            </a:pPr>
            <a:r>
              <a:rPr lang="en-US" sz="1400" dirty="0" smtClean="0">
                <a:solidFill>
                  <a:srgbClr val="3366FF"/>
                </a:solidFill>
                <a:latin typeface="Calibri" pitchFamily="34" charset="0"/>
                <a:cs typeface="Calibri" pitchFamily="34" charset="0"/>
              </a:rPr>
              <a:t>Encode each segment at multiple bitrates</a:t>
            </a:r>
          </a:p>
        </p:txBody>
      </p:sp>
      <p:sp>
        <p:nvSpPr>
          <p:cNvPr id="60" name="Oval 59"/>
          <p:cNvSpPr/>
          <p:nvPr/>
        </p:nvSpPr>
        <p:spPr>
          <a:xfrm>
            <a:off x="1389508" y="2481628"/>
            <a:ext cx="259080" cy="26504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t>2</a:t>
            </a:r>
            <a:endParaRPr lang="en-US" b="1" dirty="0"/>
          </a:p>
        </p:txBody>
      </p:sp>
      <p:sp>
        <p:nvSpPr>
          <p:cNvPr id="61" name="TextBox 60"/>
          <p:cNvSpPr txBox="1"/>
          <p:nvPr/>
        </p:nvSpPr>
        <p:spPr>
          <a:xfrm>
            <a:off x="707583" y="1981200"/>
            <a:ext cx="1584960" cy="414268"/>
          </a:xfrm>
          <a:prstGeom prst="rect">
            <a:avLst/>
          </a:prstGeom>
          <a:noFill/>
        </p:spPr>
        <p:txBody>
          <a:bodyPr wrap="square" rtlCol="0">
            <a:noAutofit/>
          </a:bodyPr>
          <a:lstStyle/>
          <a:p>
            <a:pPr>
              <a:lnSpc>
                <a:spcPts val="1200"/>
              </a:lnSpc>
              <a:spcBef>
                <a:spcPts val="0"/>
              </a:spcBef>
            </a:pPr>
            <a:r>
              <a:rPr lang="en-US" sz="1400" dirty="0" smtClean="0">
                <a:solidFill>
                  <a:srgbClr val="3366FF"/>
                </a:solidFill>
                <a:latin typeface="Calibri" pitchFamily="34" charset="0"/>
                <a:cs typeface="Calibri" pitchFamily="34" charset="0"/>
              </a:rPr>
              <a:t>Split the video into small segments</a:t>
            </a:r>
          </a:p>
        </p:txBody>
      </p:sp>
      <p:sp>
        <p:nvSpPr>
          <p:cNvPr id="62" name="Oval 61"/>
          <p:cNvSpPr/>
          <p:nvPr/>
        </p:nvSpPr>
        <p:spPr>
          <a:xfrm>
            <a:off x="498999" y="2032100"/>
            <a:ext cx="259080" cy="26504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t>1</a:t>
            </a:r>
            <a:endParaRPr lang="en-US" b="1" dirty="0"/>
          </a:p>
        </p:txBody>
      </p:sp>
      <p:sp>
        <p:nvSpPr>
          <p:cNvPr id="63" name="TextBox 62"/>
          <p:cNvSpPr txBox="1"/>
          <p:nvPr/>
        </p:nvSpPr>
        <p:spPr>
          <a:xfrm>
            <a:off x="2887041" y="2880350"/>
            <a:ext cx="2202683" cy="518614"/>
          </a:xfrm>
          <a:prstGeom prst="rect">
            <a:avLst/>
          </a:prstGeom>
          <a:noFill/>
        </p:spPr>
        <p:txBody>
          <a:bodyPr wrap="square" rtlCol="0">
            <a:noAutofit/>
          </a:bodyPr>
          <a:lstStyle/>
          <a:p>
            <a:pPr>
              <a:lnSpc>
                <a:spcPts val="1200"/>
              </a:lnSpc>
            </a:pPr>
            <a:r>
              <a:rPr lang="en-US" sz="1400" dirty="0" smtClean="0">
                <a:solidFill>
                  <a:srgbClr val="3366FF"/>
                </a:solidFill>
                <a:latin typeface="Calibri" pitchFamily="34" charset="0"/>
                <a:cs typeface="Calibri" pitchFamily="34" charset="0"/>
              </a:rPr>
              <a:t>Make each segment addressable via a HTTP-URL</a:t>
            </a:r>
          </a:p>
        </p:txBody>
      </p:sp>
      <p:sp>
        <p:nvSpPr>
          <p:cNvPr id="64" name="Oval 63"/>
          <p:cNvSpPr/>
          <p:nvPr/>
        </p:nvSpPr>
        <p:spPr>
          <a:xfrm>
            <a:off x="2688336" y="2934271"/>
            <a:ext cx="259080" cy="26504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t>3</a:t>
            </a:r>
            <a:endParaRPr lang="en-US" b="1" dirty="0"/>
          </a:p>
        </p:txBody>
      </p:sp>
      <p:sp>
        <p:nvSpPr>
          <p:cNvPr id="65" name="TextBox 64"/>
          <p:cNvSpPr txBox="1"/>
          <p:nvPr/>
        </p:nvSpPr>
        <p:spPr>
          <a:xfrm>
            <a:off x="5990086" y="5740859"/>
            <a:ext cx="1821522" cy="518614"/>
          </a:xfrm>
          <a:prstGeom prst="rect">
            <a:avLst/>
          </a:prstGeom>
          <a:noFill/>
        </p:spPr>
        <p:txBody>
          <a:bodyPr wrap="square" rtlCol="0">
            <a:noAutofit/>
          </a:bodyPr>
          <a:lstStyle/>
          <a:p>
            <a:pPr>
              <a:lnSpc>
                <a:spcPts val="1200"/>
              </a:lnSpc>
            </a:pPr>
            <a:r>
              <a:rPr lang="en-US" sz="1400" dirty="0" smtClean="0">
                <a:solidFill>
                  <a:srgbClr val="3366FF"/>
                </a:solidFill>
                <a:latin typeface="Calibri" pitchFamily="34" charset="0"/>
                <a:cs typeface="Calibri" pitchFamily="34" charset="0"/>
              </a:rPr>
              <a:t>Client makes decision on which segment to download</a:t>
            </a:r>
          </a:p>
        </p:txBody>
      </p:sp>
      <p:sp>
        <p:nvSpPr>
          <p:cNvPr id="66" name="Oval 65"/>
          <p:cNvSpPr/>
          <p:nvPr/>
        </p:nvSpPr>
        <p:spPr>
          <a:xfrm>
            <a:off x="5808798" y="5786071"/>
            <a:ext cx="259080" cy="26504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t>4</a:t>
            </a:r>
            <a:endParaRPr lang="en-US" b="1" dirty="0"/>
          </a:p>
        </p:txBody>
      </p:sp>
      <p:sp>
        <p:nvSpPr>
          <p:cNvPr id="67" name="TextBox 66"/>
          <p:cNvSpPr txBox="1"/>
          <p:nvPr/>
        </p:nvSpPr>
        <p:spPr>
          <a:xfrm>
            <a:off x="6695547" y="2661602"/>
            <a:ext cx="1821522" cy="518614"/>
          </a:xfrm>
          <a:prstGeom prst="rect">
            <a:avLst/>
          </a:prstGeom>
          <a:noFill/>
        </p:spPr>
        <p:txBody>
          <a:bodyPr wrap="square" rtlCol="0">
            <a:noAutofit/>
          </a:bodyPr>
          <a:lstStyle/>
          <a:p>
            <a:pPr>
              <a:lnSpc>
                <a:spcPts val="1200"/>
              </a:lnSpc>
            </a:pPr>
            <a:r>
              <a:rPr lang="en-US" sz="1400" dirty="0" smtClean="0">
                <a:solidFill>
                  <a:srgbClr val="3366FF"/>
                </a:solidFill>
                <a:latin typeface="Calibri" pitchFamily="34" charset="0"/>
                <a:cs typeface="Calibri" pitchFamily="34" charset="0"/>
              </a:rPr>
              <a:t>Client splices together and plays back</a:t>
            </a:r>
          </a:p>
        </p:txBody>
      </p:sp>
      <p:sp>
        <p:nvSpPr>
          <p:cNvPr id="68" name="Oval 67"/>
          <p:cNvSpPr/>
          <p:nvPr/>
        </p:nvSpPr>
        <p:spPr>
          <a:xfrm>
            <a:off x="6514259" y="2706814"/>
            <a:ext cx="259080" cy="26504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t>5</a:t>
            </a:r>
            <a:endParaRPr lang="en-US" b="1" dirty="0"/>
          </a:p>
        </p:txBody>
      </p:sp>
      <p:sp>
        <p:nvSpPr>
          <p:cNvPr id="70" name="Title 1"/>
          <p:cNvSpPr>
            <a:spLocks noGrp="1"/>
          </p:cNvSpPr>
          <p:nvPr>
            <p:ph type="title"/>
          </p:nvPr>
        </p:nvSpPr>
        <p:spPr>
          <a:xfrm>
            <a:off x="457200" y="0"/>
            <a:ext cx="8229600" cy="792162"/>
          </a:xfrm>
        </p:spPr>
        <p:txBody>
          <a:bodyPr/>
          <a:lstStyle/>
          <a:p>
            <a:r>
              <a:rPr lang="en-US" dirty="0" smtClean="0"/>
              <a:t>Introduction of DASH video </a:t>
            </a:r>
            <a:endParaRPr lang="en-US" dirty="0"/>
          </a:p>
        </p:txBody>
      </p:sp>
    </p:spTree>
    <p:extLst>
      <p:ext uri="{BB962C8B-B14F-4D97-AF65-F5344CB8AC3E}">
        <p14:creationId xmlns:p14="http://schemas.microsoft.com/office/powerpoint/2010/main" xmlns="" val="223849244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Backup (3)</a:t>
            </a:r>
            <a:endParaRPr lang="en-US" dirty="0"/>
          </a:p>
        </p:txBody>
      </p:sp>
      <p:sp>
        <p:nvSpPr>
          <p:cNvPr id="4" name="Slide Number Placeholder 3"/>
          <p:cNvSpPr>
            <a:spLocks noGrp="1"/>
          </p:cNvSpPr>
          <p:nvPr>
            <p:ph type="sldNum" sz="quarter" idx="12"/>
          </p:nvPr>
        </p:nvSpPr>
        <p:spPr/>
        <p:txBody>
          <a:bodyPr/>
          <a:lstStyle/>
          <a:p>
            <a:fld id="{C4565026-DB86-40F8-9538-52D9C712E25D}" type="slidenum">
              <a:rPr lang="en-US" smtClean="0"/>
              <a:pPr/>
              <a:t>20</a:t>
            </a:fld>
            <a:endParaRPr lang="en-US"/>
          </a:p>
        </p:txBody>
      </p:sp>
      <p:sp>
        <p:nvSpPr>
          <p:cNvPr id="5" name="Rectangle 4"/>
          <p:cNvSpPr/>
          <p:nvPr/>
        </p:nvSpPr>
        <p:spPr>
          <a:xfrm>
            <a:off x="685800" y="533400"/>
            <a:ext cx="8077200" cy="646331"/>
          </a:xfrm>
          <a:prstGeom prst="rect">
            <a:avLst/>
          </a:prstGeom>
        </p:spPr>
        <p:txBody>
          <a:bodyPr wrap="square">
            <a:spAutoFit/>
          </a:bodyPr>
          <a:lstStyle/>
          <a:p>
            <a:r>
              <a:rPr lang="en-US" dirty="0" smtClean="0">
                <a:solidFill>
                  <a:srgbClr val="FF0000"/>
                </a:solidFill>
              </a:rPr>
              <a:t>D</a:t>
            </a:r>
            <a:r>
              <a:rPr lang="en-US" baseline="-25000" dirty="0" smtClean="0">
                <a:solidFill>
                  <a:srgbClr val="FF0000"/>
                </a:solidFill>
              </a:rPr>
              <a:t>i</a:t>
            </a:r>
            <a:r>
              <a:rPr lang="en-US" dirty="0" smtClean="0">
                <a:solidFill>
                  <a:srgbClr val="FF0000"/>
                </a:solidFill>
              </a:rPr>
              <a:t>: </a:t>
            </a:r>
            <a:r>
              <a:rPr lang="en-US" dirty="0" smtClean="0">
                <a:solidFill>
                  <a:srgbClr val="7030A0"/>
                </a:solidFill>
              </a:rPr>
              <a:t>the number of contiguous segments </a:t>
            </a:r>
            <a:r>
              <a:rPr lang="en-US" b="1" dirty="0" smtClean="0">
                <a:solidFill>
                  <a:srgbClr val="FF0000"/>
                </a:solidFill>
              </a:rPr>
              <a:t>right before </a:t>
            </a:r>
            <a:r>
              <a:rPr lang="en-US" dirty="0" smtClean="0">
                <a:solidFill>
                  <a:srgbClr val="7030A0"/>
                </a:solidFill>
              </a:rPr>
              <a:t>segment </a:t>
            </a:r>
            <a:r>
              <a:rPr lang="en-US" i="1" dirty="0" err="1" smtClean="0">
                <a:solidFill>
                  <a:srgbClr val="7030A0"/>
                </a:solidFill>
              </a:rPr>
              <a:t>i</a:t>
            </a:r>
            <a:r>
              <a:rPr lang="en-US" i="1" dirty="0" smtClean="0">
                <a:solidFill>
                  <a:srgbClr val="7030A0"/>
                </a:solidFill>
              </a:rPr>
              <a:t> </a:t>
            </a:r>
            <a:r>
              <a:rPr lang="en-US" dirty="0" smtClean="0">
                <a:solidFill>
                  <a:srgbClr val="7030A0"/>
                </a:solidFill>
              </a:rPr>
              <a:t>that</a:t>
            </a:r>
            <a:r>
              <a:rPr lang="en-US" i="1" dirty="0" smtClean="0">
                <a:solidFill>
                  <a:srgbClr val="7030A0"/>
                </a:solidFill>
              </a:rPr>
              <a:t> </a:t>
            </a:r>
            <a:r>
              <a:rPr lang="en-US" dirty="0" smtClean="0">
                <a:solidFill>
                  <a:srgbClr val="7030A0"/>
                </a:solidFill>
              </a:rPr>
              <a:t>have VQM value within range: [</a:t>
            </a:r>
            <a:r>
              <a:rPr lang="en-US" dirty="0" err="1" smtClean="0">
                <a:solidFill>
                  <a:srgbClr val="7030A0"/>
                </a:solidFill>
              </a:rPr>
              <a:t>VQM</a:t>
            </a:r>
            <a:r>
              <a:rPr lang="en-US" baseline="-25000" dirty="0" err="1" smtClean="0">
                <a:solidFill>
                  <a:srgbClr val="7030A0"/>
                </a:solidFill>
              </a:rPr>
              <a:t>i</a:t>
            </a:r>
            <a:r>
              <a:rPr lang="en-US" dirty="0" smtClean="0">
                <a:solidFill>
                  <a:srgbClr val="7030A0"/>
                </a:solidFill>
              </a:rPr>
              <a:t>-µ, </a:t>
            </a:r>
            <a:r>
              <a:rPr lang="en-US" dirty="0" err="1" smtClean="0">
                <a:solidFill>
                  <a:srgbClr val="7030A0"/>
                </a:solidFill>
              </a:rPr>
              <a:t>VQM</a:t>
            </a:r>
            <a:r>
              <a:rPr lang="en-US" baseline="-25000" dirty="0" err="1" smtClean="0">
                <a:solidFill>
                  <a:srgbClr val="7030A0"/>
                </a:solidFill>
              </a:rPr>
              <a:t>i</a:t>
            </a:r>
            <a:r>
              <a:rPr lang="en-US" dirty="0" smtClean="0">
                <a:solidFill>
                  <a:srgbClr val="7030A0"/>
                </a:solidFill>
              </a:rPr>
              <a:t>+µ ].</a:t>
            </a:r>
            <a:endParaRPr lang="en-US" dirty="0">
              <a:solidFill>
                <a:srgbClr val="7030A0"/>
              </a:solidFill>
            </a:endParaRPr>
          </a:p>
        </p:txBody>
      </p:sp>
      <p:cxnSp>
        <p:nvCxnSpPr>
          <p:cNvPr id="64" name="Straight Connector 63"/>
          <p:cNvCxnSpPr/>
          <p:nvPr/>
        </p:nvCxnSpPr>
        <p:spPr>
          <a:xfrm>
            <a:off x="1524000" y="3352800"/>
            <a:ext cx="457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81200" y="3352800"/>
            <a:ext cx="0" cy="1828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1981200" y="5181600"/>
            <a:ext cx="381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2362200" y="4876800"/>
            <a:ext cx="381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2743200" y="5181600"/>
            <a:ext cx="381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4648200" y="4267200"/>
            <a:ext cx="0" cy="914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5029200" y="4267200"/>
            <a:ext cx="381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5410200" y="4267200"/>
            <a:ext cx="381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362200" y="48768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4648200" y="4267200"/>
            <a:ext cx="381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2743200" y="48768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2743200" y="5181600"/>
            <a:ext cx="381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3124200" y="4876800"/>
            <a:ext cx="381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3505200" y="5181600"/>
            <a:ext cx="381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3124200" y="48768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3505200" y="48768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3581400" y="5181600"/>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3886200" y="4876800"/>
            <a:ext cx="381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4267200" y="5181600"/>
            <a:ext cx="381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3886200" y="48768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4267200" y="48768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524000" y="5791200"/>
            <a:ext cx="5181600" cy="0"/>
          </a:xfrm>
          <a:prstGeom prst="line">
            <a:avLst/>
          </a:prstGeom>
          <a:ln w="12700">
            <a:solidFill>
              <a:schemeClr val="accent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1524000" y="2438400"/>
            <a:ext cx="0" cy="3352800"/>
          </a:xfrm>
          <a:prstGeom prst="line">
            <a:avLst/>
          </a:prstGeom>
          <a:ln w="12700">
            <a:solidFill>
              <a:schemeClr val="accent1"/>
            </a:solidFill>
            <a:tailEnd type="stealth" w="lg" len="lg"/>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57200" y="2667000"/>
            <a:ext cx="1219200" cy="369332"/>
          </a:xfrm>
          <a:prstGeom prst="rect">
            <a:avLst/>
          </a:prstGeom>
          <a:noFill/>
        </p:spPr>
        <p:txBody>
          <a:bodyPr wrap="square" rtlCol="0">
            <a:spAutoFit/>
          </a:bodyPr>
          <a:lstStyle/>
          <a:p>
            <a:r>
              <a:rPr lang="en-US" dirty="0" smtClean="0"/>
              <a:t>Bit Rate </a:t>
            </a:r>
            <a:endParaRPr lang="en-US" dirty="0"/>
          </a:p>
        </p:txBody>
      </p:sp>
      <p:sp>
        <p:nvSpPr>
          <p:cNvPr id="88" name="TextBox 87"/>
          <p:cNvSpPr txBox="1"/>
          <p:nvPr/>
        </p:nvSpPr>
        <p:spPr>
          <a:xfrm>
            <a:off x="6400800" y="5410200"/>
            <a:ext cx="1219200" cy="369332"/>
          </a:xfrm>
          <a:prstGeom prst="rect">
            <a:avLst/>
          </a:prstGeom>
          <a:noFill/>
        </p:spPr>
        <p:txBody>
          <a:bodyPr wrap="square" rtlCol="0">
            <a:spAutoFit/>
          </a:bodyPr>
          <a:lstStyle/>
          <a:p>
            <a:r>
              <a:rPr lang="en-US" dirty="0" smtClean="0"/>
              <a:t>Time </a:t>
            </a:r>
            <a:endParaRPr lang="en-US" dirty="0"/>
          </a:p>
        </p:txBody>
      </p:sp>
      <p:cxnSp>
        <p:nvCxnSpPr>
          <p:cNvPr id="89" name="Straight Connector 88"/>
          <p:cNvCxnSpPr/>
          <p:nvPr/>
        </p:nvCxnSpPr>
        <p:spPr>
          <a:xfrm>
            <a:off x="1981200" y="5029200"/>
            <a:ext cx="0" cy="18288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362200" y="5181600"/>
            <a:ext cx="0" cy="18288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743200" y="5181600"/>
            <a:ext cx="0" cy="18288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124200" y="5181600"/>
            <a:ext cx="0" cy="18288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505200" y="5181600"/>
            <a:ext cx="0" cy="18288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886200" y="5181600"/>
            <a:ext cx="0" cy="18288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4267200" y="5181600"/>
            <a:ext cx="0" cy="18288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648200" y="5181600"/>
            <a:ext cx="0" cy="18288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029200" y="4267200"/>
            <a:ext cx="0" cy="27432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10200" y="4267200"/>
            <a:ext cx="0" cy="27432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791200" y="4267200"/>
            <a:ext cx="0" cy="27432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762000" y="6248400"/>
            <a:ext cx="533400" cy="461665"/>
          </a:xfrm>
          <a:prstGeom prst="rect">
            <a:avLst/>
          </a:prstGeom>
          <a:noFill/>
        </p:spPr>
        <p:txBody>
          <a:bodyPr wrap="square" rtlCol="0">
            <a:spAutoFit/>
          </a:bodyPr>
          <a:lstStyle/>
          <a:p>
            <a:r>
              <a:rPr lang="en-US" sz="2400" b="1" dirty="0" smtClean="0">
                <a:solidFill>
                  <a:srgbClr val="7030A0"/>
                </a:solidFill>
              </a:rPr>
              <a:t>D</a:t>
            </a:r>
            <a:r>
              <a:rPr lang="en-US" sz="2400" b="1" baseline="-25000" dirty="0" smtClean="0">
                <a:solidFill>
                  <a:srgbClr val="7030A0"/>
                </a:solidFill>
              </a:rPr>
              <a:t>i</a:t>
            </a:r>
            <a:endParaRPr lang="en-US" sz="2400" b="1" baseline="-25000" dirty="0">
              <a:solidFill>
                <a:srgbClr val="7030A0"/>
              </a:solidFill>
            </a:endParaRPr>
          </a:p>
        </p:txBody>
      </p:sp>
      <p:sp>
        <p:nvSpPr>
          <p:cNvPr id="101" name="TextBox 100"/>
          <p:cNvSpPr txBox="1"/>
          <p:nvPr/>
        </p:nvSpPr>
        <p:spPr>
          <a:xfrm>
            <a:off x="1600200" y="6320135"/>
            <a:ext cx="304800" cy="461665"/>
          </a:xfrm>
          <a:prstGeom prst="rect">
            <a:avLst/>
          </a:prstGeom>
          <a:noFill/>
        </p:spPr>
        <p:txBody>
          <a:bodyPr wrap="square" rtlCol="0">
            <a:spAutoFit/>
          </a:bodyPr>
          <a:lstStyle/>
          <a:p>
            <a:r>
              <a:rPr lang="en-US" sz="2400" b="1" dirty="0" smtClean="0">
                <a:solidFill>
                  <a:srgbClr val="7030A0"/>
                </a:solidFill>
              </a:rPr>
              <a:t>0</a:t>
            </a:r>
            <a:endParaRPr lang="en-US" sz="2400" b="1" baseline="-25000" dirty="0">
              <a:solidFill>
                <a:srgbClr val="7030A0"/>
              </a:solidFill>
            </a:endParaRPr>
          </a:p>
        </p:txBody>
      </p:sp>
      <p:sp>
        <p:nvSpPr>
          <p:cNvPr id="102" name="TextBox 101"/>
          <p:cNvSpPr txBox="1"/>
          <p:nvPr/>
        </p:nvSpPr>
        <p:spPr>
          <a:xfrm>
            <a:off x="1981200" y="6320135"/>
            <a:ext cx="304800" cy="461665"/>
          </a:xfrm>
          <a:prstGeom prst="rect">
            <a:avLst/>
          </a:prstGeom>
          <a:noFill/>
        </p:spPr>
        <p:txBody>
          <a:bodyPr wrap="square" rtlCol="0">
            <a:spAutoFit/>
          </a:bodyPr>
          <a:lstStyle/>
          <a:p>
            <a:r>
              <a:rPr lang="en-US" sz="2400" b="1" dirty="0" smtClean="0">
                <a:solidFill>
                  <a:srgbClr val="7030A0"/>
                </a:solidFill>
              </a:rPr>
              <a:t>0</a:t>
            </a:r>
            <a:endParaRPr lang="en-US" sz="2400" b="1" baseline="-25000" dirty="0">
              <a:solidFill>
                <a:srgbClr val="7030A0"/>
              </a:solidFill>
            </a:endParaRPr>
          </a:p>
        </p:txBody>
      </p:sp>
      <p:sp>
        <p:nvSpPr>
          <p:cNvPr id="103" name="TextBox 102"/>
          <p:cNvSpPr txBox="1"/>
          <p:nvPr/>
        </p:nvSpPr>
        <p:spPr>
          <a:xfrm>
            <a:off x="2438400" y="6320135"/>
            <a:ext cx="304800" cy="461665"/>
          </a:xfrm>
          <a:prstGeom prst="rect">
            <a:avLst/>
          </a:prstGeom>
          <a:noFill/>
        </p:spPr>
        <p:txBody>
          <a:bodyPr wrap="square" rtlCol="0">
            <a:spAutoFit/>
          </a:bodyPr>
          <a:lstStyle/>
          <a:p>
            <a:r>
              <a:rPr lang="en-US" sz="2400" b="1" dirty="0" smtClean="0">
                <a:solidFill>
                  <a:srgbClr val="7030A0"/>
                </a:solidFill>
              </a:rPr>
              <a:t>1</a:t>
            </a:r>
            <a:endParaRPr lang="en-US" sz="2400" b="1" baseline="-25000" dirty="0">
              <a:solidFill>
                <a:srgbClr val="7030A0"/>
              </a:solidFill>
            </a:endParaRPr>
          </a:p>
        </p:txBody>
      </p:sp>
      <p:sp>
        <p:nvSpPr>
          <p:cNvPr id="104" name="TextBox 103"/>
          <p:cNvSpPr txBox="1"/>
          <p:nvPr/>
        </p:nvSpPr>
        <p:spPr>
          <a:xfrm>
            <a:off x="2819400" y="6320135"/>
            <a:ext cx="304800" cy="461665"/>
          </a:xfrm>
          <a:prstGeom prst="rect">
            <a:avLst/>
          </a:prstGeom>
          <a:noFill/>
        </p:spPr>
        <p:txBody>
          <a:bodyPr wrap="square" rtlCol="0">
            <a:spAutoFit/>
          </a:bodyPr>
          <a:lstStyle/>
          <a:p>
            <a:r>
              <a:rPr lang="en-US" sz="2400" b="1" dirty="0" smtClean="0">
                <a:solidFill>
                  <a:srgbClr val="7030A0"/>
                </a:solidFill>
              </a:rPr>
              <a:t>2</a:t>
            </a:r>
            <a:endParaRPr lang="en-US" sz="2400" b="1" baseline="-25000" dirty="0">
              <a:solidFill>
                <a:srgbClr val="7030A0"/>
              </a:solidFill>
            </a:endParaRPr>
          </a:p>
        </p:txBody>
      </p:sp>
      <p:sp>
        <p:nvSpPr>
          <p:cNvPr id="105" name="TextBox 104"/>
          <p:cNvSpPr txBox="1"/>
          <p:nvPr/>
        </p:nvSpPr>
        <p:spPr>
          <a:xfrm>
            <a:off x="3124200" y="6324600"/>
            <a:ext cx="304800" cy="461665"/>
          </a:xfrm>
          <a:prstGeom prst="rect">
            <a:avLst/>
          </a:prstGeom>
          <a:noFill/>
        </p:spPr>
        <p:txBody>
          <a:bodyPr wrap="square" rtlCol="0">
            <a:spAutoFit/>
          </a:bodyPr>
          <a:lstStyle/>
          <a:p>
            <a:r>
              <a:rPr lang="en-US" sz="2400" b="1" dirty="0" smtClean="0">
                <a:solidFill>
                  <a:srgbClr val="7030A0"/>
                </a:solidFill>
              </a:rPr>
              <a:t>3</a:t>
            </a:r>
            <a:endParaRPr lang="en-US" sz="2400" b="1" baseline="-25000" dirty="0">
              <a:solidFill>
                <a:srgbClr val="7030A0"/>
              </a:solidFill>
            </a:endParaRPr>
          </a:p>
        </p:txBody>
      </p:sp>
      <p:sp>
        <p:nvSpPr>
          <p:cNvPr id="106" name="TextBox 105"/>
          <p:cNvSpPr txBox="1"/>
          <p:nvPr/>
        </p:nvSpPr>
        <p:spPr>
          <a:xfrm>
            <a:off x="3505200" y="6324600"/>
            <a:ext cx="304800" cy="461665"/>
          </a:xfrm>
          <a:prstGeom prst="rect">
            <a:avLst/>
          </a:prstGeom>
          <a:noFill/>
        </p:spPr>
        <p:txBody>
          <a:bodyPr wrap="square" rtlCol="0">
            <a:spAutoFit/>
          </a:bodyPr>
          <a:lstStyle/>
          <a:p>
            <a:r>
              <a:rPr lang="en-US" sz="2400" b="1" dirty="0" smtClean="0">
                <a:solidFill>
                  <a:srgbClr val="7030A0"/>
                </a:solidFill>
              </a:rPr>
              <a:t>4</a:t>
            </a:r>
            <a:endParaRPr lang="en-US" sz="2400" b="1" baseline="-25000" dirty="0">
              <a:solidFill>
                <a:srgbClr val="7030A0"/>
              </a:solidFill>
            </a:endParaRPr>
          </a:p>
        </p:txBody>
      </p:sp>
      <p:sp>
        <p:nvSpPr>
          <p:cNvPr id="107" name="TextBox 106"/>
          <p:cNvSpPr txBox="1"/>
          <p:nvPr/>
        </p:nvSpPr>
        <p:spPr>
          <a:xfrm>
            <a:off x="3886200" y="6324600"/>
            <a:ext cx="304800" cy="461665"/>
          </a:xfrm>
          <a:prstGeom prst="rect">
            <a:avLst/>
          </a:prstGeom>
          <a:noFill/>
        </p:spPr>
        <p:txBody>
          <a:bodyPr wrap="square" rtlCol="0">
            <a:spAutoFit/>
          </a:bodyPr>
          <a:lstStyle/>
          <a:p>
            <a:r>
              <a:rPr lang="en-US" sz="2400" b="1" dirty="0" smtClean="0">
                <a:solidFill>
                  <a:srgbClr val="7030A0"/>
                </a:solidFill>
              </a:rPr>
              <a:t>5</a:t>
            </a:r>
            <a:endParaRPr lang="en-US" sz="2400" b="1" baseline="-25000" dirty="0">
              <a:solidFill>
                <a:srgbClr val="7030A0"/>
              </a:solidFill>
            </a:endParaRPr>
          </a:p>
        </p:txBody>
      </p:sp>
      <p:sp>
        <p:nvSpPr>
          <p:cNvPr id="108" name="TextBox 107"/>
          <p:cNvSpPr txBox="1"/>
          <p:nvPr/>
        </p:nvSpPr>
        <p:spPr>
          <a:xfrm>
            <a:off x="4343400" y="6324600"/>
            <a:ext cx="304800" cy="461665"/>
          </a:xfrm>
          <a:prstGeom prst="rect">
            <a:avLst/>
          </a:prstGeom>
          <a:noFill/>
        </p:spPr>
        <p:txBody>
          <a:bodyPr wrap="square" rtlCol="0">
            <a:spAutoFit/>
          </a:bodyPr>
          <a:lstStyle/>
          <a:p>
            <a:r>
              <a:rPr lang="en-US" sz="2400" b="1" dirty="0" smtClean="0">
                <a:solidFill>
                  <a:srgbClr val="7030A0"/>
                </a:solidFill>
              </a:rPr>
              <a:t>6</a:t>
            </a:r>
            <a:endParaRPr lang="en-US" sz="2400" b="1" baseline="-25000" dirty="0">
              <a:solidFill>
                <a:srgbClr val="7030A0"/>
              </a:solidFill>
            </a:endParaRPr>
          </a:p>
        </p:txBody>
      </p:sp>
      <p:sp>
        <p:nvSpPr>
          <p:cNvPr id="109" name="TextBox 108"/>
          <p:cNvSpPr txBox="1"/>
          <p:nvPr/>
        </p:nvSpPr>
        <p:spPr>
          <a:xfrm>
            <a:off x="4724400" y="6324600"/>
            <a:ext cx="304800" cy="461665"/>
          </a:xfrm>
          <a:prstGeom prst="rect">
            <a:avLst/>
          </a:prstGeom>
          <a:noFill/>
        </p:spPr>
        <p:txBody>
          <a:bodyPr wrap="square" rtlCol="0">
            <a:spAutoFit/>
          </a:bodyPr>
          <a:lstStyle/>
          <a:p>
            <a:r>
              <a:rPr lang="en-US" sz="2400" b="1" dirty="0" smtClean="0">
                <a:solidFill>
                  <a:srgbClr val="7030A0"/>
                </a:solidFill>
              </a:rPr>
              <a:t>0</a:t>
            </a:r>
            <a:endParaRPr lang="en-US" sz="2400" b="1" baseline="-25000" dirty="0">
              <a:solidFill>
                <a:srgbClr val="7030A0"/>
              </a:solidFill>
            </a:endParaRPr>
          </a:p>
        </p:txBody>
      </p:sp>
      <p:sp>
        <p:nvSpPr>
          <p:cNvPr id="110" name="TextBox 109"/>
          <p:cNvSpPr txBox="1"/>
          <p:nvPr/>
        </p:nvSpPr>
        <p:spPr>
          <a:xfrm>
            <a:off x="5029200" y="6324600"/>
            <a:ext cx="304800" cy="461665"/>
          </a:xfrm>
          <a:prstGeom prst="rect">
            <a:avLst/>
          </a:prstGeom>
          <a:noFill/>
        </p:spPr>
        <p:txBody>
          <a:bodyPr wrap="square" rtlCol="0">
            <a:spAutoFit/>
          </a:bodyPr>
          <a:lstStyle/>
          <a:p>
            <a:r>
              <a:rPr lang="en-US" sz="2400" b="1" dirty="0" smtClean="0">
                <a:solidFill>
                  <a:srgbClr val="7030A0"/>
                </a:solidFill>
              </a:rPr>
              <a:t>1</a:t>
            </a:r>
            <a:endParaRPr lang="en-US" sz="2400" b="1" baseline="-25000" dirty="0">
              <a:solidFill>
                <a:srgbClr val="7030A0"/>
              </a:solidFill>
            </a:endParaRPr>
          </a:p>
        </p:txBody>
      </p:sp>
      <p:sp>
        <p:nvSpPr>
          <p:cNvPr id="111" name="TextBox 110"/>
          <p:cNvSpPr txBox="1"/>
          <p:nvPr/>
        </p:nvSpPr>
        <p:spPr>
          <a:xfrm>
            <a:off x="5410200" y="6324600"/>
            <a:ext cx="304800" cy="461665"/>
          </a:xfrm>
          <a:prstGeom prst="rect">
            <a:avLst/>
          </a:prstGeom>
          <a:noFill/>
        </p:spPr>
        <p:txBody>
          <a:bodyPr wrap="square" rtlCol="0">
            <a:spAutoFit/>
          </a:bodyPr>
          <a:lstStyle/>
          <a:p>
            <a:r>
              <a:rPr lang="en-US" sz="2400" b="1" dirty="0" smtClean="0">
                <a:solidFill>
                  <a:srgbClr val="7030A0"/>
                </a:solidFill>
              </a:rPr>
              <a:t>2</a:t>
            </a:r>
            <a:endParaRPr lang="en-US" sz="2400" b="1" baseline="-25000" dirty="0">
              <a:solidFill>
                <a:srgbClr val="7030A0"/>
              </a:solidFill>
            </a:endParaRPr>
          </a:p>
        </p:txBody>
      </p:sp>
      <p:cxnSp>
        <p:nvCxnSpPr>
          <p:cNvPr id="114" name="Straight Connector 113"/>
          <p:cNvCxnSpPr/>
          <p:nvPr/>
        </p:nvCxnSpPr>
        <p:spPr>
          <a:xfrm flipH="1" flipV="1">
            <a:off x="4267200" y="3505200"/>
            <a:ext cx="228600" cy="1676400"/>
          </a:xfrm>
          <a:prstGeom prst="line">
            <a:avLst/>
          </a:prstGeom>
          <a:ln w="15875">
            <a:tailEnd type="arrow" w="lg" len="lg"/>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2438400" y="2590800"/>
            <a:ext cx="5867400" cy="923330"/>
          </a:xfrm>
          <a:prstGeom prst="rect">
            <a:avLst/>
          </a:prstGeom>
          <a:noFill/>
        </p:spPr>
        <p:txBody>
          <a:bodyPr wrap="square" rtlCol="0">
            <a:spAutoFit/>
          </a:bodyPr>
          <a:lstStyle/>
          <a:p>
            <a:r>
              <a:rPr lang="en-US" dirty="0" smtClean="0"/>
              <a:t>For example, for this segment, there are totally </a:t>
            </a:r>
            <a:r>
              <a:rPr lang="en-US" dirty="0" smtClean="0">
                <a:solidFill>
                  <a:srgbClr val="FF0000"/>
                </a:solidFill>
              </a:rPr>
              <a:t>6</a:t>
            </a:r>
            <a:r>
              <a:rPr lang="en-US" dirty="0" smtClean="0"/>
              <a:t> continuous segments on its left &amp;&amp; adjacent to segment </a:t>
            </a:r>
            <a:r>
              <a:rPr lang="en-US" dirty="0" err="1" smtClean="0"/>
              <a:t>i</a:t>
            </a:r>
            <a:r>
              <a:rPr lang="en-US" dirty="0" smtClean="0"/>
              <a:t> that are almost at the same level with it. Therefore its Di value is 6. </a:t>
            </a:r>
            <a:endParaRPr lang="en-US" dirty="0"/>
          </a:p>
        </p:txBody>
      </p:sp>
      <p:sp>
        <p:nvSpPr>
          <p:cNvPr id="119" name="TextBox 118"/>
          <p:cNvSpPr txBox="1"/>
          <p:nvPr/>
        </p:nvSpPr>
        <p:spPr>
          <a:xfrm>
            <a:off x="609600" y="1371600"/>
            <a:ext cx="7391400" cy="923330"/>
          </a:xfrm>
          <a:prstGeom prst="rect">
            <a:avLst/>
          </a:prstGeom>
          <a:noFill/>
        </p:spPr>
        <p:txBody>
          <a:bodyPr wrap="square" rtlCol="0">
            <a:spAutoFit/>
          </a:bodyPr>
          <a:lstStyle/>
          <a:p>
            <a:r>
              <a:rPr lang="en-US" dirty="0" smtClean="0"/>
              <a:t>The way to compute D</a:t>
            </a:r>
            <a:r>
              <a:rPr lang="en-US" baseline="-25000" dirty="0" smtClean="0"/>
              <a:t>i:</a:t>
            </a:r>
            <a:r>
              <a:rPr lang="en-US" dirty="0" smtClean="0"/>
              <a:t>: from segment </a:t>
            </a:r>
            <a:r>
              <a:rPr lang="en-US" dirty="0" err="1" smtClean="0"/>
              <a:t>i</a:t>
            </a:r>
            <a:r>
              <a:rPr lang="en-US" dirty="0" smtClean="0"/>
              <a:t>, count to the left, until reaching the first segment that is not at almost the same level as segment </a:t>
            </a:r>
            <a:r>
              <a:rPr lang="en-US" dirty="0" err="1" smtClean="0"/>
              <a:t>i</a:t>
            </a:r>
            <a:r>
              <a:rPr lang="en-US" dirty="0" smtClean="0"/>
              <a:t>, then the counted number will be D</a:t>
            </a:r>
            <a:r>
              <a:rPr lang="en-US" baseline="-25000" dirty="0" smtClean="0"/>
              <a:t>i</a:t>
            </a:r>
            <a:r>
              <a:rPr lang="en-US" dirty="0" smtClean="0"/>
              <a:t>.  </a:t>
            </a:r>
            <a:endParaRPr lang="en-US" baseline="-25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(4)</a:t>
            </a:r>
            <a:endParaRPr lang="en-US" dirty="0"/>
          </a:p>
        </p:txBody>
      </p:sp>
      <p:sp>
        <p:nvSpPr>
          <p:cNvPr id="4" name="Slide Number Placeholder 3"/>
          <p:cNvSpPr>
            <a:spLocks noGrp="1"/>
          </p:cNvSpPr>
          <p:nvPr>
            <p:ph type="sldNum" sz="quarter" idx="12"/>
          </p:nvPr>
        </p:nvSpPr>
        <p:spPr/>
        <p:txBody>
          <a:bodyPr/>
          <a:lstStyle/>
          <a:p>
            <a:fld id="{C4565026-DB86-40F8-9538-52D9C712E25D}" type="slidenum">
              <a:rPr lang="en-US" smtClean="0"/>
              <a:pPr/>
              <a:t>21</a:t>
            </a:fld>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370083453"/>
              </p:ext>
            </p:extLst>
          </p:nvPr>
        </p:nvGraphicFramePr>
        <p:xfrm>
          <a:off x="457200" y="15240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752600" y="2667000"/>
          <a:ext cx="5714365" cy="2438400"/>
        </p:xfrm>
        <a:graphic>
          <a:graphicData uri="http://schemas.openxmlformats.org/drawingml/2006/table">
            <a:tbl>
              <a:tblPr/>
              <a:tblGrid>
                <a:gridCol w="1445268"/>
                <a:gridCol w="1232447"/>
                <a:gridCol w="1445268"/>
                <a:gridCol w="1591382"/>
              </a:tblGrid>
              <a:tr h="396240">
                <a:tc>
                  <a:txBody>
                    <a:bodyPr/>
                    <a:lstStyle/>
                    <a:p>
                      <a:pPr marL="0" marR="0" algn="ctr">
                        <a:spcBef>
                          <a:spcPts val="0"/>
                        </a:spcBef>
                        <a:spcAft>
                          <a:spcPts val="200"/>
                        </a:spcAft>
                      </a:pPr>
                      <a:r>
                        <a:rPr lang="en-US" sz="1600" dirty="0">
                          <a:latin typeface="Times New Roman"/>
                          <a:ea typeface="宋体"/>
                        </a:rPr>
                        <a:t>Level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Bit Rate (kbps)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Resolution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Frame Rate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120">
                <a:tc>
                  <a:txBody>
                    <a:bodyPr/>
                    <a:lstStyle/>
                    <a:p>
                      <a:pPr marL="0" marR="0" algn="ctr">
                        <a:spcBef>
                          <a:spcPts val="0"/>
                        </a:spcBef>
                        <a:spcAft>
                          <a:spcPts val="200"/>
                        </a:spcAft>
                      </a:pPr>
                      <a:r>
                        <a:rPr lang="en-US" sz="1600">
                          <a:latin typeface="Times New Roman"/>
                          <a:ea typeface="宋体"/>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400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312 x176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120">
                <a:tc>
                  <a:txBody>
                    <a:bodyPr/>
                    <a:lstStyle/>
                    <a:p>
                      <a:pPr marL="0" marR="0" algn="ctr">
                        <a:spcBef>
                          <a:spcPts val="0"/>
                        </a:spcBef>
                        <a:spcAft>
                          <a:spcPts val="200"/>
                        </a:spcAft>
                      </a:pPr>
                      <a:r>
                        <a:rPr lang="en-US" sz="1600">
                          <a:latin typeface="Times New Roman"/>
                          <a:ea typeface="宋体"/>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600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400 x 224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dirty="0">
                          <a:latin typeface="Times New Roman"/>
                          <a:ea typeface="宋体"/>
                        </a:rPr>
                        <a:t>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120">
                <a:tc>
                  <a:txBody>
                    <a:bodyPr/>
                    <a:lstStyle/>
                    <a:p>
                      <a:pPr marL="0" marR="0" algn="ctr">
                        <a:spcBef>
                          <a:spcPts val="0"/>
                        </a:spcBef>
                        <a:spcAft>
                          <a:spcPts val="200"/>
                        </a:spcAft>
                      </a:pPr>
                      <a:r>
                        <a:rPr lang="en-US" sz="1600">
                          <a:latin typeface="Times New Roman"/>
                          <a:ea typeface="宋体"/>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900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512 x 288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120">
                <a:tc>
                  <a:txBody>
                    <a:bodyPr/>
                    <a:lstStyle/>
                    <a:p>
                      <a:pPr marL="0" marR="0" algn="ctr">
                        <a:spcBef>
                          <a:spcPts val="0"/>
                        </a:spcBef>
                        <a:spcAft>
                          <a:spcPts val="200"/>
                        </a:spcAft>
                      </a:pPr>
                      <a:r>
                        <a:rPr lang="en-US" sz="1600">
                          <a:latin typeface="Times New Roman"/>
                          <a:ea typeface="宋体"/>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950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544 x 304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120">
                <a:tc>
                  <a:txBody>
                    <a:bodyPr/>
                    <a:lstStyle/>
                    <a:p>
                      <a:pPr marL="0" marR="0" algn="ctr">
                        <a:spcBef>
                          <a:spcPts val="0"/>
                        </a:spcBef>
                        <a:spcAft>
                          <a:spcPts val="200"/>
                        </a:spcAft>
                      </a:pPr>
                      <a:r>
                        <a:rPr lang="en-US" sz="1600">
                          <a:latin typeface="Times New Roman"/>
                          <a:ea typeface="宋体"/>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1250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640 x 360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120">
                <a:tc>
                  <a:txBody>
                    <a:bodyPr/>
                    <a:lstStyle/>
                    <a:p>
                      <a:pPr marL="0" marR="0" algn="ctr">
                        <a:spcBef>
                          <a:spcPts val="0"/>
                        </a:spcBef>
                        <a:spcAft>
                          <a:spcPts val="200"/>
                        </a:spcAft>
                      </a:pPr>
                      <a:r>
                        <a:rPr lang="en-US" sz="1600">
                          <a:latin typeface="Times New Roman"/>
                          <a:ea typeface="宋体"/>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1600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736 x 416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dirty="0">
                          <a:latin typeface="Times New Roman"/>
                          <a:ea typeface="宋体"/>
                        </a:rPr>
                        <a:t>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120">
                <a:tc>
                  <a:txBody>
                    <a:bodyPr/>
                    <a:lstStyle/>
                    <a:p>
                      <a:pPr marL="0" marR="0" algn="ctr">
                        <a:spcBef>
                          <a:spcPts val="0"/>
                        </a:spcBef>
                        <a:spcAft>
                          <a:spcPts val="200"/>
                        </a:spcAft>
                      </a:pPr>
                      <a:r>
                        <a:rPr lang="en-US" sz="1600">
                          <a:latin typeface="Times New Roman"/>
                          <a:ea typeface="宋体"/>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1950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848 x 480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120">
                <a:tc>
                  <a:txBody>
                    <a:bodyPr/>
                    <a:lstStyle/>
                    <a:p>
                      <a:pPr marL="0" marR="0" algn="ctr">
                        <a:spcBef>
                          <a:spcPts val="0"/>
                        </a:spcBef>
                        <a:spcAft>
                          <a:spcPts val="200"/>
                        </a:spcAft>
                      </a:pPr>
                      <a:r>
                        <a:rPr lang="en-US" sz="1600" dirty="0">
                          <a:latin typeface="Times New Roman"/>
                          <a:ea typeface="宋体"/>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3450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a:latin typeface="Times New Roman"/>
                          <a:ea typeface="宋体"/>
                        </a:rPr>
                        <a:t>1280x720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200"/>
                        </a:spcAft>
                      </a:pPr>
                      <a:r>
                        <a:rPr lang="en-US" sz="1600" dirty="0">
                          <a:latin typeface="Times New Roman"/>
                          <a:ea typeface="宋体"/>
                        </a:rPr>
                        <a:t>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itle 1"/>
          <p:cNvSpPr>
            <a:spLocks noGrp="1"/>
          </p:cNvSpPr>
          <p:nvPr>
            <p:ph type="title"/>
          </p:nvPr>
        </p:nvSpPr>
        <p:spPr/>
        <p:txBody>
          <a:bodyPr/>
          <a:lstStyle/>
          <a:p>
            <a:r>
              <a:rPr lang="en-US" dirty="0" smtClean="0"/>
              <a:t>Introduction of DASH video (2) </a:t>
            </a:r>
            <a:endParaRPr lang="en-US" dirty="0"/>
          </a:p>
        </p:txBody>
      </p:sp>
      <p:sp>
        <p:nvSpPr>
          <p:cNvPr id="7" name="TextBox 6"/>
          <p:cNvSpPr txBox="1"/>
          <p:nvPr/>
        </p:nvSpPr>
        <p:spPr>
          <a:xfrm>
            <a:off x="1981200" y="5181600"/>
            <a:ext cx="7010400" cy="369332"/>
          </a:xfrm>
          <a:prstGeom prst="rect">
            <a:avLst/>
          </a:prstGeom>
          <a:noFill/>
        </p:spPr>
        <p:txBody>
          <a:bodyPr wrap="square" rtlCol="0">
            <a:spAutoFit/>
          </a:bodyPr>
          <a:lstStyle/>
          <a:p>
            <a:r>
              <a:rPr lang="en-US" dirty="0" smtClean="0"/>
              <a:t>Encoding settings for streaming Vancouver </a:t>
            </a:r>
            <a:r>
              <a:rPr lang="en-US" dirty="0"/>
              <a:t>O</a:t>
            </a:r>
            <a:r>
              <a:rPr lang="en-US" dirty="0" smtClean="0"/>
              <a:t>lympics</a:t>
            </a:r>
            <a:endParaRPr lang="en-US" dirty="0"/>
          </a:p>
        </p:txBody>
      </p:sp>
      <p:sp>
        <p:nvSpPr>
          <p:cNvPr id="8" name="Rectangle 7"/>
          <p:cNvSpPr/>
          <p:nvPr/>
        </p:nvSpPr>
        <p:spPr>
          <a:xfrm>
            <a:off x="228600" y="1295400"/>
            <a:ext cx="8915400" cy="830997"/>
          </a:xfrm>
          <a:prstGeom prst="rect">
            <a:avLst/>
          </a:prstGeom>
        </p:spPr>
        <p:txBody>
          <a:bodyPr wrap="square">
            <a:spAutoFit/>
          </a:bodyPr>
          <a:lstStyle/>
          <a:p>
            <a:r>
              <a:rPr lang="en-US" sz="2400" dirty="0" smtClean="0"/>
              <a:t>DASH video source are pre-encoded into several levels, split into short segments, and stored in Web sever. </a:t>
            </a:r>
            <a:endParaRPr lang="en-US" sz="2400" dirty="0"/>
          </a:p>
        </p:txBody>
      </p:sp>
      <p:sp>
        <p:nvSpPr>
          <p:cNvPr id="9" name="Rectangle 8"/>
          <p:cNvSpPr/>
          <p:nvPr/>
        </p:nvSpPr>
        <p:spPr>
          <a:xfrm>
            <a:off x="381000" y="5791200"/>
            <a:ext cx="8382000" cy="830997"/>
          </a:xfrm>
          <a:prstGeom prst="rect">
            <a:avLst/>
          </a:prstGeom>
        </p:spPr>
        <p:txBody>
          <a:bodyPr wrap="square">
            <a:spAutoFit/>
          </a:bodyPr>
          <a:lstStyle/>
          <a:p>
            <a:r>
              <a:rPr lang="en-US" sz="2400" dirty="0" smtClean="0">
                <a:solidFill>
                  <a:srgbClr val="7030A0"/>
                </a:solidFill>
              </a:rPr>
              <a:t>How to quantitatively measure the user experience of DASH video streaming? </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Factors affecting User Experience for DASH video streaming</a:t>
            </a:r>
            <a:endParaRPr lang="en-US" dirty="0"/>
          </a:p>
        </p:txBody>
      </p:sp>
      <p:sp>
        <p:nvSpPr>
          <p:cNvPr id="696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9633" name="Object 1"/>
          <p:cNvGraphicFramePr>
            <a:graphicFrameLocks noChangeAspect="1"/>
          </p:cNvGraphicFramePr>
          <p:nvPr/>
        </p:nvGraphicFramePr>
        <p:xfrm>
          <a:off x="2196711" y="1219200"/>
          <a:ext cx="5956689" cy="3505200"/>
        </p:xfrm>
        <a:graphic>
          <a:graphicData uri="http://schemas.openxmlformats.org/presentationml/2006/ole">
            <p:oleObj spid="_x0000_s69643" name="Visio" r:id="rId4" imgW="4924801" imgH="2926890" progId="Visio.Drawing.11">
              <p:embed/>
            </p:oleObj>
          </a:graphicData>
        </a:graphic>
      </p:graphicFrame>
      <p:sp>
        <p:nvSpPr>
          <p:cNvPr id="7" name="TextBox 6"/>
          <p:cNvSpPr txBox="1"/>
          <p:nvPr/>
        </p:nvSpPr>
        <p:spPr>
          <a:xfrm>
            <a:off x="3429000" y="5105400"/>
            <a:ext cx="5715000" cy="1015663"/>
          </a:xfrm>
          <a:prstGeom prst="rect">
            <a:avLst/>
          </a:prstGeom>
          <a:noFill/>
        </p:spPr>
        <p:txBody>
          <a:bodyPr wrap="square" rtlCol="0">
            <a:spAutoFit/>
          </a:bodyPr>
          <a:lstStyle/>
          <a:p>
            <a:endParaRPr lang="en-US" sz="2000" dirty="0" smtClean="0">
              <a:solidFill>
                <a:srgbClr val="7030A0"/>
              </a:solidFill>
            </a:endParaRPr>
          </a:p>
          <a:p>
            <a:pPr>
              <a:buFont typeface="Arial" pitchFamily="34" charset="0"/>
              <a:buChar char="•"/>
            </a:pPr>
            <a:r>
              <a:rPr lang="en-US" sz="2000" dirty="0" smtClean="0">
                <a:solidFill>
                  <a:srgbClr val="7030A0"/>
                </a:solidFill>
              </a:rPr>
              <a:t>We conducted subjective experiments to derive impairment function for each of these factors </a:t>
            </a:r>
            <a:endParaRPr lang="en-US" sz="2000" dirty="0">
              <a:solidFill>
                <a:srgbClr val="7030A0"/>
              </a:solidFill>
            </a:endParaRPr>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9635" name="Object 3"/>
          <p:cNvGraphicFramePr>
            <a:graphicFrameLocks noChangeAspect="1"/>
          </p:cNvGraphicFramePr>
          <p:nvPr/>
        </p:nvGraphicFramePr>
        <p:xfrm>
          <a:off x="0" y="4419600"/>
          <a:ext cx="2819400" cy="1883271"/>
        </p:xfrm>
        <a:graphic>
          <a:graphicData uri="http://schemas.openxmlformats.org/presentationml/2006/ole">
            <p:oleObj spid="_x0000_s69644" name="Visio" r:id="rId5" imgW="3646901" imgH="2458825" progId="Visio.Drawing.11">
              <p:embed/>
            </p:oleObj>
          </a:graphicData>
        </a:graphic>
      </p:graphicFrame>
      <p:sp>
        <p:nvSpPr>
          <p:cNvPr id="10" name="Oval 9"/>
          <p:cNvSpPr/>
          <p:nvPr/>
        </p:nvSpPr>
        <p:spPr>
          <a:xfrm>
            <a:off x="3200400" y="2971800"/>
            <a:ext cx="1752600" cy="1219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2667000" y="4114800"/>
            <a:ext cx="914400" cy="914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5" y="107951"/>
            <a:ext cx="8421688" cy="730250"/>
          </a:xfrm>
        </p:spPr>
        <p:txBody>
          <a:bodyPr>
            <a:normAutofit fontScale="90000"/>
          </a:bodyPr>
          <a:lstStyle/>
          <a:p>
            <a:r>
              <a:rPr lang="en-US" dirty="0" smtClean="0"/>
              <a:t>Factors affecting User Experience(2)</a:t>
            </a:r>
            <a:endParaRPr lang="en-US" dirty="0"/>
          </a:p>
        </p:txBody>
      </p:sp>
      <p:sp>
        <p:nvSpPr>
          <p:cNvPr id="7" name="Rectangle 6"/>
          <p:cNvSpPr/>
          <p:nvPr/>
        </p:nvSpPr>
        <p:spPr>
          <a:xfrm>
            <a:off x="381000" y="4114801"/>
            <a:ext cx="8763000" cy="2492990"/>
          </a:xfrm>
          <a:prstGeom prst="rect">
            <a:avLst/>
          </a:prstGeom>
        </p:spPr>
        <p:txBody>
          <a:bodyPr wrap="square">
            <a:spAutoFit/>
          </a:bodyPr>
          <a:lstStyle/>
          <a:p>
            <a:pPr>
              <a:buFont typeface="Arial" pitchFamily="34" charset="0"/>
              <a:buChar char="•"/>
            </a:pPr>
            <a:endParaRPr lang="en-US" sz="2400" dirty="0"/>
          </a:p>
          <a:p>
            <a:pPr>
              <a:buFont typeface="Arial" pitchFamily="34" charset="0"/>
              <a:buChar char="•"/>
            </a:pPr>
            <a:r>
              <a:rPr lang="en-US" sz="2400" dirty="0" smtClean="0"/>
              <a:t>There are also other factors that affect UE: such as video length, amount of motion in video. However, in this study, we focus on medium motion, short video (about several minutes long).</a:t>
            </a:r>
          </a:p>
          <a:p>
            <a:pPr>
              <a:buFont typeface="Arial" pitchFamily="34" charset="0"/>
              <a:buChar char="•"/>
            </a:pPr>
            <a:endParaRPr lang="en-US" sz="2000" dirty="0" smtClean="0"/>
          </a:p>
          <a:p>
            <a:endParaRPr lang="en-US" sz="2000" dirty="0"/>
          </a:p>
          <a:p>
            <a:endParaRPr lang="en-US" sz="2000" dirty="0" smtClean="0"/>
          </a:p>
        </p:txBody>
      </p:sp>
      <p:graphicFrame>
        <p:nvGraphicFramePr>
          <p:cNvPr id="73733" name="Object 5"/>
          <p:cNvGraphicFramePr>
            <a:graphicFrameLocks noChangeAspect="1"/>
          </p:cNvGraphicFramePr>
          <p:nvPr/>
        </p:nvGraphicFramePr>
        <p:xfrm>
          <a:off x="1828800" y="1066800"/>
          <a:ext cx="5956300" cy="3505200"/>
        </p:xfrm>
        <a:graphic>
          <a:graphicData uri="http://schemas.openxmlformats.org/presentationml/2006/ole">
            <p:oleObj spid="_x0000_s73736" name="Visio" r:id="rId4" imgW="4924801" imgH="2926890" progId="Visio.Drawing.11">
              <p:embed/>
            </p:oleObj>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0"/>
            <a:ext cx="8421688" cy="1001323"/>
          </a:xfrm>
        </p:spPr>
        <p:txBody>
          <a:bodyPr>
            <a:noAutofit/>
          </a:bodyPr>
          <a:lstStyle/>
          <a:p>
            <a:r>
              <a:rPr lang="en-US" sz="3600" dirty="0" smtClean="0"/>
              <a:t>DASH Video Streaming Characterization Experiment  (1)</a:t>
            </a:r>
            <a:endParaRPr lang="en-US" sz="3600" dirty="0"/>
          </a:p>
        </p:txBody>
      </p:sp>
      <p:pic>
        <p:nvPicPr>
          <p:cNvPr id="6" name="Picture 5" descr="C:\Users\Yao\Desktop\Qualcomm DASH UE\Image of Subjective Test\video_QoE\video_QoE.jpg"/>
          <p:cNvPicPr/>
          <p:nvPr/>
        </p:nvPicPr>
        <p:blipFill>
          <a:blip r:embed="rId3" cstate="print"/>
          <a:srcRect/>
          <a:stretch>
            <a:fillRect/>
          </a:stretch>
        </p:blipFill>
        <p:spPr bwMode="auto">
          <a:xfrm>
            <a:off x="2819400" y="2286000"/>
            <a:ext cx="3962400" cy="2362200"/>
          </a:xfrm>
          <a:prstGeom prst="rect">
            <a:avLst/>
          </a:prstGeom>
          <a:noFill/>
          <a:ln w="9525">
            <a:noFill/>
            <a:miter lim="800000"/>
            <a:headEnd/>
            <a:tailEnd/>
          </a:ln>
        </p:spPr>
      </p:pic>
      <p:sp>
        <p:nvSpPr>
          <p:cNvPr id="7" name="TextBox 6"/>
          <p:cNvSpPr txBox="1"/>
          <p:nvPr/>
        </p:nvSpPr>
        <p:spPr>
          <a:xfrm>
            <a:off x="381000" y="1143000"/>
            <a:ext cx="8458200" cy="923330"/>
          </a:xfrm>
          <a:prstGeom prst="rect">
            <a:avLst/>
          </a:prstGeom>
          <a:noFill/>
        </p:spPr>
        <p:txBody>
          <a:bodyPr wrap="square" rtlCol="0">
            <a:spAutoFit/>
          </a:bodyPr>
          <a:lstStyle/>
          <a:p>
            <a:r>
              <a:rPr lang="en-US" dirty="0" smtClean="0"/>
              <a:t>Before doing subjective test, we conduct a set of characterization experiment (streaming DASH video under various mobile network conditions), to understand and characterize how DASH adaptation algorithm will behave. </a:t>
            </a:r>
            <a:endParaRPr lang="en-US" dirty="0"/>
          </a:p>
        </p:txBody>
      </p:sp>
      <p:sp>
        <p:nvSpPr>
          <p:cNvPr id="8" name="Rectangle 7"/>
          <p:cNvSpPr/>
          <p:nvPr/>
        </p:nvSpPr>
        <p:spPr>
          <a:xfrm>
            <a:off x="2438400" y="4724400"/>
            <a:ext cx="5334000" cy="307777"/>
          </a:xfrm>
          <a:prstGeom prst="rect">
            <a:avLst/>
          </a:prstGeom>
        </p:spPr>
        <p:txBody>
          <a:bodyPr wrap="square">
            <a:spAutoFit/>
          </a:bodyPr>
          <a:lstStyle/>
          <a:p>
            <a:r>
              <a:rPr lang="en-US" sz="1400" dirty="0" err="1"/>
              <a:t>Testbed</a:t>
            </a:r>
            <a:r>
              <a:rPr lang="en-US" sz="1400" dirty="0"/>
              <a:t> of DASH video streaming characterization experiment. </a:t>
            </a:r>
          </a:p>
        </p:txBody>
      </p:sp>
      <p:sp>
        <p:nvSpPr>
          <p:cNvPr id="10" name="Rectangle 9"/>
          <p:cNvSpPr/>
          <p:nvPr/>
        </p:nvSpPr>
        <p:spPr>
          <a:xfrm>
            <a:off x="457201" y="5352871"/>
            <a:ext cx="8382000" cy="1477328"/>
          </a:xfrm>
          <a:prstGeom prst="rect">
            <a:avLst/>
          </a:prstGeom>
        </p:spPr>
        <p:txBody>
          <a:bodyPr wrap="square">
            <a:spAutoFit/>
          </a:bodyPr>
          <a:lstStyle/>
          <a:p>
            <a:pPr>
              <a:buFont typeface="Arial" pitchFamily="34" charset="0"/>
              <a:buChar char="•"/>
            </a:pPr>
            <a:r>
              <a:rPr lang="en-US" dirty="0" smtClean="0">
                <a:solidFill>
                  <a:srgbClr val="7030A0"/>
                </a:solidFill>
              </a:rPr>
              <a:t>We have tested under 20 Cellular network traces. The video length we choose is 2 minutes. </a:t>
            </a:r>
          </a:p>
          <a:p>
            <a:pPr>
              <a:buFont typeface="Arial" pitchFamily="34" charset="0"/>
              <a:buChar char="•"/>
            </a:pPr>
            <a:r>
              <a:rPr lang="en-US" dirty="0" smtClean="0">
                <a:solidFill>
                  <a:srgbClr val="7030A0"/>
                </a:solidFill>
              </a:rPr>
              <a:t>Among the 20 traces, average bandwidth ~ [750, 1850] kbps, network latency ~ [0, 100] ms, packet loss rate ~ [0%, 1%].</a:t>
            </a:r>
          </a:p>
          <a:p>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6EA9E7-59D8-4ED9-B4C8-3BEBEC87B0BE}" type="slidenum">
              <a:rPr lang="en-US" smtClean="0"/>
              <a:pPr/>
              <a:t>7</a:t>
            </a:fld>
            <a:endParaRPr lang="en-US"/>
          </a:p>
        </p:txBody>
      </p:sp>
      <p:pic>
        <p:nvPicPr>
          <p:cNvPr id="5" name="Picture 3"/>
          <p:cNvPicPr>
            <a:picLocks noChangeAspect="1" noChangeArrowheads="1"/>
          </p:cNvPicPr>
          <p:nvPr/>
        </p:nvPicPr>
        <p:blipFill>
          <a:blip r:embed="rId2" cstate="print"/>
          <a:srcRect/>
          <a:stretch>
            <a:fillRect/>
          </a:stretch>
        </p:blipFill>
        <p:spPr bwMode="auto">
          <a:xfrm>
            <a:off x="1143000" y="1752600"/>
            <a:ext cx="6744115" cy="3886200"/>
          </a:xfrm>
          <a:prstGeom prst="rect">
            <a:avLst/>
          </a:prstGeom>
          <a:noFill/>
          <a:ln w="9525">
            <a:noFill/>
            <a:miter lim="800000"/>
            <a:headEnd/>
            <a:tailEnd/>
          </a:ln>
        </p:spPr>
      </p:pic>
      <p:sp>
        <p:nvSpPr>
          <p:cNvPr id="7" name="TextBox 6"/>
          <p:cNvSpPr txBox="1"/>
          <p:nvPr/>
        </p:nvSpPr>
        <p:spPr>
          <a:xfrm>
            <a:off x="609600" y="990600"/>
            <a:ext cx="4343400" cy="461665"/>
          </a:xfrm>
          <a:prstGeom prst="rect">
            <a:avLst/>
          </a:prstGeom>
          <a:noFill/>
        </p:spPr>
        <p:txBody>
          <a:bodyPr wrap="square" rtlCol="0">
            <a:spAutoFit/>
          </a:bodyPr>
          <a:lstStyle/>
          <a:p>
            <a:r>
              <a:rPr lang="en-US" sz="2400" dirty="0" smtClean="0"/>
              <a:t>Sample plot of experiment result</a:t>
            </a:r>
            <a:endParaRPr lang="en-US" sz="2400" dirty="0"/>
          </a:p>
        </p:txBody>
      </p:sp>
      <p:sp>
        <p:nvSpPr>
          <p:cNvPr id="9" name="TextBox 8"/>
          <p:cNvSpPr txBox="1"/>
          <p:nvPr/>
        </p:nvSpPr>
        <p:spPr>
          <a:xfrm>
            <a:off x="762000" y="5715000"/>
            <a:ext cx="8001000" cy="830997"/>
          </a:xfrm>
          <a:prstGeom prst="rect">
            <a:avLst/>
          </a:prstGeom>
          <a:noFill/>
        </p:spPr>
        <p:txBody>
          <a:bodyPr wrap="square" rtlCol="0">
            <a:spAutoFit/>
          </a:bodyPr>
          <a:lstStyle/>
          <a:p>
            <a:r>
              <a:rPr lang="en-US" sz="1600" dirty="0"/>
              <a:t>(1) purple curve: network bandwidth; (2) green curve: segments download bit rate; (3) </a:t>
            </a:r>
            <a:r>
              <a:rPr lang="en-US" sz="1600" dirty="0" smtClean="0"/>
              <a:t>orange </a:t>
            </a:r>
            <a:r>
              <a:rPr lang="en-US" sz="1600" dirty="0"/>
              <a:t>curve:  video bit rate. </a:t>
            </a:r>
          </a:p>
          <a:p>
            <a:endParaRPr lang="en-US" sz="1600" dirty="0"/>
          </a:p>
        </p:txBody>
      </p:sp>
      <p:sp>
        <p:nvSpPr>
          <p:cNvPr id="8" name="Title 1"/>
          <p:cNvSpPr>
            <a:spLocks noGrp="1"/>
          </p:cNvSpPr>
          <p:nvPr>
            <p:ph type="title"/>
          </p:nvPr>
        </p:nvSpPr>
        <p:spPr>
          <a:xfrm>
            <a:off x="304800" y="0"/>
            <a:ext cx="8421688" cy="1001323"/>
          </a:xfrm>
        </p:spPr>
        <p:txBody>
          <a:bodyPr>
            <a:noAutofit/>
          </a:bodyPr>
          <a:lstStyle/>
          <a:p>
            <a:r>
              <a:rPr lang="en-US" sz="3600" dirty="0" smtClean="0"/>
              <a:t>DASH Video Streaming Characterization Experiment  (2)</a:t>
            </a:r>
            <a:endParaRPr lang="en-US"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5" y="107950"/>
            <a:ext cx="8421688" cy="654049"/>
          </a:xfrm>
        </p:spPr>
        <p:txBody>
          <a:bodyPr>
            <a:normAutofit/>
          </a:bodyPr>
          <a:lstStyle/>
          <a:p>
            <a:r>
              <a:rPr lang="en-US" sz="3600" dirty="0" smtClean="0"/>
              <a:t>Distribution of factors: initial delay and stall</a:t>
            </a:r>
            <a:endParaRPr lang="en-US" sz="3600" dirty="0"/>
          </a:p>
        </p:txBody>
      </p:sp>
      <p:pic>
        <p:nvPicPr>
          <p:cNvPr id="5" name="Picture 3"/>
          <p:cNvPicPr>
            <a:picLocks noChangeAspect="1" noChangeArrowheads="1"/>
          </p:cNvPicPr>
          <p:nvPr/>
        </p:nvPicPr>
        <p:blipFill>
          <a:blip r:embed="rId3" cstate="print"/>
          <a:srcRect r="1841" b="6832"/>
          <a:stretch>
            <a:fillRect/>
          </a:stretch>
        </p:blipFill>
        <p:spPr bwMode="auto">
          <a:xfrm>
            <a:off x="128528" y="1219199"/>
            <a:ext cx="4062472" cy="2286001"/>
          </a:xfrm>
          <a:prstGeom prst="rect">
            <a:avLst/>
          </a:prstGeom>
          <a:noFill/>
          <a:ln w="9525">
            <a:noFill/>
            <a:miter lim="800000"/>
            <a:headEnd/>
            <a:tailEnd/>
          </a:ln>
          <a:effectLst/>
        </p:spPr>
      </p:pic>
      <p:pic>
        <p:nvPicPr>
          <p:cNvPr id="6" name="Picture 3"/>
          <p:cNvPicPr>
            <a:picLocks noChangeAspect="1" noChangeArrowheads="1"/>
          </p:cNvPicPr>
          <p:nvPr/>
        </p:nvPicPr>
        <p:blipFill>
          <a:blip r:embed="rId4" cstate="print"/>
          <a:srcRect/>
          <a:stretch>
            <a:fillRect/>
          </a:stretch>
        </p:blipFill>
        <p:spPr bwMode="auto">
          <a:xfrm>
            <a:off x="4724399" y="1219200"/>
            <a:ext cx="3741019" cy="2514600"/>
          </a:xfrm>
          <a:prstGeom prst="rect">
            <a:avLst/>
          </a:prstGeom>
          <a:noFill/>
          <a:ln w="9525">
            <a:noFill/>
            <a:miter lim="800000"/>
            <a:headEnd/>
            <a:tailEnd/>
          </a:ln>
          <a:effectLst/>
        </p:spPr>
      </p:pic>
      <p:pic>
        <p:nvPicPr>
          <p:cNvPr id="7" name="Picture 5"/>
          <p:cNvPicPr>
            <a:picLocks noChangeAspect="1" noChangeArrowheads="1"/>
          </p:cNvPicPr>
          <p:nvPr/>
        </p:nvPicPr>
        <p:blipFill>
          <a:blip r:embed="rId5" cstate="print"/>
          <a:srcRect/>
          <a:stretch>
            <a:fillRect/>
          </a:stretch>
        </p:blipFill>
        <p:spPr bwMode="auto">
          <a:xfrm>
            <a:off x="4724400" y="3962400"/>
            <a:ext cx="3733800" cy="2362200"/>
          </a:xfrm>
          <a:prstGeom prst="rect">
            <a:avLst/>
          </a:prstGeom>
          <a:noFill/>
          <a:ln w="9525">
            <a:noFill/>
            <a:miter lim="800000"/>
            <a:headEnd/>
            <a:tailEnd/>
          </a:ln>
          <a:effectLst/>
        </p:spPr>
      </p:pic>
      <p:pic>
        <p:nvPicPr>
          <p:cNvPr id="8" name="Picture 6"/>
          <p:cNvPicPr>
            <a:picLocks noChangeAspect="1" noChangeArrowheads="1"/>
          </p:cNvPicPr>
          <p:nvPr/>
        </p:nvPicPr>
        <p:blipFill>
          <a:blip r:embed="rId6" cstate="print"/>
          <a:srcRect/>
          <a:stretch>
            <a:fillRect/>
          </a:stretch>
        </p:blipFill>
        <p:spPr bwMode="auto">
          <a:xfrm>
            <a:off x="152400" y="3886200"/>
            <a:ext cx="4024946" cy="2438400"/>
          </a:xfrm>
          <a:prstGeom prst="rect">
            <a:avLst/>
          </a:prstGeom>
          <a:noFill/>
          <a:ln w="9525">
            <a:noFill/>
            <a:miter lim="800000"/>
            <a:headEnd/>
            <a:tailEnd/>
          </a:ln>
          <a:effectLst/>
        </p:spPr>
      </p:pic>
      <p:sp>
        <p:nvSpPr>
          <p:cNvPr id="9" name="TextBox 8"/>
          <p:cNvSpPr txBox="1"/>
          <p:nvPr/>
        </p:nvSpPr>
        <p:spPr>
          <a:xfrm>
            <a:off x="1295400" y="3505200"/>
            <a:ext cx="2133600" cy="307777"/>
          </a:xfrm>
          <a:prstGeom prst="rect">
            <a:avLst/>
          </a:prstGeom>
          <a:noFill/>
        </p:spPr>
        <p:txBody>
          <a:bodyPr wrap="square" rtlCol="0">
            <a:spAutoFit/>
          </a:bodyPr>
          <a:lstStyle/>
          <a:p>
            <a:r>
              <a:rPr lang="en-US" sz="1400" dirty="0" smtClean="0"/>
              <a:t>Initial Delay (second)</a:t>
            </a:r>
            <a:endParaRPr lang="en-US" sz="1400"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Distribution of factors: level variation</a:t>
            </a:r>
            <a:endParaRPr lang="en-US" dirty="0"/>
          </a:p>
        </p:txBody>
      </p:sp>
      <p:pic>
        <p:nvPicPr>
          <p:cNvPr id="71682" name="Picture 2"/>
          <p:cNvPicPr>
            <a:picLocks noChangeAspect="1" noChangeArrowheads="1"/>
          </p:cNvPicPr>
          <p:nvPr/>
        </p:nvPicPr>
        <p:blipFill>
          <a:blip r:embed="rId2" cstate="print"/>
          <a:srcRect/>
          <a:stretch>
            <a:fillRect/>
          </a:stretch>
        </p:blipFill>
        <p:spPr bwMode="auto">
          <a:xfrm>
            <a:off x="0" y="1219200"/>
            <a:ext cx="9144000" cy="3063793"/>
          </a:xfrm>
          <a:prstGeom prst="rect">
            <a:avLst/>
          </a:prstGeom>
          <a:noFill/>
          <a:ln w="9525">
            <a:noFill/>
            <a:miter lim="800000"/>
            <a:headEnd/>
            <a:tailEnd/>
          </a:ln>
        </p:spPr>
      </p:pic>
      <p:sp>
        <p:nvSpPr>
          <p:cNvPr id="6" name="TextBox 5"/>
          <p:cNvSpPr txBox="1"/>
          <p:nvPr/>
        </p:nvSpPr>
        <p:spPr>
          <a:xfrm>
            <a:off x="381000" y="4648200"/>
            <a:ext cx="8763000" cy="1938992"/>
          </a:xfrm>
          <a:prstGeom prst="rect">
            <a:avLst/>
          </a:prstGeom>
          <a:noFill/>
        </p:spPr>
        <p:txBody>
          <a:bodyPr wrap="square" rtlCol="0">
            <a:spAutoFit/>
          </a:bodyPr>
          <a:lstStyle/>
          <a:p>
            <a:pPr>
              <a:buFont typeface="Arial" pitchFamily="34" charset="0"/>
              <a:buChar char="•"/>
            </a:pPr>
            <a:r>
              <a:rPr lang="en-US" sz="2000" dirty="0" smtClean="0">
                <a:solidFill>
                  <a:srgbClr val="7030A0"/>
                </a:solidFill>
              </a:rPr>
              <a:t>We will develop test videos for subjective experiments according to the distribution of the factors.</a:t>
            </a:r>
          </a:p>
          <a:p>
            <a:pPr>
              <a:buFont typeface="Arial" pitchFamily="34" charset="0"/>
              <a:buChar char="•"/>
            </a:pPr>
            <a:endParaRPr lang="en-US" sz="2000" dirty="0">
              <a:solidFill>
                <a:srgbClr val="7030A0"/>
              </a:solidFill>
            </a:endParaRPr>
          </a:p>
          <a:p>
            <a:pPr>
              <a:buFont typeface="Arial" pitchFamily="34" charset="0"/>
              <a:buChar char="•"/>
            </a:pPr>
            <a:r>
              <a:rPr lang="en-US" sz="2000" dirty="0" smtClean="0">
                <a:solidFill>
                  <a:srgbClr val="7030A0"/>
                </a:solidFill>
              </a:rPr>
              <a:t>However, we will also include test videos whose characteristics are outside of what was observed in the DASH characterization tests, to ensure we also cover more extreme cases. </a:t>
            </a:r>
            <a:endParaRPr lang="en-US" sz="2000" dirty="0">
              <a:solidFill>
                <a:srgbClr val="7030A0"/>
              </a:solidFill>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8717</TotalTime>
  <Words>2093</Words>
  <Application>Microsoft Office PowerPoint</Application>
  <PresentationFormat>On-screen Show (4:3)</PresentationFormat>
  <Paragraphs>261</Paragraphs>
  <Slides>21</Slides>
  <Notes>16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24" baseType="lpstr">
      <vt:lpstr>Office Theme</vt:lpstr>
      <vt:lpstr>Visio</vt:lpstr>
      <vt:lpstr>Equation</vt:lpstr>
      <vt:lpstr>User Experience Modeling for DASH Video </vt:lpstr>
      <vt:lpstr>Introduction of DASH video </vt:lpstr>
      <vt:lpstr>Introduction of DASH video (2) </vt:lpstr>
      <vt:lpstr>Factors affecting User Experience for DASH video streaming</vt:lpstr>
      <vt:lpstr>Factors affecting User Experience(2)</vt:lpstr>
      <vt:lpstr>DASH Video Streaming Characterization Experiment  (1)</vt:lpstr>
      <vt:lpstr>DASH Video Streaming Characterization Experiment  (2)</vt:lpstr>
      <vt:lpstr>Distribution of factors: initial delay and stall</vt:lpstr>
      <vt:lpstr>Distribution of factors: level variation</vt:lpstr>
      <vt:lpstr>Test Videos for Subjective Experiment</vt:lpstr>
      <vt:lpstr>Test Videos for Subjective Experiment (2)</vt:lpstr>
      <vt:lpstr>Subjective Experiment </vt:lpstr>
      <vt:lpstr>Results of Impairment Function IID</vt:lpstr>
      <vt:lpstr>Results of Impairment Function IST</vt:lpstr>
      <vt:lpstr>Results of Impairment Function ILV</vt:lpstr>
      <vt:lpstr>Summary</vt:lpstr>
      <vt:lpstr>Questions</vt:lpstr>
      <vt:lpstr>Backup (1)</vt:lpstr>
      <vt:lpstr>Backup (2)</vt:lpstr>
      <vt:lpstr>Backup (3)</vt:lpstr>
      <vt:lpstr>Backup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Enhancing User Experience for Mobile Multimedia Applications</dc:title>
  <dc:creator>Yao</dc:creator>
  <cp:lastModifiedBy>Yao</cp:lastModifiedBy>
  <cp:revision>105</cp:revision>
  <dcterms:created xsi:type="dcterms:W3CDTF">2013-12-01T00:23:01Z</dcterms:created>
  <dcterms:modified xsi:type="dcterms:W3CDTF">2013-12-12T19:16:01Z</dcterms:modified>
</cp:coreProperties>
</file>