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8" r:id="rId2"/>
    <p:sldId id="257" r:id="rId3"/>
  </p:sldIdLst>
  <p:sldSz cx="32399288" cy="43200638"/>
  <p:notesSz cx="6858000" cy="9144000"/>
  <p:defaultTextStyle>
    <a:defPPr>
      <a:defRPr lang="zh-CN"/>
    </a:defPPr>
    <a:lvl1pPr marL="0" algn="l" defTabSz="36283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198" algn="l" defTabSz="36283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396" algn="l" defTabSz="36283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2596" algn="l" defTabSz="36283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6793" algn="l" defTabSz="36283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0991" algn="l" defTabSz="36283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5189" algn="l" defTabSz="36283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699388" algn="l" defTabSz="36283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3586" algn="l" defTabSz="36283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4" d="100"/>
          <a:sy n="14" d="100"/>
        </p:scale>
        <p:origin x="19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h\Desktop\gt\QoEsco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Compared Algorithm[2]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3.5773000000000001</c:v>
                </c:pt>
                <c:pt idx="1">
                  <c:v>3.3778000000000001</c:v>
                </c:pt>
                <c:pt idx="2">
                  <c:v>3.7343000000000002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Algorithm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3.7418999999999998</c:v>
                </c:pt>
                <c:pt idx="1">
                  <c:v>3.8380000000000001</c:v>
                </c:pt>
                <c:pt idx="2">
                  <c:v>3.9491999999999998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 Optimization*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3.7705000000000002</c:v>
                </c:pt>
                <c:pt idx="1">
                  <c:v>3.8405</c:v>
                </c:pt>
                <c:pt idx="2">
                  <c:v>3.9506000000000001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427632"/>
        <c:axId val="214392240"/>
      </c:barChart>
      <c:catAx>
        <c:axId val="20942763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Bandwidth Variation Scenarios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14392240"/>
        <c:crosses val="autoZero"/>
        <c:auto val="1"/>
        <c:lblAlgn val="ctr"/>
        <c:lblOffset val="100"/>
        <c:noMultiLvlLbl val="0"/>
      </c:catAx>
      <c:valAx>
        <c:axId val="2143922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QoE Scores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094276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1206943347403193E-2"/>
          <c:y val="0.90437747245176325"/>
          <c:w val="0.89999979073519609"/>
          <c:h val="6.6998352485973314E-2"/>
        </c:manualLayout>
      </c:layout>
      <c:overlay val="0"/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597C1-220A-4E85-8B5B-935CE281434B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ABDCD-EC1B-45F7-96BD-F606C6893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1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83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1pPr>
    <a:lvl2pPr marL="1814198" algn="l" defTabSz="36283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2pPr>
    <a:lvl3pPr marL="3628396" algn="l" defTabSz="36283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3pPr>
    <a:lvl4pPr marL="5442596" algn="l" defTabSz="36283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4pPr>
    <a:lvl5pPr marL="7256793" algn="l" defTabSz="36283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5pPr>
    <a:lvl6pPr marL="9070991" algn="l" defTabSz="36283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6pPr>
    <a:lvl7pPr marL="10885189" algn="l" defTabSz="36283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7pPr>
    <a:lvl8pPr marL="12699388" algn="l" defTabSz="36283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8pPr>
    <a:lvl9pPr marL="14513586" algn="l" defTabSz="36283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9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29955" y="13420209"/>
            <a:ext cx="27539395" cy="926013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859893" y="24480363"/>
            <a:ext cx="22679502" cy="110401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1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6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94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25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56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78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19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51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99F61A2-484A-4BBF-9BF4-E86312ABD7FF}" type="datetimeFigureOut">
              <a:rPr lang="hu-HU" altLang="zh-CN"/>
              <a:pPr>
                <a:defRPr/>
              </a:pPr>
              <a:t>2014.11.17.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4072D92-4386-446C-A42B-6A6F96CE8F5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63146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EDDDDE0-22D3-4C1C-9624-507C61AC18D4}" type="datetimeFigureOut">
              <a:rPr lang="hu-HU" altLang="zh-CN"/>
              <a:pPr>
                <a:defRPr/>
              </a:pPr>
              <a:t>2014.11.17.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9C4B16-38B7-43F7-B725-745843ED1C6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336155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7786418" y="10800160"/>
            <a:ext cx="24136342" cy="2300833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366143" y="10800160"/>
            <a:ext cx="71880297" cy="23008339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A4EF052-4BC7-450E-B6AF-57A748CA9495}" type="datetimeFigureOut">
              <a:rPr lang="hu-HU" altLang="zh-CN"/>
              <a:pPr>
                <a:defRPr/>
              </a:pPr>
              <a:t>2014.11.17.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6EE8EFF-BEC5-4638-B21A-207C30A6C7B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147687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BBB5-1EDE-4BCB-A8C3-B722AA7B37C2}" type="datetimeFigureOut">
              <a:rPr lang="hu-HU" altLang="zh-CN"/>
              <a:pPr>
                <a:defRPr/>
              </a:pPr>
              <a:t>2014.11.17.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CAC997-132E-4AFD-803D-F362C7F6C2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396226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59325" y="27760419"/>
            <a:ext cx="27539395" cy="8580127"/>
          </a:xfrm>
        </p:spPr>
        <p:txBody>
          <a:bodyPr anchor="t"/>
          <a:lstStyle>
            <a:lvl1pPr algn="l">
              <a:defRPr sz="27358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559325" y="18310278"/>
            <a:ext cx="27539395" cy="9450137"/>
          </a:xfrm>
        </p:spPr>
        <p:txBody>
          <a:bodyPr anchor="b"/>
          <a:lstStyle>
            <a:lvl1pPr marL="0" indent="0">
              <a:buNone/>
              <a:defRPr sz="13679">
                <a:solidFill>
                  <a:schemeClr val="tx1">
                    <a:tint val="75000"/>
                  </a:schemeClr>
                </a:solidFill>
              </a:defRPr>
            </a:lvl1pPr>
            <a:lvl2pPr marL="3131394" indent="0">
              <a:buNone/>
              <a:defRPr sz="12301">
                <a:solidFill>
                  <a:schemeClr val="tx1">
                    <a:tint val="75000"/>
                  </a:schemeClr>
                </a:solidFill>
              </a:defRPr>
            </a:lvl2pPr>
            <a:lvl3pPr marL="6262790" indent="0">
              <a:buNone/>
              <a:defRPr sz="10825">
                <a:solidFill>
                  <a:schemeClr val="tx1">
                    <a:tint val="75000"/>
                  </a:schemeClr>
                </a:solidFill>
              </a:defRPr>
            </a:lvl3pPr>
            <a:lvl4pPr marL="9394179" indent="0">
              <a:buNone/>
              <a:defRPr sz="9447">
                <a:solidFill>
                  <a:schemeClr val="tx1">
                    <a:tint val="75000"/>
                  </a:schemeClr>
                </a:solidFill>
              </a:defRPr>
            </a:lvl4pPr>
            <a:lvl5pPr marL="12525575" indent="0">
              <a:buNone/>
              <a:defRPr sz="9447">
                <a:solidFill>
                  <a:schemeClr val="tx1">
                    <a:tint val="75000"/>
                  </a:schemeClr>
                </a:solidFill>
              </a:defRPr>
            </a:lvl5pPr>
            <a:lvl6pPr marL="15656969" indent="0">
              <a:buNone/>
              <a:defRPr sz="9447">
                <a:solidFill>
                  <a:schemeClr val="tx1">
                    <a:tint val="75000"/>
                  </a:schemeClr>
                </a:solidFill>
              </a:defRPr>
            </a:lvl6pPr>
            <a:lvl7pPr marL="18788363" indent="0">
              <a:buNone/>
              <a:defRPr sz="9447">
                <a:solidFill>
                  <a:schemeClr val="tx1">
                    <a:tint val="75000"/>
                  </a:schemeClr>
                </a:solidFill>
              </a:defRPr>
            </a:lvl7pPr>
            <a:lvl8pPr marL="21919754" indent="0">
              <a:buNone/>
              <a:defRPr sz="9447">
                <a:solidFill>
                  <a:schemeClr val="tx1">
                    <a:tint val="75000"/>
                  </a:schemeClr>
                </a:solidFill>
              </a:defRPr>
            </a:lvl8pPr>
            <a:lvl9pPr marL="25051148" indent="0">
              <a:buNone/>
              <a:defRPr sz="94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E696762-A683-4011-A728-D247C6EFF6D4}" type="datetimeFigureOut">
              <a:rPr lang="hu-HU" altLang="zh-CN"/>
              <a:pPr>
                <a:defRPr/>
              </a:pPr>
              <a:t>2014.11.17.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50484C8-C52B-4C01-B528-AA7D72C650F4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216683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366139" y="62920931"/>
            <a:ext cx="48008321" cy="177962628"/>
          </a:xfrm>
        </p:spPr>
        <p:txBody>
          <a:bodyPr/>
          <a:lstStyle>
            <a:lvl1pPr>
              <a:defRPr sz="19387"/>
            </a:lvl1pPr>
            <a:lvl2pPr>
              <a:defRPr sz="16533"/>
            </a:lvl2pPr>
            <a:lvl3pPr>
              <a:defRPr sz="13679"/>
            </a:lvl3pPr>
            <a:lvl4pPr>
              <a:defRPr sz="12301"/>
            </a:lvl4pPr>
            <a:lvl5pPr>
              <a:defRPr sz="12301"/>
            </a:lvl5pPr>
            <a:lvl6pPr>
              <a:defRPr sz="12301"/>
            </a:lvl6pPr>
            <a:lvl7pPr>
              <a:defRPr sz="12301"/>
            </a:lvl7pPr>
            <a:lvl8pPr>
              <a:defRPr sz="12301"/>
            </a:lvl8pPr>
            <a:lvl9pPr>
              <a:defRPr sz="12301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3914442" y="62920931"/>
            <a:ext cx="48008318" cy="177962628"/>
          </a:xfrm>
        </p:spPr>
        <p:txBody>
          <a:bodyPr/>
          <a:lstStyle>
            <a:lvl1pPr>
              <a:defRPr sz="19387"/>
            </a:lvl1pPr>
            <a:lvl2pPr>
              <a:defRPr sz="16533"/>
            </a:lvl2pPr>
            <a:lvl3pPr>
              <a:defRPr sz="13679"/>
            </a:lvl3pPr>
            <a:lvl4pPr>
              <a:defRPr sz="12301"/>
            </a:lvl4pPr>
            <a:lvl5pPr>
              <a:defRPr sz="12301"/>
            </a:lvl5pPr>
            <a:lvl6pPr>
              <a:defRPr sz="12301"/>
            </a:lvl6pPr>
            <a:lvl7pPr>
              <a:defRPr sz="12301"/>
            </a:lvl7pPr>
            <a:lvl8pPr>
              <a:defRPr sz="12301"/>
            </a:lvl8pPr>
            <a:lvl9pPr>
              <a:defRPr sz="12301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ABF3E4-FD19-481B-A3B0-743F930F6AA4}" type="datetimeFigureOut">
              <a:rPr lang="hu-HU" altLang="zh-CN"/>
              <a:pPr>
                <a:defRPr/>
              </a:pPr>
              <a:t>2014.11.17.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D70E425-C889-42F5-ABF4-12D0718589EF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409160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19964" y="1730029"/>
            <a:ext cx="29159360" cy="7200106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19964" y="9670146"/>
            <a:ext cx="14315313" cy="4030056"/>
          </a:xfrm>
        </p:spPr>
        <p:txBody>
          <a:bodyPr anchor="b"/>
          <a:lstStyle>
            <a:lvl1pPr marL="0" indent="0">
              <a:buNone/>
              <a:defRPr sz="16533" b="1"/>
            </a:lvl1pPr>
            <a:lvl2pPr marL="3131394" indent="0">
              <a:buNone/>
              <a:defRPr sz="13679" b="1"/>
            </a:lvl2pPr>
            <a:lvl3pPr marL="6262790" indent="0">
              <a:buNone/>
              <a:defRPr sz="12301" b="1"/>
            </a:lvl3pPr>
            <a:lvl4pPr marL="9394179" indent="0">
              <a:buNone/>
              <a:defRPr sz="10825" b="1"/>
            </a:lvl4pPr>
            <a:lvl5pPr marL="12525575" indent="0">
              <a:buNone/>
              <a:defRPr sz="10825" b="1"/>
            </a:lvl5pPr>
            <a:lvl6pPr marL="15656969" indent="0">
              <a:buNone/>
              <a:defRPr sz="10825" b="1"/>
            </a:lvl6pPr>
            <a:lvl7pPr marL="18788363" indent="0">
              <a:buNone/>
              <a:defRPr sz="10825" b="1"/>
            </a:lvl7pPr>
            <a:lvl8pPr marL="21919754" indent="0">
              <a:buNone/>
              <a:defRPr sz="10825" b="1"/>
            </a:lvl8pPr>
            <a:lvl9pPr marL="25051148" indent="0">
              <a:buNone/>
              <a:defRPr sz="10825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619964" y="13700203"/>
            <a:ext cx="14315313" cy="24890370"/>
          </a:xfrm>
        </p:spPr>
        <p:txBody>
          <a:bodyPr/>
          <a:lstStyle>
            <a:lvl1pPr>
              <a:defRPr sz="16533"/>
            </a:lvl1pPr>
            <a:lvl2pPr>
              <a:defRPr sz="13679"/>
            </a:lvl2pPr>
            <a:lvl3pPr>
              <a:defRPr sz="12301"/>
            </a:lvl3pPr>
            <a:lvl4pPr>
              <a:defRPr sz="10825"/>
            </a:lvl4pPr>
            <a:lvl5pPr>
              <a:defRPr sz="10825"/>
            </a:lvl5pPr>
            <a:lvl6pPr>
              <a:defRPr sz="10825"/>
            </a:lvl6pPr>
            <a:lvl7pPr>
              <a:defRPr sz="10825"/>
            </a:lvl7pPr>
            <a:lvl8pPr>
              <a:defRPr sz="10825"/>
            </a:lvl8pPr>
            <a:lvl9pPr>
              <a:defRPr sz="10825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6458392" y="9670146"/>
            <a:ext cx="14320935" cy="4030056"/>
          </a:xfrm>
        </p:spPr>
        <p:txBody>
          <a:bodyPr anchor="b"/>
          <a:lstStyle>
            <a:lvl1pPr marL="0" indent="0">
              <a:buNone/>
              <a:defRPr sz="16533" b="1"/>
            </a:lvl1pPr>
            <a:lvl2pPr marL="3131394" indent="0">
              <a:buNone/>
              <a:defRPr sz="13679" b="1"/>
            </a:lvl2pPr>
            <a:lvl3pPr marL="6262790" indent="0">
              <a:buNone/>
              <a:defRPr sz="12301" b="1"/>
            </a:lvl3pPr>
            <a:lvl4pPr marL="9394179" indent="0">
              <a:buNone/>
              <a:defRPr sz="10825" b="1"/>
            </a:lvl4pPr>
            <a:lvl5pPr marL="12525575" indent="0">
              <a:buNone/>
              <a:defRPr sz="10825" b="1"/>
            </a:lvl5pPr>
            <a:lvl6pPr marL="15656969" indent="0">
              <a:buNone/>
              <a:defRPr sz="10825" b="1"/>
            </a:lvl6pPr>
            <a:lvl7pPr marL="18788363" indent="0">
              <a:buNone/>
              <a:defRPr sz="10825" b="1"/>
            </a:lvl7pPr>
            <a:lvl8pPr marL="21919754" indent="0">
              <a:buNone/>
              <a:defRPr sz="10825" b="1"/>
            </a:lvl8pPr>
            <a:lvl9pPr marL="25051148" indent="0">
              <a:buNone/>
              <a:defRPr sz="10825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6458392" y="13700203"/>
            <a:ext cx="14320935" cy="24890370"/>
          </a:xfrm>
        </p:spPr>
        <p:txBody>
          <a:bodyPr/>
          <a:lstStyle>
            <a:lvl1pPr>
              <a:defRPr sz="16533"/>
            </a:lvl1pPr>
            <a:lvl2pPr>
              <a:defRPr sz="13679"/>
            </a:lvl2pPr>
            <a:lvl3pPr>
              <a:defRPr sz="12301"/>
            </a:lvl3pPr>
            <a:lvl4pPr>
              <a:defRPr sz="10825"/>
            </a:lvl4pPr>
            <a:lvl5pPr>
              <a:defRPr sz="10825"/>
            </a:lvl5pPr>
            <a:lvl6pPr>
              <a:defRPr sz="10825"/>
            </a:lvl6pPr>
            <a:lvl7pPr>
              <a:defRPr sz="10825"/>
            </a:lvl7pPr>
            <a:lvl8pPr>
              <a:defRPr sz="10825"/>
            </a:lvl8pPr>
            <a:lvl9pPr>
              <a:defRPr sz="10825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C0438C3-E9F0-4F20-810B-BCE84D15C765}" type="datetimeFigureOut">
              <a:rPr lang="hu-HU" altLang="zh-CN"/>
              <a:pPr>
                <a:defRPr/>
              </a:pPr>
              <a:t>2014.11.17.</a:t>
            </a:fld>
            <a:endParaRPr lang="hu-HU" altLang="zh-CN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0EC5DB2-46A6-4957-A291-046ECCA64F50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233303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8A65E1-F1BC-40B1-8473-EEC325807794}" type="datetimeFigureOut">
              <a:rPr lang="hu-HU" altLang="zh-CN"/>
              <a:pPr>
                <a:defRPr/>
              </a:pPr>
              <a:t>2014.11.17.</a:t>
            </a:fld>
            <a:endParaRPr lang="hu-HU" altLang="zh-CN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8E89D43-0F05-4FA1-A0B2-6886E2CD9A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16520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66F5C3-692F-4ABB-996E-6E6F807E7300}" type="datetimeFigureOut">
              <a:rPr lang="hu-HU" altLang="zh-CN"/>
              <a:pPr>
                <a:defRPr/>
              </a:pPr>
              <a:t>2014.11.17.</a:t>
            </a:fld>
            <a:endParaRPr lang="hu-HU" altLang="zh-CN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B6E9FAE-9364-4D46-A97B-111765BE0FAE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8163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19974" y="1720026"/>
            <a:ext cx="10659142" cy="7320108"/>
          </a:xfrm>
        </p:spPr>
        <p:txBody>
          <a:bodyPr anchor="b"/>
          <a:lstStyle>
            <a:lvl1pPr algn="l">
              <a:defRPr sz="13679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67227" y="1720036"/>
            <a:ext cx="18112102" cy="36870547"/>
          </a:xfrm>
        </p:spPr>
        <p:txBody>
          <a:bodyPr/>
          <a:lstStyle>
            <a:lvl1pPr>
              <a:defRPr sz="21749"/>
            </a:lvl1pPr>
            <a:lvl2pPr>
              <a:defRPr sz="19387"/>
            </a:lvl2pPr>
            <a:lvl3pPr>
              <a:defRPr sz="16533"/>
            </a:lvl3pPr>
            <a:lvl4pPr>
              <a:defRPr sz="13679"/>
            </a:lvl4pPr>
            <a:lvl5pPr>
              <a:defRPr sz="13679"/>
            </a:lvl5pPr>
            <a:lvl6pPr>
              <a:defRPr sz="13679"/>
            </a:lvl6pPr>
            <a:lvl7pPr>
              <a:defRPr sz="13679"/>
            </a:lvl7pPr>
            <a:lvl8pPr>
              <a:defRPr sz="13679"/>
            </a:lvl8pPr>
            <a:lvl9pPr>
              <a:defRPr sz="13679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19974" y="9040144"/>
            <a:ext cx="10659142" cy="29550439"/>
          </a:xfrm>
        </p:spPr>
        <p:txBody>
          <a:bodyPr/>
          <a:lstStyle>
            <a:lvl1pPr marL="0" indent="0">
              <a:buNone/>
              <a:defRPr sz="9447"/>
            </a:lvl1pPr>
            <a:lvl2pPr marL="3131394" indent="0">
              <a:buNone/>
              <a:defRPr sz="8070"/>
            </a:lvl2pPr>
            <a:lvl3pPr marL="6262790" indent="0">
              <a:buNone/>
              <a:defRPr sz="7086"/>
            </a:lvl3pPr>
            <a:lvl4pPr marL="9394179" indent="0">
              <a:buNone/>
              <a:defRPr sz="6101"/>
            </a:lvl4pPr>
            <a:lvl5pPr marL="12525575" indent="0">
              <a:buNone/>
              <a:defRPr sz="6101"/>
            </a:lvl5pPr>
            <a:lvl6pPr marL="15656969" indent="0">
              <a:buNone/>
              <a:defRPr sz="6101"/>
            </a:lvl6pPr>
            <a:lvl7pPr marL="18788363" indent="0">
              <a:buNone/>
              <a:defRPr sz="6101"/>
            </a:lvl7pPr>
            <a:lvl8pPr marL="21919754" indent="0">
              <a:buNone/>
              <a:defRPr sz="6101"/>
            </a:lvl8pPr>
            <a:lvl9pPr marL="25051148" indent="0">
              <a:buNone/>
              <a:defRPr sz="610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849045-53BA-4ADF-8D2E-0F4E1A41A2E7}" type="datetimeFigureOut">
              <a:rPr lang="hu-HU" altLang="zh-CN"/>
              <a:pPr>
                <a:defRPr/>
              </a:pPr>
              <a:t>2014.11.17.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CB38A9-FE48-44F7-8D39-7BEB78506A9A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282634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50488" y="30240447"/>
            <a:ext cx="19439573" cy="3570056"/>
          </a:xfrm>
        </p:spPr>
        <p:txBody>
          <a:bodyPr anchor="b"/>
          <a:lstStyle>
            <a:lvl1pPr algn="l">
              <a:defRPr sz="13679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6350488" y="3860056"/>
            <a:ext cx="19439573" cy="25920383"/>
          </a:xfrm>
        </p:spPr>
        <p:txBody>
          <a:bodyPr rtlCol="0">
            <a:normAutofit/>
          </a:bodyPr>
          <a:lstStyle>
            <a:lvl1pPr marL="0" indent="0">
              <a:buNone/>
              <a:defRPr sz="21749"/>
            </a:lvl1pPr>
            <a:lvl2pPr marL="3131394" indent="0">
              <a:buNone/>
              <a:defRPr sz="19387"/>
            </a:lvl2pPr>
            <a:lvl3pPr marL="6262790" indent="0">
              <a:buNone/>
              <a:defRPr sz="16533"/>
            </a:lvl3pPr>
            <a:lvl4pPr marL="9394179" indent="0">
              <a:buNone/>
              <a:defRPr sz="13679"/>
            </a:lvl4pPr>
            <a:lvl5pPr marL="12525575" indent="0">
              <a:buNone/>
              <a:defRPr sz="13679"/>
            </a:lvl5pPr>
            <a:lvl6pPr marL="15656969" indent="0">
              <a:buNone/>
              <a:defRPr sz="13679"/>
            </a:lvl6pPr>
            <a:lvl7pPr marL="18788363" indent="0">
              <a:buNone/>
              <a:defRPr sz="13679"/>
            </a:lvl7pPr>
            <a:lvl8pPr marL="21919754" indent="0">
              <a:buNone/>
              <a:defRPr sz="13679"/>
            </a:lvl8pPr>
            <a:lvl9pPr marL="25051148" indent="0">
              <a:buNone/>
              <a:defRPr sz="13679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50488" y="33810503"/>
            <a:ext cx="19439573" cy="5070072"/>
          </a:xfrm>
        </p:spPr>
        <p:txBody>
          <a:bodyPr/>
          <a:lstStyle>
            <a:lvl1pPr marL="0" indent="0">
              <a:buNone/>
              <a:defRPr sz="9447"/>
            </a:lvl1pPr>
            <a:lvl2pPr marL="3131394" indent="0">
              <a:buNone/>
              <a:defRPr sz="8070"/>
            </a:lvl2pPr>
            <a:lvl3pPr marL="6262790" indent="0">
              <a:buNone/>
              <a:defRPr sz="7086"/>
            </a:lvl3pPr>
            <a:lvl4pPr marL="9394179" indent="0">
              <a:buNone/>
              <a:defRPr sz="6101"/>
            </a:lvl4pPr>
            <a:lvl5pPr marL="12525575" indent="0">
              <a:buNone/>
              <a:defRPr sz="6101"/>
            </a:lvl5pPr>
            <a:lvl6pPr marL="15656969" indent="0">
              <a:buNone/>
              <a:defRPr sz="6101"/>
            </a:lvl6pPr>
            <a:lvl7pPr marL="18788363" indent="0">
              <a:buNone/>
              <a:defRPr sz="6101"/>
            </a:lvl7pPr>
            <a:lvl8pPr marL="21919754" indent="0">
              <a:buNone/>
              <a:defRPr sz="6101"/>
            </a:lvl8pPr>
            <a:lvl9pPr marL="25051148" indent="0">
              <a:buNone/>
              <a:defRPr sz="610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A05F56-933C-4DBA-ACDA-029C737A63A8}" type="datetimeFigureOut">
              <a:rPr lang="hu-HU" altLang="zh-CN"/>
              <a:pPr>
                <a:defRPr/>
              </a:pPr>
              <a:t>2014.11.17.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A640B20-1C0C-4197-8ACB-3B1ADCCF0BA7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34014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helye 1"/>
          <p:cNvSpPr>
            <a:spLocks noGrp="1"/>
          </p:cNvSpPr>
          <p:nvPr>
            <p:ph type="title"/>
          </p:nvPr>
        </p:nvSpPr>
        <p:spPr bwMode="auto">
          <a:xfrm>
            <a:off x="1621683" y="1731089"/>
            <a:ext cx="29155922" cy="719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Mintacím szerkesztése</a:t>
            </a:r>
          </a:p>
        </p:txBody>
      </p:sp>
      <p:sp>
        <p:nvSpPr>
          <p:cNvPr id="2051" name="Szöveg helye 2"/>
          <p:cNvSpPr>
            <a:spLocks noGrp="1"/>
          </p:cNvSpPr>
          <p:nvPr>
            <p:ph type="body" idx="1"/>
          </p:nvPr>
        </p:nvSpPr>
        <p:spPr bwMode="auto">
          <a:xfrm>
            <a:off x="1621683" y="10078743"/>
            <a:ext cx="29155922" cy="2850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Mintaszöveg szerkesztése</a:t>
            </a:r>
          </a:p>
          <a:p>
            <a:pPr lvl="1"/>
            <a:r>
              <a:rPr lang="hu-HU" altLang="zh-CN" smtClean="0"/>
              <a:t>Második szint</a:t>
            </a:r>
          </a:p>
          <a:p>
            <a:pPr lvl="2"/>
            <a:r>
              <a:rPr lang="hu-HU" altLang="zh-CN" smtClean="0"/>
              <a:t>Harmadik szint</a:t>
            </a:r>
          </a:p>
          <a:p>
            <a:pPr lvl="3"/>
            <a:r>
              <a:rPr lang="hu-HU" altLang="zh-CN" smtClean="0"/>
              <a:t>Negyedik szint</a:t>
            </a:r>
          </a:p>
          <a:p>
            <a:pPr lvl="4"/>
            <a:r>
              <a:rPr lang="hu-HU" altLang="zh-CN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621683" y="40041559"/>
            <a:ext cx="7556918" cy="2299784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defTabSz="6260829">
              <a:defRPr sz="807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5C7678-33A7-4FD0-8B64-0A044B96CA6C}" type="datetimeFigureOut">
              <a:rPr lang="hu-HU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2014.11.17.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1069003" y="40041559"/>
            <a:ext cx="10261285" cy="2299784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ctr" defTabSz="6260829">
              <a:defRPr sz="807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23220690" y="40041559"/>
            <a:ext cx="7556917" cy="2299784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r" defTabSz="6260829">
              <a:defRPr sz="807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822A4C-4146-4ECA-9CB6-C86CD364145D}" type="slidenum">
              <a:rPr lang="hu-HU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37722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258409" rtl="0" eaLnBrk="0" fontAlgn="base" hangingPunct="0">
        <a:spcBef>
          <a:spcPct val="0"/>
        </a:spcBef>
        <a:spcAft>
          <a:spcPct val="0"/>
        </a:spcAft>
        <a:defRPr sz="30212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258409" rtl="0" eaLnBrk="0" fontAlgn="base" hangingPunct="0">
        <a:spcBef>
          <a:spcPct val="0"/>
        </a:spcBef>
        <a:spcAft>
          <a:spcPct val="0"/>
        </a:spcAft>
        <a:defRPr sz="30212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6258409" rtl="0" eaLnBrk="0" fontAlgn="base" hangingPunct="0">
        <a:spcBef>
          <a:spcPct val="0"/>
        </a:spcBef>
        <a:spcAft>
          <a:spcPct val="0"/>
        </a:spcAft>
        <a:defRPr sz="30212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6258409" rtl="0" eaLnBrk="0" fontAlgn="base" hangingPunct="0">
        <a:spcBef>
          <a:spcPct val="0"/>
        </a:spcBef>
        <a:spcAft>
          <a:spcPct val="0"/>
        </a:spcAft>
        <a:defRPr sz="30212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6258409" rtl="0" eaLnBrk="0" fontAlgn="base" hangingPunct="0">
        <a:spcBef>
          <a:spcPct val="0"/>
        </a:spcBef>
        <a:spcAft>
          <a:spcPct val="0"/>
        </a:spcAft>
        <a:defRPr sz="30212">
          <a:solidFill>
            <a:schemeClr val="tx1"/>
          </a:solidFill>
          <a:latin typeface="Calibri" pitchFamily="34" charset="0"/>
          <a:ea typeface="宋体" charset="-122"/>
        </a:defRPr>
      </a:lvl5pPr>
      <a:lvl6pPr marL="685595" algn="ctr" defTabSz="6260829" rtl="0" fontAlgn="base">
        <a:spcBef>
          <a:spcPct val="0"/>
        </a:spcBef>
        <a:spcAft>
          <a:spcPct val="0"/>
        </a:spcAft>
        <a:defRPr sz="30212">
          <a:solidFill>
            <a:schemeClr val="tx1"/>
          </a:solidFill>
          <a:latin typeface="Calibri" pitchFamily="34" charset="0"/>
        </a:defRPr>
      </a:lvl6pPr>
      <a:lvl7pPr marL="1371191" algn="ctr" defTabSz="6260829" rtl="0" fontAlgn="base">
        <a:spcBef>
          <a:spcPct val="0"/>
        </a:spcBef>
        <a:spcAft>
          <a:spcPct val="0"/>
        </a:spcAft>
        <a:defRPr sz="30212">
          <a:solidFill>
            <a:schemeClr val="tx1"/>
          </a:solidFill>
          <a:latin typeface="Calibri" pitchFamily="34" charset="0"/>
        </a:defRPr>
      </a:lvl7pPr>
      <a:lvl8pPr marL="2056791" algn="ctr" defTabSz="6260829" rtl="0" fontAlgn="base">
        <a:spcBef>
          <a:spcPct val="0"/>
        </a:spcBef>
        <a:spcAft>
          <a:spcPct val="0"/>
        </a:spcAft>
        <a:defRPr sz="30212">
          <a:solidFill>
            <a:schemeClr val="tx1"/>
          </a:solidFill>
          <a:latin typeface="Calibri" pitchFamily="34" charset="0"/>
        </a:defRPr>
      </a:lvl8pPr>
      <a:lvl9pPr marL="2742387" algn="ctr" defTabSz="6260829" rtl="0" fontAlgn="base">
        <a:spcBef>
          <a:spcPct val="0"/>
        </a:spcBef>
        <a:spcAft>
          <a:spcPct val="0"/>
        </a:spcAft>
        <a:defRPr sz="30212">
          <a:solidFill>
            <a:schemeClr val="tx1"/>
          </a:solidFill>
          <a:latin typeface="Calibri" pitchFamily="34" charset="0"/>
        </a:defRPr>
      </a:lvl9pPr>
    </p:titleStyle>
    <p:bodyStyle>
      <a:lvl1pPr marL="2344951" indent="-2344951" algn="l" defTabSz="625840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1749" kern="1200">
          <a:solidFill>
            <a:schemeClr val="tx1"/>
          </a:solidFill>
          <a:latin typeface="+mn-lt"/>
          <a:ea typeface="+mn-ea"/>
          <a:cs typeface="+mn-cs"/>
        </a:defRPr>
      </a:lvl1pPr>
      <a:lvl2pPr marL="5085153" indent="-1954386" algn="l" defTabSz="625840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387" kern="1200">
          <a:solidFill>
            <a:schemeClr val="tx1"/>
          </a:solidFill>
          <a:latin typeface="+mn-lt"/>
          <a:ea typeface="+mn-ea"/>
          <a:cs typeface="+mn-cs"/>
        </a:defRPr>
      </a:lvl2pPr>
      <a:lvl3pPr marL="7825355" indent="-1562259" algn="l" defTabSz="625840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533" kern="1200">
          <a:solidFill>
            <a:schemeClr val="tx1"/>
          </a:solidFill>
          <a:latin typeface="+mn-lt"/>
          <a:ea typeface="+mn-ea"/>
          <a:cs typeface="+mn-cs"/>
        </a:defRPr>
      </a:lvl3pPr>
      <a:lvl4pPr marL="10956121" indent="-1562259" algn="l" defTabSz="625840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679" kern="1200">
          <a:solidFill>
            <a:schemeClr val="tx1"/>
          </a:solidFill>
          <a:latin typeface="+mn-lt"/>
          <a:ea typeface="+mn-ea"/>
          <a:cs typeface="+mn-cs"/>
        </a:defRPr>
      </a:lvl4pPr>
      <a:lvl5pPr marL="14088449" indent="-1562259" algn="l" defTabSz="625840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3679" kern="1200">
          <a:solidFill>
            <a:schemeClr val="tx1"/>
          </a:solidFill>
          <a:latin typeface="+mn-lt"/>
          <a:ea typeface="+mn-ea"/>
          <a:cs typeface="+mn-cs"/>
        </a:defRPr>
      </a:lvl5pPr>
      <a:lvl6pPr marL="17222664" indent="-1565695" algn="l" defTabSz="6262790" rtl="0" eaLnBrk="1" latinLnBrk="0" hangingPunct="1">
        <a:spcBef>
          <a:spcPct val="20000"/>
        </a:spcBef>
        <a:buFont typeface="Arial" pitchFamily="34" charset="0"/>
        <a:buChar char="•"/>
        <a:defRPr sz="13679" kern="1200">
          <a:solidFill>
            <a:schemeClr val="tx1"/>
          </a:solidFill>
          <a:latin typeface="+mn-lt"/>
          <a:ea typeface="+mn-ea"/>
          <a:cs typeface="+mn-cs"/>
        </a:defRPr>
      </a:lvl6pPr>
      <a:lvl7pPr marL="20354059" indent="-1565695" algn="l" defTabSz="6262790" rtl="0" eaLnBrk="1" latinLnBrk="0" hangingPunct="1">
        <a:spcBef>
          <a:spcPct val="20000"/>
        </a:spcBef>
        <a:buFont typeface="Arial" pitchFamily="34" charset="0"/>
        <a:buChar char="•"/>
        <a:defRPr sz="13679" kern="1200">
          <a:solidFill>
            <a:schemeClr val="tx1"/>
          </a:solidFill>
          <a:latin typeface="+mn-lt"/>
          <a:ea typeface="+mn-ea"/>
          <a:cs typeface="+mn-cs"/>
        </a:defRPr>
      </a:lvl7pPr>
      <a:lvl8pPr marL="23485453" indent="-1565695" algn="l" defTabSz="6262790" rtl="0" eaLnBrk="1" latinLnBrk="0" hangingPunct="1">
        <a:spcBef>
          <a:spcPct val="20000"/>
        </a:spcBef>
        <a:buFont typeface="Arial" pitchFamily="34" charset="0"/>
        <a:buChar char="•"/>
        <a:defRPr sz="13679" kern="1200">
          <a:solidFill>
            <a:schemeClr val="tx1"/>
          </a:solidFill>
          <a:latin typeface="+mn-lt"/>
          <a:ea typeface="+mn-ea"/>
          <a:cs typeface="+mn-cs"/>
        </a:defRPr>
      </a:lvl8pPr>
      <a:lvl9pPr marL="26616848" indent="-1565695" algn="l" defTabSz="6262790" rtl="0" eaLnBrk="1" latinLnBrk="0" hangingPunct="1">
        <a:spcBef>
          <a:spcPct val="20000"/>
        </a:spcBef>
        <a:buFont typeface="Arial" pitchFamily="34" charset="0"/>
        <a:buChar char="•"/>
        <a:defRPr sz="136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262790" rtl="0" eaLnBrk="1" latinLnBrk="0" hangingPunct="1">
        <a:defRPr sz="12301" kern="1200">
          <a:solidFill>
            <a:schemeClr val="tx1"/>
          </a:solidFill>
          <a:latin typeface="+mn-lt"/>
          <a:ea typeface="+mn-ea"/>
          <a:cs typeface="+mn-cs"/>
        </a:defRPr>
      </a:lvl1pPr>
      <a:lvl2pPr marL="3131394" algn="l" defTabSz="6262790" rtl="0" eaLnBrk="1" latinLnBrk="0" hangingPunct="1">
        <a:defRPr sz="12301" kern="1200">
          <a:solidFill>
            <a:schemeClr val="tx1"/>
          </a:solidFill>
          <a:latin typeface="+mn-lt"/>
          <a:ea typeface="+mn-ea"/>
          <a:cs typeface="+mn-cs"/>
        </a:defRPr>
      </a:lvl2pPr>
      <a:lvl3pPr marL="6262790" algn="l" defTabSz="6262790" rtl="0" eaLnBrk="1" latinLnBrk="0" hangingPunct="1">
        <a:defRPr sz="12301" kern="1200">
          <a:solidFill>
            <a:schemeClr val="tx1"/>
          </a:solidFill>
          <a:latin typeface="+mn-lt"/>
          <a:ea typeface="+mn-ea"/>
          <a:cs typeface="+mn-cs"/>
        </a:defRPr>
      </a:lvl3pPr>
      <a:lvl4pPr marL="9394179" algn="l" defTabSz="6262790" rtl="0" eaLnBrk="1" latinLnBrk="0" hangingPunct="1">
        <a:defRPr sz="12301" kern="1200">
          <a:solidFill>
            <a:schemeClr val="tx1"/>
          </a:solidFill>
          <a:latin typeface="+mn-lt"/>
          <a:ea typeface="+mn-ea"/>
          <a:cs typeface="+mn-cs"/>
        </a:defRPr>
      </a:lvl4pPr>
      <a:lvl5pPr marL="12525575" algn="l" defTabSz="6262790" rtl="0" eaLnBrk="1" latinLnBrk="0" hangingPunct="1">
        <a:defRPr sz="12301" kern="1200">
          <a:solidFill>
            <a:schemeClr val="tx1"/>
          </a:solidFill>
          <a:latin typeface="+mn-lt"/>
          <a:ea typeface="+mn-ea"/>
          <a:cs typeface="+mn-cs"/>
        </a:defRPr>
      </a:lvl5pPr>
      <a:lvl6pPr marL="15656969" algn="l" defTabSz="6262790" rtl="0" eaLnBrk="1" latinLnBrk="0" hangingPunct="1">
        <a:defRPr sz="12301" kern="1200">
          <a:solidFill>
            <a:schemeClr val="tx1"/>
          </a:solidFill>
          <a:latin typeface="+mn-lt"/>
          <a:ea typeface="+mn-ea"/>
          <a:cs typeface="+mn-cs"/>
        </a:defRPr>
      </a:lvl6pPr>
      <a:lvl7pPr marL="18788363" algn="l" defTabSz="6262790" rtl="0" eaLnBrk="1" latinLnBrk="0" hangingPunct="1">
        <a:defRPr sz="12301" kern="1200">
          <a:solidFill>
            <a:schemeClr val="tx1"/>
          </a:solidFill>
          <a:latin typeface="+mn-lt"/>
          <a:ea typeface="+mn-ea"/>
          <a:cs typeface="+mn-cs"/>
        </a:defRPr>
      </a:lvl7pPr>
      <a:lvl8pPr marL="21919754" algn="l" defTabSz="6262790" rtl="0" eaLnBrk="1" latinLnBrk="0" hangingPunct="1">
        <a:defRPr sz="12301" kern="1200">
          <a:solidFill>
            <a:schemeClr val="tx1"/>
          </a:solidFill>
          <a:latin typeface="+mn-lt"/>
          <a:ea typeface="+mn-ea"/>
          <a:cs typeface="+mn-cs"/>
        </a:defRPr>
      </a:lvl8pPr>
      <a:lvl9pPr marL="25051148" algn="l" defTabSz="6262790" rtl="0" eaLnBrk="1" latinLnBrk="0" hangingPunct="1">
        <a:defRPr sz="123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wmf"/><Relationship Id="rId18" Type="http://schemas.openxmlformats.org/officeDocument/2006/relationships/image" Target="../media/image17.png"/><Relationship Id="rId26" Type="http://schemas.openxmlformats.org/officeDocument/2006/relationships/image" Target="../media/image21.e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.wmf"/><Relationship Id="rId7" Type="http://schemas.openxmlformats.org/officeDocument/2006/relationships/image" Target="../media/image6.png"/><Relationship Id="rId12" Type="http://schemas.openxmlformats.org/officeDocument/2006/relationships/image" Target="../media/image11.wmf"/><Relationship Id="rId17" Type="http://schemas.openxmlformats.org/officeDocument/2006/relationships/image" Target="../media/image16.wmf"/><Relationship Id="rId25" Type="http://schemas.openxmlformats.org/officeDocument/2006/relationships/image" Target="../media/image20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wmf"/><Relationship Id="rId20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wmf"/><Relationship Id="rId24" Type="http://schemas.openxmlformats.org/officeDocument/2006/relationships/image" Target="../media/image19.emf"/><Relationship Id="rId5" Type="http://schemas.openxmlformats.org/officeDocument/2006/relationships/image" Target="../media/image4.png"/><Relationship Id="rId15" Type="http://schemas.openxmlformats.org/officeDocument/2006/relationships/image" Target="../media/image14.wmf"/><Relationship Id="rId23" Type="http://schemas.openxmlformats.org/officeDocument/2006/relationships/image" Target="../media/image2.w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2.wmf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2.png"/><Relationship Id="rId7" Type="http://schemas.openxmlformats.org/officeDocument/2006/relationships/image" Target="../media/image27.pn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1.e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chart" Target="../charts/chart1.xml"/><Relationship Id="rId5" Type="http://schemas.openxmlformats.org/officeDocument/2006/relationships/image" Target="../media/image4.png"/><Relationship Id="rId15" Type="http://schemas.openxmlformats.org/officeDocument/2006/relationships/image" Target="../media/image23.wmf"/><Relationship Id="rId23" Type="http://schemas.openxmlformats.org/officeDocument/2006/relationships/image" Target="../media/image25.emf"/><Relationship Id="rId10" Type="http://schemas.openxmlformats.org/officeDocument/2006/relationships/image" Target="../media/image30.png"/><Relationship Id="rId19" Type="http://schemas.openxmlformats.org/officeDocument/2006/relationships/oleObject" Target="../embeddings/oleObject5.bin"/><Relationship Id="rId4" Type="http://schemas.openxmlformats.org/officeDocument/2006/relationships/image" Target="../media/image3.jpeg"/><Relationship Id="rId9" Type="http://schemas.openxmlformats.org/officeDocument/2006/relationships/image" Target="../media/image29.png"/><Relationship Id="rId14" Type="http://schemas.openxmlformats.org/officeDocument/2006/relationships/oleObject" Target="../embeddings/oleObject4.bin"/><Relationship Id="rId22" Type="http://schemas.openxmlformats.org/officeDocument/2006/relationships/package" Target="../embeddings/Microsoft_Visio___11111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240632" y="341873"/>
            <a:ext cx="31927035" cy="42353623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4" tIns="68568" rIns="137134" bIns="68568" anchor="ctr"/>
          <a:lstStyle/>
          <a:p>
            <a:pPr defTabSz="6261310">
              <a:defRPr/>
            </a:pPr>
            <a:endParaRPr lang="en-US" altLang="zh-CN" sz="3346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335307" y="2853921"/>
            <a:ext cx="21570882" cy="365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17" tIns="68558" rIns="137117" bIns="68558">
            <a:spAutoFit/>
          </a:bodyPr>
          <a:lstStyle/>
          <a:p>
            <a:pPr algn="ctr" defTabSz="6258409"/>
            <a:r>
              <a:rPr lang="en-US" altLang="zh-CN" sz="8070" b="1" dirty="0">
                <a:solidFill>
                  <a:srgbClr val="0070C0"/>
                </a:solidFill>
              </a:rPr>
              <a:t>Study on DASH QoE Evaluation</a:t>
            </a:r>
          </a:p>
          <a:p>
            <a:pPr algn="ctr" defTabSz="6258409"/>
            <a:r>
              <a:rPr lang="en-US" altLang="zh-CN" sz="4724" b="1" dirty="0">
                <a:solidFill>
                  <a:srgbClr val="000000"/>
                </a:solidFill>
              </a:rPr>
              <a:t>Liu </a:t>
            </a:r>
            <a:r>
              <a:rPr lang="en-US" altLang="zh-CN" sz="4724" b="1" dirty="0" err="1">
                <a:solidFill>
                  <a:srgbClr val="000000"/>
                </a:solidFill>
              </a:rPr>
              <a:t>Hao</a:t>
            </a:r>
            <a:r>
              <a:rPr lang="en-US" altLang="zh-CN" sz="4724" b="1" dirty="0">
                <a:solidFill>
                  <a:srgbClr val="000000"/>
                </a:solidFill>
              </a:rPr>
              <a:t>, Shen Yun, Liu </a:t>
            </a:r>
            <a:r>
              <a:rPr lang="en-US" altLang="zh-CN" sz="4724" b="1" dirty="0" err="1">
                <a:solidFill>
                  <a:srgbClr val="000000"/>
                </a:solidFill>
              </a:rPr>
              <a:t>Yitong</a:t>
            </a:r>
            <a:endParaRPr lang="en-US" altLang="zh-CN" sz="4724" b="1" dirty="0">
              <a:solidFill>
                <a:srgbClr val="000000"/>
              </a:solidFill>
            </a:endParaRPr>
          </a:p>
          <a:p>
            <a:pPr algn="ctr" defTabSz="6258409"/>
            <a:r>
              <a:rPr lang="en-US" altLang="zh-CN" sz="3346" b="1" dirty="0">
                <a:solidFill>
                  <a:srgbClr val="000000"/>
                </a:solidFill>
              </a:rPr>
              <a:t>Wireless Theories and Technologies Lab</a:t>
            </a:r>
          </a:p>
          <a:p>
            <a:pPr algn="ctr" defTabSz="6258409"/>
            <a:r>
              <a:rPr lang="en-US" altLang="zh-CN" sz="3346" b="1" dirty="0">
                <a:solidFill>
                  <a:srgbClr val="000000"/>
                </a:solidFill>
              </a:rPr>
              <a:t>Beijing university of Posts and Telecommunications, China</a:t>
            </a:r>
          </a:p>
          <a:p>
            <a:pPr algn="ctr" defTabSz="6258409"/>
            <a:r>
              <a:rPr lang="en-US" altLang="zh-CN" sz="3346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499" y="553229"/>
            <a:ext cx="3215244" cy="321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455009" y="1243775"/>
            <a:ext cx="14256393" cy="94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17" tIns="68558" rIns="137117" bIns="68558">
            <a:spAutoFit/>
          </a:bodyPr>
          <a:lstStyle/>
          <a:p>
            <a:pPr defTabSz="6258409"/>
            <a:r>
              <a:rPr lang="en-US" altLang="zh-CN" sz="5216" b="1" i="1" dirty="0">
                <a:solidFill>
                  <a:srgbClr val="293BE3"/>
                </a:solidFill>
                <a:latin typeface="Arial" charset="0"/>
              </a:rPr>
              <a:t>BUPT-QUALCOMM Joint Research Program</a:t>
            </a:r>
            <a:endParaRPr lang="zh-CN" altLang="en-US" sz="5216" b="1" i="1" dirty="0">
              <a:solidFill>
                <a:srgbClr val="293BE3"/>
              </a:solidFill>
              <a:latin typeface="Arial" charset="0"/>
            </a:endParaRPr>
          </a:p>
        </p:txBody>
      </p:sp>
      <p:sp>
        <p:nvSpPr>
          <p:cNvPr id="38" name="Lekerekített téglalap 9"/>
          <p:cNvSpPr/>
          <p:nvPr/>
        </p:nvSpPr>
        <p:spPr>
          <a:xfrm>
            <a:off x="4500436" y="7033032"/>
            <a:ext cx="7380376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4" tIns="68568" rIns="137134" bIns="68568" anchor="ctr"/>
          <a:lstStyle/>
          <a:p>
            <a:pPr algn="ctr" defTabSz="6261310">
              <a:defRPr/>
            </a:pPr>
            <a:r>
              <a:rPr lang="en-US" altLang="zh-CN" sz="5314" b="1" dirty="0">
                <a:solidFill>
                  <a:srgbClr val="FFFFFF"/>
                </a:solidFill>
              </a:rPr>
              <a:t>Summary</a:t>
            </a:r>
            <a:endParaRPr lang="en-US" altLang="zh-CN" sz="4724" b="1" dirty="0">
              <a:solidFill>
                <a:srgbClr val="FFFFFF"/>
              </a:solidFill>
            </a:endParaRPr>
          </a:p>
        </p:txBody>
      </p:sp>
      <p:sp>
        <p:nvSpPr>
          <p:cNvPr id="14344" name="Szövegdoboz 2"/>
          <p:cNvSpPr txBox="1">
            <a:spLocks noChangeArrowheads="1"/>
          </p:cNvSpPr>
          <p:nvPr/>
        </p:nvSpPr>
        <p:spPr bwMode="auto">
          <a:xfrm>
            <a:off x="325428" y="8490179"/>
            <a:ext cx="15282615" cy="64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34" tIns="68568" rIns="137134" bIns="68568"/>
          <a:lstStyle/>
          <a:p>
            <a:pPr marL="985785" lvl="1" indent="-562413" defTabSz="846744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4400" b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Build BUPT QoE model of DASH service</a:t>
            </a:r>
          </a:p>
          <a:p>
            <a:pPr marL="1409157" lvl="2" indent="-562413" defTabSz="846744"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38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3 impairment factors on DASH service: </a:t>
            </a:r>
            <a:r>
              <a:rPr lang="en-US" altLang="zh-CN" sz="38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Initial Delay, Stall</a:t>
            </a:r>
            <a:r>
              <a:rPr lang="en-US" altLang="zh-CN" sz="38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, and </a:t>
            </a:r>
            <a:r>
              <a:rPr lang="en-US" altLang="zh-CN" sz="38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Level Variation</a:t>
            </a:r>
          </a:p>
          <a:p>
            <a:pPr marL="1409157" lvl="2" indent="-562413" defTabSz="846744"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38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107 video samples and 64 participants, more than 2800 votes received</a:t>
            </a:r>
          </a:p>
          <a:p>
            <a:pPr marL="1409157" lvl="2" indent="-562413" defTabSz="846744"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38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Validate UCSD QoE model with BUPT subjective test results </a:t>
            </a:r>
          </a:p>
          <a:p>
            <a:pPr marL="1409157" lvl="2" indent="-562413" defTabSz="846744"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38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More accurate than UCSD model with results both from BUPT and UCSD/Qualcomm</a:t>
            </a:r>
            <a:endParaRPr lang="en-US" altLang="zh-CN" sz="3800" i="1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985785" lvl="1" indent="-562413" defTabSz="846744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4400" b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model of level variation</a:t>
            </a:r>
          </a:p>
          <a:p>
            <a:pPr marL="1409157" lvl="2" indent="-562413" defTabSz="846744"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38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Based on Primacy and </a:t>
            </a:r>
            <a:r>
              <a:rPr lang="en-US" altLang="zh-CN" sz="3800" kern="0" dirty="0" err="1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Recency</a:t>
            </a:r>
            <a:r>
              <a:rPr lang="en-US" altLang="zh-CN" sz="38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 Effects</a:t>
            </a:r>
          </a:p>
          <a:p>
            <a:pPr marL="1409157" lvl="2" indent="-562413" defTabSz="846744"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38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Identify level variation influence factors: Bitrate Switching, Bitrate Fluctuation Pattern </a:t>
            </a: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3730487" y="885778"/>
            <a:ext cx="7747574" cy="203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Szövegdoboz 2"/>
          <p:cNvSpPr txBox="1">
            <a:spLocks noChangeArrowheads="1"/>
          </p:cNvSpPr>
          <p:nvPr/>
        </p:nvSpPr>
        <p:spPr bwMode="auto">
          <a:xfrm>
            <a:off x="1123048" y="16280096"/>
            <a:ext cx="15705953" cy="248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34" tIns="68568" rIns="137134" bIns="68568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defTabSz="4319693" eaLnBrk="1" hangingPunct="1">
              <a:lnSpc>
                <a:spcPts val="5253"/>
              </a:lnSpc>
              <a:spcAft>
                <a:spcPts val="1796"/>
              </a:spcAft>
              <a:buFont typeface="Arial" charset="0"/>
              <a:buChar char="•"/>
              <a:defRPr/>
            </a:pPr>
            <a:endParaRPr lang="en-US" altLang="zh-CN" sz="5314" b="1" dirty="0">
              <a:latin typeface="Calibri" pitchFamily="34" charset="0"/>
            </a:endParaRPr>
          </a:p>
        </p:txBody>
      </p:sp>
      <p:sp>
        <p:nvSpPr>
          <p:cNvPr id="92" name="Lekerekített téglalap 9"/>
          <p:cNvSpPr/>
          <p:nvPr/>
        </p:nvSpPr>
        <p:spPr>
          <a:xfrm>
            <a:off x="745482" y="16356263"/>
            <a:ext cx="1467464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4" tIns="68568" rIns="137134" bIns="68568" anchor="ctr"/>
          <a:lstStyle/>
          <a:p>
            <a:pPr algn="ctr" defTabSz="6261310"/>
            <a:r>
              <a:rPr lang="en-US" altLang="zh-CN" sz="5314" b="1" dirty="0">
                <a:solidFill>
                  <a:srgbClr val="FFFFFF"/>
                </a:solidFill>
              </a:rPr>
              <a:t>User Experience Impairment Factors</a:t>
            </a:r>
          </a:p>
        </p:txBody>
      </p:sp>
      <p:sp>
        <p:nvSpPr>
          <p:cNvPr id="94" name="TextBox 1"/>
          <p:cNvSpPr txBox="1"/>
          <p:nvPr/>
        </p:nvSpPr>
        <p:spPr bwMode="auto">
          <a:xfrm>
            <a:off x="462020" y="20964166"/>
            <a:ext cx="7107619" cy="11812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19693">
              <a:defRPr/>
            </a:pPr>
            <a:r>
              <a:rPr lang="en-US" altLang="zh-CN" sz="3543" b="1" dirty="0"/>
              <a:t>Medium Motion Videos (</a:t>
            </a:r>
            <a:r>
              <a:rPr lang="en-US" altLang="zh-CN" sz="3543" b="1" dirty="0" err="1"/>
              <a:t>BunnyCartoon</a:t>
            </a:r>
            <a:r>
              <a:rPr lang="en-US" altLang="zh-CN" sz="3543" b="1" dirty="0"/>
              <a:t> and Movie)</a:t>
            </a:r>
            <a:endParaRPr lang="zh-CN" altLang="en-US" sz="3543" b="1" dirty="0"/>
          </a:p>
        </p:txBody>
      </p:sp>
      <p:sp>
        <p:nvSpPr>
          <p:cNvPr id="96" name="TextBox 1"/>
          <p:cNvSpPr txBox="1"/>
          <p:nvPr/>
        </p:nvSpPr>
        <p:spPr bwMode="auto">
          <a:xfrm>
            <a:off x="7636342" y="21176762"/>
            <a:ext cx="8220966" cy="6360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19693">
              <a:defRPr/>
            </a:pPr>
            <a:r>
              <a:rPr lang="en-US" altLang="zh-CN" sz="3543" b="1" dirty="0"/>
              <a:t>High Motion Videos (Sports)</a:t>
            </a:r>
            <a:endParaRPr lang="zh-CN" altLang="en-US" sz="3543" b="1" dirty="0"/>
          </a:p>
        </p:txBody>
      </p:sp>
      <p:graphicFrame>
        <p:nvGraphicFramePr>
          <p:cNvPr id="97" name="表格 96"/>
          <p:cNvGraphicFramePr>
            <a:graphicFrameLocks noGrp="1"/>
          </p:cNvGraphicFramePr>
          <p:nvPr>
            <p:extLst/>
          </p:nvPr>
        </p:nvGraphicFramePr>
        <p:xfrm>
          <a:off x="755338" y="22641509"/>
          <a:ext cx="14879078" cy="292282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952039"/>
                <a:gridCol w="3118087"/>
                <a:gridCol w="2692894"/>
                <a:gridCol w="3116058"/>
              </a:tblGrid>
              <a:tr h="730707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500" dirty="0" smtClean="0">
                          <a:effectLst/>
                        </a:rPr>
                        <a:t>Video</a:t>
                      </a:r>
                      <a:endParaRPr lang="en-US" altLang="zh-CN" sz="3500" b="1" dirty="0" smtClean="0">
                        <a:effectLst/>
                      </a:endParaRPr>
                    </a:p>
                  </a:txBody>
                  <a:tcPr marL="121120" marR="1211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500" dirty="0" smtClean="0">
                          <a:effectLst/>
                        </a:rPr>
                        <a:t>Amount </a:t>
                      </a:r>
                      <a:endParaRPr lang="zh-CN" sz="35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1120" marR="1211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500" dirty="0" smtClean="0">
                          <a:effectLst/>
                        </a:rPr>
                        <a:t>Motion</a:t>
                      </a:r>
                      <a:endParaRPr lang="zh-CN" sz="35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1120" marR="1211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500" dirty="0" smtClean="0">
                          <a:effectLst/>
                        </a:rPr>
                        <a:t>Test Factors</a:t>
                      </a:r>
                      <a:endParaRPr lang="zh-CN" sz="35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1120" marR="1211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707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500">
                          <a:effectLst/>
                        </a:rPr>
                        <a:t>BunnyCartoon_Stall_1-11</a:t>
                      </a:r>
                      <a:endParaRPr lang="zh-CN" sz="35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1120" marR="1211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500">
                          <a:effectLst/>
                        </a:rPr>
                        <a:t>11</a:t>
                      </a:r>
                      <a:endParaRPr lang="zh-CN" sz="35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1120" marR="1211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500" dirty="0">
                          <a:effectLst/>
                        </a:rPr>
                        <a:t>Medium</a:t>
                      </a:r>
                      <a:endParaRPr lang="zh-CN" sz="35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1120" marR="1211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500" dirty="0">
                          <a:effectLst/>
                        </a:rPr>
                        <a:t>Stall</a:t>
                      </a:r>
                      <a:endParaRPr lang="zh-CN" sz="35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1120" marR="1211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707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500" dirty="0">
                          <a:effectLst/>
                        </a:rPr>
                        <a:t>Movie_Case01-48</a:t>
                      </a:r>
                      <a:endParaRPr lang="zh-CN" sz="35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1120" marR="1211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500">
                          <a:effectLst/>
                        </a:rPr>
                        <a:t>48</a:t>
                      </a:r>
                      <a:endParaRPr lang="zh-CN" sz="35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1120" marR="1211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500" dirty="0">
                          <a:effectLst/>
                        </a:rPr>
                        <a:t>Medium</a:t>
                      </a:r>
                      <a:endParaRPr lang="zh-CN" sz="35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1120" marR="1211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500" dirty="0">
                          <a:effectLst/>
                        </a:rPr>
                        <a:t>All </a:t>
                      </a:r>
                      <a:r>
                        <a:rPr lang="en-US" sz="3500" dirty="0" smtClean="0">
                          <a:effectLst/>
                        </a:rPr>
                        <a:t>factors</a:t>
                      </a:r>
                      <a:r>
                        <a:rPr lang="en-US" sz="35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35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1120" marR="1211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707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500" dirty="0">
                          <a:effectLst/>
                        </a:rPr>
                        <a:t>Sport_Case01-48</a:t>
                      </a:r>
                      <a:endParaRPr lang="zh-CN" sz="35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1120" marR="1211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500" dirty="0">
                          <a:effectLst/>
                        </a:rPr>
                        <a:t>48</a:t>
                      </a:r>
                      <a:endParaRPr lang="zh-CN" sz="35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1120" marR="1211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500" dirty="0">
                          <a:effectLst/>
                        </a:rPr>
                        <a:t>High</a:t>
                      </a:r>
                      <a:endParaRPr lang="zh-CN" sz="35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1120" marR="1211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500" dirty="0">
                          <a:effectLst/>
                        </a:rPr>
                        <a:t>All factors</a:t>
                      </a:r>
                      <a:endParaRPr lang="zh-CN" sz="35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1120" marR="1211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TextBox 17"/>
          <p:cNvSpPr txBox="1"/>
          <p:nvPr/>
        </p:nvSpPr>
        <p:spPr>
          <a:xfrm>
            <a:off x="725922" y="25688730"/>
            <a:ext cx="11796862" cy="69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36" b="1" dirty="0">
                <a:solidFill>
                  <a:srgbClr val="FF6600"/>
                </a:solidFill>
              </a:rPr>
              <a:t>All factors</a:t>
            </a:r>
            <a:r>
              <a:rPr lang="en-US" sz="3936" b="1" dirty="0">
                <a:solidFill>
                  <a:srgbClr val="FF0000"/>
                </a:solidFill>
              </a:rPr>
              <a:t>*</a:t>
            </a:r>
            <a:r>
              <a:rPr lang="en-US" sz="3936" b="1" dirty="0">
                <a:solidFill>
                  <a:srgbClr val="FF6600"/>
                </a:solidFill>
              </a:rPr>
              <a:t>: stall, initial delay, and level variation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493716" y="18397947"/>
            <a:ext cx="7499484" cy="2480021"/>
            <a:chOff x="16396023" y="9023074"/>
            <a:chExt cx="6941938" cy="2295646"/>
          </a:xfrm>
        </p:grpSpPr>
        <p:sp>
          <p:nvSpPr>
            <p:cNvPr id="93" name="Rectangle 12"/>
            <p:cNvSpPr/>
            <p:nvPr/>
          </p:nvSpPr>
          <p:spPr>
            <a:xfrm>
              <a:off x="16396023" y="9023074"/>
              <a:ext cx="6941938" cy="2295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771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9" r="4989"/>
            <a:stretch/>
          </p:blipFill>
          <p:spPr>
            <a:xfrm>
              <a:off x="16532510" y="9153276"/>
              <a:ext cx="3305953" cy="2065991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62"/>
            <a:stretch/>
          </p:blipFill>
          <p:spPr>
            <a:xfrm>
              <a:off x="19983871" y="9153276"/>
              <a:ext cx="3252377" cy="206599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8120963" y="18399509"/>
            <a:ext cx="7513539" cy="2462307"/>
            <a:chOff x="23774235" y="8836334"/>
            <a:chExt cx="7634660" cy="2524724"/>
          </a:xfrm>
        </p:grpSpPr>
        <p:sp>
          <p:nvSpPr>
            <p:cNvPr id="95" name="Rectangle 12"/>
            <p:cNvSpPr/>
            <p:nvPr/>
          </p:nvSpPr>
          <p:spPr>
            <a:xfrm>
              <a:off x="23774235" y="8836334"/>
              <a:ext cx="7634660" cy="25247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771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8" r="1255"/>
            <a:stretch/>
          </p:blipFill>
          <p:spPr>
            <a:xfrm>
              <a:off x="27741908" y="8979276"/>
              <a:ext cx="3565808" cy="2272152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" r="5209"/>
            <a:stretch/>
          </p:blipFill>
          <p:spPr>
            <a:xfrm>
              <a:off x="23946143" y="8979529"/>
              <a:ext cx="3635847" cy="227215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09073" y="26722807"/>
            <a:ext cx="15234416" cy="4847572"/>
            <a:chOff x="16333609" y="16191427"/>
            <a:chExt cx="15480000" cy="4925717"/>
          </a:xfrm>
        </p:grpSpPr>
        <p:sp>
          <p:nvSpPr>
            <p:cNvPr id="103" name="Szövegdoboz 2"/>
            <p:cNvSpPr txBox="1">
              <a:spLocks noChangeArrowheads="1"/>
            </p:cNvSpPr>
            <p:nvPr/>
          </p:nvSpPr>
          <p:spPr bwMode="auto">
            <a:xfrm>
              <a:off x="16333609" y="16191427"/>
              <a:ext cx="15480000" cy="4925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7134" tIns="68568" rIns="137134" bIns="68568"/>
            <a:lstStyle/>
            <a:p>
              <a:pPr algn="ctr" defTabSz="6259971">
                <a:lnSpc>
                  <a:spcPts val="4921"/>
                </a:lnSpc>
              </a:pPr>
              <a:r>
                <a:rPr lang="en-US" altLang="zh-CN" sz="5314" b="1" dirty="0"/>
                <a:t>R = f(I</a:t>
              </a:r>
              <a:r>
                <a:rPr lang="en-US" altLang="zh-CN" sz="5314" b="1" baseline="-25000" dirty="0"/>
                <a:t>ID</a:t>
              </a:r>
              <a:r>
                <a:rPr lang="en-US" altLang="zh-CN" sz="5314" b="1" dirty="0"/>
                <a:t>, I</a:t>
              </a:r>
              <a:r>
                <a:rPr lang="en-US" altLang="zh-CN" sz="5314" b="1" baseline="-25000" dirty="0"/>
                <a:t>ST</a:t>
              </a:r>
              <a:r>
                <a:rPr lang="en-US" altLang="zh-CN" sz="5314" b="1" dirty="0"/>
                <a:t>, I</a:t>
              </a:r>
              <a:r>
                <a:rPr lang="en-US" altLang="zh-CN" sz="5314" b="1" baseline="-25000" dirty="0"/>
                <a:t>LV</a:t>
              </a:r>
              <a:r>
                <a:rPr lang="en-US" altLang="zh-CN" sz="5314" b="1" dirty="0"/>
                <a:t>)</a:t>
              </a:r>
            </a:p>
            <a:p>
              <a:pPr marL="513984" indent="-513984" algn="just" defTabSz="6259971">
                <a:buFont typeface="Arial" charset="0"/>
                <a:buChar char="•"/>
              </a:pPr>
              <a:endParaRPr lang="en-US" altLang="zh-CN" sz="5314" b="1" dirty="0"/>
            </a:p>
            <a:p>
              <a:pPr marL="513984" indent="-513984" algn="just" defTabSz="6259971">
                <a:buFont typeface="Arial" charset="0"/>
                <a:buChar char="•"/>
              </a:pPr>
              <a:endParaRPr lang="en-US" altLang="zh-CN" sz="4330" b="1" dirty="0"/>
            </a:p>
            <a:p>
              <a:pPr marL="513984" indent="-513984" algn="just" defTabSz="6259971">
                <a:buFont typeface="Arial" charset="0"/>
                <a:buChar char="•"/>
              </a:pPr>
              <a:endParaRPr lang="en-US" altLang="zh-CN" sz="4330" b="1" dirty="0"/>
            </a:p>
            <a:p>
              <a:pPr marL="513984" indent="-513984" algn="just" defTabSz="6259971">
                <a:buFont typeface="Arial" charset="0"/>
                <a:buChar char="•"/>
              </a:pPr>
              <a:r>
                <a:rPr lang="en-US" altLang="zh-CN" sz="4000" b="1" dirty="0"/>
                <a:t>Test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107</a:t>
              </a:r>
              <a:r>
                <a:rPr lang="en-US" altLang="zh-CN" sz="4000" b="1" dirty="0"/>
                <a:t> video samples and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64</a:t>
              </a:r>
              <a:r>
                <a:rPr lang="en-US" altLang="zh-CN" sz="4000" b="1" dirty="0"/>
                <a:t> participants</a:t>
              </a:r>
            </a:p>
            <a:p>
              <a:pPr marL="513984" indent="-513984" algn="just" defTabSz="6259971">
                <a:buFont typeface="Arial" charset="0"/>
                <a:buChar char="•"/>
              </a:pPr>
              <a:r>
                <a:rPr lang="en-US" altLang="zh-CN" sz="4000" b="1" dirty="0"/>
                <a:t>More than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2800</a:t>
              </a:r>
              <a:r>
                <a:rPr lang="en-US" altLang="zh-CN" sz="4000" b="1" dirty="0"/>
                <a:t> votes are received</a:t>
              </a:r>
            </a:p>
            <a:p>
              <a:pPr marL="513984" indent="-513984" algn="just" defTabSz="6259971">
                <a:buFont typeface="Arial" charset="0"/>
                <a:buChar char="•"/>
              </a:pPr>
              <a:r>
                <a:rPr lang="en-US" altLang="zh-CN" sz="4000" b="1" dirty="0"/>
                <a:t>Evaluation methodology: Single-Stimulus (SS)</a:t>
              </a:r>
            </a:p>
            <a:p>
              <a:pPr marL="513984" indent="-513984" algn="just" defTabSz="6259971">
                <a:buFont typeface="Arial" charset="0"/>
                <a:buChar char="•"/>
              </a:pPr>
              <a:endParaRPr lang="en-US" altLang="zh-CN" sz="3936" b="1" dirty="0"/>
            </a:p>
            <a:p>
              <a:pPr marL="513984" indent="-513984" algn="just" defTabSz="6259971">
                <a:lnSpc>
                  <a:spcPts val="3936"/>
                </a:lnSpc>
                <a:spcAft>
                  <a:spcPts val="1796"/>
                </a:spcAft>
                <a:buFont typeface="Arial" charset="0"/>
                <a:buChar char="•"/>
              </a:pPr>
              <a:endParaRPr lang="en-US" altLang="zh-CN" sz="5314" b="1" dirty="0"/>
            </a:p>
            <a:p>
              <a:pPr marL="513984" indent="-513984" algn="just" defTabSz="6259971">
                <a:lnSpc>
                  <a:spcPts val="3936"/>
                </a:lnSpc>
                <a:spcAft>
                  <a:spcPts val="1796"/>
                </a:spcAft>
                <a:buFont typeface="Arial" charset="0"/>
                <a:buChar char="•"/>
              </a:pPr>
              <a:endParaRPr lang="en-US" altLang="zh-CN" sz="5314" b="1" dirty="0"/>
            </a:p>
            <a:p>
              <a:pPr marL="513984" indent="-513984" algn="just" defTabSz="6259971">
                <a:lnSpc>
                  <a:spcPts val="3936"/>
                </a:lnSpc>
                <a:spcAft>
                  <a:spcPts val="1796"/>
                </a:spcAft>
                <a:buFont typeface="Arial" charset="0"/>
                <a:buChar char="•"/>
              </a:pPr>
              <a:endParaRPr lang="en-US" altLang="zh-CN" sz="5314" b="1" dirty="0"/>
            </a:p>
            <a:p>
              <a:pPr marL="513984" indent="-513984" algn="just" defTabSz="6259971">
                <a:lnSpc>
                  <a:spcPts val="3936"/>
                </a:lnSpc>
                <a:spcAft>
                  <a:spcPts val="1796"/>
                </a:spcAft>
                <a:buFont typeface="Arial" charset="0"/>
                <a:buChar char="•"/>
              </a:pPr>
              <a:endParaRPr lang="en-US" altLang="zh-CN" sz="5314" b="1" dirty="0"/>
            </a:p>
            <a:p>
              <a:pPr marL="513984" indent="-513984" algn="just" defTabSz="6259971">
                <a:lnSpc>
                  <a:spcPts val="3936"/>
                </a:lnSpc>
                <a:spcAft>
                  <a:spcPts val="1796"/>
                </a:spcAft>
                <a:buFont typeface="Arial" charset="0"/>
                <a:buChar char="•"/>
              </a:pPr>
              <a:endParaRPr lang="en-US" altLang="zh-CN" sz="5314" b="1" dirty="0"/>
            </a:p>
            <a:p>
              <a:pPr marL="513984" indent="-513984" algn="just" defTabSz="6259971">
                <a:lnSpc>
                  <a:spcPts val="3936"/>
                </a:lnSpc>
                <a:spcAft>
                  <a:spcPts val="1796"/>
                </a:spcAft>
                <a:buFont typeface="Arial" charset="0"/>
                <a:buChar char="•"/>
              </a:pPr>
              <a:endParaRPr lang="en-US" altLang="zh-CN" sz="5314" b="1" dirty="0"/>
            </a:p>
            <a:p>
              <a:pPr marL="513984" indent="-513984" algn="just" defTabSz="6259971">
                <a:lnSpc>
                  <a:spcPts val="3936"/>
                </a:lnSpc>
                <a:spcAft>
                  <a:spcPts val="1796"/>
                </a:spcAft>
                <a:buFont typeface="Arial" charset="0"/>
                <a:buChar char="•"/>
              </a:pPr>
              <a:endParaRPr lang="en-US" altLang="zh-CN" sz="5314" b="1" dirty="0"/>
            </a:p>
            <a:p>
              <a:pPr marL="513984" indent="-513984" algn="just" defTabSz="6259971">
                <a:lnSpc>
                  <a:spcPts val="3936"/>
                </a:lnSpc>
                <a:spcAft>
                  <a:spcPts val="1796"/>
                </a:spcAft>
                <a:buFont typeface="Arial" charset="0"/>
                <a:buChar char="•"/>
              </a:pPr>
              <a:endParaRPr lang="en-US" altLang="zh-CN" sz="5314" b="1" dirty="0"/>
            </a:p>
            <a:p>
              <a:pPr marL="513984" indent="-513984" algn="just" defTabSz="6259971">
                <a:lnSpc>
                  <a:spcPts val="3936"/>
                </a:lnSpc>
                <a:spcAft>
                  <a:spcPts val="1796"/>
                </a:spcAft>
                <a:buFont typeface="Arial" charset="0"/>
                <a:buChar char="•"/>
              </a:pPr>
              <a:endParaRPr lang="en-US" altLang="zh-CN" sz="5314" b="1" dirty="0"/>
            </a:p>
            <a:p>
              <a:pPr marL="513984" indent="-513984" algn="just" defTabSz="6259971">
                <a:lnSpc>
                  <a:spcPts val="3936"/>
                </a:lnSpc>
                <a:spcAft>
                  <a:spcPts val="1796"/>
                </a:spcAft>
                <a:buFont typeface="Arial" charset="0"/>
                <a:buChar char="•"/>
              </a:pPr>
              <a:endParaRPr lang="en-US" altLang="zh-CN" sz="5314" b="1" dirty="0"/>
            </a:p>
            <a:p>
              <a:pPr marL="513984" indent="-513984" algn="just" defTabSz="6259971">
                <a:lnSpc>
                  <a:spcPts val="3936"/>
                </a:lnSpc>
                <a:spcAft>
                  <a:spcPts val="1796"/>
                </a:spcAft>
                <a:buFont typeface="Arial" charset="0"/>
                <a:buChar char="•"/>
              </a:pPr>
              <a:endParaRPr lang="en-US" altLang="zh-CN" sz="5314" b="1" dirty="0"/>
            </a:p>
            <a:p>
              <a:pPr marL="513984" indent="-513984" algn="just" defTabSz="6259971">
                <a:lnSpc>
                  <a:spcPts val="3936"/>
                </a:lnSpc>
                <a:spcAft>
                  <a:spcPts val="1796"/>
                </a:spcAft>
                <a:buFont typeface="Arial" charset="0"/>
                <a:buChar char="•"/>
              </a:pPr>
              <a:endParaRPr lang="en-US" altLang="zh-CN" sz="5314" b="1" dirty="0"/>
            </a:p>
            <a:p>
              <a:pPr marL="513984" indent="-513984" algn="just" defTabSz="6259971">
                <a:lnSpc>
                  <a:spcPts val="3936"/>
                </a:lnSpc>
                <a:spcAft>
                  <a:spcPts val="1796"/>
                </a:spcAft>
                <a:buFont typeface="Arial" charset="0"/>
                <a:buChar char="•"/>
              </a:pPr>
              <a:endParaRPr lang="en-US" altLang="zh-CN" sz="5314" b="1" dirty="0"/>
            </a:p>
            <a:p>
              <a:pPr marL="513984" indent="-513984" algn="just" defTabSz="6259971">
                <a:lnSpc>
                  <a:spcPts val="3936"/>
                </a:lnSpc>
                <a:spcAft>
                  <a:spcPts val="1796"/>
                </a:spcAft>
                <a:buFont typeface="Arial" charset="0"/>
                <a:buChar char="•"/>
              </a:pPr>
              <a:endParaRPr lang="en-US" altLang="zh-CN" sz="5314" b="1" dirty="0"/>
            </a:p>
            <a:p>
              <a:pPr marL="513984" indent="-513984" algn="just" defTabSz="6259971">
                <a:lnSpc>
                  <a:spcPts val="3936"/>
                </a:lnSpc>
                <a:spcAft>
                  <a:spcPts val="1796"/>
                </a:spcAft>
                <a:buFont typeface="Arial" charset="0"/>
                <a:buChar char="•"/>
              </a:pPr>
              <a:endParaRPr lang="en-US" altLang="zh-CN" sz="5314" b="1" dirty="0"/>
            </a:p>
          </p:txBody>
        </p:sp>
        <p:sp>
          <p:nvSpPr>
            <p:cNvPr id="104" name="TextBox 5"/>
            <p:cNvSpPr txBox="1"/>
            <p:nvPr/>
          </p:nvSpPr>
          <p:spPr>
            <a:xfrm>
              <a:off x="26054689" y="17802811"/>
              <a:ext cx="36165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99861"/>
              <a:r>
                <a:rPr lang="en-US" sz="3149" dirty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149" b="1" dirty="0">
                  <a:solidFill>
                    <a:srgbClr val="FF0000"/>
                  </a:solidFill>
                  <a:latin typeface="Arial"/>
                  <a:ea typeface="宋体"/>
                </a:rPr>
                <a:t>Level Variation</a:t>
              </a:r>
            </a:p>
          </p:txBody>
        </p:sp>
        <p:sp>
          <p:nvSpPr>
            <p:cNvPr id="111" name="TextBox 6"/>
            <p:cNvSpPr txBox="1"/>
            <p:nvPr/>
          </p:nvSpPr>
          <p:spPr>
            <a:xfrm flipH="1">
              <a:off x="19666504" y="17735623"/>
              <a:ext cx="372388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99861"/>
              <a:r>
                <a:rPr lang="en-US" sz="3149" dirty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149" b="1" dirty="0">
                  <a:solidFill>
                    <a:srgbClr val="FF0000"/>
                  </a:solidFill>
                  <a:latin typeface="Arial"/>
                  <a:ea typeface="宋体"/>
                </a:rPr>
                <a:t>Initial Delay</a:t>
              </a:r>
            </a:p>
          </p:txBody>
        </p:sp>
        <p:sp>
          <p:nvSpPr>
            <p:cNvPr id="112" name="TextBox 7"/>
            <p:cNvSpPr txBox="1"/>
            <p:nvPr/>
          </p:nvSpPr>
          <p:spPr>
            <a:xfrm>
              <a:off x="23446287" y="18098770"/>
              <a:ext cx="24949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99861"/>
              <a:r>
                <a:rPr lang="en-US" sz="3149" dirty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149" b="1" dirty="0">
                  <a:solidFill>
                    <a:srgbClr val="FF0000"/>
                  </a:solidFill>
                  <a:latin typeface="Arial"/>
                  <a:ea typeface="宋体"/>
                </a:rPr>
                <a:t>Stall</a:t>
              </a: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 flipV="1">
              <a:off x="21528448" y="17041428"/>
              <a:ext cx="2088417" cy="759078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直接箭头连接符 113"/>
            <p:cNvCxnSpPr>
              <a:stCxn id="112" idx="0"/>
            </p:cNvCxnSpPr>
            <p:nvPr/>
          </p:nvCxnSpPr>
          <p:spPr bwMode="auto">
            <a:xfrm flipV="1">
              <a:off x="24693754" y="17041428"/>
              <a:ext cx="0" cy="1057342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5" name="直接箭头连接符 114"/>
            <p:cNvCxnSpPr>
              <a:stCxn id="104" idx="0"/>
            </p:cNvCxnSpPr>
            <p:nvPr/>
          </p:nvCxnSpPr>
          <p:spPr bwMode="auto">
            <a:xfrm flipH="1" flipV="1">
              <a:off x="25756210" y="17041428"/>
              <a:ext cx="2106736" cy="761383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28" name="Lekerekített téglalap 9"/>
          <p:cNvSpPr/>
          <p:nvPr/>
        </p:nvSpPr>
        <p:spPr>
          <a:xfrm>
            <a:off x="16936423" y="20809512"/>
            <a:ext cx="14245188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4" tIns="68568" rIns="137134" bIns="68568" anchor="ctr"/>
          <a:lstStyle/>
          <a:p>
            <a:pPr algn="ctr" defTabSz="6261310"/>
            <a:r>
              <a:rPr lang="en-US" altLang="zh-CN" sz="5314" b="1" dirty="0">
                <a:solidFill>
                  <a:srgbClr val="FFFFFF"/>
                </a:solidFill>
              </a:rPr>
              <a:t>Impairment on bitrate fluctuation pattern</a:t>
            </a:r>
          </a:p>
        </p:txBody>
      </p:sp>
      <p:sp>
        <p:nvSpPr>
          <p:cNvPr id="229" name="Szövegdoboz 2"/>
          <p:cNvSpPr txBox="1">
            <a:spLocks noChangeArrowheads="1"/>
          </p:cNvSpPr>
          <p:nvPr/>
        </p:nvSpPr>
        <p:spPr bwMode="auto">
          <a:xfrm>
            <a:off x="16443437" y="21963429"/>
            <a:ext cx="15455982" cy="762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34" tIns="68568" rIns="137134" bIns="68568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3936"/>
              </a:lnSpc>
              <a:spcAft>
                <a:spcPts val="1796"/>
              </a:spcAft>
              <a:buFont typeface="Arial" charset="0"/>
              <a:buChar char="•"/>
              <a:defRPr/>
            </a:pPr>
            <a:r>
              <a:rPr lang="en-US" altLang="zh-CN" sz="4400" b="1" dirty="0">
                <a:latin typeface="Calibri" pitchFamily="34" charset="0"/>
              </a:rPr>
              <a:t>Primacy and Recency Effects</a:t>
            </a:r>
          </a:p>
          <a:p>
            <a:pPr algn="just" eaLnBrk="1" hangingPunct="1">
              <a:lnSpc>
                <a:spcPts val="3936"/>
              </a:lnSpc>
              <a:spcAft>
                <a:spcPts val="1796"/>
              </a:spcAft>
              <a:buFont typeface="Arial" charset="0"/>
              <a:buChar char="•"/>
              <a:defRPr/>
            </a:pPr>
            <a:endParaRPr lang="en-US" altLang="zh-CN" sz="4400" b="1" dirty="0">
              <a:latin typeface="Calibri" pitchFamily="34" charset="0"/>
            </a:endParaRPr>
          </a:p>
          <a:p>
            <a:pPr algn="just" eaLnBrk="1" hangingPunct="1">
              <a:lnSpc>
                <a:spcPts val="3936"/>
              </a:lnSpc>
              <a:spcAft>
                <a:spcPts val="1796"/>
              </a:spcAft>
              <a:buFont typeface="Arial" charset="0"/>
              <a:buChar char="•"/>
              <a:defRPr/>
            </a:pPr>
            <a:endParaRPr lang="en-US" altLang="zh-CN" sz="4400" b="1" dirty="0">
              <a:latin typeface="Calibri" pitchFamily="34" charset="0"/>
            </a:endParaRPr>
          </a:p>
          <a:p>
            <a:pPr algn="just" eaLnBrk="1" hangingPunct="1">
              <a:lnSpc>
                <a:spcPts val="3936"/>
              </a:lnSpc>
              <a:spcAft>
                <a:spcPts val="1796"/>
              </a:spcAft>
              <a:buFont typeface="Arial" charset="0"/>
              <a:buChar char="•"/>
              <a:defRPr/>
            </a:pPr>
            <a:endParaRPr lang="en-US" altLang="zh-CN" sz="4400" b="1" dirty="0">
              <a:latin typeface="Calibri" pitchFamily="34" charset="0"/>
            </a:endParaRPr>
          </a:p>
          <a:p>
            <a:pPr algn="just" eaLnBrk="1" hangingPunct="1">
              <a:lnSpc>
                <a:spcPts val="3936"/>
              </a:lnSpc>
              <a:spcAft>
                <a:spcPts val="1796"/>
              </a:spcAft>
              <a:buFont typeface="Arial" charset="0"/>
              <a:buChar char="•"/>
              <a:defRPr/>
            </a:pPr>
            <a:endParaRPr lang="en-US" altLang="zh-CN" sz="4400" b="1" dirty="0">
              <a:latin typeface="Calibri" pitchFamily="34" charset="0"/>
            </a:endParaRPr>
          </a:p>
          <a:p>
            <a:pPr algn="just" eaLnBrk="1" hangingPunct="1">
              <a:lnSpc>
                <a:spcPts val="3936"/>
              </a:lnSpc>
              <a:spcAft>
                <a:spcPts val="1796"/>
              </a:spcAft>
              <a:buFont typeface="Arial" charset="0"/>
              <a:buChar char="•"/>
              <a:defRPr/>
            </a:pPr>
            <a:endParaRPr lang="en-US" altLang="zh-CN" sz="4400" b="1" dirty="0">
              <a:latin typeface="Calibri" pitchFamily="34" charset="0"/>
            </a:endParaRPr>
          </a:p>
          <a:p>
            <a:pPr algn="just" eaLnBrk="1" hangingPunct="1">
              <a:lnSpc>
                <a:spcPts val="3936"/>
              </a:lnSpc>
              <a:spcAft>
                <a:spcPts val="1796"/>
              </a:spcAft>
              <a:buFont typeface="Arial" charset="0"/>
              <a:buChar char="•"/>
              <a:defRPr/>
            </a:pPr>
            <a:endParaRPr lang="en-US" altLang="zh-CN" sz="4400" b="1" dirty="0">
              <a:latin typeface="Calibri" pitchFamily="34" charset="0"/>
            </a:endParaRPr>
          </a:p>
          <a:p>
            <a:pPr algn="just" eaLnBrk="1" hangingPunct="1">
              <a:lnSpc>
                <a:spcPts val="3936"/>
              </a:lnSpc>
              <a:spcAft>
                <a:spcPts val="1796"/>
              </a:spcAft>
              <a:buFont typeface="Arial" charset="0"/>
              <a:buChar char="•"/>
              <a:defRPr/>
            </a:pPr>
            <a:endParaRPr lang="en-US" altLang="zh-CN" sz="4400" b="1" dirty="0">
              <a:latin typeface="Calibri" pitchFamily="34" charset="0"/>
            </a:endParaRPr>
          </a:p>
          <a:p>
            <a:pPr algn="just" eaLnBrk="1" hangingPunct="1">
              <a:lnSpc>
                <a:spcPts val="3936"/>
              </a:lnSpc>
              <a:spcAft>
                <a:spcPts val="1796"/>
              </a:spcAft>
              <a:buFont typeface="Arial" charset="0"/>
              <a:buChar char="•"/>
              <a:defRPr/>
            </a:pPr>
            <a:endParaRPr lang="en-US" altLang="zh-CN" sz="4400" b="1" dirty="0">
              <a:latin typeface="Calibri" pitchFamily="34" charset="0"/>
            </a:endParaRPr>
          </a:p>
          <a:p>
            <a:pPr algn="just" eaLnBrk="1" hangingPunct="1">
              <a:lnSpc>
                <a:spcPts val="3936"/>
              </a:lnSpc>
              <a:spcAft>
                <a:spcPts val="1796"/>
              </a:spcAft>
              <a:buFont typeface="Arial" charset="0"/>
              <a:buChar char="•"/>
              <a:defRPr/>
            </a:pPr>
            <a:endParaRPr lang="en-US" altLang="zh-CN" sz="4400" b="1" dirty="0">
              <a:latin typeface="Calibri" pitchFamily="34" charset="0"/>
            </a:endParaRPr>
          </a:p>
          <a:p>
            <a:pPr marL="0" indent="0" algn="just" eaLnBrk="1" hangingPunct="1">
              <a:lnSpc>
                <a:spcPts val="3936"/>
              </a:lnSpc>
              <a:spcAft>
                <a:spcPts val="1796"/>
              </a:spcAft>
              <a:defRPr/>
            </a:pPr>
            <a:endParaRPr lang="en-US" altLang="zh-CN" sz="4400" b="1" dirty="0">
              <a:latin typeface="Calibri" pitchFamily="34" charset="0"/>
            </a:endParaRPr>
          </a:p>
          <a:p>
            <a:pPr algn="just" eaLnBrk="1" hangingPunct="1">
              <a:lnSpc>
                <a:spcPts val="3936"/>
              </a:lnSpc>
              <a:spcAft>
                <a:spcPts val="1796"/>
              </a:spcAft>
              <a:buFont typeface="Arial" charset="0"/>
              <a:buChar char="•"/>
              <a:defRPr/>
            </a:pPr>
            <a:endParaRPr lang="en-US" altLang="zh-CN" sz="4400" b="1" dirty="0">
              <a:latin typeface="Calibri" pitchFamily="34" charset="0"/>
            </a:endParaRPr>
          </a:p>
        </p:txBody>
      </p:sp>
      <p:sp>
        <p:nvSpPr>
          <p:cNvPr id="230" name="Lekerekített téglalap 9"/>
          <p:cNvSpPr/>
          <p:nvPr/>
        </p:nvSpPr>
        <p:spPr>
          <a:xfrm>
            <a:off x="18083160" y="27922969"/>
            <a:ext cx="12246986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4" tIns="68568" rIns="137134" bIns="68568" anchor="ctr"/>
          <a:lstStyle/>
          <a:p>
            <a:pPr algn="ctr" defTabSz="6261310"/>
            <a:r>
              <a:rPr lang="en-US" altLang="zh-CN" sz="5314" b="1" dirty="0">
                <a:solidFill>
                  <a:srgbClr val="FFFFFF"/>
                </a:solidFill>
              </a:rPr>
              <a:t>Impairment on bitrate switching</a:t>
            </a:r>
          </a:p>
        </p:txBody>
      </p:sp>
      <p:pic>
        <p:nvPicPr>
          <p:cNvPr id="231" name="Picture 50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840" y="22165558"/>
            <a:ext cx="8263662" cy="579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5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0852" y="21837337"/>
            <a:ext cx="6299254" cy="151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" name="Picture 5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043" y="23600624"/>
            <a:ext cx="6307065" cy="143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" name="Picture 6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9596" y="24979009"/>
            <a:ext cx="6160208" cy="180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" name="Szövegdoboz 2"/>
          <p:cNvSpPr txBox="1">
            <a:spLocks noChangeArrowheads="1"/>
          </p:cNvSpPr>
          <p:nvPr/>
        </p:nvSpPr>
        <p:spPr bwMode="auto">
          <a:xfrm>
            <a:off x="16536471" y="29128213"/>
            <a:ext cx="15455981" cy="28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34" tIns="68568" rIns="137134" bIns="68568"/>
          <a:lstStyle>
            <a:defPPr>
              <a:defRPr lang="zh-CN"/>
            </a:defPPr>
            <a:lvl1pPr marL="522288" indent="-522288" algn="just" fontAlgn="base">
              <a:lnSpc>
                <a:spcPts val="3936"/>
              </a:lnSpc>
              <a:spcBef>
                <a:spcPct val="0"/>
              </a:spcBef>
              <a:spcAft>
                <a:spcPts val="1796"/>
              </a:spcAft>
              <a:buFont typeface="Arial" charset="0"/>
              <a:buChar char="•"/>
              <a:defRPr sz="4400" b="1">
                <a:latin typeface="Calibri" pitchFamily="34" charset="0"/>
              </a:defRPr>
            </a:lvl1pPr>
            <a:lvl2pPr marL="2193925" indent="-1736725" defTabSz="4389438" fontAlgn="base">
              <a:spcBef>
                <a:spcPct val="0"/>
              </a:spcBef>
              <a:spcAft>
                <a:spcPct val="0"/>
              </a:spcAft>
              <a:defRPr sz="8600">
                <a:latin typeface="Calibri" pitchFamily="34" charset="0"/>
                <a:ea typeface="宋体" charset="-122"/>
              </a:defRPr>
            </a:lvl2pPr>
            <a:lvl3pPr marL="4389438" indent="-3475038" defTabSz="4389438" fontAlgn="base">
              <a:spcBef>
                <a:spcPct val="0"/>
              </a:spcBef>
              <a:spcAft>
                <a:spcPct val="0"/>
              </a:spcAft>
              <a:defRPr sz="8600">
                <a:latin typeface="Calibri" pitchFamily="34" charset="0"/>
                <a:ea typeface="宋体" charset="-122"/>
              </a:defRPr>
            </a:lvl3pPr>
            <a:lvl4pPr marL="6583363" indent="-5211763" defTabSz="4389438" fontAlgn="base">
              <a:spcBef>
                <a:spcPct val="0"/>
              </a:spcBef>
              <a:spcAft>
                <a:spcPct val="0"/>
              </a:spcAft>
              <a:defRPr sz="8600">
                <a:latin typeface="Calibri" pitchFamily="34" charset="0"/>
                <a:ea typeface="宋体" charset="-122"/>
              </a:defRPr>
            </a:lvl4pPr>
            <a:lvl5pPr marL="8778875" indent="-6950075" defTabSz="4389438" fontAlgn="base">
              <a:spcBef>
                <a:spcPct val="0"/>
              </a:spcBef>
              <a:spcAft>
                <a:spcPct val="0"/>
              </a:spcAft>
              <a:defRPr sz="8600">
                <a:latin typeface="Calibri" pitchFamily="34" charset="0"/>
                <a:ea typeface="宋体" charset="-122"/>
              </a:defRPr>
            </a:lvl5pPr>
            <a:lvl6pPr marL="2286000" defTabSz="914400">
              <a:defRPr sz="8600">
                <a:latin typeface="Calibri" pitchFamily="34" charset="0"/>
                <a:ea typeface="宋体" charset="-122"/>
              </a:defRPr>
            </a:lvl6pPr>
            <a:lvl7pPr marL="2743200" defTabSz="914400">
              <a:defRPr sz="8600">
                <a:latin typeface="Calibri" pitchFamily="34" charset="0"/>
                <a:ea typeface="宋体" charset="-122"/>
              </a:defRPr>
            </a:lvl7pPr>
            <a:lvl8pPr marL="3200400" defTabSz="914400">
              <a:defRPr sz="8600">
                <a:latin typeface="Calibri" pitchFamily="34" charset="0"/>
                <a:ea typeface="宋体" charset="-122"/>
              </a:defRPr>
            </a:lvl8pPr>
            <a:lvl9pPr marL="3657600" defTabSz="914400">
              <a:defRPr sz="8600"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dirty="0"/>
              <a:t>Frequency bitrate decreased switching causes serious subjective impairment</a:t>
            </a:r>
          </a:p>
        </p:txBody>
      </p:sp>
      <p:pic>
        <p:nvPicPr>
          <p:cNvPr id="236" name="Picture 6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1080" y="30321282"/>
            <a:ext cx="9397325" cy="154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" name="Picture 6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377" y="30216606"/>
            <a:ext cx="4016712" cy="166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Lekerekített téglalap 9"/>
          <p:cNvSpPr/>
          <p:nvPr/>
        </p:nvSpPr>
        <p:spPr>
          <a:xfrm>
            <a:off x="18083160" y="32045933"/>
            <a:ext cx="12246986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4" tIns="68568" rIns="137134" bIns="68568" anchor="ctr"/>
          <a:lstStyle/>
          <a:p>
            <a:pPr algn="ctr" defTabSz="6261310"/>
            <a:r>
              <a:rPr lang="en-US" altLang="zh-CN" sz="5314" b="1" dirty="0">
                <a:solidFill>
                  <a:srgbClr val="FFFFFF"/>
                </a:solidFill>
              </a:rPr>
              <a:t>QoE evaluation model for DASH</a:t>
            </a:r>
          </a:p>
        </p:txBody>
      </p:sp>
      <p:sp>
        <p:nvSpPr>
          <p:cNvPr id="239" name="Szövegdoboz 2"/>
          <p:cNvSpPr txBox="1">
            <a:spLocks noChangeArrowheads="1"/>
          </p:cNvSpPr>
          <p:nvPr/>
        </p:nvSpPr>
        <p:spPr bwMode="auto">
          <a:xfrm>
            <a:off x="16838505" y="32981685"/>
            <a:ext cx="7679342" cy="90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34" tIns="68568" rIns="137134" bIns="68568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1796"/>
              </a:spcAft>
            </a:pPr>
            <a:r>
              <a:rPr lang="en-US" altLang="zh-CN" sz="4400" b="1" dirty="0"/>
              <a:t>QoE evaluation functions</a:t>
            </a:r>
          </a:p>
        </p:txBody>
      </p:sp>
      <p:pic>
        <p:nvPicPr>
          <p:cNvPr id="240" name="Picture 6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151" y="33709520"/>
            <a:ext cx="11990768" cy="97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1" name="Picture 6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2721" y="34747466"/>
            <a:ext cx="15202887" cy="86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2" name="Picture 6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680" y="36552474"/>
            <a:ext cx="9819150" cy="614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" name="内容占位符 2"/>
          <p:cNvSpPr txBox="1">
            <a:spLocks/>
          </p:cNvSpPr>
          <p:nvPr/>
        </p:nvSpPr>
        <p:spPr bwMode="auto">
          <a:xfrm>
            <a:off x="25479159" y="36944065"/>
            <a:ext cx="6268008" cy="543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8552" tIns="64275" rIns="128552" bIns="64275"/>
          <a:lstStyle>
            <a:lvl1pPr marL="342900" indent="-3429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71500" indent="-5715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0425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3600" dirty="0"/>
              <a:t>35 test videos from both simulated environment and real network traces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3600" dirty="0"/>
              <a:t>Two-fold cross validation </a:t>
            </a:r>
          </a:p>
          <a:p>
            <a:pPr lvl="2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3600" dirty="0"/>
              <a:t>Pearson Correlation Coefficient = 0.92</a:t>
            </a:r>
          </a:p>
          <a:p>
            <a:pPr lvl="2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3600" dirty="0"/>
              <a:t>RMSE = 0.14</a:t>
            </a:r>
          </a:p>
          <a:p>
            <a:pPr lvl="2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3600" dirty="0"/>
              <a:t>Our QoE model can reflect user’s experience on DASH accurately</a:t>
            </a:r>
          </a:p>
        </p:txBody>
      </p:sp>
      <p:sp>
        <p:nvSpPr>
          <p:cNvPr id="244" name="TextBox 17"/>
          <p:cNvSpPr txBox="1"/>
          <p:nvPr/>
        </p:nvSpPr>
        <p:spPr>
          <a:xfrm>
            <a:off x="416602" y="17814076"/>
            <a:ext cx="7491764" cy="57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49" b="1" dirty="0">
                <a:solidFill>
                  <a:srgbClr val="0070C0"/>
                </a:solidFill>
              </a:rPr>
              <a:t>Videos provided by Qualcomm</a:t>
            </a:r>
          </a:p>
        </p:txBody>
      </p:sp>
      <p:sp>
        <p:nvSpPr>
          <p:cNvPr id="56" name="Lekerekített téglalap 9"/>
          <p:cNvSpPr/>
          <p:nvPr/>
        </p:nvSpPr>
        <p:spPr>
          <a:xfrm>
            <a:off x="408201" y="36907294"/>
            <a:ext cx="15438582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4" tIns="68568" rIns="137134" bIns="68568" anchor="ctr"/>
          <a:lstStyle/>
          <a:p>
            <a:pPr algn="ctr" defTabSz="6261310"/>
            <a:r>
              <a:rPr lang="en-US" altLang="zh-CN" sz="5314" b="1" dirty="0">
                <a:solidFill>
                  <a:srgbClr val="FFFFFF"/>
                </a:solidFill>
              </a:rPr>
              <a:t>QoE model in DASH Service</a:t>
            </a:r>
          </a:p>
        </p:txBody>
      </p:sp>
      <p:sp>
        <p:nvSpPr>
          <p:cNvPr id="140" name="Lekerekített téglalap 9"/>
          <p:cNvSpPr/>
          <p:nvPr/>
        </p:nvSpPr>
        <p:spPr>
          <a:xfrm>
            <a:off x="18011810" y="14253708"/>
            <a:ext cx="12246987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4" tIns="68568" rIns="137134" bIns="68568" anchor="ctr"/>
          <a:lstStyle/>
          <a:p>
            <a:pPr algn="ctr" defTabSz="6261310"/>
            <a:r>
              <a:rPr lang="en-US" altLang="zh-CN" sz="5314" b="1" dirty="0">
                <a:solidFill>
                  <a:srgbClr val="FFFFFF"/>
                </a:solidFill>
              </a:rPr>
              <a:t>Subjective Impairment Tests</a:t>
            </a:r>
          </a:p>
        </p:txBody>
      </p:sp>
      <p:sp>
        <p:nvSpPr>
          <p:cNvPr id="141" name="Szövegdoboz 2"/>
          <p:cNvSpPr txBox="1">
            <a:spLocks noChangeArrowheads="1"/>
          </p:cNvSpPr>
          <p:nvPr/>
        </p:nvSpPr>
        <p:spPr bwMode="auto">
          <a:xfrm>
            <a:off x="16295385" y="15438707"/>
            <a:ext cx="15454420" cy="28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34" tIns="68568" rIns="137134" bIns="68568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marL="522288" indent="-522288" algn="just" defTabSz="3628396">
              <a:lnSpc>
                <a:spcPts val="3936"/>
              </a:lnSpc>
              <a:spcAft>
                <a:spcPts val="1796"/>
              </a:spcAft>
              <a:buFont typeface="Arial" charset="0"/>
              <a:buChar char="•"/>
              <a:defRPr/>
            </a:pPr>
            <a:r>
              <a:rPr lang="en-US" altLang="zh-CN" sz="4400" b="1" dirty="0">
                <a:ea typeface="+mn-ea"/>
              </a:rPr>
              <a:t>Subjective impairment tests under simulated environment</a:t>
            </a:r>
          </a:p>
        </p:txBody>
      </p:sp>
      <p:pic>
        <p:nvPicPr>
          <p:cNvPr id="142" name="Picture 62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77" y="15659310"/>
            <a:ext cx="8176472" cy="511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" name="内容占位符 2"/>
          <p:cNvSpPr txBox="1">
            <a:spLocks/>
          </p:cNvSpPr>
          <p:nvPr/>
        </p:nvSpPr>
        <p:spPr bwMode="auto">
          <a:xfrm>
            <a:off x="24907404" y="16158223"/>
            <a:ext cx="6867592" cy="518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8552" tIns="64275" rIns="128552" bIns="64275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marL="0" lvl="2" indent="0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SzPct val="100000"/>
            </a:pPr>
            <a:r>
              <a:rPr lang="en-US" altLang="zh-CN" sz="4330" dirty="0"/>
              <a:t>Influence factors:</a:t>
            </a:r>
            <a:endParaRPr lang="en-US" altLang="zh-CN" sz="3936" dirty="0"/>
          </a:p>
          <a:p>
            <a:pPr marL="0" lvl="2" indent="0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3936" dirty="0"/>
              <a:t>Average bitrate</a:t>
            </a:r>
          </a:p>
          <a:p>
            <a:pPr marL="0" lvl="2" indent="0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3936" dirty="0"/>
              <a:t>Bitrate fluctuation patterns:</a:t>
            </a:r>
          </a:p>
          <a:p>
            <a:pPr marL="0" lvl="2" indent="0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3936" dirty="0"/>
              <a:t>Concave, Falling, Convex</a:t>
            </a:r>
          </a:p>
          <a:p>
            <a:pPr marL="0" lvl="2" indent="0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3936" dirty="0">
                <a:solidFill>
                  <a:srgbClr val="FF0000"/>
                </a:solidFill>
              </a:rPr>
              <a:t>Irregular: bitrate switches frequently with huge amplitude</a:t>
            </a:r>
          </a:p>
          <a:p>
            <a:pPr marL="0" lvl="2" indent="0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3936" dirty="0"/>
              <a:t>Bitrate switching frequency</a:t>
            </a:r>
          </a:p>
        </p:txBody>
      </p:sp>
      <p:graphicFrame>
        <p:nvGraphicFramePr>
          <p:cNvPr id="136" name="表格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05470"/>
              </p:ext>
            </p:extLst>
          </p:nvPr>
        </p:nvGraphicFramePr>
        <p:xfrm>
          <a:off x="530147" y="32214337"/>
          <a:ext cx="8289643" cy="36569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96695"/>
                <a:gridCol w="1498237"/>
                <a:gridCol w="1498237"/>
                <a:gridCol w="1498237"/>
                <a:gridCol w="1498237"/>
              </a:tblGrid>
              <a:tr h="731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dirty="0" smtClean="0"/>
                        <a:t>Variation</a:t>
                      </a:r>
                      <a:endParaRPr lang="zh-CN" altLang="en-US" sz="3500" dirty="0"/>
                    </a:p>
                  </a:txBody>
                  <a:tcPr marL="191451" marR="191451" marT="95726" marB="957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dirty="0" smtClean="0"/>
                        <a:t>R</a:t>
                      </a:r>
                      <a:endParaRPr lang="zh-CN" altLang="en-US" sz="3500" dirty="0"/>
                    </a:p>
                  </a:txBody>
                  <a:tcPr marL="191451" marR="191451" marT="95726" marB="957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500" kern="0" dirty="0" smtClean="0"/>
                        <a:t>I</a:t>
                      </a:r>
                      <a:r>
                        <a:rPr lang="en-US" altLang="zh-CN" sz="3500" kern="0" baseline="-25000" dirty="0" smtClean="0"/>
                        <a:t>ID</a:t>
                      </a:r>
                      <a:endParaRPr lang="zh-CN" altLang="en-US" sz="3500" dirty="0" smtClean="0"/>
                    </a:p>
                  </a:txBody>
                  <a:tcPr marL="191451" marR="191451" marT="95726" marB="957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500" kern="0" dirty="0" smtClean="0"/>
                        <a:t>I</a:t>
                      </a:r>
                      <a:r>
                        <a:rPr lang="en-US" altLang="zh-CN" sz="3500" kern="0" baseline="-25000" dirty="0" smtClean="0"/>
                        <a:t>ST</a:t>
                      </a:r>
                      <a:endParaRPr lang="zh-CN" altLang="en-US" sz="3500" dirty="0" smtClean="0"/>
                    </a:p>
                  </a:txBody>
                  <a:tcPr marL="191451" marR="191451" marT="95726" marB="957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kern="0" dirty="0" smtClean="0"/>
                        <a:t>I</a:t>
                      </a:r>
                      <a:r>
                        <a:rPr lang="en-US" altLang="zh-CN" sz="3500" kern="0" baseline="-25000" dirty="0" smtClean="0"/>
                        <a:t>LV</a:t>
                      </a:r>
                      <a:endParaRPr lang="zh-CN" altLang="en-US" sz="3500" dirty="0"/>
                    </a:p>
                  </a:txBody>
                  <a:tcPr marL="191451" marR="191451" marT="95726" marB="957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dirty="0" smtClean="0"/>
                        <a:t>R</a:t>
                      </a:r>
                      <a:endParaRPr lang="zh-CN" altLang="en-US" sz="3500" dirty="0"/>
                    </a:p>
                  </a:txBody>
                  <a:tcPr marL="191451" marR="191451" marT="95726" marB="957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dirty="0" smtClean="0"/>
                        <a:t>—</a:t>
                      </a:r>
                      <a:endParaRPr lang="zh-CN" altLang="en-US" sz="3500" dirty="0"/>
                    </a:p>
                  </a:txBody>
                  <a:tcPr marL="191451" marR="191451" marT="95726" marB="957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/>
                    </a:p>
                  </a:txBody>
                  <a:tcPr marL="191451" marR="191451" marT="95726" marB="957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/>
                    </a:p>
                  </a:txBody>
                  <a:tcPr marL="191451" marR="191451" marT="95726" marB="957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/>
                    </a:p>
                  </a:txBody>
                  <a:tcPr marL="191451" marR="191451" marT="95726" marB="9572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kern="0" dirty="0" smtClean="0"/>
                        <a:t>I</a:t>
                      </a:r>
                      <a:r>
                        <a:rPr lang="en-US" altLang="zh-CN" sz="3500" kern="0" baseline="-25000" dirty="0" smtClean="0"/>
                        <a:t>ID</a:t>
                      </a:r>
                      <a:endParaRPr lang="zh-CN" altLang="en-US" sz="3500" dirty="0"/>
                    </a:p>
                  </a:txBody>
                  <a:tcPr marL="191451" marR="191451" marT="95726" marB="9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dirty="0" smtClean="0"/>
                        <a:t>0.234</a:t>
                      </a:r>
                      <a:endParaRPr lang="zh-CN" altLang="en-US" sz="3500" dirty="0"/>
                    </a:p>
                  </a:txBody>
                  <a:tcPr marL="191451" marR="191451" marT="95726" marB="9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dirty="0" smtClean="0"/>
                        <a:t>—</a:t>
                      </a:r>
                      <a:endParaRPr lang="zh-CN" altLang="en-US" sz="3500" dirty="0"/>
                    </a:p>
                  </a:txBody>
                  <a:tcPr marL="191451" marR="191451" marT="95726" marB="9572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/>
                    </a:p>
                  </a:txBody>
                  <a:tcPr marL="191451" marR="191451" marT="95726" marB="9572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/>
                    </a:p>
                  </a:txBody>
                  <a:tcPr marL="191451" marR="191451" marT="95726" marB="95726" anchor="ctr"/>
                </a:tc>
              </a:tr>
              <a:tr h="731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kern="0" dirty="0" smtClean="0"/>
                        <a:t>I</a:t>
                      </a:r>
                      <a:r>
                        <a:rPr lang="en-US" altLang="zh-CN" sz="3500" kern="0" baseline="-25000" dirty="0" smtClean="0"/>
                        <a:t>ST</a:t>
                      </a:r>
                      <a:endParaRPr lang="zh-CN" altLang="en-US" sz="3500" dirty="0"/>
                    </a:p>
                  </a:txBody>
                  <a:tcPr marL="191451" marR="191451" marT="95726" marB="9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dirty="0" smtClean="0"/>
                        <a:t>0.001</a:t>
                      </a:r>
                      <a:endParaRPr lang="zh-CN" altLang="en-US" sz="3500" dirty="0"/>
                    </a:p>
                  </a:txBody>
                  <a:tcPr marL="191451" marR="191451" marT="95726" marB="9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dirty="0" smtClean="0"/>
                        <a:t>0.327</a:t>
                      </a:r>
                      <a:endParaRPr lang="zh-CN" altLang="en-US" sz="3500" dirty="0"/>
                    </a:p>
                  </a:txBody>
                  <a:tcPr marL="191451" marR="191451" marT="95726" marB="9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dirty="0" smtClean="0"/>
                        <a:t>—</a:t>
                      </a:r>
                      <a:endParaRPr lang="zh-CN" altLang="en-US" sz="3500" dirty="0"/>
                    </a:p>
                  </a:txBody>
                  <a:tcPr marL="191451" marR="191451" marT="95726" marB="95726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500" dirty="0"/>
                    </a:p>
                  </a:txBody>
                  <a:tcPr marL="191451" marR="191451" marT="95726" marB="95726" anchor="ctr"/>
                </a:tc>
              </a:tr>
              <a:tr h="731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kern="0" dirty="0" smtClean="0"/>
                        <a:t>I</a:t>
                      </a:r>
                      <a:r>
                        <a:rPr lang="en-US" altLang="zh-CN" sz="3500" kern="0" baseline="-25000" dirty="0" smtClean="0"/>
                        <a:t>LV</a:t>
                      </a:r>
                      <a:endParaRPr lang="zh-CN" altLang="en-US" sz="3500" dirty="0"/>
                    </a:p>
                  </a:txBody>
                  <a:tcPr marL="191451" marR="191451" marT="95726" marB="9572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dirty="0" smtClean="0"/>
                        <a:t>0.000</a:t>
                      </a:r>
                      <a:endParaRPr lang="zh-CN" altLang="en-US" sz="3500" dirty="0"/>
                    </a:p>
                  </a:txBody>
                  <a:tcPr marL="191451" marR="191451" marT="95726" marB="9572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dirty="0" smtClean="0"/>
                        <a:t>0.927</a:t>
                      </a:r>
                      <a:endParaRPr lang="zh-CN" altLang="en-US" sz="3500" dirty="0"/>
                    </a:p>
                  </a:txBody>
                  <a:tcPr marL="191451" marR="191451" marT="95726" marB="9572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dirty="0" smtClean="0"/>
                        <a:t>0.946</a:t>
                      </a:r>
                      <a:endParaRPr lang="zh-CN" altLang="en-US" sz="3500" dirty="0"/>
                    </a:p>
                  </a:txBody>
                  <a:tcPr marL="191451" marR="191451" marT="95726" marB="9572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500" dirty="0" smtClean="0"/>
                        <a:t>—</a:t>
                      </a:r>
                      <a:endParaRPr lang="zh-CN" altLang="en-US" sz="3500" dirty="0"/>
                    </a:p>
                  </a:txBody>
                  <a:tcPr marL="191451" marR="191451" marT="95726" marB="9572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8" name="文本框 137"/>
          <p:cNvSpPr txBox="1"/>
          <p:nvPr/>
        </p:nvSpPr>
        <p:spPr>
          <a:xfrm>
            <a:off x="9033474" y="31653720"/>
            <a:ext cx="6976517" cy="554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1207" indent="-281207">
              <a:buFont typeface="Arial" panose="020B0604020202020204" pitchFamily="34" charset="0"/>
              <a:buChar char="•"/>
            </a:pPr>
            <a:r>
              <a:rPr lang="en-US" altLang="zh-CN" sz="3936" dirty="0">
                <a:solidFill>
                  <a:srgbClr val="FF0000"/>
                </a:solidFill>
              </a:rPr>
              <a:t>Impairments of Stall and Level Variation is more serious than Initial Delay.(1</a:t>
            </a:r>
            <a:r>
              <a:rPr lang="en-US" altLang="zh-CN" sz="3936" baseline="30000" dirty="0">
                <a:solidFill>
                  <a:srgbClr val="FF0000"/>
                </a:solidFill>
              </a:rPr>
              <a:t>st</a:t>
            </a:r>
            <a:r>
              <a:rPr lang="en-US" altLang="zh-CN" sz="3936" dirty="0">
                <a:solidFill>
                  <a:srgbClr val="FF0000"/>
                </a:solidFill>
              </a:rPr>
              <a:t> row)</a:t>
            </a:r>
          </a:p>
          <a:p>
            <a:pPr marL="281207" indent="-281207">
              <a:buFont typeface="Arial" panose="020B0604020202020204" pitchFamily="34" charset="0"/>
              <a:buChar char="•"/>
            </a:pPr>
            <a:r>
              <a:rPr lang="en-US" altLang="zh-CN" sz="3936" dirty="0"/>
              <a:t>Initial Delay is nearly independent with Stall and Level Variation. (2</a:t>
            </a:r>
            <a:r>
              <a:rPr lang="en-US" altLang="zh-CN" sz="3936" baseline="30000" dirty="0"/>
              <a:t>nd</a:t>
            </a:r>
            <a:r>
              <a:rPr lang="en-US" altLang="zh-CN" sz="3936" dirty="0"/>
              <a:t> and 3</a:t>
            </a:r>
            <a:r>
              <a:rPr lang="en-US" altLang="zh-CN" sz="3936" baseline="30000" dirty="0"/>
              <a:t>rd</a:t>
            </a:r>
            <a:r>
              <a:rPr lang="en-US" altLang="zh-CN" sz="3936" dirty="0"/>
              <a:t> row)</a:t>
            </a:r>
          </a:p>
          <a:p>
            <a:pPr marL="281207" indent="-281207">
              <a:buFont typeface="Arial" panose="020B0604020202020204" pitchFamily="34" charset="0"/>
              <a:buChar char="•"/>
            </a:pPr>
            <a:r>
              <a:rPr lang="en-US" altLang="zh-CN" sz="3936" dirty="0"/>
              <a:t>Initial Delay and Stall Duration follow linear relation with QoE</a:t>
            </a:r>
            <a:endParaRPr lang="en-US" altLang="zh-CN" sz="3936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44" name="对象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132773"/>
              </p:ext>
            </p:extLst>
          </p:nvPr>
        </p:nvGraphicFramePr>
        <p:xfrm>
          <a:off x="537827" y="41025936"/>
          <a:ext cx="16024265" cy="9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公式" r:id="rId20" imgW="4584600" imgH="266400" progId="Equation.3">
                  <p:embed/>
                </p:oleObj>
              </mc:Choice>
              <mc:Fallback>
                <p:oleObj name="公式" r:id="rId20" imgW="45846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7827" y="41025936"/>
                        <a:ext cx="16024265" cy="93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619970"/>
              </p:ext>
            </p:extLst>
          </p:nvPr>
        </p:nvGraphicFramePr>
        <p:xfrm>
          <a:off x="1609600" y="39127855"/>
          <a:ext cx="13564208" cy="98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22" imgW="3695700" imgH="266700" progId="">
                  <p:embed/>
                </p:oleObj>
              </mc:Choice>
              <mc:Fallback>
                <p:oleObj name="Equation" r:id="rId22" imgW="3695700" imgH="266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600" y="39127855"/>
                        <a:ext cx="13564208" cy="9817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内容占位符 2"/>
          <p:cNvSpPr txBox="1">
            <a:spLocks/>
          </p:cNvSpPr>
          <p:nvPr/>
        </p:nvSpPr>
        <p:spPr bwMode="auto">
          <a:xfrm>
            <a:off x="600572" y="38465236"/>
            <a:ext cx="5876757" cy="85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357" tIns="42178" rIns="84357" bIns="4217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22288" indent="-522288" algn="just" defTabSz="3628396">
              <a:lnSpc>
                <a:spcPts val="3936"/>
              </a:lnSpc>
              <a:spcBef>
                <a:spcPct val="0"/>
              </a:spcBef>
              <a:spcAft>
                <a:spcPts val="1796"/>
              </a:spcAft>
              <a:buFont typeface="Arial" charset="0"/>
              <a:buChar char="•"/>
              <a:defRPr/>
            </a:pPr>
            <a:r>
              <a:rPr lang="en-US" altLang="zh-CN" sz="4400" dirty="0">
                <a:latin typeface="Calibri" pitchFamily="34" charset="0"/>
              </a:rPr>
              <a:t>UCSD Model </a:t>
            </a:r>
          </a:p>
        </p:txBody>
      </p:sp>
      <p:sp>
        <p:nvSpPr>
          <p:cNvPr id="147" name="内容占位符 2"/>
          <p:cNvSpPr txBox="1">
            <a:spLocks/>
          </p:cNvSpPr>
          <p:nvPr/>
        </p:nvSpPr>
        <p:spPr bwMode="auto">
          <a:xfrm>
            <a:off x="600572" y="40238296"/>
            <a:ext cx="5876757" cy="85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357" tIns="42178" rIns="84357" bIns="4217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22288" indent="-522288" algn="just" defTabSz="3628396">
              <a:lnSpc>
                <a:spcPts val="3936"/>
              </a:lnSpc>
              <a:spcBef>
                <a:spcPct val="0"/>
              </a:spcBef>
              <a:spcAft>
                <a:spcPts val="1796"/>
              </a:spcAft>
              <a:buFont typeface="Arial" charset="0"/>
              <a:buChar char="•"/>
              <a:defRPr/>
            </a:pPr>
            <a:r>
              <a:rPr lang="en-US" altLang="zh-CN" sz="4400" dirty="0">
                <a:latin typeface="Calibri" pitchFamily="34" charset="0"/>
              </a:rPr>
              <a:t>BUPT Model </a:t>
            </a:r>
          </a:p>
        </p:txBody>
      </p:sp>
      <p:pic>
        <p:nvPicPr>
          <p:cNvPr id="148" name="Picture 17"/>
          <p:cNvPicPr>
            <a:picLocks noChangeAspect="1" noChangeArrowheads="1"/>
          </p:cNvPicPr>
          <p:nvPr/>
        </p:nvPicPr>
        <p:blipFill rotWithShape="1"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3229" r="2344" b="2526"/>
          <a:stretch/>
        </p:blipFill>
        <p:spPr bwMode="auto">
          <a:xfrm>
            <a:off x="26971825" y="8064988"/>
            <a:ext cx="5456047" cy="411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内容占位符 5"/>
          <p:cNvSpPr txBox="1">
            <a:spLocks/>
          </p:cNvSpPr>
          <p:nvPr/>
        </p:nvSpPr>
        <p:spPr bwMode="auto">
          <a:xfrm>
            <a:off x="16199644" y="6860272"/>
            <a:ext cx="16146060" cy="124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357" tIns="42178" rIns="84357" bIns="4217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22288" indent="-522288" algn="just" defTabSz="3628396">
              <a:lnSpc>
                <a:spcPts val="3936"/>
              </a:lnSpc>
              <a:spcBef>
                <a:spcPct val="0"/>
              </a:spcBef>
              <a:spcAft>
                <a:spcPts val="1796"/>
              </a:spcAft>
              <a:buFont typeface="Arial" charset="0"/>
              <a:buChar char="•"/>
              <a:defRPr/>
            </a:pPr>
            <a:r>
              <a:rPr lang="en-US" altLang="zh-CN" sz="4400" dirty="0">
                <a:latin typeface="Calibri" pitchFamily="34" charset="0"/>
              </a:rPr>
              <a:t>Performance analysis</a:t>
            </a:r>
          </a:p>
        </p:txBody>
      </p:sp>
      <p:sp>
        <p:nvSpPr>
          <p:cNvPr id="150" name="TextBox 19"/>
          <p:cNvSpPr txBox="1"/>
          <p:nvPr/>
        </p:nvSpPr>
        <p:spPr>
          <a:xfrm>
            <a:off x="16386258" y="12246057"/>
            <a:ext cx="5711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PCC : </a:t>
            </a:r>
            <a:r>
              <a:rPr lang="en-US" altLang="zh-CN" sz="3200" dirty="0">
                <a:solidFill>
                  <a:srgbClr val="FF0000"/>
                </a:solidFill>
              </a:rPr>
              <a:t>0.9251  </a:t>
            </a:r>
            <a:r>
              <a:rPr lang="en-US" altLang="zh-CN" sz="3200" dirty="0"/>
              <a:t>MSE : </a:t>
            </a:r>
            <a:r>
              <a:rPr lang="en-US" altLang="zh-CN" sz="3200" dirty="0">
                <a:solidFill>
                  <a:srgbClr val="FF0000"/>
                </a:solidFill>
              </a:rPr>
              <a:t>0.0536</a:t>
            </a:r>
            <a:endParaRPr lang="zh-CN" altLang="en-US" sz="32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Performance is improved, even better in low motion scenario.</a:t>
            </a:r>
          </a:p>
        </p:txBody>
      </p:sp>
      <p:grpSp>
        <p:nvGrpSpPr>
          <p:cNvPr id="151" name="组合 150"/>
          <p:cNvGrpSpPr>
            <a:grpSpLocks noChangeAspect="1"/>
          </p:cNvGrpSpPr>
          <p:nvPr/>
        </p:nvGrpSpPr>
        <p:grpSpPr>
          <a:xfrm>
            <a:off x="21656297" y="7923253"/>
            <a:ext cx="5617139" cy="4393180"/>
            <a:chOff x="467544" y="1844824"/>
            <a:chExt cx="2610296" cy="2340000"/>
          </a:xfrm>
        </p:grpSpPr>
        <p:pic>
          <p:nvPicPr>
            <p:cNvPr id="152" name="Picture 4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467544" y="1844824"/>
              <a:ext cx="2610296" cy="23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53" name="Straight Connector 5"/>
            <p:cNvCxnSpPr/>
            <p:nvPr/>
          </p:nvCxnSpPr>
          <p:spPr>
            <a:xfrm flipV="1">
              <a:off x="791808" y="2025056"/>
              <a:ext cx="201600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20"/>
          <p:cNvSpPr txBox="1"/>
          <p:nvPr/>
        </p:nvSpPr>
        <p:spPr>
          <a:xfrm>
            <a:off x="22400737" y="12171188"/>
            <a:ext cx="57041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0" dirty="0">
                <a:solidFill>
                  <a:srgbClr val="000000"/>
                </a:solidFill>
                <a:cs typeface="Calibri" panose="020F0502020204030204" pitchFamily="34" charset="0"/>
              </a:rPr>
              <a:t>Result of UCSD Model</a:t>
            </a:r>
          </a:p>
          <a:p>
            <a:r>
              <a:rPr lang="en-US" altLang="zh-CN" sz="3200" kern="0" dirty="0">
                <a:solidFill>
                  <a:srgbClr val="000000"/>
                </a:solidFill>
                <a:cs typeface="Calibri" panose="020F0502020204030204" pitchFamily="34" charset="0"/>
              </a:rPr>
              <a:t>(Provided by UCSD)</a:t>
            </a:r>
          </a:p>
          <a:p>
            <a:r>
              <a:rPr lang="en-US" altLang="zh-CN" sz="3200" kern="0" dirty="0">
                <a:solidFill>
                  <a:srgbClr val="000000"/>
                </a:solidFill>
                <a:cs typeface="Calibri" panose="020F0502020204030204" pitchFamily="34" charset="0"/>
              </a:rPr>
              <a:t>PCC </a:t>
            </a:r>
            <a:r>
              <a:rPr lang="en-US" altLang="zh-CN" sz="3200" kern="0" dirty="0">
                <a:cs typeface="Calibri" panose="020F0502020204030204" pitchFamily="34" charset="0"/>
              </a:rPr>
              <a:t>: 0.91</a:t>
            </a:r>
          </a:p>
          <a:p>
            <a:r>
              <a:rPr lang="en-US" altLang="zh-CN" sz="3200" kern="0" dirty="0">
                <a:cs typeface="Calibri" panose="020F0502020204030204" pitchFamily="34" charset="0"/>
              </a:rPr>
              <a:t>MSE : 0.082</a:t>
            </a:r>
            <a:endParaRPr lang="zh-CN" altLang="en-US" sz="3200" kern="0" dirty="0">
              <a:cs typeface="Calibri" panose="020F0502020204030204" pitchFamily="34" charset="0"/>
            </a:endParaRPr>
          </a:p>
        </p:txBody>
      </p:sp>
      <p:sp>
        <p:nvSpPr>
          <p:cNvPr id="155" name="TextBox 19"/>
          <p:cNvSpPr txBox="1"/>
          <p:nvPr/>
        </p:nvSpPr>
        <p:spPr>
          <a:xfrm>
            <a:off x="27451052" y="12108126"/>
            <a:ext cx="44645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0" dirty="0">
                <a:solidFill>
                  <a:srgbClr val="000000"/>
                </a:solidFill>
                <a:cs typeface="Calibri" panose="020F0502020204030204" pitchFamily="34" charset="0"/>
              </a:rPr>
              <a:t>Our Validation Result of UCSD Model </a:t>
            </a:r>
          </a:p>
          <a:p>
            <a:r>
              <a:rPr lang="en-US" altLang="zh-CN" sz="3200" kern="0" dirty="0">
                <a:solidFill>
                  <a:srgbClr val="000000"/>
                </a:solidFill>
                <a:cs typeface="Calibri" panose="020F0502020204030204" pitchFamily="34" charset="0"/>
              </a:rPr>
              <a:t>PCC : </a:t>
            </a:r>
            <a:r>
              <a:rPr lang="en-US" altLang="zh-CN" sz="3200" kern="0" dirty="0">
                <a:solidFill>
                  <a:srgbClr val="FF0000"/>
                </a:solidFill>
                <a:cs typeface="Calibri" panose="020F0502020204030204" pitchFamily="34" charset="0"/>
              </a:rPr>
              <a:t>0.7811</a:t>
            </a:r>
          </a:p>
          <a:p>
            <a:r>
              <a:rPr lang="en-US" altLang="zh-CN" sz="3200" kern="0" dirty="0">
                <a:solidFill>
                  <a:srgbClr val="000000"/>
                </a:solidFill>
                <a:cs typeface="Calibri" panose="020F0502020204030204" pitchFamily="34" charset="0"/>
              </a:rPr>
              <a:t>MSE : </a:t>
            </a:r>
            <a:r>
              <a:rPr lang="en-US" altLang="zh-CN" sz="3200" kern="0" dirty="0">
                <a:solidFill>
                  <a:srgbClr val="FF0000"/>
                </a:solidFill>
                <a:cs typeface="Calibri" panose="020F0502020204030204" pitchFamily="34" charset="0"/>
              </a:rPr>
              <a:t>0.1821</a:t>
            </a:r>
            <a:endParaRPr lang="zh-CN" altLang="en-US" sz="3200" kern="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6553972" y="7507272"/>
            <a:ext cx="5385189" cy="636077"/>
          </a:xfrm>
          <a:prstGeom prst="rect">
            <a:avLst/>
          </a:prstGeom>
          <a:solidFill>
            <a:srgbClr val="FFA89F"/>
          </a:solidFill>
        </p:spPr>
        <p:txBody>
          <a:bodyPr wrap="square" rtlCol="0">
            <a:spAutoFit/>
          </a:bodyPr>
          <a:lstStyle/>
          <a:p>
            <a:r>
              <a:rPr lang="en-US" altLang="zh-CN" sz="3543" dirty="0"/>
              <a:t>Performance of BUPT Model</a:t>
            </a:r>
            <a:endParaRPr lang="zh-CN" altLang="en-US" sz="3543" dirty="0"/>
          </a:p>
        </p:txBody>
      </p:sp>
      <p:sp>
        <p:nvSpPr>
          <p:cNvPr id="157" name="文本框 156"/>
          <p:cNvSpPr txBox="1"/>
          <p:nvPr/>
        </p:nvSpPr>
        <p:spPr>
          <a:xfrm>
            <a:off x="23499622" y="7427197"/>
            <a:ext cx="7369206" cy="6360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543" dirty="0"/>
              <a:t>Performance Validation of UCSD Model</a:t>
            </a:r>
            <a:endParaRPr lang="zh-CN" altLang="en-US" sz="3543" dirty="0"/>
          </a:p>
        </p:txBody>
      </p:sp>
      <p:pic>
        <p:nvPicPr>
          <p:cNvPr id="158" name="Picture 18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291" y="7915087"/>
            <a:ext cx="5883874" cy="441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文本框 158"/>
          <p:cNvSpPr txBox="1"/>
          <p:nvPr/>
        </p:nvSpPr>
        <p:spPr>
          <a:xfrm>
            <a:off x="98844" y="35876418"/>
            <a:ext cx="7384328" cy="636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43" dirty="0">
                <a:solidFill>
                  <a:schemeClr val="bg2"/>
                </a:solidFill>
              </a:rPr>
              <a:t>*</a:t>
            </a:r>
            <a:r>
              <a:rPr lang="en-US" altLang="zh-CN" sz="3543" dirty="0"/>
              <a:t>Strong correlation when value &lt;0.05</a:t>
            </a:r>
            <a:endParaRPr lang="zh-CN" altLang="en-US" sz="3543" dirty="0"/>
          </a:p>
        </p:txBody>
      </p:sp>
      <p:sp>
        <p:nvSpPr>
          <p:cNvPr id="160" name="Szövegdoboz 2"/>
          <p:cNvSpPr txBox="1">
            <a:spLocks noChangeArrowheads="1"/>
          </p:cNvSpPr>
          <p:nvPr/>
        </p:nvSpPr>
        <p:spPr bwMode="auto">
          <a:xfrm>
            <a:off x="16838507" y="35888650"/>
            <a:ext cx="6235105" cy="53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34" tIns="68568" rIns="137134" bIns="68568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ts val="3936"/>
              </a:lnSpc>
              <a:spcBef>
                <a:spcPct val="0"/>
              </a:spcBef>
              <a:spcAft>
                <a:spcPts val="1796"/>
              </a:spcAft>
            </a:pPr>
            <a:r>
              <a:rPr lang="en-US" altLang="zh-CN" sz="4400" b="1" dirty="0"/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9869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269969" y="222436"/>
            <a:ext cx="31929132" cy="42755767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4" tIns="68568" rIns="137134" bIns="68568" anchor="ctr"/>
          <a:lstStyle/>
          <a:p>
            <a:pPr defTabSz="6261310">
              <a:defRPr/>
            </a:pP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71202" y="3175260"/>
            <a:ext cx="21570882" cy="313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17" tIns="68558" rIns="137117" bIns="68558">
            <a:spAutoFit/>
          </a:bodyPr>
          <a:lstStyle/>
          <a:p>
            <a:pPr algn="ctr" defTabSz="625840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70" b="1" dirty="0">
                <a:solidFill>
                  <a:srgbClr val="0070C0"/>
                </a:solidFill>
              </a:rPr>
              <a:t>DASH User Experience Improvement Study</a:t>
            </a:r>
          </a:p>
          <a:p>
            <a:pPr algn="ctr" defTabSz="625840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724" b="1" dirty="0">
                <a:solidFill>
                  <a:srgbClr val="000000"/>
                </a:solidFill>
              </a:rPr>
              <a:t>Lin Qi, Shen </a:t>
            </a:r>
            <a:r>
              <a:rPr lang="en-US" altLang="zh-CN" sz="4724" b="1" dirty="0" err="1">
                <a:solidFill>
                  <a:srgbClr val="000000"/>
                </a:solidFill>
              </a:rPr>
              <a:t>Hui</a:t>
            </a:r>
            <a:r>
              <a:rPr lang="en-US" altLang="zh-CN" sz="4724" b="1" dirty="0">
                <a:solidFill>
                  <a:srgbClr val="000000"/>
                </a:solidFill>
              </a:rPr>
              <a:t>, Li </a:t>
            </a:r>
            <a:r>
              <a:rPr lang="en-US" altLang="zh-CN" sz="4724" b="1" dirty="0" err="1">
                <a:solidFill>
                  <a:srgbClr val="000000"/>
                </a:solidFill>
              </a:rPr>
              <a:t>Yuchen</a:t>
            </a:r>
            <a:r>
              <a:rPr lang="en-US" altLang="zh-CN" sz="4724" b="1" dirty="0">
                <a:solidFill>
                  <a:srgbClr val="000000"/>
                </a:solidFill>
              </a:rPr>
              <a:t>, and Liu </a:t>
            </a:r>
            <a:r>
              <a:rPr lang="en-US" altLang="zh-CN" sz="4724" b="1" dirty="0" err="1">
                <a:solidFill>
                  <a:srgbClr val="000000"/>
                </a:solidFill>
              </a:rPr>
              <a:t>Yitong</a:t>
            </a:r>
            <a:endParaRPr lang="en-US" altLang="zh-CN" sz="4724" b="1" dirty="0">
              <a:solidFill>
                <a:srgbClr val="000000"/>
              </a:solidFill>
            </a:endParaRPr>
          </a:p>
          <a:p>
            <a:pPr algn="ctr" defTabSz="625840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346" b="1" dirty="0">
                <a:solidFill>
                  <a:srgbClr val="000000"/>
                </a:solidFill>
              </a:rPr>
              <a:t>Beijing university of Posts and Telecommunications, China</a:t>
            </a:r>
          </a:p>
          <a:p>
            <a:pPr algn="ctr" defTabSz="625840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346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499" y="933236"/>
            <a:ext cx="3215244" cy="321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455009" y="1623782"/>
            <a:ext cx="14256393" cy="94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17" tIns="68558" rIns="137117" bIns="68558">
            <a:spAutoFit/>
          </a:bodyPr>
          <a:lstStyle/>
          <a:p>
            <a:pPr defTabSz="625840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216" b="1" i="1" dirty="0">
                <a:solidFill>
                  <a:srgbClr val="293BE3"/>
                </a:solidFill>
                <a:latin typeface="Arial" charset="0"/>
              </a:rPr>
              <a:t>BUPT-QUALCOMM Joint Research Program</a:t>
            </a:r>
            <a:endParaRPr lang="zh-CN" altLang="en-US" sz="5216" b="1" i="1" dirty="0">
              <a:solidFill>
                <a:srgbClr val="293BE3"/>
              </a:solidFill>
              <a:latin typeface="Arial" charset="0"/>
            </a:endParaRP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3792548" y="1141662"/>
            <a:ext cx="7747574" cy="203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" name="Szövegdoboz 2"/>
          <p:cNvSpPr txBox="1">
            <a:spLocks noChangeArrowheads="1"/>
          </p:cNvSpPr>
          <p:nvPr/>
        </p:nvSpPr>
        <p:spPr bwMode="auto">
          <a:xfrm>
            <a:off x="16475425" y="14691400"/>
            <a:ext cx="15705953" cy="248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34" tIns="68568" rIns="137134" bIns="68568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62413" indent="-562413" defTabSz="846744" eaLnBrk="1" fontAlgn="base" hangingPunct="1">
              <a:lnSpc>
                <a:spcPts val="4330"/>
              </a:lnSpc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zh-CN" sz="4000" b="1" kern="0" dirty="0">
                <a:solidFill>
                  <a:srgbClr val="000000"/>
                </a:solidFill>
                <a:latin typeface="Calibri" pitchFamily="34" charset="0"/>
                <a:ea typeface="宋体"/>
                <a:cs typeface="Calibri" panose="020F0502020204030204" pitchFamily="34" charset="0"/>
              </a:rPr>
              <a:t>2 typical scenario</a:t>
            </a:r>
          </a:p>
          <a:p>
            <a:pPr marL="948291" lvl="1" indent="-731137" algn="just" defTabSz="6261310" eaLnBrk="1" hangingPunct="1">
              <a:lnSpc>
                <a:spcPts val="4428"/>
              </a:lnSpc>
              <a:spcAft>
                <a:spcPts val="1800"/>
              </a:spcAft>
              <a:buFont typeface="+mj-lt"/>
              <a:buAutoNum type="alphaLcParenR"/>
              <a:defRPr/>
            </a:pPr>
            <a:r>
              <a:rPr lang="en-US" altLang="zh-CN" sz="3600" dirty="0">
                <a:solidFill>
                  <a:prstClr val="black"/>
                </a:solidFill>
                <a:latin typeface="Calibri" pitchFamily="34" charset="0"/>
              </a:rPr>
              <a:t>Long-term variation within wide range—</a:t>
            </a:r>
            <a:r>
              <a:rPr lang="en-US" altLang="zh-CN" sz="3600" dirty="0">
                <a:solidFill>
                  <a:srgbClr val="0070C0"/>
                </a:solidFill>
                <a:latin typeface="Calibri" pitchFamily="34" charset="0"/>
              </a:rPr>
              <a:t>response quickly</a:t>
            </a:r>
            <a:endParaRPr lang="en-US" altLang="zh-CN" sz="3600" dirty="0">
              <a:solidFill>
                <a:prstClr val="black"/>
              </a:solidFill>
              <a:latin typeface="Calibri" pitchFamily="34" charset="0"/>
            </a:endParaRPr>
          </a:p>
          <a:p>
            <a:pPr marL="948291" lvl="1" indent="-731137" algn="just" defTabSz="6261310" eaLnBrk="1" hangingPunct="1">
              <a:lnSpc>
                <a:spcPts val="4428"/>
              </a:lnSpc>
              <a:spcAft>
                <a:spcPts val="1800"/>
              </a:spcAft>
              <a:buFont typeface="+mj-lt"/>
              <a:buAutoNum type="alphaLcParenR"/>
              <a:defRPr/>
            </a:pPr>
            <a:r>
              <a:rPr lang="en-US" altLang="zh-CN" sz="3600" dirty="0">
                <a:solidFill>
                  <a:prstClr val="black"/>
                </a:solidFill>
                <a:latin typeface="Calibri" pitchFamily="34" charset="0"/>
              </a:rPr>
              <a:t>Short-term fluctuation within narrow band—</a:t>
            </a:r>
            <a:r>
              <a:rPr lang="en-US" altLang="zh-CN" sz="3600" dirty="0">
                <a:solidFill>
                  <a:srgbClr val="0070C0"/>
                </a:solidFill>
                <a:latin typeface="Calibri" pitchFamily="34" charset="0"/>
              </a:rPr>
              <a:t>keep stable</a:t>
            </a:r>
            <a:endParaRPr lang="en-US" altLang="zh-CN" sz="3600" dirty="0">
              <a:solidFill>
                <a:prstClr val="black"/>
              </a:solidFill>
              <a:latin typeface="Calibri" pitchFamily="34" charset="0"/>
            </a:endParaRPr>
          </a:p>
          <a:p>
            <a:pPr algn="just" defTabSz="4319693" eaLnBrk="1" hangingPunct="1">
              <a:lnSpc>
                <a:spcPts val="5253"/>
              </a:lnSpc>
              <a:spcAft>
                <a:spcPts val="1796"/>
              </a:spcAft>
              <a:buFont typeface="Arial" charset="0"/>
              <a:buChar char="•"/>
              <a:defRPr/>
            </a:pPr>
            <a:endParaRPr lang="en-US" altLang="zh-CN" sz="5314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4" name="Lekerekített téglalap 9"/>
          <p:cNvSpPr/>
          <p:nvPr/>
        </p:nvSpPr>
        <p:spPr>
          <a:xfrm>
            <a:off x="17943801" y="13534347"/>
            <a:ext cx="1247196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4" tIns="68568" rIns="137134" bIns="68568" anchor="ctr"/>
          <a:lstStyle/>
          <a:p>
            <a:pPr algn="ctr" defTabSz="6261310"/>
            <a:r>
              <a:rPr lang="en-US" altLang="zh-CN" sz="5314" b="1" dirty="0">
                <a:solidFill>
                  <a:srgbClr val="FFFFFF"/>
                </a:solidFill>
              </a:rPr>
              <a:t>Bandwidth estimation</a:t>
            </a:r>
          </a:p>
        </p:txBody>
      </p:sp>
      <p:sp>
        <p:nvSpPr>
          <p:cNvPr id="165" name="Lekerekített téglalap 9"/>
          <p:cNvSpPr/>
          <p:nvPr/>
        </p:nvSpPr>
        <p:spPr>
          <a:xfrm>
            <a:off x="17027630" y="31734103"/>
            <a:ext cx="14199967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4" tIns="68568" rIns="137134" bIns="68568" anchor="ctr"/>
          <a:lstStyle/>
          <a:p>
            <a:pPr algn="ctr" defTabSz="6261310"/>
            <a:r>
              <a:rPr lang="en-US" altLang="zh-CN" sz="5314" b="1" dirty="0">
                <a:solidFill>
                  <a:srgbClr val="FFFFFF"/>
                </a:solidFill>
              </a:rPr>
              <a:t>Multi-users in DASH</a:t>
            </a:r>
          </a:p>
        </p:txBody>
      </p:sp>
      <p:sp>
        <p:nvSpPr>
          <p:cNvPr id="166" name="文本框 165"/>
          <p:cNvSpPr txBox="1"/>
          <p:nvPr/>
        </p:nvSpPr>
        <p:spPr>
          <a:xfrm>
            <a:off x="17271312" y="23758765"/>
            <a:ext cx="10666871" cy="5149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31964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55" b="1" dirty="0">
                <a:solidFill>
                  <a:prstClr val="black"/>
                </a:solidFill>
              </a:rPr>
              <a:t>Figure 2. Bandwidth estimation for scenario 1</a:t>
            </a:r>
            <a:endParaRPr lang="zh-CN" altLang="en-US" sz="2755" b="1" dirty="0">
              <a:solidFill>
                <a:prstClr val="black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17658801" y="31166481"/>
            <a:ext cx="10156499" cy="5149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31964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55" b="1" dirty="0">
                <a:solidFill>
                  <a:prstClr val="black"/>
                </a:solidFill>
              </a:rPr>
              <a:t>Figure 3. Bandwidth estimation for scenario 2</a:t>
            </a:r>
            <a:endParaRPr lang="zh-CN" altLang="en-US" sz="2755" b="1" dirty="0">
              <a:solidFill>
                <a:prstClr val="black"/>
              </a:solidFill>
            </a:endParaRPr>
          </a:p>
        </p:txBody>
      </p:sp>
      <p:sp>
        <p:nvSpPr>
          <p:cNvPr id="168" name="Szövegdoboz 2"/>
          <p:cNvSpPr txBox="1">
            <a:spLocks noChangeArrowheads="1"/>
          </p:cNvSpPr>
          <p:nvPr/>
        </p:nvSpPr>
        <p:spPr bwMode="auto">
          <a:xfrm>
            <a:off x="16901027" y="32862659"/>
            <a:ext cx="15455981" cy="157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34" tIns="68568" rIns="137134" bIns="68568"/>
          <a:lstStyle/>
          <a:p>
            <a:pPr algn="just" defTabSz="6259971" fontAlgn="base">
              <a:lnSpc>
                <a:spcPts val="3936"/>
              </a:lnSpc>
              <a:spcBef>
                <a:spcPct val="0"/>
              </a:spcBef>
              <a:spcAft>
                <a:spcPts val="1796"/>
              </a:spcAft>
            </a:pPr>
            <a:r>
              <a:rPr lang="en-US" altLang="zh-CN" sz="4000" dirty="0">
                <a:solidFill>
                  <a:prstClr val="black"/>
                </a:solidFill>
              </a:rPr>
              <a:t>Analyze different bitrate adaptation algorithms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6487680" y="39810778"/>
            <a:ext cx="8271045" cy="13630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31964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55" b="1" dirty="0">
                <a:solidFill>
                  <a:prstClr val="black"/>
                </a:solidFill>
              </a:rPr>
              <a:t>User = 2, smooth window size = 1</a:t>
            </a:r>
          </a:p>
          <a:p>
            <a:pPr algn="ctr" defTabSz="431964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55" b="1" dirty="0">
                <a:solidFill>
                  <a:srgbClr val="92D050"/>
                </a:solidFill>
              </a:rPr>
              <a:t>Unfairness = 545.9; Utilization = 0.819</a:t>
            </a:r>
          </a:p>
          <a:p>
            <a:pPr algn="ctr" defTabSz="4319646" fontAlgn="base">
              <a:spcBef>
                <a:spcPct val="0"/>
              </a:spcBef>
              <a:spcAft>
                <a:spcPct val="0"/>
              </a:spcAft>
            </a:pPr>
            <a:endParaRPr lang="zh-CN" altLang="en-US" sz="2755" b="1" dirty="0">
              <a:solidFill>
                <a:prstClr val="black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3357074" y="39828757"/>
            <a:ext cx="8504673" cy="13024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31964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55" b="1" dirty="0">
                <a:solidFill>
                  <a:prstClr val="black"/>
                </a:solidFill>
              </a:rPr>
              <a:t>User = 2, smooth window size = 15</a:t>
            </a:r>
          </a:p>
          <a:p>
            <a:pPr algn="ctr" defTabSz="431964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55" b="1" dirty="0">
                <a:solidFill>
                  <a:srgbClr val="92D050"/>
                </a:solidFill>
              </a:rPr>
              <a:t>Unfairness = 784.3; Utilization = 0.712</a:t>
            </a:r>
            <a:endParaRPr lang="zh-CN" altLang="en-US" sz="2755" b="1" dirty="0">
              <a:solidFill>
                <a:srgbClr val="92D050"/>
              </a:solidFill>
            </a:endParaRPr>
          </a:p>
          <a:p>
            <a:pPr algn="ctr" defTabSz="4319646" fontAlgn="base">
              <a:spcBef>
                <a:spcPct val="0"/>
              </a:spcBef>
              <a:spcAft>
                <a:spcPct val="0"/>
              </a:spcAft>
            </a:pPr>
            <a:endParaRPr lang="zh-CN" altLang="en-US" sz="2362" b="1" dirty="0">
              <a:solidFill>
                <a:prstClr val="black"/>
              </a:solidFill>
            </a:endParaRPr>
          </a:p>
        </p:txBody>
      </p:sp>
      <p:pic>
        <p:nvPicPr>
          <p:cNvPr id="171" name="图片 1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8900" y="34186369"/>
            <a:ext cx="7935514" cy="5532149"/>
          </a:xfrm>
          <a:prstGeom prst="rect">
            <a:avLst/>
          </a:prstGeom>
        </p:spPr>
      </p:pic>
      <p:pic>
        <p:nvPicPr>
          <p:cNvPr id="172" name="图片 1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7013" y="34209109"/>
            <a:ext cx="7802460" cy="5500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/>
              <p:cNvSpPr txBox="1"/>
              <p:nvPr/>
            </p:nvSpPr>
            <p:spPr>
              <a:xfrm>
                <a:off x="27305646" y="17650535"/>
                <a:ext cx="4442386" cy="51718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 b="1" dirty="0">
                    <a:solidFill>
                      <a:prstClr val="black"/>
                    </a:solidFill>
                  </a:rPr>
                  <a:t>1.Bandwidth change pattern detect:</a:t>
                </a:r>
              </a:p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zh-CN" sz="3600" dirty="0">
                  <a:solidFill>
                    <a:prstClr val="black"/>
                  </a:solidFill>
                </a:endParaRPr>
              </a:p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36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3600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 dirty="0" smtClean="0">
                    <a:solidFill>
                      <a:prstClr val="black"/>
                    </a:solidFill>
                  </a:rPr>
                  <a:t>standard </a:t>
                </a:r>
                <a:r>
                  <a:rPr lang="en-US" altLang="zh-CN" sz="3600" dirty="0">
                    <a:solidFill>
                      <a:prstClr val="black"/>
                    </a:solidFill>
                  </a:rPr>
                  <a:t>variation and average of last n segments’ throughput</a:t>
                </a:r>
                <a:endParaRPr lang="zh-CN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646" y="17650535"/>
                <a:ext cx="4442386" cy="5171865"/>
              </a:xfrm>
              <a:prstGeom prst="rect">
                <a:avLst/>
              </a:prstGeom>
              <a:blipFill rotWithShape="0">
                <a:blip r:embed="rId8"/>
                <a:stretch>
                  <a:fillRect l="-3820" t="-1524" r="-4229" b="-3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图片 1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83577" y="16949831"/>
            <a:ext cx="10371575" cy="6802733"/>
          </a:xfrm>
          <a:prstGeom prst="rect">
            <a:avLst/>
          </a:prstGeom>
        </p:spPr>
      </p:pic>
      <p:pic>
        <p:nvPicPr>
          <p:cNvPr id="175" name="图片 1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27630" y="24273685"/>
            <a:ext cx="10550179" cy="6815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/>
              <p:cNvSpPr txBox="1"/>
              <p:nvPr/>
            </p:nvSpPr>
            <p:spPr>
              <a:xfrm>
                <a:off x="27267929" y="23680546"/>
                <a:ext cx="4593816" cy="60858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 b="1" dirty="0">
                    <a:solidFill>
                      <a:prstClr val="black"/>
                    </a:solidFill>
                  </a:rPr>
                  <a:t>2.Bandwidth estimate:</a:t>
                </a:r>
              </a:p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3543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𝑩𝑾</m:t>
                          </m:r>
                        </m:e>
                        <m:sub>
                          <m: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3543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d>
                            <m:dPr>
                              <m:ctrlPr>
                                <a:rPr lang="en-US" altLang="zh-CN" sz="3543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543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54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3543" b="1" dirty="0">
                  <a:solidFill>
                    <a:prstClr val="black"/>
                  </a:solidFill>
                </a:endParaRPr>
              </a:p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362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362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2362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62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362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362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362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362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362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362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362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362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362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362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362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362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362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362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  <m:r>
                                <a:rPr lang="en-US" altLang="zh-CN" sz="2362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362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362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362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  <m:d>
                                <m:dPr>
                                  <m:ctrlPr>
                                    <a:rPr lang="en-US" altLang="zh-CN" sz="2362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362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362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&gt;0.1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362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362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362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362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altLang="zh-CN" sz="2362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362" dirty="0">
                  <a:solidFill>
                    <a:prstClr val="black"/>
                  </a:solidFill>
                </a:endParaRPr>
              </a:p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362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62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362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362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362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362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62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362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362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362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362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362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7929" y="23680546"/>
                <a:ext cx="4593816" cy="6085897"/>
              </a:xfrm>
              <a:prstGeom prst="rect">
                <a:avLst/>
              </a:prstGeom>
              <a:blipFill rotWithShape="0">
                <a:blip r:embed="rId11"/>
                <a:stretch>
                  <a:fillRect l="-3694" t="-1397" r="-1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Lekerekített téglalap 9"/>
          <p:cNvSpPr/>
          <p:nvPr/>
        </p:nvSpPr>
        <p:spPr>
          <a:xfrm>
            <a:off x="4510153" y="6293345"/>
            <a:ext cx="7380376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4" tIns="68568" rIns="137134" bIns="68568" anchor="ctr"/>
          <a:lstStyle/>
          <a:p>
            <a:pPr algn="ctr" defTabSz="6261310"/>
            <a:r>
              <a:rPr lang="en-US" altLang="zh-CN" sz="5314" b="1" dirty="0">
                <a:solidFill>
                  <a:srgbClr val="FFFFFF"/>
                </a:solidFill>
              </a:rPr>
              <a:t>Summary </a:t>
            </a:r>
          </a:p>
        </p:txBody>
      </p:sp>
      <p:sp>
        <p:nvSpPr>
          <p:cNvPr id="92" name="Szövegdoboz 2"/>
          <p:cNvSpPr txBox="1">
            <a:spLocks noChangeArrowheads="1"/>
          </p:cNvSpPr>
          <p:nvPr/>
        </p:nvSpPr>
        <p:spPr bwMode="auto">
          <a:xfrm>
            <a:off x="425125" y="7596550"/>
            <a:ext cx="15433616" cy="592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34" tIns="68568" rIns="137134" bIns="68568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marL="562413" indent="-562413" defTabSz="846744">
              <a:lnSpc>
                <a:spcPts val="433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altLang="zh-CN" sz="4000" b="1" kern="0" dirty="0" err="1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QoE</a:t>
            </a:r>
            <a:r>
              <a:rPr lang="en-US" altLang="zh-CN" sz="4000" b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-based bitrate adaptation algorithm in DASH service</a:t>
            </a:r>
          </a:p>
          <a:p>
            <a:pPr marL="1275394" lvl="2" indent="-210905" defTabSz="846744">
              <a:lnSpc>
                <a:spcPts val="433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Predict stall duration and probability</a:t>
            </a:r>
          </a:p>
          <a:p>
            <a:pPr marL="1275394" lvl="2" indent="-210905" defTabSz="846744">
              <a:lnSpc>
                <a:spcPts val="433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Utilize a real-time </a:t>
            </a:r>
            <a:r>
              <a:rPr lang="en-US" altLang="zh-CN" sz="3600" kern="0" dirty="0" err="1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QoE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 model with stall prediction in bitrate adaptation algorithm</a:t>
            </a:r>
          </a:p>
          <a:p>
            <a:pPr marL="1275394" lvl="2" indent="-210905" defTabSz="846744">
              <a:lnSpc>
                <a:spcPts val="433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Select bitrate level to maximize user experience</a:t>
            </a:r>
          </a:p>
          <a:p>
            <a:pPr marL="562413" lvl="1" indent="-562413" defTabSz="846744">
              <a:lnSpc>
                <a:spcPts val="433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altLang="zh-CN" sz="4000" b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bandwidth estimation in DASH service</a:t>
            </a:r>
          </a:p>
          <a:p>
            <a:pPr marL="1275394" lvl="2" indent="-210905" defTabSz="846744">
              <a:lnSpc>
                <a:spcPts val="433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Consider 2 typical bandwidth variation scenarios</a:t>
            </a:r>
          </a:p>
          <a:p>
            <a:pPr marL="1275394" lvl="2" indent="-210905" defTabSz="846744">
              <a:lnSpc>
                <a:spcPts val="433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Response quickly for long-term variation and keep stable for short-term fluctuation</a:t>
            </a:r>
          </a:p>
          <a:p>
            <a:pPr marL="562413" lvl="1" indent="-562413" defTabSz="846744">
              <a:lnSpc>
                <a:spcPts val="433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altLang="zh-CN" sz="4000" b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on the performance of bitrate adaptation for multi-user DASH(on going)</a:t>
            </a:r>
          </a:p>
        </p:txBody>
      </p:sp>
      <p:sp>
        <p:nvSpPr>
          <p:cNvPr id="24" name="Lekerekített téglalap 9"/>
          <p:cNvSpPr/>
          <p:nvPr/>
        </p:nvSpPr>
        <p:spPr>
          <a:xfrm>
            <a:off x="1956044" y="14059724"/>
            <a:ext cx="1247196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4" tIns="68568" rIns="137134" bIns="68568" anchor="ctr"/>
          <a:lstStyle/>
          <a:p>
            <a:pPr algn="ctr" defTabSz="6261310"/>
            <a:r>
              <a:rPr lang="en-US" altLang="zh-CN" sz="5314" b="1" dirty="0">
                <a:solidFill>
                  <a:srgbClr val="FFFFFF"/>
                </a:solidFill>
              </a:rPr>
              <a:t>Stall prediction of DASH service</a:t>
            </a:r>
          </a:p>
        </p:txBody>
      </p:sp>
      <p:sp>
        <p:nvSpPr>
          <p:cNvPr id="25" name="文本框 8"/>
          <p:cNvSpPr txBox="1"/>
          <p:nvPr/>
        </p:nvSpPr>
        <p:spPr>
          <a:xfrm>
            <a:off x="520736" y="15293279"/>
            <a:ext cx="13955854" cy="866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1207" indent="-281207" defTabSz="431964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4000" b="1" kern="0" dirty="0">
                <a:solidFill>
                  <a:srgbClr val="000000"/>
                </a:solidFill>
                <a:latin typeface="Calibri" pitchFamily="34" charset="0"/>
                <a:ea typeface="宋体"/>
                <a:cs typeface="Calibri" panose="020F0502020204030204" pitchFamily="34" charset="0"/>
              </a:rPr>
              <a:t>Segment size (bytes) obeys Gaussian Distribution </a:t>
            </a:r>
            <a:r>
              <a:rPr lang="en-US" altLang="zh-CN" sz="3543" baseline="30000" dirty="0">
                <a:solidFill>
                  <a:prstClr val="black"/>
                </a:solidFill>
              </a:rPr>
              <a:t>[</a:t>
            </a:r>
            <a:r>
              <a:rPr lang="en-US" altLang="zh-CN" sz="3543" baseline="30000" dirty="0" smtClean="0">
                <a:solidFill>
                  <a:prstClr val="black"/>
                </a:solidFill>
              </a:rPr>
              <a:t>1]</a:t>
            </a:r>
          </a:p>
          <a:p>
            <a:pPr marL="281207" indent="-281207" defTabSz="431964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3543" b="1" kern="0" baseline="30000" dirty="0">
              <a:solidFill>
                <a:prstClr val="black"/>
              </a:solidFill>
              <a:latin typeface="Calibri" pitchFamily="34" charset="0"/>
              <a:ea typeface="宋体"/>
              <a:cs typeface="Calibri" panose="020F0502020204030204" pitchFamily="34" charset="0"/>
            </a:endParaRPr>
          </a:p>
          <a:p>
            <a:pPr marL="281207" indent="-281207" defTabSz="431964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3543" b="1" kern="0" baseline="30000" dirty="0" smtClean="0">
              <a:solidFill>
                <a:prstClr val="black"/>
              </a:solidFill>
              <a:latin typeface="Calibri" pitchFamily="34" charset="0"/>
              <a:ea typeface="宋体"/>
              <a:cs typeface="Calibri" panose="020F0502020204030204" pitchFamily="34" charset="0"/>
            </a:endParaRPr>
          </a:p>
          <a:p>
            <a:pPr marL="281207" indent="-281207" defTabSz="431964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3543" b="1" kern="0" baseline="30000" dirty="0">
              <a:solidFill>
                <a:prstClr val="black"/>
              </a:solidFill>
              <a:latin typeface="Calibri" pitchFamily="34" charset="0"/>
              <a:ea typeface="宋体"/>
              <a:cs typeface="Calibri" panose="020F0502020204030204" pitchFamily="34" charset="0"/>
            </a:endParaRPr>
          </a:p>
          <a:p>
            <a:pPr marL="281207" indent="-281207" defTabSz="431964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4000" b="1" kern="0" dirty="0" smtClean="0">
                <a:solidFill>
                  <a:srgbClr val="000000"/>
                </a:solidFill>
                <a:latin typeface="Calibri" pitchFamily="34" charset="0"/>
                <a:ea typeface="宋体"/>
                <a:cs typeface="Calibri" panose="020F0502020204030204" pitchFamily="34" charset="0"/>
              </a:rPr>
              <a:t>Stall </a:t>
            </a:r>
            <a:r>
              <a:rPr lang="en-US" altLang="zh-CN" sz="4000" b="1" kern="0" dirty="0">
                <a:solidFill>
                  <a:srgbClr val="000000"/>
                </a:solidFill>
                <a:latin typeface="Calibri" pitchFamily="34" charset="0"/>
                <a:ea typeface="宋体"/>
                <a:cs typeface="Calibri" panose="020F0502020204030204" pitchFamily="34" charset="0"/>
              </a:rPr>
              <a:t>probability</a:t>
            </a:r>
          </a:p>
          <a:p>
            <a:pPr defTabSz="4319646" fontAlgn="base">
              <a:spcBef>
                <a:spcPct val="0"/>
              </a:spcBef>
              <a:spcAft>
                <a:spcPct val="0"/>
              </a:spcAft>
            </a:pPr>
            <a:endParaRPr lang="en-US" altLang="zh-CN" sz="3543" dirty="0">
              <a:solidFill>
                <a:prstClr val="black"/>
              </a:solidFill>
            </a:endParaRPr>
          </a:p>
          <a:p>
            <a:pPr defTabSz="4319646" fontAlgn="base">
              <a:spcBef>
                <a:spcPct val="0"/>
              </a:spcBef>
              <a:spcAft>
                <a:spcPct val="0"/>
              </a:spcAft>
            </a:pPr>
            <a:endParaRPr lang="en-US" altLang="zh-CN" sz="3543" dirty="0">
              <a:solidFill>
                <a:prstClr val="black"/>
              </a:solidFill>
            </a:endParaRPr>
          </a:p>
          <a:p>
            <a:pPr defTabSz="4319646" fontAlgn="base">
              <a:spcBef>
                <a:spcPct val="0"/>
              </a:spcBef>
              <a:spcAft>
                <a:spcPct val="0"/>
              </a:spcAft>
            </a:pPr>
            <a:endParaRPr lang="en-US" altLang="zh-CN" sz="2800" dirty="0">
              <a:solidFill>
                <a:prstClr val="black"/>
              </a:solidFill>
            </a:endParaRPr>
          </a:p>
          <a:p>
            <a:pPr defTabSz="4319646" fontAlgn="base">
              <a:spcBef>
                <a:spcPct val="0"/>
              </a:spcBef>
              <a:spcAft>
                <a:spcPct val="0"/>
              </a:spcAft>
            </a:pPr>
            <a:endParaRPr lang="en-US" altLang="zh-CN" sz="2800" dirty="0">
              <a:solidFill>
                <a:prstClr val="black"/>
              </a:solidFill>
            </a:endParaRPr>
          </a:p>
          <a:p>
            <a:pPr defTabSz="4319646" fontAlgn="base">
              <a:spcBef>
                <a:spcPct val="0"/>
              </a:spcBef>
              <a:spcAft>
                <a:spcPct val="0"/>
              </a:spcAft>
            </a:pPr>
            <a:endParaRPr lang="en-US" altLang="zh-CN" sz="2800" dirty="0">
              <a:solidFill>
                <a:prstClr val="black"/>
              </a:solidFill>
            </a:endParaRPr>
          </a:p>
          <a:p>
            <a:pPr defTabSz="4319646" fontAlgn="base">
              <a:spcBef>
                <a:spcPct val="0"/>
              </a:spcBef>
              <a:spcAft>
                <a:spcPct val="0"/>
              </a:spcAft>
            </a:pPr>
            <a:endParaRPr lang="en-US" altLang="zh-CN" sz="2800" dirty="0">
              <a:solidFill>
                <a:prstClr val="black"/>
              </a:solidFill>
            </a:endParaRPr>
          </a:p>
          <a:p>
            <a:pPr defTabSz="4319646" fontAlgn="base">
              <a:spcBef>
                <a:spcPct val="0"/>
              </a:spcBef>
              <a:spcAft>
                <a:spcPct val="0"/>
              </a:spcAft>
            </a:pPr>
            <a:endParaRPr lang="en-US" altLang="zh-CN" sz="3543" dirty="0">
              <a:solidFill>
                <a:prstClr val="black"/>
              </a:solidFill>
            </a:endParaRPr>
          </a:p>
          <a:p>
            <a:pPr marL="281207" indent="-281207" defTabSz="431964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4000" b="1" kern="0" dirty="0">
                <a:solidFill>
                  <a:srgbClr val="000000"/>
                </a:solidFill>
                <a:latin typeface="Calibri" pitchFamily="34" charset="0"/>
                <a:ea typeface="宋体"/>
                <a:cs typeface="Calibri" panose="020F0502020204030204" pitchFamily="34" charset="0"/>
              </a:rPr>
              <a:t>Stall duration</a:t>
            </a:r>
          </a:p>
          <a:p>
            <a:pPr defTabSz="4319646" fontAlgn="base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prstClr val="black"/>
              </a:solidFill>
            </a:endParaRPr>
          </a:p>
          <a:p>
            <a:pPr defTabSz="4319646" fontAlgn="base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prstClr val="black"/>
              </a:solidFill>
            </a:endParaRPr>
          </a:p>
          <a:p>
            <a:pPr defTabSz="4319646" fontAlgn="base"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solidFill>
                <a:prstClr val="black"/>
              </a:solidFill>
            </a:endParaRPr>
          </a:p>
          <a:p>
            <a:pPr marL="281207" indent="-281207" defTabSz="431964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4000" b="1" kern="0" dirty="0">
                <a:solidFill>
                  <a:srgbClr val="000000"/>
                </a:solidFill>
                <a:latin typeface="Calibri" pitchFamily="34" charset="0"/>
                <a:ea typeface="宋体"/>
                <a:cs typeface="Calibri" panose="020F0502020204030204" pitchFamily="34" charset="0"/>
              </a:rPr>
              <a:t>Predict real-time </a:t>
            </a:r>
            <a:r>
              <a:rPr lang="en-US" altLang="zh-CN" sz="4000" b="1" kern="0" dirty="0" err="1">
                <a:solidFill>
                  <a:srgbClr val="000000"/>
                </a:solidFill>
                <a:latin typeface="Calibri" pitchFamily="34" charset="0"/>
                <a:ea typeface="宋体"/>
                <a:cs typeface="Calibri" panose="020F0502020204030204" pitchFamily="34" charset="0"/>
              </a:rPr>
              <a:t>QoE</a:t>
            </a:r>
            <a:r>
              <a:rPr lang="en-US" altLang="zh-CN" sz="4000" b="1" kern="0" dirty="0">
                <a:solidFill>
                  <a:srgbClr val="000000"/>
                </a:solidFill>
                <a:latin typeface="Calibri" pitchFamily="34" charset="0"/>
                <a:ea typeface="宋体"/>
                <a:cs typeface="Calibri" panose="020F0502020204030204" pitchFamily="34" charset="0"/>
              </a:rPr>
              <a:t> impairment [2]due to stall via  (1)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538908"/>
              </p:ext>
            </p:extLst>
          </p:nvPr>
        </p:nvGraphicFramePr>
        <p:xfrm>
          <a:off x="1943662" y="16017544"/>
          <a:ext cx="7920000" cy="79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公式" r:id="rId12" imgW="2590560" imgH="228600" progId="Equation.3">
                  <p:embed/>
                </p:oleObj>
              </mc:Choice>
              <mc:Fallback>
                <p:oleObj name="公式" r:id="rId12" imgW="2590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43662" y="16017544"/>
                        <a:ext cx="7920000" cy="796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254089"/>
              </p:ext>
            </p:extLst>
          </p:nvPr>
        </p:nvGraphicFramePr>
        <p:xfrm>
          <a:off x="1601328" y="23804642"/>
          <a:ext cx="11432224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14" imgW="3682800" imgH="266400" progId="Equation.DSMT4">
                  <p:embed/>
                </p:oleObj>
              </mc:Choice>
              <mc:Fallback>
                <p:oleObj name="Equation" r:id="rId14" imgW="3682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01328" y="23804642"/>
                        <a:ext cx="11432224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6"/>
          <a:srcRect b="28731"/>
          <a:stretch/>
        </p:blipFill>
        <p:spPr>
          <a:xfrm>
            <a:off x="2021317" y="17419250"/>
            <a:ext cx="7185745" cy="3535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3"/>
              <p:cNvSpPr txBox="1"/>
              <p:nvPr/>
            </p:nvSpPr>
            <p:spPr>
              <a:xfrm>
                <a:off x="10630494" y="17279885"/>
                <a:ext cx="5628917" cy="2332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54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54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354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3543" dirty="0">
                    <a:solidFill>
                      <a:prstClr val="black"/>
                    </a:solidFill>
                  </a:rPr>
                  <a:t> : playback threshold</a:t>
                </a:r>
              </a:p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zh-CN" altLang="en-US" sz="3543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3543" dirty="0">
                    <a:solidFill>
                      <a:prstClr val="black"/>
                    </a:solidFill>
                  </a:rPr>
                  <a:t> : duration of a segment</a:t>
                </a:r>
              </a:p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54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54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54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3543" dirty="0">
                    <a:solidFill>
                      <a:prstClr val="black"/>
                    </a:solidFill>
                  </a:rPr>
                  <a:t> : bit-rate of level </a:t>
                </a:r>
                <a14:m>
                  <m:oMath xmlns:m="http://schemas.openxmlformats.org/officeDocument/2006/math">
                    <m:r>
                      <a:rPr lang="en-US" altLang="zh-CN" sz="3543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3543" dirty="0">
                  <a:solidFill>
                    <a:prstClr val="black"/>
                  </a:solidFill>
                </a:endParaRPr>
              </a:p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936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858" y="17557900"/>
                <a:ext cx="5719657" cy="2369880"/>
              </a:xfrm>
              <a:prstGeom prst="rect">
                <a:avLst/>
              </a:prstGeom>
              <a:blipFill rotWithShape="0">
                <a:blip r:embed="rId17"/>
                <a:stretch>
                  <a:fillRect t="-3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12"/>
              <p:cNvSpPr txBox="1"/>
              <p:nvPr/>
            </p:nvSpPr>
            <p:spPr>
              <a:xfrm>
                <a:off x="10579803" y="19049159"/>
                <a:ext cx="5628917" cy="2877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54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54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54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altLang="zh-CN" sz="3543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543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543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543" dirty="0">
                    <a:solidFill>
                      <a:prstClr val="black"/>
                    </a:solidFill>
                  </a:rPr>
                  <a:t>: estimated bandwidth</a:t>
                </a:r>
              </a:p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CN" sz="3543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𝐵𝑢𝑓𝑓𝑒𝑟</m:t>
                    </m:r>
                    <m:r>
                      <a:rPr lang="en-US" altLang="zh-CN" sz="3543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543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543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543" dirty="0">
                    <a:solidFill>
                      <a:prstClr val="black"/>
                    </a:solidFill>
                  </a:rPr>
                  <a:t> : current buffer of client</a:t>
                </a:r>
              </a:p>
              <a:p>
                <a:pPr defTabSz="4319646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936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50" y="19355693"/>
                <a:ext cx="5719657" cy="2923877"/>
              </a:xfrm>
              <a:prstGeom prst="rect">
                <a:avLst/>
              </a:prstGeom>
              <a:blipFill rotWithShape="0">
                <a:blip r:embed="rId18"/>
                <a:stretch>
                  <a:fillRect l="-3305" t="-3125" r="-3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1317866" y="21611337"/>
            <a:ext cx="12677823" cy="1512000"/>
            <a:chOff x="1638705" y="23725977"/>
            <a:chExt cx="12517826" cy="1558585"/>
          </a:xfrm>
        </p:grpSpPr>
        <p:graphicFrame>
          <p:nvGraphicFramePr>
            <p:cNvPr id="27" name="对象 26"/>
            <p:cNvGraphicFramePr>
              <a:graphicFrameLocks noChangeAspect="1"/>
            </p:cNvGraphicFramePr>
            <p:nvPr>
              <p:extLst/>
            </p:nvPr>
          </p:nvGraphicFramePr>
          <p:xfrm>
            <a:off x="1638705" y="23725977"/>
            <a:ext cx="10915111" cy="1558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Equation" r:id="rId19" imgW="3060360" imgH="482400" progId="Equation.DSMT4">
                    <p:embed/>
                  </p:oleObj>
                </mc:Choice>
                <mc:Fallback>
                  <p:oleObj name="Equation" r:id="rId19" imgW="30603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8705" y="23725977"/>
                          <a:ext cx="10915111" cy="155858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13096901" y="24134918"/>
              <a:ext cx="1059630" cy="6650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431964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936" dirty="0">
                  <a:solidFill>
                    <a:prstClr val="black"/>
                  </a:solidFill>
                </a:rPr>
                <a:t>(1)</a:t>
              </a:r>
              <a:endParaRPr lang="zh-CN" altLang="en-US" sz="3936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0317800" y="16804868"/>
            <a:ext cx="5931253" cy="46168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584" indent="-265584" algn="ctr" defTabSz="846744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zh-CN" altLang="en-US" sz="3543" b="1" kern="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0338" y="24142728"/>
            <a:ext cx="14810915" cy="7335767"/>
            <a:chOff x="330995" y="25548381"/>
            <a:chExt cx="16684892" cy="10892088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995" y="25548381"/>
              <a:ext cx="12619942" cy="1089208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2015612" y="28929898"/>
              <a:ext cx="5000275" cy="338751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431964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prstClr val="black"/>
                  </a:solidFill>
                </a:rPr>
                <a:t>Predicted Stall duration</a:t>
              </a:r>
            </a:p>
            <a:p>
              <a:pPr defTabSz="431964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i="1" dirty="0">
                  <a:solidFill>
                    <a:prstClr val="black"/>
                  </a:solidFill>
                </a:rPr>
                <a:t>τ </a:t>
              </a:r>
              <a:r>
                <a:rPr lang="en-US" altLang="zh-CN" sz="3200" dirty="0">
                  <a:solidFill>
                    <a:prstClr val="black"/>
                  </a:solidFill>
                </a:rPr>
                <a:t>= 2s</a:t>
              </a:r>
            </a:p>
            <a:p>
              <a:pPr defTabSz="431964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i="1" dirty="0" err="1">
                  <a:solidFill>
                    <a:prstClr val="black"/>
                  </a:solidFill>
                </a:rPr>
                <a:t>BW</a:t>
              </a:r>
              <a:r>
                <a:rPr lang="en-US" altLang="zh-CN" sz="3200" i="1" baseline="-25000" dirty="0" err="1">
                  <a:solidFill>
                    <a:prstClr val="black"/>
                  </a:solidFill>
                </a:rPr>
                <a:t>est</a:t>
              </a:r>
              <a:r>
                <a:rPr lang="en-US" altLang="zh-CN" sz="3200" dirty="0">
                  <a:solidFill>
                    <a:prstClr val="black"/>
                  </a:solidFill>
                </a:rPr>
                <a:t>=2Mbps</a:t>
              </a:r>
            </a:p>
            <a:p>
              <a:pPr defTabSz="431964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i="1" dirty="0" err="1">
                  <a:solidFill>
                    <a:prstClr val="black"/>
                  </a:solidFill>
                </a:rPr>
                <a:t>b</a:t>
              </a:r>
              <a:r>
                <a:rPr lang="en-US" altLang="zh-CN" sz="3200" i="1" baseline="-25000" dirty="0" err="1">
                  <a:solidFill>
                    <a:prstClr val="black"/>
                  </a:solidFill>
                </a:rPr>
                <a:t>l</a:t>
              </a:r>
              <a:r>
                <a:rPr lang="en-US" altLang="zh-CN" sz="3200" dirty="0">
                  <a:solidFill>
                    <a:prstClr val="black"/>
                  </a:solidFill>
                </a:rPr>
                <a:t>=2Mbps</a:t>
              </a:r>
              <a:endParaRPr lang="zh-CN" altLang="en-US" sz="3200" dirty="0">
                <a:solidFill>
                  <a:prstClr val="black"/>
                </a:solidFill>
              </a:endParaRPr>
            </a:p>
          </p:txBody>
        </p:sp>
      </p:grpSp>
      <p:sp>
        <p:nvSpPr>
          <p:cNvPr id="39" name="Lekerekített téglalap 9"/>
          <p:cNvSpPr/>
          <p:nvPr/>
        </p:nvSpPr>
        <p:spPr>
          <a:xfrm>
            <a:off x="2150742" y="31607346"/>
            <a:ext cx="12988685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34" tIns="68568" rIns="137134" bIns="68568" anchor="ctr"/>
          <a:lstStyle/>
          <a:p>
            <a:pPr algn="ctr" defTabSz="6261310"/>
            <a:r>
              <a:rPr lang="en-US" altLang="zh-CN" sz="5314" b="1" dirty="0" err="1">
                <a:solidFill>
                  <a:srgbClr val="FFFFFF"/>
                </a:solidFill>
              </a:rPr>
              <a:t>QoE</a:t>
            </a:r>
            <a:r>
              <a:rPr lang="en-US" altLang="zh-CN" sz="5314" b="1" dirty="0">
                <a:solidFill>
                  <a:srgbClr val="FFFFFF"/>
                </a:solidFill>
              </a:rPr>
              <a:t>-based bitrate adaptation of DASH</a:t>
            </a: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803185"/>
              </p:ext>
            </p:extLst>
          </p:nvPr>
        </p:nvGraphicFramePr>
        <p:xfrm>
          <a:off x="872556" y="33000931"/>
          <a:ext cx="11075151" cy="8861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Visio" r:id="rId22" imgW="6219808" imgH="5057822" progId="Visio.Drawing.15">
                  <p:embed/>
                </p:oleObj>
              </mc:Choice>
              <mc:Fallback>
                <p:oleObj name="Visio" r:id="rId22" imgW="6219808" imgH="505782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72556" y="33000931"/>
                        <a:ext cx="11075151" cy="8861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图表 40"/>
          <p:cNvGraphicFramePr>
            <a:graphicFrameLocks/>
          </p:cNvGraphicFramePr>
          <p:nvPr>
            <p:extLst/>
          </p:nvPr>
        </p:nvGraphicFramePr>
        <p:xfrm>
          <a:off x="16159029" y="6312362"/>
          <a:ext cx="10174399" cy="6885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54609" y="32877492"/>
            <a:ext cx="6057629" cy="39304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31964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black"/>
                </a:solidFill>
              </a:rPr>
              <a:t>Select</a:t>
            </a:r>
            <a:r>
              <a:rPr lang="en-US" altLang="zh-CN" sz="2755" dirty="0">
                <a:solidFill>
                  <a:prstClr val="black"/>
                </a:solidFill>
              </a:rPr>
              <a:t> bitrate level </a:t>
            </a:r>
            <a:r>
              <a:rPr lang="en-US" altLang="zh-CN" sz="2755" i="1" dirty="0" err="1">
                <a:solidFill>
                  <a:srgbClr val="FF0000"/>
                </a:solidFill>
              </a:rPr>
              <a:t>l</a:t>
            </a:r>
            <a:r>
              <a:rPr lang="en-US" altLang="zh-CN" sz="2755" i="1" baseline="-25000" dirty="0" err="1">
                <a:solidFill>
                  <a:srgbClr val="FF0000"/>
                </a:solidFill>
              </a:rPr>
              <a:t>selected</a:t>
            </a:r>
            <a:r>
              <a:rPr lang="en-US" altLang="zh-CN" sz="2755" i="1" dirty="0">
                <a:solidFill>
                  <a:srgbClr val="FF0000"/>
                </a:solidFill>
              </a:rPr>
              <a:t>(i)</a:t>
            </a:r>
            <a:r>
              <a:rPr lang="en-US" altLang="zh-CN" sz="2755" dirty="0">
                <a:solidFill>
                  <a:prstClr val="black"/>
                </a:solidFill>
              </a:rPr>
              <a:t> for  requesting segment </a:t>
            </a:r>
            <a:r>
              <a:rPr lang="en-US" altLang="zh-CN" sz="2755" i="1" dirty="0">
                <a:solidFill>
                  <a:srgbClr val="FF0000"/>
                </a:solidFill>
              </a:rPr>
              <a:t>i</a:t>
            </a:r>
            <a:r>
              <a:rPr lang="en-US" altLang="zh-CN" sz="2755" dirty="0">
                <a:solidFill>
                  <a:prstClr val="black"/>
                </a:solidFill>
              </a:rPr>
              <a:t>, according to:</a:t>
            </a:r>
          </a:p>
          <a:p>
            <a:pPr marL="281207" indent="-281207" defTabSz="4319646"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Font typeface="Arial" panose="020B0604020202020204" pitchFamily="34" charset="0"/>
              <a:buChar char="−"/>
            </a:pPr>
            <a:r>
              <a:rPr lang="en-US" altLang="zh-CN" sz="2755" i="1" dirty="0" err="1">
                <a:solidFill>
                  <a:srgbClr val="FF0000"/>
                </a:solidFill>
              </a:rPr>
              <a:t>QoS</a:t>
            </a:r>
            <a:r>
              <a:rPr lang="en-US" altLang="zh-CN" sz="2755" i="1" baseline="-25000" dirty="0" err="1">
                <a:solidFill>
                  <a:srgbClr val="FF0000"/>
                </a:solidFill>
              </a:rPr>
              <a:t>Net</a:t>
            </a:r>
            <a:r>
              <a:rPr lang="en-US" altLang="zh-CN" sz="2755" i="1" dirty="0">
                <a:solidFill>
                  <a:srgbClr val="FF0000"/>
                </a:solidFill>
              </a:rPr>
              <a:t>(i) </a:t>
            </a:r>
            <a:r>
              <a:rPr lang="en-US" altLang="zh-CN" sz="2755" i="1" dirty="0">
                <a:solidFill>
                  <a:prstClr val="black"/>
                </a:solidFill>
              </a:rPr>
              <a:t>: </a:t>
            </a:r>
            <a:r>
              <a:rPr lang="en-US" altLang="zh-CN" sz="2755" dirty="0">
                <a:solidFill>
                  <a:prstClr val="black"/>
                </a:solidFill>
              </a:rPr>
              <a:t>network condition;</a:t>
            </a:r>
          </a:p>
          <a:p>
            <a:pPr marL="281207" indent="-281207" defTabSz="4319646"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Font typeface="Arial" panose="020B0604020202020204" pitchFamily="34" charset="0"/>
              <a:buChar char="−"/>
            </a:pPr>
            <a:r>
              <a:rPr lang="en-US" altLang="zh-CN" sz="2755" i="1" dirty="0">
                <a:solidFill>
                  <a:srgbClr val="FF0000"/>
                </a:solidFill>
              </a:rPr>
              <a:t>S(i): </a:t>
            </a:r>
            <a:r>
              <a:rPr lang="en-US" altLang="zh-CN" sz="2755" dirty="0">
                <a:solidFill>
                  <a:prstClr val="black"/>
                </a:solidFill>
              </a:rPr>
              <a:t>DASH client state(buffer </a:t>
            </a:r>
            <a:r>
              <a:rPr lang="en-US" altLang="zh-CN" sz="2755" dirty="0" err="1">
                <a:solidFill>
                  <a:prstClr val="black"/>
                </a:solidFill>
              </a:rPr>
              <a:t>length.etc</a:t>
            </a:r>
            <a:r>
              <a:rPr lang="en-US" altLang="zh-CN" sz="2755" i="1" dirty="0">
                <a:solidFill>
                  <a:prstClr val="black"/>
                </a:solidFill>
              </a:rPr>
              <a:t>);</a:t>
            </a:r>
          </a:p>
          <a:p>
            <a:pPr marL="281207" indent="-281207" defTabSz="4319646"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Font typeface="Arial" panose="020B0604020202020204" pitchFamily="34" charset="0"/>
              <a:buChar char="−"/>
            </a:pPr>
            <a:r>
              <a:rPr lang="en-US" altLang="zh-CN" sz="2755" i="1" dirty="0">
                <a:solidFill>
                  <a:srgbClr val="FF0000"/>
                </a:solidFill>
              </a:rPr>
              <a:t>KPI</a:t>
            </a:r>
            <a:r>
              <a:rPr lang="en-US" altLang="zh-CN" sz="2755" i="1" baseline="-25000" dirty="0">
                <a:solidFill>
                  <a:srgbClr val="FF0000"/>
                </a:solidFill>
              </a:rPr>
              <a:t>DASH</a:t>
            </a:r>
            <a:r>
              <a:rPr lang="en-US" altLang="zh-CN" sz="2755" i="1" dirty="0">
                <a:solidFill>
                  <a:srgbClr val="FF0000"/>
                </a:solidFill>
              </a:rPr>
              <a:t>(i-1): </a:t>
            </a:r>
            <a:r>
              <a:rPr lang="en-US" altLang="zh-CN" sz="2755" dirty="0">
                <a:solidFill>
                  <a:prstClr val="black"/>
                </a:solidFill>
              </a:rPr>
              <a:t>previous KPIs of DASH</a:t>
            </a:r>
            <a:r>
              <a:rPr lang="en-US" altLang="zh-CN" sz="2755" i="1" dirty="0">
                <a:solidFill>
                  <a:prstClr val="black"/>
                </a:solidFill>
              </a:rPr>
              <a:t>( stall, initial delay, level variation  etc.).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16893" y="7214600"/>
            <a:ext cx="5131139" cy="2553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31964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prstClr val="black"/>
                </a:solidFill>
              </a:rPr>
              <a:t>Overall Optimization</a:t>
            </a:r>
            <a:r>
              <a:rPr lang="en-US" altLang="zh-CN" sz="3600" baseline="30000" dirty="0">
                <a:solidFill>
                  <a:prstClr val="black"/>
                </a:solidFill>
              </a:rPr>
              <a:t>[1] </a:t>
            </a:r>
            <a:r>
              <a:rPr lang="en-US" altLang="zh-CN" sz="3600" dirty="0">
                <a:solidFill>
                  <a:prstClr val="black"/>
                </a:solidFill>
              </a:rPr>
              <a:t>: theoretical upper bound under a given bandwidth variation scenario.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58801" y="33548579"/>
            <a:ext cx="12756962" cy="63607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31964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43" dirty="0">
                <a:solidFill>
                  <a:srgbClr val="FF0000"/>
                </a:solidFill>
              </a:rPr>
              <a:t>When bitrate adaptation is smoother, fairness and efficiency are less</a:t>
            </a:r>
            <a:endParaRPr lang="zh-CN" altLang="en-US" sz="3543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58687" y="40664404"/>
            <a:ext cx="13732185" cy="5149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31964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55" i="1" dirty="0">
                <a:solidFill>
                  <a:prstClr val="black"/>
                </a:solidFill>
              </a:rPr>
              <a:t>Smooth window size</a:t>
            </a:r>
            <a:r>
              <a:rPr lang="en-US" altLang="zh-CN" sz="2755" dirty="0">
                <a:solidFill>
                  <a:prstClr val="black"/>
                </a:solidFill>
              </a:rPr>
              <a:t>: The number of segments which is involved in bandwidth estimation. </a:t>
            </a:r>
            <a:endParaRPr lang="zh-CN" altLang="en-US" sz="2755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22513" y="41355254"/>
            <a:ext cx="15448706" cy="1363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defTabSz="431964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55" dirty="0">
                <a:solidFill>
                  <a:prstClr val="black"/>
                </a:solidFill>
              </a:rPr>
              <a:t>[1] Dmitri </a:t>
            </a:r>
            <a:r>
              <a:rPr lang="en-US" altLang="zh-CN" sz="2755" dirty="0" err="1">
                <a:solidFill>
                  <a:prstClr val="black"/>
                </a:solidFill>
              </a:rPr>
              <a:t>Jarnikov</a:t>
            </a:r>
            <a:r>
              <a:rPr lang="en-US" altLang="zh-CN" sz="2755" dirty="0">
                <a:solidFill>
                  <a:prstClr val="black"/>
                </a:solidFill>
              </a:rPr>
              <a:t> et al, "Client intelligence for adaptive streaming solutions “, 2011.</a:t>
            </a:r>
          </a:p>
          <a:p>
            <a:pPr algn="just" defTabSz="431964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55" dirty="0">
                <a:solidFill>
                  <a:prstClr val="black"/>
                </a:solidFill>
              </a:rPr>
              <a:t>[2] Yao Liu et al,” User Experience Modeling for DASH Video” ,2013.</a:t>
            </a:r>
          </a:p>
          <a:p>
            <a:pPr algn="just" defTabSz="431964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55" dirty="0">
                <a:solidFill>
                  <a:prstClr val="black"/>
                </a:solidFill>
              </a:rPr>
              <a:t>[3] </a:t>
            </a:r>
            <a:r>
              <a:rPr lang="en-US" altLang="zh-CN" sz="2755" dirty="0" err="1">
                <a:solidFill>
                  <a:prstClr val="black"/>
                </a:solidFill>
              </a:rPr>
              <a:t>Dongeun</a:t>
            </a:r>
            <a:r>
              <a:rPr lang="en-US" altLang="zh-CN" sz="2755" dirty="0">
                <a:solidFill>
                  <a:prstClr val="black"/>
                </a:solidFill>
              </a:rPr>
              <a:t> </a:t>
            </a:r>
            <a:r>
              <a:rPr lang="en-US" altLang="zh-CN" sz="2755" dirty="0" err="1">
                <a:solidFill>
                  <a:prstClr val="black"/>
                </a:solidFill>
              </a:rPr>
              <a:t>Suh</a:t>
            </a:r>
            <a:r>
              <a:rPr lang="en-US" altLang="zh-CN" sz="2755" dirty="0">
                <a:solidFill>
                  <a:prstClr val="black"/>
                </a:solidFill>
              </a:rPr>
              <a:t> et al, "</a:t>
            </a:r>
            <a:r>
              <a:rPr lang="en-US" altLang="zh-CN" sz="2755" dirty="0" err="1">
                <a:solidFill>
                  <a:prstClr val="black"/>
                </a:solidFill>
              </a:rPr>
              <a:t>QoE</a:t>
            </a:r>
            <a:r>
              <a:rPr lang="en-US" altLang="zh-CN" sz="2755" dirty="0">
                <a:solidFill>
                  <a:prstClr val="black"/>
                </a:solidFill>
              </a:rPr>
              <a:t>-enhanced Adaptation Algorithm over DASH for Multimedia Streaming" 2014.</a:t>
            </a:r>
          </a:p>
        </p:txBody>
      </p:sp>
    </p:spTree>
    <p:extLst>
      <p:ext uri="{BB962C8B-B14F-4D97-AF65-F5344CB8AC3E}">
        <p14:creationId xmlns:p14="http://schemas.microsoft.com/office/powerpoint/2010/main" val="33855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marL="269875" indent="-269875" defTabSz="860425" eaLnBrk="0" fontAlgn="base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000000"/>
          </a:buClr>
          <a:buSzPct val="100000"/>
          <a:buFontTx/>
          <a:buChar char="•"/>
          <a:defRPr sz="3600" b="1" kern="0" dirty="0" smtClean="0">
            <a:solidFill>
              <a:srgbClr val="000000"/>
            </a:solidFill>
            <a:latin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marL="1143000" indent="-1143000">
          <a:buFont typeface="Arial" pitchFamily="34" charset="0"/>
          <a:buChar char="•"/>
          <a:defRPr sz="3600" b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814</Words>
  <Application>Microsoft Office PowerPoint</Application>
  <PresentationFormat>自定义</PresentationFormat>
  <Paragraphs>208</Paragraphs>
  <Slides>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宋体</vt:lpstr>
      <vt:lpstr>Arial</vt:lpstr>
      <vt:lpstr>Calibri</vt:lpstr>
      <vt:lpstr>Cambria Math</vt:lpstr>
      <vt:lpstr>Times New Roman</vt:lpstr>
      <vt:lpstr>Office-téma</vt:lpstr>
      <vt:lpstr>公式</vt:lpstr>
      <vt:lpstr>Equation</vt:lpstr>
      <vt:lpstr>Visio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shen</dc:creator>
  <cp:lastModifiedBy>DELL</cp:lastModifiedBy>
  <cp:revision>14</cp:revision>
  <dcterms:created xsi:type="dcterms:W3CDTF">2014-11-15T02:42:29Z</dcterms:created>
  <dcterms:modified xsi:type="dcterms:W3CDTF">2014-11-17T11:17:08Z</dcterms:modified>
</cp:coreProperties>
</file>