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7" r:id="rId2"/>
    <p:sldId id="344" r:id="rId3"/>
    <p:sldId id="345" r:id="rId4"/>
    <p:sldId id="348" r:id="rId5"/>
    <p:sldId id="349" r:id="rId6"/>
    <p:sldId id="347" r:id="rId7"/>
    <p:sldId id="340" r:id="rId8"/>
    <p:sldId id="351" r:id="rId9"/>
    <p:sldId id="350" r:id="rId10"/>
    <p:sldId id="341" r:id="rId11"/>
    <p:sldId id="343" r:id="rId12"/>
    <p:sldId id="352" r:id="rId13"/>
    <p:sldId id="353" r:id="rId14"/>
    <p:sldId id="331" r:id="rId15"/>
    <p:sldId id="332" r:id="rId16"/>
    <p:sldId id="346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78D85BA-9A3B-450E-9E62-466E10A98812}">
          <p14:sldIdLst>
            <p14:sldId id="257"/>
            <p14:sldId id="344"/>
            <p14:sldId id="345"/>
            <p14:sldId id="348"/>
            <p14:sldId id="349"/>
            <p14:sldId id="347"/>
            <p14:sldId id="340"/>
            <p14:sldId id="351"/>
            <p14:sldId id="350"/>
            <p14:sldId id="341"/>
            <p14:sldId id="343"/>
            <p14:sldId id="352"/>
            <p14:sldId id="353"/>
            <p14:sldId id="331"/>
            <p14:sldId id="332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E3E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52" autoAdjust="0"/>
  </p:normalViewPr>
  <p:slideViewPr>
    <p:cSldViewPr>
      <p:cViewPr varScale="1">
        <p:scale>
          <a:sx n="80" d="100"/>
          <a:sy n="80" d="100"/>
        </p:scale>
        <p:origin x="118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1974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0.107.35.102\liyuchen&#30340;&#25991;&#26723;&#22791;&#20221;\3_&#39033;&#30446;&#25991;&#26723;\&#24072;&#22992;&#30340;&#21338;&#22763;&#35770;&#25991;%20QoE&#27979;&#35797;\&#24635;&#20307;&#27979;&#35797;&#32467;&#2652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10.107.35.102\liyuchen&#30340;&#25991;&#26723;&#22791;&#20221;\3_&#39033;&#30446;&#25991;&#26723;\&#24072;&#22992;&#30340;&#21338;&#22763;&#35770;&#25991;%20QoE&#27979;&#35797;\&#24635;&#20307;&#27979;&#35797;&#32467;&#2652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10.107.35.102\liyuchen&#30340;&#25991;&#26723;&#22791;&#20221;\3_&#39033;&#30446;&#25991;&#26723;\&#24072;&#22992;&#30340;&#21338;&#22763;&#35770;&#25991;%20QoE&#27979;&#35797;\&#24635;&#20307;&#27979;&#35797;&#32467;&#2652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10.107.35.102\liyuchen&#30340;&#25991;&#26723;&#22791;&#20221;\3_&#39033;&#30446;&#25991;&#26723;\&#24072;&#22992;&#30340;&#21338;&#22763;&#35770;&#25991;%20QoE&#27979;&#35797;\&#24635;&#20307;&#27979;&#35797;&#32467;&#2652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\Desktop\gt\QoEscor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分项分析!$A$2:$A$10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</c:numCache>
            </c:numRef>
          </c:xVal>
          <c:yVal>
            <c:numRef>
              <c:f>分项分析!$B$2:$B$10</c:f>
              <c:numCache>
                <c:formatCode>General</c:formatCode>
                <c:ptCount val="9"/>
                <c:pt idx="0">
                  <c:v>4.4000000000000004</c:v>
                </c:pt>
                <c:pt idx="1">
                  <c:v>4.2941176470588234</c:v>
                </c:pt>
                <c:pt idx="2">
                  <c:v>4.25</c:v>
                </c:pt>
                <c:pt idx="3">
                  <c:v>4</c:v>
                </c:pt>
                <c:pt idx="4">
                  <c:v>3.9</c:v>
                </c:pt>
                <c:pt idx="5">
                  <c:v>3.7</c:v>
                </c:pt>
                <c:pt idx="6">
                  <c:v>3.6111111111111112</c:v>
                </c:pt>
                <c:pt idx="7">
                  <c:v>3.55</c:v>
                </c:pt>
                <c:pt idx="8">
                  <c:v>3.4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0682336"/>
        <c:axId val="220681216"/>
      </c:scatterChart>
      <c:valAx>
        <c:axId val="220682336"/>
        <c:scaling>
          <c:orientation val="minMax"/>
          <c:max val="1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Initial Delay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0681216"/>
        <c:crosses val="autoZero"/>
        <c:crossBetween val="midCat"/>
      </c:valAx>
      <c:valAx>
        <c:axId val="220681216"/>
        <c:scaling>
          <c:orientation val="minMax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MOS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06823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分项分析!$A$17:$A$25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</c:numCache>
            </c:numRef>
          </c:xVal>
          <c:yVal>
            <c:numRef>
              <c:f>分项分析!$B$17:$B$25</c:f>
              <c:numCache>
                <c:formatCode>General</c:formatCode>
                <c:ptCount val="9"/>
                <c:pt idx="0">
                  <c:v>4.0588235294117645</c:v>
                </c:pt>
                <c:pt idx="1">
                  <c:v>4.117647058823529</c:v>
                </c:pt>
                <c:pt idx="2">
                  <c:v>4.05</c:v>
                </c:pt>
                <c:pt idx="3">
                  <c:v>3.7</c:v>
                </c:pt>
                <c:pt idx="4">
                  <c:v>3.4</c:v>
                </c:pt>
                <c:pt idx="5">
                  <c:v>3.65</c:v>
                </c:pt>
                <c:pt idx="6">
                  <c:v>3.1176470588235294</c:v>
                </c:pt>
                <c:pt idx="7">
                  <c:v>3.3</c:v>
                </c:pt>
                <c:pt idx="8">
                  <c:v>2.95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9275232"/>
        <c:axId val="258779568"/>
      </c:scatterChart>
      <c:valAx>
        <c:axId val="219275232"/>
        <c:scaling>
          <c:orientation val="minMax"/>
          <c:max val="1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Stall Duration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8779568"/>
        <c:crosses val="autoZero"/>
        <c:crossBetween val="midCat"/>
      </c:valAx>
      <c:valAx>
        <c:axId val="258779568"/>
        <c:scaling>
          <c:orientation val="minMax"/>
          <c:max val="5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MOS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9275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分项分析!$A$2:$A$10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</c:numCache>
            </c:numRef>
          </c:xVal>
          <c:yVal>
            <c:numRef>
              <c:f>分项分析!$B$2:$B$10</c:f>
              <c:numCache>
                <c:formatCode>General</c:formatCode>
                <c:ptCount val="9"/>
                <c:pt idx="0">
                  <c:v>4.4000000000000004</c:v>
                </c:pt>
                <c:pt idx="1">
                  <c:v>4.2941176470588234</c:v>
                </c:pt>
                <c:pt idx="2">
                  <c:v>4.25</c:v>
                </c:pt>
                <c:pt idx="3">
                  <c:v>4</c:v>
                </c:pt>
                <c:pt idx="4">
                  <c:v>3.9</c:v>
                </c:pt>
                <c:pt idx="5">
                  <c:v>3.7</c:v>
                </c:pt>
                <c:pt idx="6">
                  <c:v>3.6111111111111112</c:v>
                </c:pt>
                <c:pt idx="7">
                  <c:v>3.55</c:v>
                </c:pt>
                <c:pt idx="8">
                  <c:v>3.4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8781808"/>
        <c:axId val="258782368"/>
      </c:scatterChart>
      <c:valAx>
        <c:axId val="258781808"/>
        <c:scaling>
          <c:orientation val="minMax"/>
          <c:max val="1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Initial Delay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8782368"/>
        <c:crosses val="autoZero"/>
        <c:crossBetween val="midCat"/>
      </c:valAx>
      <c:valAx>
        <c:axId val="258782368"/>
        <c:scaling>
          <c:orientation val="minMax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MOS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8781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分项分析!$A$17:$A$25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</c:numCache>
            </c:numRef>
          </c:xVal>
          <c:yVal>
            <c:numRef>
              <c:f>分项分析!$B$17:$B$25</c:f>
              <c:numCache>
                <c:formatCode>General</c:formatCode>
                <c:ptCount val="9"/>
                <c:pt idx="0">
                  <c:v>4.0588235294117645</c:v>
                </c:pt>
                <c:pt idx="1">
                  <c:v>4.117647058823529</c:v>
                </c:pt>
                <c:pt idx="2">
                  <c:v>4.05</c:v>
                </c:pt>
                <c:pt idx="3">
                  <c:v>3.7</c:v>
                </c:pt>
                <c:pt idx="4">
                  <c:v>3.4</c:v>
                </c:pt>
                <c:pt idx="5">
                  <c:v>3.65</c:v>
                </c:pt>
                <c:pt idx="6">
                  <c:v>3.1176470588235294</c:v>
                </c:pt>
                <c:pt idx="7">
                  <c:v>3.3</c:v>
                </c:pt>
                <c:pt idx="8">
                  <c:v>2.95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8784608"/>
        <c:axId val="258785168"/>
      </c:scatterChart>
      <c:valAx>
        <c:axId val="258784608"/>
        <c:scaling>
          <c:orientation val="minMax"/>
          <c:max val="1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Stall Duration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8785168"/>
        <c:crosses val="autoZero"/>
        <c:crossBetween val="midCat"/>
      </c:valAx>
      <c:valAx>
        <c:axId val="258785168"/>
        <c:scaling>
          <c:orientation val="minMax"/>
          <c:max val="5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MOS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8784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Compared Algorithm[2]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Fluctuation</c:v>
                </c:pt>
                <c:pt idx="1">
                  <c:v>Gradually Drop</c:v>
                </c:pt>
                <c:pt idx="2">
                  <c:v>Dramatically Drop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3.5773000000000001</c:v>
                </c:pt>
                <c:pt idx="1">
                  <c:v>3.3778000000000001</c:v>
                </c:pt>
                <c:pt idx="2">
                  <c:v>3.7343000000000002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Proposed Algorithm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Fluctuation</c:v>
                </c:pt>
                <c:pt idx="1">
                  <c:v>Gradually Drop</c:v>
                </c:pt>
                <c:pt idx="2">
                  <c:v>Dramatically Drop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3.7418999999999998</c:v>
                </c:pt>
                <c:pt idx="1">
                  <c:v>3.8380000000000001</c:v>
                </c:pt>
                <c:pt idx="2">
                  <c:v>3.9491999999999998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Overall Optimization*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Fluctuation</c:v>
                </c:pt>
                <c:pt idx="1">
                  <c:v>Gradually Drop</c:v>
                </c:pt>
                <c:pt idx="2">
                  <c:v>Dramatically Drop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3.7705000000000002</c:v>
                </c:pt>
                <c:pt idx="1">
                  <c:v>3.8405</c:v>
                </c:pt>
                <c:pt idx="2">
                  <c:v>3.9506000000000001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4206416"/>
        <c:axId val="264206976"/>
      </c:barChart>
      <c:catAx>
        <c:axId val="264206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Bandwidth Variation Scenarios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4206976"/>
        <c:crosses val="autoZero"/>
        <c:auto val="1"/>
        <c:lblAlgn val="ctr"/>
        <c:lblOffset val="100"/>
        <c:noMultiLvlLbl val="0"/>
      </c:catAx>
      <c:valAx>
        <c:axId val="264206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QoE</a:t>
                </a:r>
                <a:r>
                  <a:rPr lang="en-US" altLang="zh-CN" baseline="0"/>
                  <a:t> Scores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4206416"/>
        <c:crosses val="autoZero"/>
        <c:crossBetween val="between"/>
      </c:valAx>
      <c:spPr>
        <a:noFill/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</c:spPr>
    </c:plotArea>
    <c:legend>
      <c:legendPos val="b"/>
      <c:layout>
        <c:manualLayout>
          <c:xMode val="edge"/>
          <c:yMode val="edge"/>
          <c:x val="5.2953063532096917E-2"/>
          <c:y val="0.88259387042753668"/>
          <c:w val="0.89999979073519609"/>
          <c:h val="6.69983524859733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99F8F-BC51-42EE-BF8E-D3BBFCBAD529}" type="datetimeFigureOut">
              <a:rPr lang="zh-CN" altLang="en-US" smtClean="0"/>
              <a:pPr/>
              <a:t>2014/11/20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6B3B0-1A70-467A-9B8F-119BE3C95F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086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C01CB-0DA5-4F2E-96A0-68A2E713699B}" type="datetimeFigureOut">
              <a:rPr lang="zh-CN" altLang="en-US" smtClean="0"/>
              <a:pPr/>
              <a:t>2014/11/20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3DE30-8E43-402D-9630-82B0A3A7AA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70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Clr>
                <a:prstClr val="black"/>
              </a:buClr>
            </a:pPr>
            <a:fld id="{C3CF889A-681D-4EFA-8A29-6756AEE80CD0}" type="slidenum">
              <a:rPr lang="en-US" altLang="zh-CN" sz="1200" b="0">
                <a:solidFill>
                  <a:prstClr val="black"/>
                </a:solidFill>
                <a:latin typeface="Times New Roman" pitchFamily="18" charset="0"/>
              </a:rPr>
              <a:pPr>
                <a:buClr>
                  <a:prstClr val="black"/>
                </a:buClr>
              </a:pPr>
              <a:t>1</a:t>
            </a:fld>
            <a:endParaRPr lang="en-US" altLang="zh-CN" sz="1200" b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4050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sz="1200" dirty="0" smtClean="0"/>
              </a:p>
              <a:p>
                <a:endParaRPr lang="en-US" altLang="zh-CN" sz="12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i="0" smtClean="0">
                    <a:latin typeface="Cambria Math" panose="02040503050406030204" pitchFamily="18" charset="0"/>
                  </a:rPr>
                  <a:t>〖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𝑇𝐻〗_𝑃𝐵</a:t>
                </a:r>
                <a:r>
                  <a:rPr lang="en-US" altLang="zh-CN" sz="1200" dirty="0" smtClean="0"/>
                  <a:t> : playback threshold</a:t>
                </a:r>
              </a:p>
              <a:p>
                <a:r>
                  <a:rPr lang="en-US" altLang="zh-CN" sz="1200" i="0" smtClean="0">
                    <a:latin typeface="Cambria Math" panose="02040503050406030204" pitchFamily="18" charset="0"/>
                  </a:rPr>
                  <a:t>〖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𝐵𝑊〗_𝑒𝑠𝑡</a:t>
                </a:r>
                <a:r>
                  <a:rPr lang="en-US" altLang="zh-CN" sz="1200" dirty="0" smtClean="0"/>
                  <a:t>: estimated bandwidth</a:t>
                </a:r>
              </a:p>
              <a:p>
                <a:r>
                  <a:rPr lang="en-US" altLang="zh-CN" sz="1200" b="0" i="0" smtClean="0">
                    <a:latin typeface="Cambria Math" panose="02040503050406030204" pitchFamily="18" charset="0"/>
                  </a:rPr>
                  <a:t>𝐵𝑢𝑓𝑓𝑒𝑟</a:t>
                </a:r>
                <a:r>
                  <a:rPr lang="en-US" altLang="zh-CN" sz="1200" dirty="0" smtClean="0"/>
                  <a:t> : current buffer of client</a:t>
                </a:r>
              </a:p>
              <a:p>
                <a:r>
                  <a:rPr lang="zh-CN" altLang="en-US" sz="1200" i="0" smtClean="0">
                    <a:latin typeface="Cambria Math" panose="02040503050406030204" pitchFamily="18" charset="0"/>
                  </a:rPr>
                  <a:t>𝜏</a:t>
                </a:r>
                <a:r>
                  <a:rPr lang="en-US" altLang="zh-CN" sz="1200" dirty="0" smtClean="0"/>
                  <a:t> : duration of a segment</a:t>
                </a:r>
              </a:p>
              <a:p>
                <a:r>
                  <a:rPr lang="en-US" altLang="zh-CN" sz="1200" b="0" i="0" smtClean="0">
                    <a:latin typeface="Cambria Math" panose="02040503050406030204" pitchFamily="18" charset="0"/>
                  </a:rPr>
                  <a:t>𝑏_𝑙</a:t>
                </a:r>
                <a:r>
                  <a:rPr lang="en-US" altLang="zh-CN" sz="1200" dirty="0" smtClean="0"/>
                  <a:t> : bit-rate of level 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𝑙</a:t>
                </a:r>
                <a:endParaRPr lang="en-US" altLang="zh-CN" sz="12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168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719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876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827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96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651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491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64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dirty="0" smtClean="0">
                <a:solidFill>
                  <a:srgbClr val="FF0000"/>
                </a:solidFill>
                <a:cs typeface="+mn-cs"/>
              </a:rPr>
              <a:t>Irregular: bitrate switches frequently with huge amplitude</a:t>
            </a:r>
          </a:p>
          <a:p>
            <a:r>
              <a:rPr lang="en-US" altLang="zh-CN" dirty="0" err="1" smtClean="0"/>
              <a:t>QoE</a:t>
            </a:r>
            <a:r>
              <a:rPr lang="en-US" altLang="zh-CN" dirty="0" smtClean="0"/>
              <a:t> dash</a:t>
            </a:r>
            <a:r>
              <a:rPr lang="zh-CN" altLang="en-US" dirty="0" smtClean="0"/>
              <a:t>属于</a:t>
            </a:r>
            <a:r>
              <a:rPr lang="en-US" altLang="zh-CN" dirty="0" smtClean="0"/>
              <a:t>1-5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</a:pPr>
            <a:r>
              <a:rPr lang="en-US" altLang="zh-CN" sz="1600" b="0" dirty="0" smtClean="0"/>
              <a:t>35 test videos from both simulated environment and real network traces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</a:pPr>
            <a:r>
              <a:rPr lang="en-US" altLang="zh-CN" sz="1600" b="0" dirty="0" smtClean="0"/>
              <a:t>PCC= </a:t>
            </a:r>
            <a:r>
              <a:rPr lang="en-US" altLang="zh-CN" sz="1600" b="0" dirty="0" smtClean="0">
                <a:solidFill>
                  <a:srgbClr val="FF0000"/>
                </a:solidFill>
              </a:rPr>
              <a:t>0.92</a:t>
            </a:r>
            <a:r>
              <a:rPr lang="en-US" altLang="zh-CN" sz="1600" b="0" dirty="0" smtClean="0"/>
              <a:t>, RMSE = 0.14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721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dirty="0" smtClean="0">
                <a:solidFill>
                  <a:srgbClr val="FF0000"/>
                </a:solidFill>
                <a:cs typeface="+mn-cs"/>
              </a:rPr>
              <a:t>Irregular: bitrate switches frequently with huge amplitude</a:t>
            </a:r>
          </a:p>
          <a:p>
            <a:r>
              <a:rPr lang="en-US" altLang="zh-CN" dirty="0" err="1" smtClean="0"/>
              <a:t>QoE</a:t>
            </a:r>
            <a:r>
              <a:rPr lang="en-US" altLang="zh-CN" dirty="0" smtClean="0"/>
              <a:t> dash</a:t>
            </a:r>
            <a:r>
              <a:rPr lang="zh-CN" altLang="en-US" dirty="0" smtClean="0"/>
              <a:t>属于</a:t>
            </a:r>
            <a:r>
              <a:rPr lang="en-US" altLang="zh-CN" dirty="0" smtClean="0"/>
              <a:t>1-5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</a:pPr>
            <a:r>
              <a:rPr lang="en-US" altLang="zh-CN" sz="1600" b="0" dirty="0" smtClean="0"/>
              <a:t>35 test videos from both simulated environment and real network traces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</a:pPr>
            <a:r>
              <a:rPr lang="en-US" altLang="zh-CN" sz="1600" b="0" dirty="0" smtClean="0"/>
              <a:t>PCC= </a:t>
            </a:r>
            <a:r>
              <a:rPr lang="en-US" altLang="zh-CN" sz="1600" b="0" dirty="0" smtClean="0">
                <a:solidFill>
                  <a:srgbClr val="FF0000"/>
                </a:solidFill>
              </a:rPr>
              <a:t>0.92</a:t>
            </a:r>
            <a:r>
              <a:rPr lang="en-US" altLang="zh-CN" sz="1600" b="0" dirty="0" smtClean="0"/>
              <a:t>, RMSE = 0.14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825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dirty="0" smtClean="0">
                <a:solidFill>
                  <a:srgbClr val="FF0000"/>
                </a:solidFill>
                <a:cs typeface="+mn-cs"/>
              </a:rPr>
              <a:t>Irregular: bitrate switches frequently with huge amplitude</a:t>
            </a:r>
          </a:p>
          <a:p>
            <a:r>
              <a:rPr lang="en-US" altLang="zh-CN" dirty="0" err="1" smtClean="0"/>
              <a:t>QoE</a:t>
            </a:r>
            <a:r>
              <a:rPr lang="en-US" altLang="zh-CN" dirty="0" smtClean="0"/>
              <a:t> dash</a:t>
            </a:r>
            <a:r>
              <a:rPr lang="zh-CN" altLang="en-US" dirty="0" smtClean="0"/>
              <a:t>属于</a:t>
            </a:r>
            <a:r>
              <a:rPr lang="en-US" altLang="zh-CN" dirty="0" smtClean="0"/>
              <a:t>1-5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</a:pPr>
            <a:r>
              <a:rPr lang="en-US" altLang="zh-CN" sz="1600" b="0" dirty="0" smtClean="0"/>
              <a:t>35 test videos from both simulated environment and real network traces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</a:pPr>
            <a:r>
              <a:rPr lang="en-US" altLang="zh-CN" sz="1600" b="0" dirty="0" smtClean="0"/>
              <a:t>PCC= </a:t>
            </a:r>
            <a:r>
              <a:rPr lang="en-US" altLang="zh-CN" sz="1600" b="0" dirty="0" smtClean="0">
                <a:solidFill>
                  <a:srgbClr val="FF0000"/>
                </a:solidFill>
              </a:rPr>
              <a:t>0.92</a:t>
            </a:r>
            <a:r>
              <a:rPr lang="en-US" altLang="zh-CN" sz="1600" b="0" dirty="0" smtClean="0"/>
              <a:t>, RMSE = 0.14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675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C7AEC-D201-44E4-A22D-C828F1629F0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2014/11/20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DB106-9727-4625-9235-1267DE21D42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50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209B4-4BD4-40E9-BB12-3B9915EEFFD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2014/11/20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8E6F1-22B0-4BA6-9D58-FB76A1EF1D9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32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762000"/>
            <a:ext cx="2105025" cy="5403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762000"/>
            <a:ext cx="6167437" cy="5403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12BF5-12E1-46E5-9FB1-131CB98CE85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2014/11/20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E0356-D82B-4C0E-8ABD-00B449D8E9E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991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51300" y="762000"/>
            <a:ext cx="1063625" cy="515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48488" y="62372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795E7FF-FAD4-4DA4-980F-E71DC84E4774}" type="slidenum">
              <a:rPr lang="zh-CN" altLang="en-US"/>
              <a:pPr/>
              <a:t>‹#›</a:t>
            </a:fld>
            <a:endParaRPr lang="en-US" sz="1800" b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680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B896F-79C3-4843-A404-DC8FB762466D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2014/11/20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2C869-6489-4655-9496-D9217FA6FAA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6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C1777-60E1-44B2-A989-FD3BAE63B980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2014/11/20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C6EB4-29CE-4139-A5E2-836415B0D3D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1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35437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412875"/>
            <a:ext cx="4137025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61760-C55A-4AB9-8ABB-46347B8C62A7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2014/11/20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4D59E-C968-4AE8-BB2E-4C1FC6E9819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906F0-FC6C-449E-8D24-720B42C20E9D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2014/11/20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850C2-01E0-4777-9459-B4C9738F305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49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07A70-DD10-47E5-868C-C030DF947561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2014/11/20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FA2EC-3562-4E69-BC15-F305F3CF66B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0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CDC1B-E938-48EF-B464-C7ADC10A9FB8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2014/11/20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C386A-9EDC-49C0-AC51-C6A848B57C8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62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9889D-A008-426C-AD2B-0C3BC49E451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2014/11/20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839F9-736A-4B88-8D98-3EC44B09A05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48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42F12-B114-44B1-AB57-310309C8763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2014/11/20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A3FD4-E82B-4FF0-8888-9F8D35AE796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99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51300" y="762000"/>
            <a:ext cx="10636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1906" tIns="25398" rIns="61906" bIns="2539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Title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424862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76200" y="133350"/>
            <a:ext cx="39814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136525" y="104775"/>
            <a:ext cx="35147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8077200" y="6400800"/>
            <a:ext cx="919163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3595688" y="6553200"/>
            <a:ext cx="20478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56343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2372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ClrTx/>
              <a:buSzTx/>
              <a:defRPr kumimoji="1"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C62D6111-E219-4CBF-8E5B-6A020F8F6E51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7418" name="Picture 24" descr="bupt-logo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25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"/>
            <a:ext cx="22161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46" name="Rectangle 26"/>
          <p:cNvSpPr>
            <a:spLocks noChangeArrowheads="1"/>
          </p:cNvSpPr>
          <p:nvPr/>
        </p:nvSpPr>
        <p:spPr bwMode="auto">
          <a:xfrm>
            <a:off x="4343400" y="228600"/>
            <a:ext cx="47244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66" tIns="0" rIns="92066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1600" b="1" i="1" dirty="0">
                <a:solidFill>
                  <a:srgbClr val="0000FF"/>
                </a:solidFill>
              </a:rPr>
              <a:t> BUPT-QUALCOMM </a:t>
            </a:r>
            <a:r>
              <a:rPr kumimoji="1" lang="en-US" altLang="zh-CN" sz="1600" b="1" i="1" dirty="0" smtClean="0">
                <a:solidFill>
                  <a:srgbClr val="0000FF"/>
                </a:solidFill>
              </a:rPr>
              <a:t>Joint </a:t>
            </a:r>
            <a:r>
              <a:rPr kumimoji="1" lang="en-US" altLang="zh-CN" sz="1600" b="1" i="1" dirty="0">
                <a:solidFill>
                  <a:srgbClr val="0000FF"/>
                </a:solidFill>
              </a:rPr>
              <a:t>Research </a:t>
            </a:r>
            <a:r>
              <a:rPr kumimoji="1" lang="en-US" altLang="zh-CN" sz="1600" b="1" i="1" dirty="0" smtClean="0">
                <a:solidFill>
                  <a:srgbClr val="0000FF"/>
                </a:solidFill>
              </a:rPr>
              <a:t>Program</a:t>
            </a:r>
            <a:endParaRPr kumimoji="1" lang="en-US" altLang="zh-CN" sz="1600" b="1" i="1" dirty="0">
              <a:solidFill>
                <a:srgbClr val="0000FF"/>
              </a:solidFill>
            </a:endParaRP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en-US" altLang="zh-CN" sz="1600" b="1" i="1" dirty="0">
              <a:solidFill>
                <a:srgbClr val="0000FF"/>
              </a:solidFill>
            </a:endParaRPr>
          </a:p>
        </p:txBody>
      </p:sp>
      <p:sp>
        <p:nvSpPr>
          <p:cNvPr id="56347" name="Rectangle 27"/>
          <p:cNvSpPr>
            <a:spLocks noChangeArrowheads="1"/>
          </p:cNvSpPr>
          <p:nvPr/>
        </p:nvSpPr>
        <p:spPr bwMode="auto">
          <a:xfrm>
            <a:off x="1306513" y="609600"/>
            <a:ext cx="7151687" cy="50800"/>
          </a:xfrm>
          <a:prstGeom prst="rect">
            <a:avLst/>
          </a:prstGeom>
          <a:gradFill rotWithShape="0">
            <a:gsLst>
              <a:gs pos="0">
                <a:srgbClr val="00279F"/>
              </a:gs>
              <a:gs pos="100000">
                <a:srgbClr val="00279F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zh-CN" altLang="en-US" sz="28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88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/>
  <p:txStyles>
    <p:titleStyle>
      <a:lvl1pPr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2pPr>
      <a:lvl3pPr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3pPr>
      <a:lvl4pPr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4pPr>
      <a:lvl5pPr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5pPr>
      <a:lvl6pPr marL="457200"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6pPr>
      <a:lvl7pPr marL="914400"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7pPr>
      <a:lvl8pPr marL="1371600"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8pPr>
      <a:lvl9pPr marL="1828800"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9pPr>
    </p:titleStyle>
    <p:bodyStyle>
      <a:lvl1pPr marL="269875" indent="-26987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44525" indent="-214313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2400" b="1">
          <a:solidFill>
            <a:schemeClr val="tx1"/>
          </a:solidFill>
          <a:latin typeface="+mn-lt"/>
          <a:ea typeface="+mn-ea"/>
        </a:defRPr>
      </a:lvl2pPr>
      <a:lvl3pPr marL="1074738" indent="-214313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»"/>
        <a:defRPr b="1">
          <a:solidFill>
            <a:schemeClr val="tx1"/>
          </a:solidFill>
          <a:latin typeface="+mn-lt"/>
          <a:ea typeface="+mn-ea"/>
        </a:defRPr>
      </a:lvl3pPr>
      <a:lvl4pPr marL="1452563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•"/>
        <a:defRPr sz="1600" b="1">
          <a:solidFill>
            <a:schemeClr val="tx1"/>
          </a:solidFill>
          <a:latin typeface="+mn-lt"/>
          <a:ea typeface="+mn-ea"/>
        </a:defRPr>
      </a:lvl4pPr>
      <a:lvl5pPr marL="1881188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5pPr>
      <a:lvl6pPr marL="2338388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795588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252788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709988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26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e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24.wmf"/><Relationship Id="rId5" Type="http://schemas.openxmlformats.org/officeDocument/2006/relationships/image" Target="../media/image22.wmf"/><Relationship Id="rId15" Type="http://schemas.openxmlformats.org/officeDocument/2006/relationships/image" Target="../media/image24.png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22.pn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chart" Target="../charts/chart5.x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Visio___11111111.vsd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3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1.emf"/><Relationship Id="rId4" Type="http://schemas.openxmlformats.org/officeDocument/2006/relationships/image" Target="../media/image9.emf"/><Relationship Id="rId9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png"/><Relationship Id="rId7" Type="http://schemas.openxmlformats.org/officeDocument/2006/relationships/image" Target="../media/image1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png"/><Relationship Id="rId9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0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179512" y="1988840"/>
            <a:ext cx="8713787" cy="745136"/>
          </a:xfrm>
        </p:spPr>
        <p:txBody>
          <a:bodyPr wrap="square"/>
          <a:lstStyle/>
          <a:p>
            <a:pPr>
              <a:lnSpc>
                <a:spcPct val="125000"/>
              </a:lnSpc>
            </a:pPr>
            <a:r>
              <a:rPr lang="en-US" altLang="zh-CN" sz="4000" dirty="0" smtClean="0"/>
              <a:t>User Experience Study on DASH</a:t>
            </a:r>
            <a:endParaRPr lang="zh-CN" altLang="zh-CN" sz="4000" dirty="0" smtClean="0"/>
          </a:p>
        </p:txBody>
      </p:sp>
      <p:sp>
        <p:nvSpPr>
          <p:cNvPr id="18436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23528" y="3500636"/>
            <a:ext cx="8532000" cy="2160612"/>
          </a:xfrm>
        </p:spPr>
        <p:txBody>
          <a:bodyPr/>
          <a:lstStyle/>
          <a:p>
            <a:r>
              <a:rPr lang="en-US" altLang="zh-CN" sz="2000" dirty="0" smtClean="0"/>
              <a:t>Liu </a:t>
            </a:r>
            <a:r>
              <a:rPr lang="en-US" altLang="zh-CN" sz="2000" dirty="0" err="1" smtClean="0"/>
              <a:t>Yitong</a:t>
            </a:r>
            <a:r>
              <a:rPr lang="en-US" altLang="zh-CN" sz="2000" dirty="0" smtClean="0"/>
              <a:t>, Liu </a:t>
            </a:r>
            <a:r>
              <a:rPr lang="en-US" altLang="zh-CN" sz="2000" dirty="0" err="1" smtClean="0"/>
              <a:t>Hao</a:t>
            </a:r>
            <a:r>
              <a:rPr lang="en-US" altLang="zh-CN" sz="2000" dirty="0" smtClean="0"/>
              <a:t>, Shen Yun, Lin Qi, Shen </a:t>
            </a:r>
            <a:r>
              <a:rPr lang="en-US" altLang="zh-CN" sz="2000" dirty="0" err="1" smtClean="0"/>
              <a:t>Hui</a:t>
            </a:r>
            <a:r>
              <a:rPr lang="en-US" altLang="zh-CN" sz="2000" dirty="0" smtClean="0"/>
              <a:t>, Li </a:t>
            </a:r>
            <a:r>
              <a:rPr lang="en-US" altLang="zh-CN" sz="2000" dirty="0" err="1" smtClean="0"/>
              <a:t>Yuchen</a:t>
            </a:r>
            <a:endParaRPr lang="en-US" altLang="zh-CN" sz="2000" dirty="0"/>
          </a:p>
          <a:p>
            <a:r>
              <a:rPr lang="en-US" altLang="zh-CN" sz="2000" dirty="0" smtClean="0"/>
              <a:t>liuyitong@bupt.edu.cn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pPr algn="r"/>
            <a:r>
              <a:rPr lang="en-US" altLang="zh-CN" sz="2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Wireless Theories and Technologies Lab</a:t>
            </a:r>
          </a:p>
          <a:p>
            <a:pPr algn="r"/>
            <a:r>
              <a:rPr lang="en-US" altLang="zh-CN" sz="2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Beijing University of Posts and Telecommunications</a:t>
            </a:r>
            <a:endParaRPr lang="zh-CN" altLang="zh-CN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61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261" y="764704"/>
            <a:ext cx="7255179" cy="522190"/>
          </a:xfrm>
        </p:spPr>
        <p:txBody>
          <a:bodyPr/>
          <a:lstStyle/>
          <a:p>
            <a:r>
              <a:rPr lang="en-US" altLang="zh-CN" dirty="0" smtClean="0"/>
              <a:t>Stall Prediction of </a:t>
            </a:r>
            <a:r>
              <a:rPr lang="en-US" altLang="zh-CN" dirty="0"/>
              <a:t>DASH </a:t>
            </a:r>
            <a:r>
              <a:rPr lang="en-US" altLang="zh-CN" dirty="0" smtClean="0"/>
              <a:t>Service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7504" y="1412776"/>
            <a:ext cx="519679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Segment size (bytes) obeys Gaussian Distribution </a:t>
            </a:r>
            <a:r>
              <a:rPr lang="en-US" altLang="zh-CN" baseline="30000" dirty="0" smtClean="0">
                <a:solidFill>
                  <a:schemeClr val="bg2"/>
                </a:solidFill>
              </a:rPr>
              <a:t>[1]</a:t>
            </a:r>
            <a:r>
              <a:rPr lang="en-US" altLang="zh-CN" baseline="30000" dirty="0" smtClean="0"/>
              <a:t> 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</a:t>
            </a:r>
            <a:endParaRPr lang="en-US" altLang="zh-CN" sz="700" dirty="0" smtClean="0"/>
          </a:p>
          <a:p>
            <a:endParaRPr lang="en-US" altLang="zh-CN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Stall probability</a:t>
            </a:r>
            <a:endParaRPr lang="en-US" altLang="zh-CN" sz="12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Stall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Apply (5) into Ref.</a:t>
            </a:r>
            <a:r>
              <a:rPr lang="en-US" altLang="zh-CN" sz="1600" dirty="0" smtClean="0">
                <a:solidFill>
                  <a:schemeClr val="bg2"/>
                </a:solidFill>
              </a:rPr>
              <a:t>[2] </a:t>
            </a:r>
            <a:r>
              <a:rPr lang="en-US" altLang="zh-CN" sz="1600" dirty="0" smtClean="0"/>
              <a:t>to get the QoE impairment prediction of Stall 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338293"/>
              </p:ext>
            </p:extLst>
          </p:nvPr>
        </p:nvGraphicFramePr>
        <p:xfrm>
          <a:off x="899592" y="1772816"/>
          <a:ext cx="3620156" cy="317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61" name="公式" r:id="rId4" imgW="2590560" imgH="228600" progId="Equation.3">
                  <p:embed/>
                </p:oleObj>
              </mc:Choice>
              <mc:Fallback>
                <p:oleObj name="公式" r:id="rId4" imgW="25905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9592" y="1772816"/>
                        <a:ext cx="3620156" cy="317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036955"/>
              </p:ext>
            </p:extLst>
          </p:nvPr>
        </p:nvGraphicFramePr>
        <p:xfrm>
          <a:off x="703685" y="4390982"/>
          <a:ext cx="4062413" cy="580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62" name="Equation" r:id="rId6" imgW="3060360" imgH="482400" progId="Equation.DSMT4">
                  <p:embed/>
                </p:oleObj>
              </mc:Choice>
              <mc:Fallback>
                <p:oleObj name="Equation" r:id="rId6" imgW="30603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685" y="4390982"/>
                        <a:ext cx="4062413" cy="58007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470776" y="1441325"/>
                <a:ext cx="3382712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Stall occurs when the unequal (2) fits, i.e. </a:t>
                </a:r>
                <a:r>
                  <a:rPr lang="en-US" altLang="zh-CN" sz="1400" dirty="0" smtClean="0">
                    <a:solidFill>
                      <a:schemeClr val="bg2"/>
                    </a:solidFill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)≥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1400" dirty="0" smtClean="0">
                    <a:solidFill>
                      <a:schemeClr val="bg2"/>
                    </a:solidFill>
                  </a:rPr>
                  <a:t>, a stall will happen.</a:t>
                </a:r>
                <a:endParaRPr lang="zh-CN" altLang="en-US" sz="1400" baseline="-250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776" y="1441325"/>
                <a:ext cx="3382712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359" r="-3052" b="-1022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35496" y="6201050"/>
            <a:ext cx="5472608" cy="4308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zh-CN" sz="1100" dirty="0" smtClean="0"/>
              <a:t>[1] Dmitri </a:t>
            </a:r>
            <a:r>
              <a:rPr lang="en-US" altLang="zh-CN" sz="1100" dirty="0" err="1" smtClean="0"/>
              <a:t>Jarnikov</a:t>
            </a:r>
            <a:r>
              <a:rPr lang="en-US" altLang="zh-CN" sz="1100" dirty="0" smtClean="0"/>
              <a:t> et al, </a:t>
            </a:r>
            <a:r>
              <a:rPr lang="en-US" altLang="zh-CN" sz="1100" dirty="0"/>
              <a:t>"Client intelligence for adaptive streaming solutions “, </a:t>
            </a:r>
            <a:r>
              <a:rPr lang="en-US" altLang="zh-CN" sz="1100" dirty="0" smtClean="0"/>
              <a:t>2011</a:t>
            </a:r>
          </a:p>
          <a:p>
            <a:pPr algn="just"/>
            <a:r>
              <a:rPr lang="en-US" altLang="zh-CN" sz="1100" dirty="0" smtClean="0"/>
              <a:t>[2</a:t>
            </a:r>
            <a:r>
              <a:rPr lang="en-US" altLang="zh-CN" sz="1100" dirty="0"/>
              <a:t>] Yao Liu et al,” User Experience Modeling for DASH Video”</a:t>
            </a:r>
            <a:r>
              <a:rPr lang="en-US" altLang="zh-CN" sz="1100" dirty="0" smtClean="0"/>
              <a:t> ,2013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07230" y="17872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(1)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716016" y="244755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(2)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716016" y="3045797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(3)</a:t>
            </a:r>
            <a:endParaRPr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728232" y="357884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(4)</a:t>
            </a:r>
            <a:endParaRPr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716016" y="4520153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(5)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391162" y="2186280"/>
                <a:ext cx="184513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latin typeface="Cambria Math" panose="02040503050406030204" pitchFamily="18" charset="0"/>
                          </a:rPr>
                          <m:t>𝑇𝐻</m:t>
                        </m:r>
                      </m:e>
                      <m:sub>
                        <m:r>
                          <a:rPr lang="en-US" altLang="zh-CN" sz="1050" i="1">
                            <a:latin typeface="Cambria Math" panose="02040503050406030204" pitchFamily="18" charset="0"/>
                          </a:rPr>
                          <m:t>𝑃𝐵</m:t>
                        </m:r>
                      </m:sub>
                    </m:sSub>
                  </m:oMath>
                </a14:m>
                <a:r>
                  <a:rPr lang="en-US" altLang="zh-CN" sz="1050" dirty="0"/>
                  <a:t> : playback threshold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105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sz="1050" dirty="0"/>
                  <a:t> : duration of a segment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05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1050" dirty="0"/>
                  <a:t> : bit-rate of level </a:t>
                </a:r>
                <a14:m>
                  <m:oMath xmlns:m="http://schemas.openxmlformats.org/officeDocument/2006/math">
                    <m:r>
                      <a:rPr lang="en-US" altLang="zh-CN" sz="105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sz="1050" dirty="0"/>
              </a:p>
              <a:p>
                <a:endParaRPr lang="zh-CN" altLang="en-US" sz="105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162" y="2186280"/>
                <a:ext cx="1845134" cy="7386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4514850" y="3184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63" name="Equation" r:id="rId10" imgW="114120" imgH="177480" progId="Equation.DSMT4">
                  <p:embed/>
                </p:oleObj>
              </mc:Choice>
              <mc:Fallback>
                <p:oleObj name="Equation" r:id="rId10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14850" y="3184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449827"/>
              </p:ext>
            </p:extLst>
          </p:nvPr>
        </p:nvGraphicFramePr>
        <p:xfrm>
          <a:off x="107504" y="5672996"/>
          <a:ext cx="4608512" cy="348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64" name="Equation" r:id="rId12" imgW="3682800" imgH="266400" progId="Equation.DSMT4">
                  <p:embed/>
                </p:oleObj>
              </mc:Choice>
              <mc:Fallback>
                <p:oleObj name="Equation" r:id="rId12" imgW="36828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7504" y="5672996"/>
                        <a:ext cx="4608512" cy="348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4716016" y="567228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(6)</a:t>
            </a:r>
            <a:endParaRPr lang="zh-CN" altLang="en-US" sz="1200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092" y="2924944"/>
            <a:ext cx="4032985" cy="30930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796136" y="6093296"/>
                <a:ext cx="2232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Predicted stall duration: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12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sz="1200" dirty="0" smtClean="0"/>
                  <a:t>=2s,</a:t>
                </a:r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1200" dirty="0" smtClean="0"/>
                  <a:t>=2Mbps,</a:t>
                </a:r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𝑇𝐻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𝑃𝐵</m:t>
                        </m:r>
                      </m:sub>
                    </m:sSub>
                  </m:oMath>
                </a14:m>
                <a:r>
                  <a:rPr lang="en-US" altLang="zh-CN" sz="1200" dirty="0" smtClean="0"/>
                  <a:t>=8s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6093296"/>
                <a:ext cx="2232248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273" t="-2667" b="-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16"/>
          <a:srcRect b="28731"/>
          <a:stretch/>
        </p:blipFill>
        <p:spPr>
          <a:xfrm>
            <a:off x="968439" y="2370172"/>
            <a:ext cx="2543367" cy="15628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7452320" y="2168714"/>
                <a:ext cx="1401168" cy="90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latin typeface="Cambria Math" panose="02040503050406030204" pitchFamily="18" charset="0"/>
                          </a:rPr>
                          <m:t>𝐵𝑊</m:t>
                        </m:r>
                      </m:e>
                      <m:sub>
                        <m:r>
                          <a:rPr lang="en-US" altLang="zh-CN" sz="1050" i="1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  <m:r>
                      <a:rPr lang="en-US" altLang="zh-CN" sz="10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5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0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050" dirty="0"/>
                  <a:t>: estimated bandwidth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050" i="1">
                        <a:latin typeface="Cambria Math" panose="02040503050406030204" pitchFamily="18" charset="0"/>
                      </a:rPr>
                      <m:t>𝐵𝑢𝑓𝑓𝑒𝑟</m:t>
                    </m:r>
                    <m:r>
                      <a:rPr lang="en-US" altLang="zh-CN" sz="10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5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0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050" dirty="0"/>
                  <a:t> : current buffer of client</a:t>
                </a:r>
              </a:p>
              <a:p>
                <a:endParaRPr lang="zh-CN" altLang="en-US" sz="105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2168714"/>
                <a:ext cx="1401168" cy="90024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62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926557" y="1628800"/>
            <a:ext cx="4123583" cy="71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Performance simulation</a:t>
            </a:r>
          </a:p>
          <a:p>
            <a:pPr algn="r"/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*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Modify QoE model</a:t>
            </a:r>
            <a:r>
              <a:rPr lang="en-US" altLang="zh-CN" sz="1400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[1]  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into real-time </a:t>
            </a:r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</a:t>
            </a:r>
          </a:p>
          <a:p>
            <a:endParaRPr lang="zh-CN" altLang="en-US" sz="1600" baseline="30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9758" y="836712"/>
            <a:ext cx="7731271" cy="469868"/>
          </a:xfrm>
        </p:spPr>
        <p:txBody>
          <a:bodyPr/>
          <a:lstStyle/>
          <a:p>
            <a:r>
              <a:rPr lang="en-US" altLang="zh-CN" sz="3200" dirty="0"/>
              <a:t>QoE Based Bitrate Adaptation </a:t>
            </a:r>
            <a:r>
              <a:rPr lang="en-US" altLang="zh-CN" sz="3200" dirty="0" smtClean="0"/>
              <a:t>in DASH</a:t>
            </a:r>
            <a:endParaRPr lang="zh-CN" altLang="en-US"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059488" y="6237288"/>
            <a:ext cx="1905000" cy="457200"/>
          </a:xfrm>
        </p:spPr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823857"/>
              </p:ext>
            </p:extLst>
          </p:nvPr>
        </p:nvGraphicFramePr>
        <p:xfrm>
          <a:off x="151604" y="1462453"/>
          <a:ext cx="4527526" cy="3622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89" name="Visio" r:id="rId4" imgW="6219808" imgH="5057822" progId="Visio.Drawing.15">
                  <p:embed/>
                </p:oleObj>
              </mc:Choice>
              <mc:Fallback>
                <p:oleObj name="Visio" r:id="rId4" imgW="6219808" imgH="505782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604" y="1462453"/>
                        <a:ext cx="4527526" cy="3622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-36512" y="5157192"/>
            <a:ext cx="504056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Select bitrate </a:t>
            </a:r>
            <a:r>
              <a:rPr lang="en-US" altLang="zh-CN" sz="1600" dirty="0" smtClean="0"/>
              <a:t>level </a:t>
            </a:r>
            <a:r>
              <a:rPr lang="en-US" altLang="zh-CN" sz="1600" i="1" dirty="0" err="1">
                <a:solidFill>
                  <a:srgbClr val="FF0000"/>
                </a:solidFill>
              </a:rPr>
              <a:t>l</a:t>
            </a:r>
            <a:r>
              <a:rPr lang="en-US" altLang="zh-CN" sz="1600" i="1" baseline="-25000" dirty="0" err="1">
                <a:solidFill>
                  <a:srgbClr val="FF0000"/>
                </a:solidFill>
              </a:rPr>
              <a:t>selected</a:t>
            </a:r>
            <a:r>
              <a:rPr lang="en-US" altLang="zh-CN" sz="1600" i="1" dirty="0">
                <a:solidFill>
                  <a:srgbClr val="FF0000"/>
                </a:solidFill>
              </a:rPr>
              <a:t>(</a:t>
            </a:r>
            <a:r>
              <a:rPr lang="en-US" altLang="zh-CN" sz="1600" i="1" dirty="0" err="1">
                <a:solidFill>
                  <a:srgbClr val="FF0000"/>
                </a:solidFill>
              </a:rPr>
              <a:t>i</a:t>
            </a:r>
            <a:r>
              <a:rPr lang="en-US" altLang="zh-CN" sz="1600" i="1" dirty="0">
                <a:solidFill>
                  <a:srgbClr val="FF0000"/>
                </a:solidFill>
              </a:rPr>
              <a:t>)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for  </a:t>
            </a:r>
            <a:r>
              <a:rPr lang="en-US" altLang="zh-CN" sz="1600" dirty="0" smtClean="0"/>
              <a:t>requesting segment </a:t>
            </a:r>
            <a:r>
              <a:rPr lang="en-US" altLang="zh-CN" sz="1600" i="1" dirty="0" err="1">
                <a:solidFill>
                  <a:srgbClr val="FF0000"/>
                </a:solidFill>
              </a:rPr>
              <a:t>i</a:t>
            </a:r>
            <a:r>
              <a:rPr lang="en-US" altLang="zh-CN" sz="1600" dirty="0" smtClean="0"/>
              <a:t>, according </a:t>
            </a:r>
            <a:r>
              <a:rPr lang="en-US" altLang="zh-CN" sz="1600" dirty="0"/>
              <a:t>to: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−"/>
            </a:pPr>
            <a:r>
              <a:rPr lang="en-US" altLang="zh-CN" sz="1200" i="1" dirty="0" err="1">
                <a:solidFill>
                  <a:srgbClr val="FF0000"/>
                </a:solidFill>
              </a:rPr>
              <a:t>QoS</a:t>
            </a:r>
            <a:r>
              <a:rPr lang="en-US" altLang="zh-CN" sz="1200" i="1" baseline="-25000" dirty="0" err="1">
                <a:solidFill>
                  <a:srgbClr val="FF0000"/>
                </a:solidFill>
              </a:rPr>
              <a:t>Net</a:t>
            </a:r>
            <a:r>
              <a:rPr lang="en-US" altLang="zh-CN" sz="1200" i="1" dirty="0">
                <a:solidFill>
                  <a:srgbClr val="FF0000"/>
                </a:solidFill>
              </a:rPr>
              <a:t>(</a:t>
            </a:r>
            <a:r>
              <a:rPr lang="en-US" altLang="zh-CN" sz="1200" i="1" dirty="0" err="1">
                <a:solidFill>
                  <a:srgbClr val="FF0000"/>
                </a:solidFill>
              </a:rPr>
              <a:t>i</a:t>
            </a:r>
            <a:r>
              <a:rPr lang="en-US" altLang="zh-CN" sz="1200" i="1" dirty="0">
                <a:solidFill>
                  <a:srgbClr val="FF0000"/>
                </a:solidFill>
              </a:rPr>
              <a:t>) </a:t>
            </a:r>
            <a:r>
              <a:rPr lang="en-US" altLang="zh-CN" sz="1200" i="1" dirty="0" smtClean="0"/>
              <a:t>: </a:t>
            </a:r>
            <a:r>
              <a:rPr lang="en-US" altLang="zh-CN" sz="1200" dirty="0" smtClean="0"/>
              <a:t>network </a:t>
            </a:r>
            <a:r>
              <a:rPr lang="en-US" altLang="zh-CN" sz="1200" dirty="0"/>
              <a:t>condition;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−"/>
            </a:pPr>
            <a:r>
              <a:rPr lang="en-US" altLang="zh-CN" sz="1200" i="1" dirty="0">
                <a:solidFill>
                  <a:srgbClr val="FF0000"/>
                </a:solidFill>
              </a:rPr>
              <a:t>S(</a:t>
            </a:r>
            <a:r>
              <a:rPr lang="en-US" altLang="zh-CN" sz="1200" i="1" dirty="0" err="1">
                <a:solidFill>
                  <a:srgbClr val="FF0000"/>
                </a:solidFill>
              </a:rPr>
              <a:t>i</a:t>
            </a:r>
            <a:r>
              <a:rPr lang="en-US" altLang="zh-CN" sz="1200" i="1" dirty="0" smtClean="0">
                <a:solidFill>
                  <a:srgbClr val="FF0000"/>
                </a:solidFill>
              </a:rPr>
              <a:t>): </a:t>
            </a:r>
            <a:r>
              <a:rPr lang="en-US" altLang="zh-CN" sz="1200" dirty="0" smtClean="0"/>
              <a:t>DASH </a:t>
            </a:r>
            <a:r>
              <a:rPr lang="en-US" altLang="zh-CN" sz="1200" dirty="0"/>
              <a:t>client state(buffer </a:t>
            </a:r>
            <a:r>
              <a:rPr lang="en-US" altLang="zh-CN" sz="1200" dirty="0" err="1"/>
              <a:t>length.etc</a:t>
            </a:r>
            <a:r>
              <a:rPr lang="en-US" altLang="zh-CN" sz="1200" i="1" dirty="0"/>
              <a:t>);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−"/>
            </a:pPr>
            <a:r>
              <a:rPr lang="en-US" altLang="zh-CN" sz="1200" i="1" dirty="0">
                <a:solidFill>
                  <a:srgbClr val="FF0000"/>
                </a:solidFill>
              </a:rPr>
              <a:t>KPI</a:t>
            </a:r>
            <a:r>
              <a:rPr lang="en-US" altLang="zh-CN" sz="1200" i="1" baseline="-25000" dirty="0">
                <a:solidFill>
                  <a:srgbClr val="FF0000"/>
                </a:solidFill>
              </a:rPr>
              <a:t>DASH</a:t>
            </a:r>
            <a:r>
              <a:rPr lang="en-US" altLang="zh-CN" sz="1200" i="1" dirty="0">
                <a:solidFill>
                  <a:srgbClr val="FF0000"/>
                </a:solidFill>
              </a:rPr>
              <a:t>(i-1</a:t>
            </a:r>
            <a:r>
              <a:rPr lang="en-US" altLang="zh-CN" sz="1200" i="1" dirty="0" smtClean="0">
                <a:solidFill>
                  <a:srgbClr val="FF0000"/>
                </a:solidFill>
              </a:rPr>
              <a:t>): </a:t>
            </a:r>
            <a:r>
              <a:rPr lang="en-US" altLang="zh-CN" sz="1200" dirty="0" smtClean="0"/>
              <a:t>previous KPIs of DASH</a:t>
            </a:r>
            <a:r>
              <a:rPr lang="en-US" altLang="zh-CN" sz="1200" i="1" dirty="0" smtClean="0"/>
              <a:t>( stall, initial </a:t>
            </a:r>
            <a:r>
              <a:rPr lang="en-US" altLang="zh-CN" sz="1200" i="1" dirty="0"/>
              <a:t>delay</a:t>
            </a:r>
            <a:r>
              <a:rPr lang="en-US" altLang="zh-CN" sz="1200" i="1" dirty="0" smtClean="0"/>
              <a:t>, level </a:t>
            </a:r>
            <a:r>
              <a:rPr lang="en-US" altLang="zh-CN" sz="1200" i="1" dirty="0"/>
              <a:t>variation </a:t>
            </a:r>
            <a:r>
              <a:rPr lang="en-US" altLang="zh-CN" sz="1200" i="1" dirty="0" smtClean="0"/>
              <a:t> etc.).</a:t>
            </a:r>
            <a:endParaRPr lang="en-US" altLang="zh-CN" sz="1200" i="1" dirty="0"/>
          </a:p>
          <a:p>
            <a:r>
              <a:rPr lang="en-US" altLang="zh-CN" sz="1200" dirty="0" smtClean="0"/>
              <a:t>Orient to maximize use experience</a:t>
            </a:r>
            <a:endParaRPr lang="zh-CN" altLang="en-US" sz="1200" dirty="0"/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/>
          </p:nvPr>
        </p:nvGraphicFramePr>
        <p:xfrm>
          <a:off x="4519949" y="2162597"/>
          <a:ext cx="4444539" cy="2808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926557" y="5589240"/>
            <a:ext cx="3672408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zh-CN" sz="1000" dirty="0" smtClean="0"/>
              <a:t>[</a:t>
            </a:r>
            <a:r>
              <a:rPr lang="en-US" altLang="zh-CN" sz="1000" dirty="0"/>
              <a:t>1] Yao Liu et al,” User Experience Modeling for DASH Video” ,</a:t>
            </a:r>
            <a:r>
              <a:rPr lang="en-US" altLang="zh-CN" sz="1000" dirty="0" smtClean="0"/>
              <a:t>2013.</a:t>
            </a:r>
          </a:p>
          <a:p>
            <a:pPr algn="just"/>
            <a:r>
              <a:rPr lang="en-US" altLang="zh-CN" sz="1000" dirty="0" smtClean="0"/>
              <a:t>[2] </a:t>
            </a:r>
            <a:r>
              <a:rPr lang="en-US" altLang="zh-CN" sz="1000" dirty="0" err="1"/>
              <a:t>Dongeun</a:t>
            </a:r>
            <a:r>
              <a:rPr lang="en-US" altLang="zh-CN" sz="1000" dirty="0"/>
              <a:t> </a:t>
            </a:r>
            <a:r>
              <a:rPr lang="en-US" altLang="zh-CN" sz="1000" dirty="0" err="1" smtClean="0"/>
              <a:t>Suh</a:t>
            </a:r>
            <a:r>
              <a:rPr lang="en-US" altLang="zh-CN" sz="1000" dirty="0" smtClean="0"/>
              <a:t> et al, </a:t>
            </a:r>
            <a:r>
              <a:rPr lang="en-US" altLang="zh-CN" sz="1000" dirty="0"/>
              <a:t>"QoE-enhanced Adaptation Algorithm over DASH </a:t>
            </a:r>
            <a:r>
              <a:rPr lang="en-US" altLang="zh-CN" sz="1000" dirty="0" smtClean="0"/>
              <a:t>for Multimedia </a:t>
            </a:r>
            <a:r>
              <a:rPr lang="en-US" altLang="zh-CN" sz="1000" dirty="0"/>
              <a:t>Streaming" </a:t>
            </a:r>
            <a:r>
              <a:rPr lang="en-US" altLang="zh-CN" sz="1000" dirty="0" smtClean="0"/>
              <a:t>2014.</a:t>
            </a:r>
          </a:p>
          <a:p>
            <a:pPr algn="just"/>
            <a:r>
              <a:rPr lang="en-US" altLang="zh-CN" sz="1000" dirty="0" smtClean="0"/>
              <a:t>[3</a:t>
            </a:r>
            <a:r>
              <a:rPr lang="en-US" altLang="zh-CN" sz="1000" dirty="0"/>
              <a:t>] Dmitri </a:t>
            </a:r>
            <a:r>
              <a:rPr lang="en-US" altLang="zh-CN" sz="1000" dirty="0" err="1"/>
              <a:t>Jarnikov</a:t>
            </a:r>
            <a:r>
              <a:rPr lang="en-US" altLang="zh-CN" sz="1000" dirty="0"/>
              <a:t> et al, "Client intelligence for adaptive streaming solutions “, </a:t>
            </a:r>
            <a:r>
              <a:rPr lang="en-US" altLang="zh-CN" sz="1000" dirty="0" smtClean="0"/>
              <a:t>2011</a:t>
            </a:r>
            <a:r>
              <a:rPr lang="en-US" altLang="zh-CN" sz="1000" dirty="0"/>
              <a:t>.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001620" y="4850576"/>
            <a:ext cx="403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/>
                </a:solidFill>
              </a:rPr>
              <a:t>*</a:t>
            </a:r>
            <a:r>
              <a:rPr lang="en-US" altLang="zh-CN" sz="1400" dirty="0" smtClean="0"/>
              <a:t>Overall Optimization</a:t>
            </a:r>
            <a:r>
              <a:rPr lang="en-US" altLang="zh-CN" sz="1400" baseline="30000" dirty="0" smtClean="0"/>
              <a:t>[3] </a:t>
            </a:r>
            <a:r>
              <a:rPr lang="en-US" altLang="zh-CN" sz="1400" dirty="0" smtClean="0"/>
              <a:t>: theoretical upper bound under a given bandwidth variation scenario.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10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109663" y="765175"/>
            <a:ext cx="6946900" cy="520700"/>
          </a:xfrm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Bandwidth Estimation in DASH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39725" y="1414463"/>
            <a:ext cx="4076700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/>
              <a:t>Step1:</a:t>
            </a:r>
            <a:r>
              <a:rPr lang="en-US"/>
              <a:t> Variation pattern detection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95288" y="1917700"/>
            <a:ext cx="58324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CV(i)</a:t>
            </a:r>
            <a:r>
              <a:rPr lang="en-US" sz="1600"/>
              <a:t>: Coefficient Variation of last </a:t>
            </a:r>
            <a:r>
              <a:rPr lang="en-US" sz="1600">
                <a:solidFill>
                  <a:schemeClr val="bg2"/>
                </a:solidFill>
              </a:rPr>
              <a:t>n</a:t>
            </a:r>
            <a:r>
              <a:rPr lang="en-US" sz="1600"/>
              <a:t> segments' throughput</a:t>
            </a:r>
          </a:p>
          <a:p>
            <a:r>
              <a:rPr lang="en-US" sz="1600">
                <a:solidFill>
                  <a:schemeClr val="bg2"/>
                </a:solidFill>
              </a:rPr>
              <a:t>S(i)</a:t>
            </a:r>
            <a:r>
              <a:rPr lang="en-US" sz="1600"/>
              <a:t>: Standard variation of last </a:t>
            </a:r>
            <a:r>
              <a:rPr lang="en-US" sz="1600">
                <a:solidFill>
                  <a:schemeClr val="bg2"/>
                </a:solidFill>
              </a:rPr>
              <a:t>n</a:t>
            </a:r>
            <a:r>
              <a:rPr lang="en-US" sz="1600"/>
              <a:t> segments' throughput</a:t>
            </a:r>
          </a:p>
          <a:p>
            <a:r>
              <a:rPr lang="en-US" sz="1600">
                <a:solidFill>
                  <a:schemeClr val="bg2"/>
                </a:solidFill>
              </a:rPr>
              <a:t>T(i)</a:t>
            </a:r>
            <a:r>
              <a:rPr lang="en-US" sz="1600"/>
              <a:t>: Average of last </a:t>
            </a:r>
            <a:r>
              <a:rPr lang="en-US" sz="1600">
                <a:solidFill>
                  <a:schemeClr val="bg2"/>
                </a:solidFill>
              </a:rPr>
              <a:t>n</a:t>
            </a:r>
            <a:r>
              <a:rPr lang="en-US" sz="1600"/>
              <a:t> segments' throughput</a:t>
            </a:r>
            <a:endParaRPr lang="zh-CN" altLang="en-US" sz="1600"/>
          </a:p>
        </p:txBody>
      </p:sp>
      <p:pic>
        <p:nvPicPr>
          <p:cNvPr id="3077" name="Picture 5" descr="c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854325"/>
            <a:ext cx="13477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8" name="Picture 6" descr="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2713038"/>
            <a:ext cx="3635375" cy="98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9" name="Picture 7" descr="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0" y="2855913"/>
            <a:ext cx="2424113" cy="86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95536" y="4722813"/>
            <a:ext cx="40195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/>
              <a:t>Step2: </a:t>
            </a:r>
            <a:r>
              <a:rPr lang="en-US" dirty="0"/>
              <a:t>Bandwidth computation</a:t>
            </a:r>
            <a:endParaRPr lang="zh-CN" altLang="en-US" dirty="0"/>
          </a:p>
        </p:txBody>
      </p:sp>
      <p:pic>
        <p:nvPicPr>
          <p:cNvPr id="3081" name="Picture 9" descr="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489" y="5230142"/>
            <a:ext cx="33448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 descr="b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39" y="5233317"/>
            <a:ext cx="3040063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396875" y="3789040"/>
            <a:ext cx="8747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dirty="0"/>
              <a:t>The small value of </a:t>
            </a:r>
            <a:r>
              <a:rPr lang="en-US" sz="1600" dirty="0">
                <a:solidFill>
                  <a:schemeClr val="bg2"/>
                </a:solidFill>
              </a:rPr>
              <a:t>CV (</a:t>
            </a:r>
            <a:r>
              <a:rPr lang="en-US" sz="1600" dirty="0" err="1">
                <a:solidFill>
                  <a:schemeClr val="bg2"/>
                </a:solidFill>
              </a:rPr>
              <a:t>i</a:t>
            </a:r>
            <a:r>
              <a:rPr lang="en-US" sz="1600" dirty="0">
                <a:solidFill>
                  <a:schemeClr val="bg2"/>
                </a:solidFill>
              </a:rPr>
              <a:t>) </a:t>
            </a:r>
            <a:r>
              <a:rPr lang="en-US" sz="1600" dirty="0"/>
              <a:t>reflects a slight fluctuation of throughput or outliers within a short term; </a:t>
            </a:r>
          </a:p>
          <a:p>
            <a:r>
              <a:rPr lang="en-US" sz="1600" dirty="0"/>
              <a:t>The big value reflects a persistent large variation of available bandwidth.</a:t>
            </a:r>
          </a:p>
        </p:txBody>
      </p:sp>
    </p:spTree>
    <p:extLst>
      <p:ext uri="{BB962C8B-B14F-4D97-AF65-F5344CB8AC3E}">
        <p14:creationId xmlns:p14="http://schemas.microsoft.com/office/powerpoint/2010/main" val="629133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FEAC0-3C3B-41D5-8DF8-EA3FB25A2BEA}" type="slidenum">
              <a:rPr lang="zh-CN" altLang="en-US"/>
              <a:pPr/>
              <a:t>13</a:t>
            </a:fld>
            <a:endParaRPr 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109663" y="964084"/>
            <a:ext cx="6946900" cy="5207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Bandwidth Estimation in DASH</a:t>
            </a:r>
          </a:p>
        </p:txBody>
      </p:sp>
      <p:sp>
        <p:nvSpPr>
          <p:cNvPr id="4099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396875" y="1557462"/>
            <a:ext cx="8456613" cy="2873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717" tIns="42858" rIns="85717" bIns="42858"/>
          <a:lstStyle/>
          <a:p>
            <a:r>
              <a:rPr lang="zh-CN" altLang="en-US" sz="2000" b="0" dirty="0"/>
              <a:t>2 typical scenarios(compare our method with VLC method)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600" b="0" dirty="0"/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600" b="0" dirty="0"/>
          </a:p>
        </p:txBody>
      </p:sp>
      <p:pic>
        <p:nvPicPr>
          <p:cNvPr id="4100" name="Picture 4" descr="pic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988840"/>
            <a:ext cx="5875338" cy="392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 txBox="1">
            <a:spLocks noChangeArrowheads="1"/>
          </p:cNvSpPr>
          <p:nvPr/>
        </p:nvSpPr>
        <p:spPr bwMode="auto">
          <a:xfrm>
            <a:off x="-252537" y="2204864"/>
            <a:ext cx="3672409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FontTx/>
              <a:buNone/>
            </a:pPr>
            <a:r>
              <a:rPr lang="zh-CN" altLang="en-US" sz="1800" b="0" kern="0" dirty="0" smtClean="0"/>
              <a:t>Bandwidth estimation with our method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1600" b="0" kern="0" dirty="0" smtClean="0"/>
              <a:t>Long-term variation within a wide range – </a:t>
            </a:r>
            <a:r>
              <a:rPr lang="zh-CN" altLang="en-US" sz="1600" b="0" kern="0" dirty="0" smtClean="0">
                <a:solidFill>
                  <a:srgbClr val="00B0F0"/>
                </a:solidFill>
              </a:rPr>
              <a:t>Response quickly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1600" b="0" kern="0" dirty="0" smtClean="0"/>
              <a:t>Short-term fluctuation within a narrow range – </a:t>
            </a:r>
            <a:r>
              <a:rPr lang="zh-CN" altLang="en-US" sz="1600" b="0" kern="0" dirty="0" smtClean="0">
                <a:solidFill>
                  <a:srgbClr val="00B0F0"/>
                </a:solidFill>
              </a:rPr>
              <a:t>Keep stable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0" kern="0" dirty="0" smtClean="0"/>
              <a:t>Bitrate selection with our method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0" kern="0" dirty="0" smtClean="0"/>
              <a:t>– Appropriate switch without frequent fluctations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0" kern="0" dirty="0" smtClean="0"/>
              <a:t>Buffer with our method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0" kern="0" dirty="0" smtClean="0"/>
              <a:t>– Adequate buffer length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600" b="0" kern="0" dirty="0" smtClean="0"/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600" b="0" kern="0" dirty="0"/>
          </a:p>
        </p:txBody>
      </p:sp>
    </p:spTree>
    <p:extLst>
      <p:ext uri="{BB962C8B-B14F-4D97-AF65-F5344CB8AC3E}">
        <p14:creationId xmlns:p14="http://schemas.microsoft.com/office/powerpoint/2010/main" val="3787741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9417" y="764704"/>
            <a:ext cx="6947402" cy="522190"/>
          </a:xfrm>
        </p:spPr>
        <p:txBody>
          <a:bodyPr/>
          <a:lstStyle/>
          <a:p>
            <a:r>
              <a:rPr lang="en-US" altLang="zh-CN" dirty="0" smtClean="0"/>
              <a:t>Bandwidth Estimation in DASH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340768"/>
            <a:ext cx="8424862" cy="4752975"/>
          </a:xfrm>
        </p:spPr>
        <p:txBody>
          <a:bodyPr/>
          <a:lstStyle/>
          <a:p>
            <a:r>
              <a:rPr lang="en-US" altLang="zh-CN" sz="2000" b="0" dirty="0" smtClean="0"/>
              <a:t>2 typical scenarios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dirty="0">
                <a:cs typeface="+mn-cs"/>
              </a:rPr>
              <a:t>Long-term variation within a wide range – </a:t>
            </a:r>
            <a:r>
              <a:rPr lang="en-US" altLang="zh-CN" sz="1600" b="0" dirty="0">
                <a:solidFill>
                  <a:srgbClr val="00B0F0"/>
                </a:solidFill>
                <a:cs typeface="+mn-cs"/>
              </a:rPr>
              <a:t>Response </a:t>
            </a:r>
            <a:r>
              <a:rPr lang="en-US" altLang="zh-CN" sz="1600" b="0" dirty="0" smtClean="0">
                <a:solidFill>
                  <a:srgbClr val="00B0F0"/>
                </a:solidFill>
                <a:cs typeface="+mn-cs"/>
              </a:rPr>
              <a:t>quickly</a:t>
            </a:r>
            <a:endParaRPr lang="en-US" altLang="zh-CN" sz="1600" b="0" dirty="0">
              <a:solidFill>
                <a:srgbClr val="00B0F0"/>
              </a:solidFill>
              <a:cs typeface="+mn-cs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dirty="0">
                <a:cs typeface="+mn-cs"/>
              </a:rPr>
              <a:t>Short-term fluctuation within a narrow range – </a:t>
            </a:r>
            <a:r>
              <a:rPr lang="en-US" altLang="zh-CN" sz="1600" b="0" dirty="0">
                <a:solidFill>
                  <a:srgbClr val="00B0F0"/>
                </a:solidFill>
                <a:cs typeface="+mn-cs"/>
              </a:rPr>
              <a:t>Keep </a:t>
            </a:r>
            <a:r>
              <a:rPr lang="en-US" altLang="zh-CN" sz="1600" b="0" dirty="0" smtClean="0">
                <a:solidFill>
                  <a:srgbClr val="00B0F0"/>
                </a:solidFill>
                <a:cs typeface="+mn-cs"/>
              </a:rPr>
              <a:t>stable</a:t>
            </a:r>
            <a:endParaRPr lang="zh-CN" altLang="en-US" sz="1600" b="0" dirty="0">
              <a:solidFill>
                <a:srgbClr val="00B0F0"/>
              </a:solidFill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00" y="2348880"/>
            <a:ext cx="4250753" cy="2613969"/>
          </a:xfrm>
          <a:prstGeom prst="rect">
            <a:avLst/>
          </a:prstGeom>
        </p:spPr>
      </p:pic>
      <p:pic>
        <p:nvPicPr>
          <p:cNvPr id="7" name="图片 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454075" y="2348880"/>
            <a:ext cx="4366075" cy="25949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36567" y="5013176"/>
                <a:ext cx="3960687" cy="1421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/>
                  <a:t>Step1</a:t>
                </a:r>
                <a:r>
                  <a:rPr lang="en-US" altLang="zh-CN" sz="1400" dirty="0" smtClean="0"/>
                  <a:t>:Bandwidth pattern detection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altLang="zh-CN" sz="1400" dirty="0" smtClean="0"/>
              </a:p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 smtClean="0"/>
                  <a:t>: Standard variation of last </a:t>
                </a:r>
                <a:r>
                  <a:rPr lang="en-US" altLang="zh-CN" sz="1400" i="1" dirty="0" smtClean="0"/>
                  <a:t>n</a:t>
                </a:r>
                <a:r>
                  <a:rPr lang="en-US" altLang="zh-CN" sz="1400" dirty="0" smtClean="0"/>
                  <a:t> segments throughput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altLang="zh-CN" sz="1400" dirty="0" smtClean="0"/>
                  <a:t>: Average of last </a:t>
                </a:r>
                <a:r>
                  <a:rPr lang="en-US" altLang="zh-CN" sz="1400" i="1" dirty="0" smtClean="0"/>
                  <a:t>n</a:t>
                </a:r>
                <a:r>
                  <a:rPr lang="en-US" altLang="zh-CN" sz="1400" dirty="0" smtClean="0"/>
                  <a:t> segments throughput</a:t>
                </a: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67" y="5013176"/>
                <a:ext cx="3960687" cy="1421351"/>
              </a:xfrm>
              <a:prstGeom prst="rect">
                <a:avLst/>
              </a:prstGeom>
              <a:blipFill rotWithShape="0">
                <a:blip r:embed="rId4"/>
                <a:stretch>
                  <a:fillRect l="-462" t="-427" b="-3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067943" y="5013176"/>
                <a:ext cx="5000994" cy="1743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chemeClr val="tx1"/>
                    </a:solidFill>
                  </a:rPr>
                  <a:t>Step 2</a:t>
                </a:r>
                <a:r>
                  <a:rPr lang="en-US" altLang="zh-CN" sz="1400" dirty="0" smtClean="0">
                    <a:solidFill>
                      <a:schemeClr val="tx1"/>
                    </a:solidFill>
                  </a:rPr>
                  <a:t>: Bandwidth computation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𝐵𝑊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4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400" b="0" dirty="0" smtClean="0">
                    <a:solidFill>
                      <a:schemeClr val="tx1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num>
                              <m:den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𝐶𝑉</m:t>
                            </m:r>
                            <m:d>
                              <m:dPr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&gt;0.1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       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𝑜𝑡h𝑒𝑟𝑠</m:t>
                            </m:r>
                          </m:e>
                        </m:eqArr>
                      </m:e>
                    </m:d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</m:t>
                    </m:r>
                  </m:oMath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3" y="5013176"/>
                <a:ext cx="5000994" cy="1743170"/>
              </a:xfrm>
              <a:prstGeom prst="rect">
                <a:avLst/>
              </a:prstGeom>
              <a:blipFill rotWithShape="0">
                <a:blip r:embed="rId5"/>
                <a:stretch>
                  <a:fillRect l="-365" t="-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76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6056" y="764704"/>
            <a:ext cx="7960499" cy="522190"/>
          </a:xfrm>
        </p:spPr>
        <p:txBody>
          <a:bodyPr/>
          <a:lstStyle/>
          <a:p>
            <a:r>
              <a:rPr lang="en-US" altLang="zh-CN" dirty="0" smtClean="0"/>
              <a:t>Multi-Users in DASH service </a:t>
            </a:r>
            <a:r>
              <a:rPr lang="en-US" altLang="zh-CN" sz="2400" dirty="0" smtClean="0"/>
              <a:t>(on going)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271564"/>
            <a:ext cx="8424862" cy="1009119"/>
          </a:xfrm>
        </p:spPr>
        <p:txBody>
          <a:bodyPr/>
          <a:lstStyle/>
          <a:p>
            <a:r>
              <a:rPr lang="en-US" altLang="zh-CN" sz="1800" b="0" dirty="0" smtClean="0"/>
              <a:t>More practical scenario: multi-users in DASH service environment</a:t>
            </a:r>
          </a:p>
          <a:p>
            <a:r>
              <a:rPr lang="en-US" altLang="zh-CN" sz="1800" b="0" dirty="0" smtClean="0"/>
              <a:t>Analyze different bitrate adaptation algorithms</a:t>
            </a:r>
          </a:p>
          <a:p>
            <a:pPr marL="374650" lvl="1" indent="0">
              <a:buNone/>
            </a:pPr>
            <a:r>
              <a:rPr lang="en-US" altLang="zh-CN" sz="1800" b="0" dirty="0" smtClean="0">
                <a:solidFill>
                  <a:schemeClr val="bg2"/>
                </a:solidFill>
              </a:rPr>
              <a:t>When bitrate adaptation is smoother, fairness and efficiency are less suffers.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948488" y="7077990"/>
            <a:ext cx="1905000" cy="455466"/>
          </a:xfrm>
        </p:spPr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34" y="2865004"/>
            <a:ext cx="4274717" cy="29402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464" y="2875744"/>
            <a:ext cx="4257686" cy="291986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71600" y="5775067"/>
            <a:ext cx="3816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U</a:t>
            </a:r>
            <a:r>
              <a:rPr lang="en-US" altLang="zh-CN" sz="1000" dirty="0" smtClean="0"/>
              <a:t>sers=2 , smooth window size = 1</a:t>
            </a:r>
            <a:endParaRPr lang="zh-CN" altLang="en-US" sz="1000" dirty="0"/>
          </a:p>
        </p:txBody>
      </p:sp>
      <p:sp>
        <p:nvSpPr>
          <p:cNvPr id="9" name="文本框 8"/>
          <p:cNvSpPr txBox="1"/>
          <p:nvPr/>
        </p:nvSpPr>
        <p:spPr>
          <a:xfrm>
            <a:off x="5364088" y="5841810"/>
            <a:ext cx="3816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U</a:t>
            </a:r>
            <a:r>
              <a:rPr lang="en-US" altLang="zh-CN" sz="1000" dirty="0" smtClean="0"/>
              <a:t>sers=2 , smooth window size = 10</a:t>
            </a:r>
            <a:endParaRPr lang="zh-CN" altLang="en-US" sz="1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95536" y="6309320"/>
            <a:ext cx="363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Smooth window size</a:t>
            </a:r>
            <a:r>
              <a:rPr lang="en-US" altLang="zh-CN" sz="1200" dirty="0" smtClean="0"/>
              <a:t>: The number of segments which is involved in </a:t>
            </a:r>
            <a:r>
              <a:rPr lang="en-US" altLang="zh-CN" sz="1200" dirty="0"/>
              <a:t>bandwidth </a:t>
            </a:r>
            <a:r>
              <a:rPr lang="en-US" altLang="zh-CN" sz="1200" dirty="0" smtClean="0"/>
              <a:t>estimation. </a:t>
            </a:r>
            <a:endParaRPr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040276" y="6055130"/>
            <a:ext cx="3492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tx2">
                    <a:lumMod val="50000"/>
                  </a:schemeClr>
                </a:solidFill>
              </a:rPr>
              <a:t>Unfairness = 784.3, Utilization = 0.712</a:t>
            </a:r>
            <a:endParaRPr lang="zh-CN" alt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63812" y="6034733"/>
            <a:ext cx="4716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tx2">
                    <a:lumMod val="50000"/>
                  </a:schemeClr>
                </a:solidFill>
              </a:rPr>
              <a:t>Unfairness = 545.9, Utilization = 0.819 </a:t>
            </a: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447604" y="2274723"/>
            <a:ext cx="8300485" cy="100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800" b="0" kern="0" dirty="0" smtClean="0"/>
              <a:t>Further work:</a:t>
            </a:r>
          </a:p>
          <a:p>
            <a:pPr lvl="1"/>
            <a:r>
              <a:rPr lang="en-US" altLang="zh-CN" sz="1600" b="0" dirty="0" smtClean="0"/>
              <a:t>Improve fairness and efficiency / Trade off between QoE and fairness</a:t>
            </a:r>
            <a:endParaRPr lang="en-US" altLang="zh-CN" sz="1600" b="0" dirty="0"/>
          </a:p>
        </p:txBody>
      </p:sp>
      <p:sp>
        <p:nvSpPr>
          <p:cNvPr id="15" name="灯片编号占位符 4"/>
          <p:cNvSpPr txBox="1">
            <a:spLocks/>
          </p:cNvSpPr>
          <p:nvPr/>
        </p:nvSpPr>
        <p:spPr bwMode="auto">
          <a:xfrm>
            <a:off x="6948488" y="62372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defRPr kumimoji="1" sz="1400" b="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9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20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81875" y="2780928"/>
            <a:ext cx="4134341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zh-CN" altLang="en-US" sz="5400" b="1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162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5379" y="764704"/>
            <a:ext cx="1995726" cy="469868"/>
          </a:xfrm>
        </p:spPr>
        <p:txBody>
          <a:bodyPr/>
          <a:lstStyle/>
          <a:p>
            <a:r>
              <a:rPr lang="en-US" altLang="zh-CN" sz="3200" dirty="0" smtClean="0"/>
              <a:t>Summary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9672" y="1356384"/>
            <a:ext cx="7524327" cy="2288640"/>
          </a:xfr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/>
          <a:p>
            <a:pPr marL="269875" lvl="1" indent="-269875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altLang="zh-CN" sz="1800" b="0" kern="1200" dirty="0">
                <a:cs typeface="+mn-cs"/>
              </a:rPr>
              <a:t>Build BUPT </a:t>
            </a:r>
            <a:r>
              <a:rPr lang="en-US" altLang="zh-CN" sz="1800" b="0" kern="1200" dirty="0" err="1" smtClean="0">
                <a:cs typeface="+mn-cs"/>
              </a:rPr>
              <a:t>QoE</a:t>
            </a:r>
            <a:r>
              <a:rPr lang="en-US" altLang="zh-CN" sz="1800" b="0" kern="1200" dirty="0" smtClean="0">
                <a:cs typeface="+mn-cs"/>
              </a:rPr>
              <a:t> model of </a:t>
            </a:r>
            <a:r>
              <a:rPr lang="en-US" altLang="zh-CN" sz="1800" b="0" kern="1200" dirty="0"/>
              <a:t>DASH service </a:t>
            </a:r>
            <a:endParaRPr lang="en-US" altLang="zh-CN" sz="1800" b="0" kern="1200" dirty="0">
              <a:cs typeface="+mn-cs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kern="1200" dirty="0" smtClean="0">
                <a:cs typeface="+mn-cs"/>
              </a:rPr>
              <a:t>More accurate than UCSD model</a:t>
            </a:r>
            <a:endParaRPr lang="en-US" altLang="zh-CN" sz="1400" b="0" kern="1200" dirty="0">
              <a:cs typeface="+mn-cs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kern="1200" dirty="0">
                <a:cs typeface="+mn-cs"/>
              </a:rPr>
              <a:t>Research </a:t>
            </a:r>
            <a:r>
              <a:rPr lang="en-US" altLang="zh-CN" sz="1400" b="0" kern="1200" dirty="0" smtClean="0">
                <a:cs typeface="+mn-cs"/>
              </a:rPr>
              <a:t>impacts of 3 </a:t>
            </a:r>
            <a:r>
              <a:rPr lang="en-US" altLang="zh-CN" sz="1400" b="0" kern="1200" dirty="0">
                <a:cs typeface="+mn-cs"/>
              </a:rPr>
              <a:t>impairment </a:t>
            </a:r>
            <a:r>
              <a:rPr lang="en-US" altLang="zh-CN" sz="1400" b="0" kern="1200" dirty="0" smtClean="0">
                <a:cs typeface="+mn-cs"/>
              </a:rPr>
              <a:t>factors on </a:t>
            </a:r>
            <a:r>
              <a:rPr lang="en-US" altLang="zh-CN" sz="1400" b="0" kern="1200" dirty="0">
                <a:cs typeface="+mn-cs"/>
              </a:rPr>
              <a:t>DASH service: Initial Delay, Stall, and Level </a:t>
            </a:r>
            <a:r>
              <a:rPr lang="en-US" altLang="zh-CN" sz="1400" b="0" kern="1200" dirty="0" smtClean="0">
                <a:cs typeface="+mn-cs"/>
              </a:rPr>
              <a:t>Variation</a:t>
            </a:r>
            <a:endParaRPr lang="en-US" altLang="zh-CN" sz="1400" b="0" kern="1200" dirty="0">
              <a:cs typeface="+mn-cs"/>
            </a:endParaRPr>
          </a:p>
          <a:p>
            <a:pPr marL="269875" lvl="1" indent="-269875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altLang="zh-CN" sz="1800" b="0" kern="1200" dirty="0">
                <a:cs typeface="+mn-cs"/>
              </a:rPr>
              <a:t>Propose </a:t>
            </a:r>
            <a:r>
              <a:rPr lang="en-US" altLang="zh-CN" sz="1800" b="0" kern="1200" dirty="0" smtClean="0">
                <a:cs typeface="+mn-cs"/>
              </a:rPr>
              <a:t>an accurate </a:t>
            </a:r>
            <a:r>
              <a:rPr lang="en-US" altLang="zh-CN" sz="1800" b="0" kern="1200" dirty="0">
                <a:cs typeface="+mn-cs"/>
              </a:rPr>
              <a:t>QoE model </a:t>
            </a:r>
            <a:r>
              <a:rPr lang="en-US" altLang="zh-CN" sz="1800" b="0" kern="1200" dirty="0" smtClean="0">
                <a:cs typeface="+mn-cs"/>
              </a:rPr>
              <a:t>considering</a:t>
            </a:r>
            <a:r>
              <a:rPr lang="en-US" altLang="zh-CN" sz="1800" b="0" kern="1200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 </a:t>
            </a:r>
            <a:r>
              <a:rPr lang="en-US" altLang="zh-CN" sz="1800" b="0" kern="1200" dirty="0">
                <a:cs typeface="+mn-cs"/>
              </a:rPr>
              <a:t>level variation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kern="1200" dirty="0" smtClean="0">
                <a:cs typeface="+mn-cs"/>
              </a:rPr>
              <a:t>Based </a:t>
            </a:r>
            <a:r>
              <a:rPr lang="en-US" altLang="zh-CN" sz="1400" b="0" kern="1200" dirty="0">
                <a:cs typeface="+mn-cs"/>
              </a:rPr>
              <a:t>on Primacy and </a:t>
            </a:r>
            <a:r>
              <a:rPr lang="en-US" altLang="zh-CN" sz="1400" b="0" kern="1200" dirty="0" err="1">
                <a:cs typeface="+mn-cs"/>
              </a:rPr>
              <a:t>Recency</a:t>
            </a:r>
            <a:r>
              <a:rPr lang="en-US" altLang="zh-CN" sz="1400" b="0" kern="1200" dirty="0">
                <a:cs typeface="+mn-cs"/>
              </a:rPr>
              <a:t> </a:t>
            </a:r>
            <a:r>
              <a:rPr lang="en-US" altLang="zh-CN" sz="1400" b="0" kern="1200" dirty="0" smtClean="0">
                <a:cs typeface="+mn-cs"/>
              </a:rPr>
              <a:t>Effects</a:t>
            </a:r>
            <a:endParaRPr lang="en-US" altLang="zh-CN" sz="1400" b="0" kern="1200" dirty="0">
              <a:cs typeface="+mn-cs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kern="1200" dirty="0" smtClean="0">
                <a:cs typeface="+mn-cs"/>
              </a:rPr>
              <a:t>Identify </a:t>
            </a:r>
            <a:r>
              <a:rPr lang="en-US" altLang="zh-CN" sz="1400" b="0" kern="1200" dirty="0"/>
              <a:t>level variation</a:t>
            </a:r>
            <a:r>
              <a:rPr lang="en-US" altLang="zh-CN" sz="1400" b="0" kern="1200" dirty="0" smtClean="0">
                <a:cs typeface="+mn-cs"/>
              </a:rPr>
              <a:t> </a:t>
            </a:r>
            <a:r>
              <a:rPr lang="en-US" altLang="zh-CN" sz="1400" b="0" kern="1200" dirty="0">
                <a:cs typeface="+mn-cs"/>
              </a:rPr>
              <a:t>influence factors: Bitrate Switching, Bitrate Fluctuation Pattern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619672" y="3645025"/>
            <a:ext cx="7524327" cy="3312367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69875" lvl="1" indent="-269875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altLang="zh-CN" sz="1800" b="0" dirty="0" smtClean="0"/>
              <a:t>Study on QoE-based </a:t>
            </a:r>
            <a:r>
              <a:rPr lang="en-US" altLang="zh-CN" sz="1800" b="0" dirty="0"/>
              <a:t>bitrate adaptation </a:t>
            </a:r>
            <a:r>
              <a:rPr lang="en-US" altLang="zh-CN" sz="1800" b="0" dirty="0" smtClean="0"/>
              <a:t>algorithm in DASH service</a:t>
            </a:r>
            <a:endParaRPr lang="en-US" altLang="zh-CN" sz="1800" b="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dirty="0" smtClean="0"/>
              <a:t>Analyze stall </a:t>
            </a:r>
            <a:r>
              <a:rPr lang="en-US" altLang="zh-CN" sz="1400" b="0" dirty="0"/>
              <a:t>probability and duration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kern="0" dirty="0" smtClean="0"/>
              <a:t>Utilize a real-time QoE model with stall prediction into the bitrate adaptation algorithm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kern="0" dirty="0" smtClean="0"/>
              <a:t>Select bitrate level to maximize QoE</a:t>
            </a:r>
          </a:p>
          <a:p>
            <a:pPr marL="269875" lvl="1" indent="-269875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altLang="zh-CN" sz="1800" b="0" dirty="0"/>
              <a:t>Propose a bandwidth estimating </a:t>
            </a:r>
            <a:r>
              <a:rPr lang="en-US" altLang="zh-CN" sz="1800" b="0" dirty="0" smtClean="0"/>
              <a:t>method in DASH service</a:t>
            </a:r>
            <a:endParaRPr lang="en-US" altLang="zh-CN" sz="1800" b="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dirty="0" smtClean="0"/>
              <a:t>Consider 2 </a:t>
            </a:r>
            <a:r>
              <a:rPr lang="en-US" altLang="zh-CN" sz="1400" b="0" dirty="0"/>
              <a:t>typical </a:t>
            </a:r>
            <a:r>
              <a:rPr lang="en-US" altLang="zh-CN" sz="1400" b="0" dirty="0" smtClean="0"/>
              <a:t>scenarios</a:t>
            </a:r>
            <a:endParaRPr lang="en-US" altLang="zh-CN" sz="1400" b="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dirty="0"/>
              <a:t>Response quickly for long-term variation and keep stable for short-term fluctuation </a:t>
            </a:r>
          </a:p>
          <a:p>
            <a:pPr marL="269875" lvl="1" indent="-269875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altLang="zh-CN" sz="1800" b="0" dirty="0"/>
              <a:t>Research on the performance of bitrate adaptation for multi-user </a:t>
            </a:r>
            <a:r>
              <a:rPr lang="en-US" altLang="zh-CN" sz="1800" b="0" dirty="0" smtClean="0"/>
              <a:t>DASH</a:t>
            </a:r>
            <a:r>
              <a:rPr lang="zh-CN" altLang="en-US" sz="1800" b="0" dirty="0" smtClean="0"/>
              <a:t>（</a:t>
            </a:r>
            <a:r>
              <a:rPr lang="en-US" altLang="zh-CN" sz="1400" b="0" dirty="0" smtClean="0"/>
              <a:t>On-going</a:t>
            </a:r>
            <a:r>
              <a:rPr lang="zh-CN" altLang="en-US" sz="1400" b="0" dirty="0" smtClean="0"/>
              <a:t>）</a:t>
            </a:r>
            <a:endParaRPr lang="en-US" altLang="zh-CN" sz="1400" b="0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1340768"/>
            <a:ext cx="1619673" cy="23858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 lIns="102870" tIns="252000" rIns="102870" bIns="51435" anchor="t"/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DASH </a:t>
            </a: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QoE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Evaluation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-1" y="3645024"/>
            <a:ext cx="1619672" cy="3212975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102870" tIns="252000" rIns="102870" bIns="51435" anchor="t"/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DASH User Experience 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Improvement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72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9787" y="903536"/>
            <a:ext cx="8080725" cy="365224"/>
          </a:xfrm>
        </p:spPr>
        <p:txBody>
          <a:bodyPr/>
          <a:lstStyle/>
          <a:p>
            <a:r>
              <a:rPr lang="en-US" altLang="zh-CN" sz="2400" dirty="0" smtClean="0"/>
              <a:t>User Experience Impairment Factors on DASH Service</a:t>
            </a:r>
            <a:endParaRPr lang="zh-CN" altLang="en-US" sz="2400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679165"/>
              </p:ext>
            </p:extLst>
          </p:nvPr>
        </p:nvGraphicFramePr>
        <p:xfrm>
          <a:off x="216041" y="4761279"/>
          <a:ext cx="4715999" cy="1188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3033"/>
                <a:gridCol w="837924"/>
                <a:gridCol w="879833"/>
                <a:gridCol w="1425209"/>
              </a:tblGrid>
              <a:tr h="365539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1400" dirty="0" smtClean="0">
                          <a:effectLst/>
                        </a:rPr>
                        <a:t>Video</a:t>
                      </a:r>
                      <a:endParaRPr lang="en-US" altLang="zh-CN" sz="1400" b="1" dirty="0" smtClean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1400" dirty="0" smtClean="0">
                          <a:effectLst/>
                        </a:rPr>
                        <a:t>Amount 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1400" dirty="0" smtClean="0">
                          <a:effectLst/>
                        </a:rPr>
                        <a:t>Motion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1400" dirty="0" smtClean="0">
                          <a:effectLst/>
                        </a:rPr>
                        <a:t>Test factors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4154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Bunny Cartoon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11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Medium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Stall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4154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Movie Case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48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Medium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All </a:t>
                      </a:r>
                      <a:r>
                        <a:rPr lang="en-US" sz="1400" dirty="0" smtClean="0">
                          <a:effectLst/>
                        </a:rPr>
                        <a:t>factors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14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4154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Sport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Case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48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High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All factors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6" name="TextBox 17"/>
          <p:cNvSpPr txBox="1"/>
          <p:nvPr/>
        </p:nvSpPr>
        <p:spPr>
          <a:xfrm>
            <a:off x="238397" y="5975702"/>
            <a:ext cx="3541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+mn-lt"/>
                <a:ea typeface="+mn-ea"/>
              </a:rPr>
              <a:t>All factors</a:t>
            </a:r>
            <a:r>
              <a:rPr lang="en-US" sz="1100" b="1" dirty="0">
                <a:solidFill>
                  <a:srgbClr val="FF0000"/>
                </a:solidFill>
                <a:latin typeface="+mn-lt"/>
                <a:ea typeface="+mn-ea"/>
              </a:rPr>
              <a:t>*</a:t>
            </a:r>
            <a:r>
              <a:rPr lang="en-US" sz="1100" b="1" dirty="0">
                <a:latin typeface="+mn-lt"/>
                <a:ea typeface="+mn-ea"/>
              </a:rPr>
              <a:t>: </a:t>
            </a:r>
            <a:r>
              <a:rPr lang="en-US" sz="1100" b="1" dirty="0" smtClean="0">
                <a:latin typeface="+mn-lt"/>
                <a:ea typeface="+mn-ea"/>
              </a:rPr>
              <a:t>Stall</a:t>
            </a:r>
            <a:r>
              <a:rPr lang="en-US" sz="1100" b="1" dirty="0">
                <a:latin typeface="+mn-lt"/>
                <a:ea typeface="+mn-ea"/>
              </a:rPr>
              <a:t>, </a:t>
            </a:r>
            <a:r>
              <a:rPr lang="en-US" sz="1100" b="1" dirty="0" smtClean="0">
                <a:latin typeface="+mn-lt"/>
                <a:ea typeface="+mn-ea"/>
              </a:rPr>
              <a:t>Initial </a:t>
            </a:r>
            <a:r>
              <a:rPr lang="en-US" altLang="zh-CN" sz="1100" b="1" dirty="0" smtClean="0">
                <a:latin typeface="+mn-lt"/>
                <a:ea typeface="+mn-ea"/>
              </a:rPr>
              <a:t>D</a:t>
            </a:r>
            <a:r>
              <a:rPr lang="en-US" sz="1100" b="1" dirty="0" smtClean="0">
                <a:latin typeface="+mn-lt"/>
                <a:ea typeface="+mn-ea"/>
              </a:rPr>
              <a:t>elay</a:t>
            </a:r>
            <a:r>
              <a:rPr lang="en-US" sz="1100" b="1" dirty="0">
                <a:latin typeface="+mn-lt"/>
                <a:ea typeface="+mn-ea"/>
              </a:rPr>
              <a:t>, and </a:t>
            </a:r>
            <a:r>
              <a:rPr lang="en-US" altLang="zh-CN" sz="1100" b="1" dirty="0" smtClean="0">
                <a:latin typeface="+mn-lt"/>
                <a:ea typeface="+mn-ea"/>
              </a:rPr>
              <a:t>L</a:t>
            </a:r>
            <a:r>
              <a:rPr lang="en-US" sz="1100" b="1" dirty="0" smtClean="0">
                <a:latin typeface="+mn-lt"/>
                <a:ea typeface="+mn-ea"/>
              </a:rPr>
              <a:t>evel Variation</a:t>
            </a:r>
            <a:endParaRPr lang="en-US" sz="1100" b="1" dirty="0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165" y="1340768"/>
            <a:ext cx="8424862" cy="1224135"/>
            <a:chOff x="430161" y="1268761"/>
            <a:chExt cx="8424862" cy="1224135"/>
          </a:xfrm>
        </p:grpSpPr>
        <p:sp>
          <p:nvSpPr>
            <p:cNvPr id="38" name="内容占位符 2"/>
            <p:cNvSpPr txBox="1">
              <a:spLocks/>
            </p:cNvSpPr>
            <p:nvPr/>
          </p:nvSpPr>
          <p:spPr bwMode="auto">
            <a:xfrm>
              <a:off x="430161" y="1268761"/>
              <a:ext cx="8424862" cy="339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17" tIns="42858" rIns="85717" bIns="42858" numCol="1" anchor="t" anchorCtr="0" compatLnSpc="1">
              <a:prstTxWarp prst="textNoShape">
                <a:avLst/>
              </a:prstTxWarp>
            </a:bodyPr>
            <a:lstStyle>
              <a:lvl1pPr marL="269875" indent="-269875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4525" indent="-214313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74738" indent="-214313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452563" indent="-161925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16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81188" indent="-161925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1400" b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338388" indent="-161925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1400" b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795588" indent="-161925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1400" b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252788" indent="-161925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1400" b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709988" indent="-161925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1400" b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800" b="0" i="1" kern="0" dirty="0" smtClean="0"/>
                <a:t>R</a:t>
              </a:r>
              <a:r>
                <a:rPr lang="en-US" altLang="zh-CN" sz="1800" b="0" kern="0" dirty="0" smtClean="0"/>
                <a:t> = f(</a:t>
              </a:r>
              <a:r>
                <a:rPr lang="en-US" altLang="zh-CN" sz="1800" b="0" i="1" kern="0" dirty="0" smtClean="0"/>
                <a:t>I</a:t>
              </a:r>
              <a:r>
                <a:rPr lang="en-US" altLang="zh-CN" sz="1800" b="0" i="1" kern="0" baseline="-25000" dirty="0" smtClean="0"/>
                <a:t>ID</a:t>
              </a:r>
              <a:r>
                <a:rPr lang="en-US" altLang="zh-CN" sz="1800" b="0" i="1" kern="0" dirty="0" smtClean="0"/>
                <a:t>, I</a:t>
              </a:r>
              <a:r>
                <a:rPr lang="en-US" altLang="zh-CN" sz="1800" b="0" i="1" kern="0" baseline="-25000" dirty="0" smtClean="0"/>
                <a:t>ST</a:t>
              </a:r>
              <a:r>
                <a:rPr lang="en-US" altLang="zh-CN" sz="1800" b="0" i="1" kern="0" dirty="0" smtClean="0"/>
                <a:t>, I</a:t>
              </a:r>
              <a:r>
                <a:rPr lang="en-US" altLang="zh-CN" sz="1800" b="0" i="1" kern="0" baseline="-25000" dirty="0" smtClean="0"/>
                <a:t>LV</a:t>
              </a:r>
              <a:r>
                <a:rPr lang="en-US" altLang="zh-CN" sz="1800" b="0" kern="0" dirty="0" smtClean="0"/>
                <a:t>)</a:t>
              </a:r>
            </a:p>
            <a:p>
              <a:pPr marL="0" indent="0">
                <a:buNone/>
              </a:pPr>
              <a:endParaRPr lang="en-US" altLang="zh-CN" sz="2400" b="0" kern="0" dirty="0" smtClean="0"/>
            </a:p>
          </p:txBody>
        </p:sp>
        <p:sp>
          <p:nvSpPr>
            <p:cNvPr id="39" name="TextBox 5"/>
            <p:cNvSpPr txBox="1"/>
            <p:nvPr/>
          </p:nvSpPr>
          <p:spPr>
            <a:xfrm>
              <a:off x="5292080" y="1887215"/>
              <a:ext cx="1571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Impairment due to 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Level Variation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6"/>
            <p:cNvSpPr txBox="1"/>
            <p:nvPr/>
          </p:nvSpPr>
          <p:spPr>
            <a:xfrm>
              <a:off x="3095267" y="1870621"/>
              <a:ext cx="153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Impairment due to 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Initial Delay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7"/>
            <p:cNvSpPr txBox="1"/>
            <p:nvPr/>
          </p:nvSpPr>
          <p:spPr>
            <a:xfrm>
              <a:off x="4365464" y="2031231"/>
              <a:ext cx="998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Impairment due to 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Stall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2" name="直接箭头连接符 41"/>
            <p:cNvCxnSpPr>
              <a:stCxn id="40" idx="0"/>
            </p:cNvCxnSpPr>
            <p:nvPr/>
          </p:nvCxnSpPr>
          <p:spPr bwMode="auto">
            <a:xfrm flipV="1">
              <a:off x="3864113" y="1591717"/>
              <a:ext cx="586742" cy="278904"/>
            </a:xfrm>
            <a:prstGeom prst="straightConnector1">
              <a:avLst/>
            </a:prstGeom>
            <a:solidFill>
              <a:schemeClr val="folHlink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3" name="直接箭头连接符 42"/>
            <p:cNvCxnSpPr>
              <a:stCxn id="41" idx="0"/>
            </p:cNvCxnSpPr>
            <p:nvPr/>
          </p:nvCxnSpPr>
          <p:spPr bwMode="auto">
            <a:xfrm flipH="1" flipV="1">
              <a:off x="4861547" y="1588099"/>
              <a:ext cx="3229" cy="443132"/>
            </a:xfrm>
            <a:prstGeom prst="straightConnector1">
              <a:avLst/>
            </a:prstGeom>
            <a:solidFill>
              <a:schemeClr val="folHlink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直接箭头连接符 43"/>
            <p:cNvCxnSpPr>
              <a:stCxn id="39" idx="0"/>
            </p:cNvCxnSpPr>
            <p:nvPr/>
          </p:nvCxnSpPr>
          <p:spPr bwMode="auto">
            <a:xfrm flipH="1" flipV="1">
              <a:off x="5292080" y="1588099"/>
              <a:ext cx="785806" cy="299116"/>
            </a:xfrm>
            <a:prstGeom prst="straightConnector1">
              <a:avLst/>
            </a:prstGeom>
            <a:solidFill>
              <a:schemeClr val="folHlink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986355" y="2938850"/>
            <a:ext cx="3585645" cy="1225861"/>
            <a:chOff x="4614356" y="3255325"/>
            <a:chExt cx="4212000" cy="1440000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9" r="4989"/>
            <a:stretch/>
          </p:blipFill>
          <p:spPr>
            <a:xfrm>
              <a:off x="4724325" y="3362724"/>
              <a:ext cx="1982387" cy="1238858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862"/>
            <a:stretch/>
          </p:blipFill>
          <p:spPr>
            <a:xfrm>
              <a:off x="6800443" y="3362724"/>
              <a:ext cx="1953905" cy="1241143"/>
            </a:xfrm>
            <a:prstGeom prst="rect">
              <a:avLst/>
            </a:prstGeom>
          </p:spPr>
        </p:pic>
        <p:sp>
          <p:nvSpPr>
            <p:cNvPr id="27" name="Rectangle 12"/>
            <p:cNvSpPr/>
            <p:nvPr/>
          </p:nvSpPr>
          <p:spPr>
            <a:xfrm>
              <a:off x="4614356" y="3255325"/>
              <a:ext cx="4212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5076056" y="2924944"/>
            <a:ext cx="3571879" cy="1237535"/>
            <a:chOff x="4716016" y="1988840"/>
            <a:chExt cx="4212000" cy="1440000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48" r="1255"/>
            <a:stretch/>
          </p:blipFill>
          <p:spPr>
            <a:xfrm>
              <a:off x="6876234" y="2096239"/>
              <a:ext cx="1944238" cy="1238857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8" r="5209"/>
            <a:stretch/>
          </p:blipFill>
          <p:spPr>
            <a:xfrm>
              <a:off x="4808390" y="2098526"/>
              <a:ext cx="1978745" cy="1236571"/>
            </a:xfrm>
            <a:prstGeom prst="rect">
              <a:avLst/>
            </a:prstGeom>
          </p:spPr>
        </p:pic>
        <p:sp>
          <p:nvSpPr>
            <p:cNvPr id="31" name="Rectangle 12"/>
            <p:cNvSpPr/>
            <p:nvPr/>
          </p:nvSpPr>
          <p:spPr>
            <a:xfrm>
              <a:off x="4716016" y="1988840"/>
              <a:ext cx="4212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15"/>
          <p:cNvSpPr txBox="1"/>
          <p:nvPr/>
        </p:nvSpPr>
        <p:spPr>
          <a:xfrm>
            <a:off x="1331640" y="4247752"/>
            <a:ext cx="298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Medium motion (Bunny Cartoon, Movie) 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7" name="TextBox 15"/>
          <p:cNvSpPr txBox="1"/>
          <p:nvPr/>
        </p:nvSpPr>
        <p:spPr>
          <a:xfrm>
            <a:off x="5820242" y="4236719"/>
            <a:ext cx="2136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High motion (Sports) 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1" name="内容占位符 2"/>
          <p:cNvSpPr txBox="1">
            <a:spLocks/>
          </p:cNvSpPr>
          <p:nvPr/>
        </p:nvSpPr>
        <p:spPr bwMode="auto">
          <a:xfrm>
            <a:off x="4968552" y="4653136"/>
            <a:ext cx="4139952" cy="151216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sz="1400" b="0" kern="0" dirty="0" smtClean="0"/>
              <a:t>More than </a:t>
            </a:r>
            <a:r>
              <a:rPr lang="en-US" altLang="zh-CN" sz="1400" b="0" kern="0" dirty="0" smtClean="0">
                <a:solidFill>
                  <a:schemeClr val="bg2"/>
                </a:solidFill>
              </a:rPr>
              <a:t>2800</a:t>
            </a:r>
            <a:r>
              <a:rPr lang="en-US" altLang="zh-CN" sz="1400" b="0" kern="0" dirty="0" smtClean="0"/>
              <a:t> votes are received</a:t>
            </a:r>
          </a:p>
          <a:p>
            <a:pPr marL="2857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sz="1400" b="0" dirty="0" smtClean="0"/>
              <a:t>Test </a:t>
            </a:r>
            <a:r>
              <a:rPr lang="en-US" altLang="zh-CN" sz="1400" b="0" dirty="0">
                <a:solidFill>
                  <a:srgbClr val="FF0000"/>
                </a:solidFill>
              </a:rPr>
              <a:t>107</a:t>
            </a:r>
            <a:r>
              <a:rPr lang="en-US" altLang="zh-CN" sz="1400" b="0" dirty="0"/>
              <a:t> video samples and </a:t>
            </a:r>
            <a:r>
              <a:rPr lang="en-US" altLang="zh-CN" sz="1400" b="0" dirty="0">
                <a:solidFill>
                  <a:srgbClr val="FF0000"/>
                </a:solidFill>
              </a:rPr>
              <a:t>64</a:t>
            </a:r>
            <a:r>
              <a:rPr lang="en-US" altLang="zh-CN" sz="1400" b="0" dirty="0"/>
              <a:t> </a:t>
            </a:r>
            <a:r>
              <a:rPr lang="en-US" altLang="zh-CN" sz="1400" b="0" dirty="0" smtClean="0"/>
              <a:t>participants</a:t>
            </a:r>
          </a:p>
          <a:p>
            <a:pPr marL="2857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sz="1400" kern="0" dirty="0"/>
              <a:t>Each tester watches about </a:t>
            </a:r>
            <a:r>
              <a:rPr lang="en-US" altLang="zh-CN" sz="1400" kern="0" dirty="0">
                <a:solidFill>
                  <a:srgbClr val="FF0000"/>
                </a:solidFill>
              </a:rPr>
              <a:t>45</a:t>
            </a:r>
            <a:r>
              <a:rPr lang="en-US" altLang="zh-CN" sz="1400" kern="0" dirty="0"/>
              <a:t> test video clips in one hour.</a:t>
            </a:r>
          </a:p>
          <a:p>
            <a:pPr marL="2857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sz="1400" kern="0" dirty="0"/>
              <a:t>Each video clip obtains at least </a:t>
            </a:r>
            <a:r>
              <a:rPr lang="en-US" altLang="zh-CN" sz="1400" kern="0" dirty="0">
                <a:solidFill>
                  <a:srgbClr val="FF0000"/>
                </a:solidFill>
              </a:rPr>
              <a:t>21</a:t>
            </a:r>
            <a:r>
              <a:rPr lang="en-US" altLang="zh-CN" sz="1400" kern="0" dirty="0"/>
              <a:t> votes.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sz="1400" b="0" kern="0" dirty="0" smtClean="0"/>
              <a:t>Evaluation </a:t>
            </a:r>
            <a:r>
              <a:rPr lang="en-US" altLang="zh-CN" sz="1400" b="0" kern="0" dirty="0"/>
              <a:t>methodology: Single-Stimulus (SS</a:t>
            </a:r>
            <a:r>
              <a:rPr lang="en-US" altLang="zh-CN" sz="1400" b="0" kern="0" dirty="0" smtClean="0"/>
              <a:t>)</a:t>
            </a:r>
            <a:endParaRPr lang="en-US" altLang="zh-CN" sz="1400" b="0" kern="0" dirty="0"/>
          </a:p>
        </p:txBody>
      </p:sp>
      <p:sp>
        <p:nvSpPr>
          <p:cNvPr id="3" name="文本框 2"/>
          <p:cNvSpPr txBox="1"/>
          <p:nvPr/>
        </p:nvSpPr>
        <p:spPr>
          <a:xfrm>
            <a:off x="1" y="6453336"/>
            <a:ext cx="9144000" cy="5232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</a:rPr>
              <a:t>Guidance by Qualcomm Research: </a:t>
            </a:r>
            <a:r>
              <a:rPr lang="en-US" altLang="zh-CN" sz="1400" b="1" dirty="0" err="1" smtClean="0">
                <a:solidFill>
                  <a:schemeClr val="bg1"/>
                </a:solidFill>
              </a:rPr>
              <a:t>Yinian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</a:rPr>
              <a:t>Mao (SD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), </a:t>
            </a:r>
            <a:r>
              <a:rPr lang="en-US" altLang="zh-CN" sz="1400" b="1" dirty="0" err="1" smtClean="0">
                <a:solidFill>
                  <a:schemeClr val="bg1"/>
                </a:solidFill>
              </a:rPr>
              <a:t>Sha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 Hua (SD), and </a:t>
            </a:r>
            <a:r>
              <a:rPr lang="en-US" altLang="zh-CN" sz="1400" b="1" dirty="0" err="1" smtClean="0">
                <a:solidFill>
                  <a:schemeClr val="bg1"/>
                </a:solidFill>
              </a:rPr>
              <a:t>Ruiming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 Zheng (BJ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48" name="内容占位符 2"/>
          <p:cNvSpPr txBox="1">
            <a:spLocks/>
          </p:cNvSpPr>
          <p:nvPr/>
        </p:nvSpPr>
        <p:spPr bwMode="auto">
          <a:xfrm>
            <a:off x="107504" y="2539798"/>
            <a:ext cx="3577566" cy="24113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sz="1400" b="1" kern="0" dirty="0" smtClean="0"/>
              <a:t>Test videos provided by Qualcomm</a:t>
            </a:r>
          </a:p>
        </p:txBody>
      </p:sp>
    </p:spTree>
    <p:extLst>
      <p:ext uri="{BB962C8B-B14F-4D97-AF65-F5344CB8AC3E}">
        <p14:creationId xmlns:p14="http://schemas.microsoft.com/office/powerpoint/2010/main" val="94258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865043" y="1412776"/>
            <a:ext cx="5171452" cy="1599043"/>
            <a:chOff x="5389044" y="3909391"/>
            <a:chExt cx="5341385" cy="1599043"/>
          </a:xfrm>
        </p:grpSpPr>
        <p:sp>
          <p:nvSpPr>
            <p:cNvPr id="46" name="圆角矩形 45"/>
            <p:cNvSpPr/>
            <p:nvPr/>
          </p:nvSpPr>
          <p:spPr>
            <a:xfrm>
              <a:off x="5389044" y="4080949"/>
              <a:ext cx="5341385" cy="142748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9042433" y="3909391"/>
              <a:ext cx="1418910" cy="3018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>
                  <a:solidFill>
                    <a:srgbClr val="00B0F0"/>
                  </a:solidFill>
                </a:rPr>
                <a:t>Conclusion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9787" y="692696"/>
            <a:ext cx="8080725" cy="365224"/>
          </a:xfrm>
        </p:spPr>
        <p:txBody>
          <a:bodyPr/>
          <a:lstStyle/>
          <a:p>
            <a:r>
              <a:rPr lang="en-US" altLang="zh-CN" sz="2400" dirty="0" smtClean="0"/>
              <a:t>User Experience Impairment Factors on DASH Service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948488" y="5805240"/>
            <a:ext cx="1905000" cy="457200"/>
          </a:xfrm>
        </p:spPr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6044" y="1628800"/>
            <a:ext cx="4988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</a:rPr>
              <a:t>Impairments of Stall and Level Variation is more serious than Initial Delay</a:t>
            </a:r>
            <a:r>
              <a:rPr lang="en-US" altLang="zh-CN" sz="1400" dirty="0" smtClean="0">
                <a:solidFill>
                  <a:srgbClr val="FF0000"/>
                </a:solidFill>
              </a:rPr>
              <a:t>.(1</a:t>
            </a:r>
            <a:r>
              <a:rPr lang="en-US" altLang="zh-CN" sz="1400" baseline="30000" dirty="0" smtClean="0">
                <a:solidFill>
                  <a:srgbClr val="FF0000"/>
                </a:solidFill>
              </a:rPr>
              <a:t>st</a:t>
            </a:r>
            <a:r>
              <a:rPr lang="en-US" altLang="zh-CN" sz="1400" dirty="0" smtClean="0">
                <a:solidFill>
                  <a:srgbClr val="FF0000"/>
                </a:solidFill>
              </a:rPr>
              <a:t> row)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Initial Delay </a:t>
            </a:r>
            <a:r>
              <a:rPr lang="en-US" altLang="zh-CN" sz="1400" dirty="0" smtClean="0"/>
              <a:t>is nearly </a:t>
            </a:r>
            <a:r>
              <a:rPr lang="en-US" altLang="zh-CN" sz="1400" dirty="0"/>
              <a:t>independent with Stall and Level Variation. </a:t>
            </a:r>
            <a:r>
              <a:rPr lang="en-US" altLang="zh-CN" sz="1400" dirty="0" smtClean="0"/>
              <a:t>(2</a:t>
            </a:r>
            <a:r>
              <a:rPr lang="en-US" altLang="zh-CN" sz="1400" baseline="30000" dirty="0" smtClean="0"/>
              <a:t>nd</a:t>
            </a:r>
            <a:r>
              <a:rPr lang="en-US" altLang="zh-CN" sz="1400" dirty="0" smtClean="0"/>
              <a:t> and 3</a:t>
            </a:r>
            <a:r>
              <a:rPr lang="en-US" altLang="zh-CN" sz="1400" baseline="30000" dirty="0" smtClean="0"/>
              <a:t>rd</a:t>
            </a:r>
            <a:r>
              <a:rPr lang="en-US" altLang="zh-CN" sz="1400" dirty="0" smtClean="0"/>
              <a:t> row)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Initial Delay and Stall Duration follow linear relation with QoE</a:t>
            </a:r>
            <a:endParaRPr lang="en-US" altLang="zh-CN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958948"/>
              </p:ext>
            </p:extLst>
          </p:nvPr>
        </p:nvGraphicFramePr>
        <p:xfrm>
          <a:off x="323528" y="1585236"/>
          <a:ext cx="3186969" cy="13716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82969"/>
                <a:gridCol w="576000"/>
                <a:gridCol w="576000"/>
                <a:gridCol w="576000"/>
                <a:gridCol w="576000"/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Variation</a:t>
                      </a:r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</a:t>
                      </a:r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0" dirty="0" smtClean="0"/>
                        <a:t>I</a:t>
                      </a:r>
                      <a:r>
                        <a:rPr lang="en-US" altLang="zh-CN" sz="1200" kern="0" baseline="-25000" dirty="0" smtClean="0"/>
                        <a:t>ID</a:t>
                      </a:r>
                      <a:endParaRPr lang="zh-CN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0" dirty="0" smtClean="0"/>
                        <a:t>I</a:t>
                      </a:r>
                      <a:r>
                        <a:rPr lang="en-US" altLang="zh-CN" sz="1200" kern="0" baseline="-25000" dirty="0" smtClean="0"/>
                        <a:t>ST</a:t>
                      </a:r>
                      <a:endParaRPr lang="zh-CN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0" dirty="0" smtClean="0"/>
                        <a:t>I</a:t>
                      </a:r>
                      <a:r>
                        <a:rPr lang="en-US" altLang="zh-CN" sz="1200" kern="0" baseline="-25000" dirty="0" smtClean="0"/>
                        <a:t>LV</a:t>
                      </a:r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</a:t>
                      </a:r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—</a:t>
                      </a:r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0" dirty="0" smtClean="0"/>
                        <a:t>I</a:t>
                      </a:r>
                      <a:r>
                        <a:rPr lang="en-US" altLang="zh-CN" sz="1200" kern="0" baseline="-25000" dirty="0" smtClean="0"/>
                        <a:t>ID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0.234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—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0" dirty="0" smtClean="0"/>
                        <a:t>I</a:t>
                      </a:r>
                      <a:r>
                        <a:rPr lang="en-US" altLang="zh-CN" sz="1200" kern="0" baseline="-25000" dirty="0" smtClean="0"/>
                        <a:t>ST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0.001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0.327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—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0" dirty="0" smtClean="0"/>
                        <a:t>I</a:t>
                      </a:r>
                      <a:r>
                        <a:rPr lang="en-US" altLang="zh-CN" sz="1200" kern="0" baseline="-25000" dirty="0" smtClean="0"/>
                        <a:t>LV</a:t>
                      </a:r>
                      <a:endParaRPr lang="zh-CN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0.000</a:t>
                      </a:r>
                      <a:endParaRPr lang="zh-CN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0.927</a:t>
                      </a:r>
                      <a:endParaRPr lang="zh-CN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0.946</a:t>
                      </a:r>
                      <a:endParaRPr lang="zh-CN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—</a:t>
                      </a:r>
                      <a:endParaRPr lang="zh-CN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11560" y="1268760"/>
            <a:ext cx="2641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Correlation of impairment factors</a:t>
            </a:r>
            <a:endParaRPr lang="zh-CN" altLang="en-US" sz="1200" b="1" dirty="0"/>
          </a:p>
        </p:txBody>
      </p:sp>
      <p:graphicFrame>
        <p:nvGraphicFramePr>
          <p:cNvPr id="34" name="图表 33"/>
          <p:cNvGraphicFramePr/>
          <p:nvPr>
            <p:extLst>
              <p:ext uri="{D42A27DB-BD31-4B8C-83A1-F6EECF244321}">
                <p14:modId xmlns:p14="http://schemas.microsoft.com/office/powerpoint/2010/main" val="1886740178"/>
              </p:ext>
            </p:extLst>
          </p:nvPr>
        </p:nvGraphicFramePr>
        <p:xfrm>
          <a:off x="386351" y="3429000"/>
          <a:ext cx="2866412" cy="1556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5" name="图表 44"/>
          <p:cNvGraphicFramePr/>
          <p:nvPr>
            <p:extLst>
              <p:ext uri="{D42A27DB-BD31-4B8C-83A1-F6EECF244321}">
                <p14:modId xmlns:p14="http://schemas.microsoft.com/office/powerpoint/2010/main" val="1829562181"/>
              </p:ext>
            </p:extLst>
          </p:nvPr>
        </p:nvGraphicFramePr>
        <p:xfrm>
          <a:off x="443761" y="4890967"/>
          <a:ext cx="2809002" cy="1540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88297" y="3012316"/>
            <a:ext cx="25835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chemeClr val="bg2"/>
                </a:solidFill>
              </a:rPr>
              <a:t>*</a:t>
            </a:r>
            <a:r>
              <a:rPr lang="en-US" altLang="zh-CN" sz="1050" dirty="0"/>
              <a:t>Strong </a:t>
            </a:r>
            <a:r>
              <a:rPr lang="en-US" altLang="zh-CN" sz="1050" dirty="0" smtClean="0"/>
              <a:t>correlation when value &lt;0.05</a:t>
            </a:r>
            <a:endParaRPr lang="zh-CN" altLang="en-US" sz="1050" dirty="0"/>
          </a:p>
        </p:txBody>
      </p:sp>
      <p:sp>
        <p:nvSpPr>
          <p:cNvPr id="3" name="文本框 2"/>
          <p:cNvSpPr txBox="1"/>
          <p:nvPr/>
        </p:nvSpPr>
        <p:spPr>
          <a:xfrm>
            <a:off x="1" y="6453336"/>
            <a:ext cx="9144000" cy="5232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</a:rPr>
              <a:t>Guidance by Qualcomm Research: </a:t>
            </a:r>
            <a:r>
              <a:rPr lang="en-US" altLang="zh-CN" sz="1400" b="1" dirty="0" err="1" smtClean="0">
                <a:solidFill>
                  <a:schemeClr val="bg1"/>
                </a:solidFill>
              </a:rPr>
              <a:t>Yinian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</a:rPr>
              <a:t>Mao (SD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), </a:t>
            </a:r>
            <a:r>
              <a:rPr lang="en-US" altLang="zh-CN" sz="1400" b="1" dirty="0" err="1" smtClean="0">
                <a:solidFill>
                  <a:schemeClr val="bg1"/>
                </a:solidFill>
              </a:rPr>
              <a:t>Sha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 Hua (SD), and </a:t>
            </a:r>
            <a:r>
              <a:rPr lang="en-US" altLang="zh-CN" sz="1400" b="1" dirty="0" err="1" smtClean="0">
                <a:solidFill>
                  <a:schemeClr val="bg1"/>
                </a:solidFill>
              </a:rPr>
              <a:t>Ruiming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 Zheng (BJ)</a:t>
            </a:r>
          </a:p>
          <a:p>
            <a:pPr algn="ctr"/>
            <a:endParaRPr lang="zh-CN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865043" y="3340149"/>
            <a:ext cx="5171452" cy="1599043"/>
            <a:chOff x="5389044" y="3909391"/>
            <a:chExt cx="5341385" cy="1599043"/>
          </a:xfrm>
        </p:grpSpPr>
        <p:sp>
          <p:nvSpPr>
            <p:cNvPr id="46" name="圆角矩形 45"/>
            <p:cNvSpPr/>
            <p:nvPr/>
          </p:nvSpPr>
          <p:spPr>
            <a:xfrm>
              <a:off x="5389044" y="4080949"/>
              <a:ext cx="5341385" cy="142748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9042433" y="3909391"/>
              <a:ext cx="1418910" cy="3018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>
                  <a:solidFill>
                    <a:srgbClr val="00B0F0"/>
                  </a:solidFill>
                </a:rPr>
                <a:t>Conclusion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9787" y="692696"/>
            <a:ext cx="8080725" cy="365224"/>
          </a:xfrm>
        </p:spPr>
        <p:txBody>
          <a:bodyPr/>
          <a:lstStyle/>
          <a:p>
            <a:r>
              <a:rPr lang="en-US" altLang="zh-CN" sz="2400" dirty="0" smtClean="0"/>
              <a:t>User Experience Impairment Factors on DASH Service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948488" y="5805240"/>
            <a:ext cx="1905000" cy="457200"/>
          </a:xfrm>
        </p:spPr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628764"/>
              </p:ext>
            </p:extLst>
          </p:nvPr>
        </p:nvGraphicFramePr>
        <p:xfrm>
          <a:off x="262676" y="2420888"/>
          <a:ext cx="4640952" cy="1007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8000"/>
                <a:gridCol w="824590"/>
                <a:gridCol w="865832"/>
                <a:gridCol w="1402530"/>
              </a:tblGrid>
              <a:tr h="310154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1400" dirty="0" smtClean="0">
                          <a:effectLst/>
                        </a:rPr>
                        <a:t>Video</a:t>
                      </a:r>
                      <a:endParaRPr lang="en-US" altLang="zh-CN" sz="1400" b="1" dirty="0" smtClean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1400" dirty="0" smtClean="0">
                          <a:effectLst/>
                        </a:rPr>
                        <a:t>Amount 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1400" dirty="0" smtClean="0">
                          <a:effectLst/>
                        </a:rPr>
                        <a:t>Motion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1400" dirty="0" smtClean="0">
                          <a:effectLst/>
                        </a:rPr>
                        <a:t>Test factors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261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Bunny Cartoon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11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Medium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Stall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261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Movie Case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48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Medium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All </a:t>
                      </a:r>
                      <a:r>
                        <a:rPr lang="en-US" sz="1400" dirty="0" smtClean="0">
                          <a:effectLst/>
                        </a:rPr>
                        <a:t>factors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14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261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Sport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Case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48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High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All factors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6" name="TextBox 17"/>
          <p:cNvSpPr txBox="1"/>
          <p:nvPr/>
        </p:nvSpPr>
        <p:spPr>
          <a:xfrm>
            <a:off x="323528" y="3455309"/>
            <a:ext cx="3541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+mn-lt"/>
                <a:ea typeface="+mn-ea"/>
              </a:rPr>
              <a:t>All factors*: </a:t>
            </a:r>
            <a:r>
              <a:rPr lang="en-US" sz="1100" b="1" dirty="0" smtClean="0">
                <a:latin typeface="+mn-lt"/>
                <a:ea typeface="+mn-ea"/>
              </a:rPr>
              <a:t>Stall</a:t>
            </a:r>
            <a:r>
              <a:rPr lang="en-US" sz="1100" b="1" dirty="0">
                <a:latin typeface="+mn-lt"/>
                <a:ea typeface="+mn-ea"/>
              </a:rPr>
              <a:t>, </a:t>
            </a:r>
            <a:r>
              <a:rPr lang="en-US" sz="1100" b="1" dirty="0" smtClean="0">
                <a:latin typeface="+mn-lt"/>
                <a:ea typeface="+mn-ea"/>
              </a:rPr>
              <a:t>Initial </a:t>
            </a:r>
            <a:r>
              <a:rPr lang="en-US" altLang="zh-CN" sz="1100" b="1" dirty="0" smtClean="0">
                <a:latin typeface="+mn-lt"/>
                <a:ea typeface="+mn-ea"/>
              </a:rPr>
              <a:t>D</a:t>
            </a:r>
            <a:r>
              <a:rPr lang="en-US" sz="1100" b="1" dirty="0" smtClean="0">
                <a:latin typeface="+mn-lt"/>
                <a:ea typeface="+mn-ea"/>
              </a:rPr>
              <a:t>elay</a:t>
            </a:r>
            <a:r>
              <a:rPr lang="en-US" sz="1100" b="1" dirty="0">
                <a:latin typeface="+mn-lt"/>
                <a:ea typeface="+mn-ea"/>
              </a:rPr>
              <a:t>, and </a:t>
            </a:r>
            <a:r>
              <a:rPr lang="en-US" altLang="zh-CN" sz="1100" b="1" dirty="0" smtClean="0">
                <a:latin typeface="+mn-lt"/>
                <a:ea typeface="+mn-ea"/>
              </a:rPr>
              <a:t>L</a:t>
            </a:r>
            <a:r>
              <a:rPr lang="en-US" sz="1100" b="1" dirty="0" smtClean="0">
                <a:latin typeface="+mn-lt"/>
                <a:ea typeface="+mn-ea"/>
              </a:rPr>
              <a:t>evel Variation</a:t>
            </a:r>
            <a:endParaRPr lang="en-US" sz="1100" b="1" dirty="0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-2268760" y="1124744"/>
            <a:ext cx="8424862" cy="1224135"/>
            <a:chOff x="430161" y="1268761"/>
            <a:chExt cx="8424862" cy="1224135"/>
          </a:xfrm>
        </p:grpSpPr>
        <p:sp>
          <p:nvSpPr>
            <p:cNvPr id="38" name="内容占位符 2"/>
            <p:cNvSpPr txBox="1">
              <a:spLocks/>
            </p:cNvSpPr>
            <p:nvPr/>
          </p:nvSpPr>
          <p:spPr bwMode="auto">
            <a:xfrm>
              <a:off x="430161" y="1268761"/>
              <a:ext cx="8424862" cy="339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17" tIns="42858" rIns="85717" bIns="42858" numCol="1" anchor="t" anchorCtr="0" compatLnSpc="1">
              <a:prstTxWarp prst="textNoShape">
                <a:avLst/>
              </a:prstTxWarp>
            </a:bodyPr>
            <a:lstStyle>
              <a:lvl1pPr marL="269875" indent="-269875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4525" indent="-214313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74738" indent="-214313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452563" indent="-161925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16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81188" indent="-161925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1400" b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338388" indent="-161925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1400" b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795588" indent="-161925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1400" b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252788" indent="-161925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1400" b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709988" indent="-161925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1400" b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800" b="0" i="1" kern="0" dirty="0" smtClean="0"/>
                <a:t>R</a:t>
              </a:r>
              <a:r>
                <a:rPr lang="en-US" altLang="zh-CN" sz="1800" b="0" kern="0" dirty="0" smtClean="0"/>
                <a:t> = f(</a:t>
              </a:r>
              <a:r>
                <a:rPr lang="en-US" altLang="zh-CN" sz="1800" b="0" i="1" kern="0" dirty="0" smtClean="0"/>
                <a:t>I</a:t>
              </a:r>
              <a:r>
                <a:rPr lang="en-US" altLang="zh-CN" sz="1800" b="0" i="1" kern="0" baseline="-25000" dirty="0" smtClean="0"/>
                <a:t>ID</a:t>
              </a:r>
              <a:r>
                <a:rPr lang="en-US" altLang="zh-CN" sz="1800" b="0" i="1" kern="0" dirty="0" smtClean="0"/>
                <a:t>, I</a:t>
              </a:r>
              <a:r>
                <a:rPr lang="en-US" altLang="zh-CN" sz="1800" b="0" i="1" kern="0" baseline="-25000" dirty="0" smtClean="0"/>
                <a:t>ST</a:t>
              </a:r>
              <a:r>
                <a:rPr lang="en-US" altLang="zh-CN" sz="1800" b="0" i="1" kern="0" dirty="0" smtClean="0"/>
                <a:t>, I</a:t>
              </a:r>
              <a:r>
                <a:rPr lang="en-US" altLang="zh-CN" sz="1800" b="0" i="1" kern="0" baseline="-25000" dirty="0" smtClean="0"/>
                <a:t>LV</a:t>
              </a:r>
              <a:r>
                <a:rPr lang="en-US" altLang="zh-CN" sz="1800" b="0" kern="0" dirty="0" smtClean="0"/>
                <a:t>)</a:t>
              </a:r>
            </a:p>
            <a:p>
              <a:pPr marL="0" indent="0">
                <a:buNone/>
              </a:pPr>
              <a:endParaRPr lang="en-US" altLang="zh-CN" sz="2400" b="0" kern="0" dirty="0" smtClean="0"/>
            </a:p>
          </p:txBody>
        </p:sp>
        <p:sp>
          <p:nvSpPr>
            <p:cNvPr id="39" name="TextBox 5"/>
            <p:cNvSpPr txBox="1"/>
            <p:nvPr/>
          </p:nvSpPr>
          <p:spPr>
            <a:xfrm>
              <a:off x="5292080" y="1887215"/>
              <a:ext cx="1571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Impairment due to 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Level Variation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6"/>
            <p:cNvSpPr txBox="1"/>
            <p:nvPr/>
          </p:nvSpPr>
          <p:spPr>
            <a:xfrm>
              <a:off x="3095267" y="1870621"/>
              <a:ext cx="153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Impairment due to 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Initial Delay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7"/>
            <p:cNvSpPr txBox="1"/>
            <p:nvPr/>
          </p:nvSpPr>
          <p:spPr>
            <a:xfrm>
              <a:off x="4365464" y="2031231"/>
              <a:ext cx="998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Impairment due to 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Stall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2" name="直接箭头连接符 41"/>
            <p:cNvCxnSpPr>
              <a:stCxn id="40" idx="0"/>
            </p:cNvCxnSpPr>
            <p:nvPr/>
          </p:nvCxnSpPr>
          <p:spPr bwMode="auto">
            <a:xfrm flipV="1">
              <a:off x="3864113" y="1591717"/>
              <a:ext cx="586742" cy="278904"/>
            </a:xfrm>
            <a:prstGeom prst="straightConnector1">
              <a:avLst/>
            </a:prstGeom>
            <a:solidFill>
              <a:schemeClr val="folHlink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3" name="直接箭头连接符 42"/>
            <p:cNvCxnSpPr>
              <a:stCxn id="41" idx="0"/>
            </p:cNvCxnSpPr>
            <p:nvPr/>
          </p:nvCxnSpPr>
          <p:spPr bwMode="auto">
            <a:xfrm flipH="1" flipV="1">
              <a:off x="4861547" y="1588099"/>
              <a:ext cx="3229" cy="443132"/>
            </a:xfrm>
            <a:prstGeom prst="straightConnector1">
              <a:avLst/>
            </a:prstGeom>
            <a:solidFill>
              <a:schemeClr val="folHlink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直接箭头连接符 43"/>
            <p:cNvCxnSpPr>
              <a:stCxn id="39" idx="0"/>
            </p:cNvCxnSpPr>
            <p:nvPr/>
          </p:nvCxnSpPr>
          <p:spPr bwMode="auto">
            <a:xfrm flipH="1" flipV="1">
              <a:off x="5292080" y="1588099"/>
              <a:ext cx="785806" cy="299116"/>
            </a:xfrm>
            <a:prstGeom prst="straightConnector1">
              <a:avLst/>
            </a:prstGeom>
            <a:solidFill>
              <a:schemeClr val="folHlink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4133641" y="1198207"/>
            <a:ext cx="2211301" cy="756000"/>
            <a:chOff x="4614356" y="3255325"/>
            <a:chExt cx="4212000" cy="1440000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9" r="4989"/>
            <a:stretch/>
          </p:blipFill>
          <p:spPr>
            <a:xfrm>
              <a:off x="4724325" y="3362724"/>
              <a:ext cx="1982387" cy="1238857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862"/>
            <a:stretch/>
          </p:blipFill>
          <p:spPr>
            <a:xfrm>
              <a:off x="6800443" y="3362724"/>
              <a:ext cx="1953905" cy="1241143"/>
            </a:xfrm>
            <a:prstGeom prst="rect">
              <a:avLst/>
            </a:prstGeom>
          </p:spPr>
        </p:pic>
        <p:sp>
          <p:nvSpPr>
            <p:cNvPr id="27" name="Rectangle 12"/>
            <p:cNvSpPr/>
            <p:nvPr/>
          </p:nvSpPr>
          <p:spPr>
            <a:xfrm>
              <a:off x="4614356" y="3255325"/>
              <a:ext cx="4212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6534421" y="1187130"/>
            <a:ext cx="2202813" cy="763200"/>
            <a:chOff x="4716016" y="1988840"/>
            <a:chExt cx="4212000" cy="1440000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48" r="1255"/>
            <a:stretch/>
          </p:blipFill>
          <p:spPr>
            <a:xfrm>
              <a:off x="6876234" y="2096239"/>
              <a:ext cx="1944238" cy="1238857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8" r="5209"/>
            <a:stretch/>
          </p:blipFill>
          <p:spPr>
            <a:xfrm>
              <a:off x="4808390" y="2098526"/>
              <a:ext cx="1978745" cy="1236571"/>
            </a:xfrm>
            <a:prstGeom prst="rect">
              <a:avLst/>
            </a:prstGeom>
          </p:spPr>
        </p:pic>
        <p:sp>
          <p:nvSpPr>
            <p:cNvPr id="31" name="Rectangle 12"/>
            <p:cNvSpPr/>
            <p:nvPr/>
          </p:nvSpPr>
          <p:spPr>
            <a:xfrm>
              <a:off x="4716016" y="1988840"/>
              <a:ext cx="4212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15"/>
          <p:cNvSpPr txBox="1"/>
          <p:nvPr/>
        </p:nvSpPr>
        <p:spPr>
          <a:xfrm>
            <a:off x="4490353" y="1985918"/>
            <a:ext cx="1483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Medium motion 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7" name="TextBox 15"/>
          <p:cNvSpPr txBox="1"/>
          <p:nvPr/>
        </p:nvSpPr>
        <p:spPr>
          <a:xfrm>
            <a:off x="6894051" y="1999872"/>
            <a:ext cx="1483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High motion 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6044" y="3556173"/>
            <a:ext cx="4988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</a:rPr>
              <a:t>Impairments of Stall and Level Variation is more serious than Initial Delay</a:t>
            </a:r>
            <a:r>
              <a:rPr lang="en-US" altLang="zh-CN" sz="1400" dirty="0" smtClean="0">
                <a:solidFill>
                  <a:srgbClr val="FF0000"/>
                </a:solidFill>
              </a:rPr>
              <a:t>.(1</a:t>
            </a:r>
            <a:r>
              <a:rPr lang="en-US" altLang="zh-CN" sz="1400" baseline="30000" dirty="0" smtClean="0">
                <a:solidFill>
                  <a:srgbClr val="FF0000"/>
                </a:solidFill>
              </a:rPr>
              <a:t>st</a:t>
            </a:r>
            <a:r>
              <a:rPr lang="en-US" altLang="zh-CN" sz="1400" dirty="0" smtClean="0">
                <a:solidFill>
                  <a:srgbClr val="FF0000"/>
                </a:solidFill>
              </a:rPr>
              <a:t> row)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Initial Delay </a:t>
            </a:r>
            <a:r>
              <a:rPr lang="en-US" altLang="zh-CN" sz="1400" dirty="0" smtClean="0"/>
              <a:t>is nearly </a:t>
            </a:r>
            <a:r>
              <a:rPr lang="en-US" altLang="zh-CN" sz="1400" dirty="0"/>
              <a:t>independent with Stall and Level Variation. </a:t>
            </a:r>
            <a:r>
              <a:rPr lang="en-US" altLang="zh-CN" sz="1400" dirty="0" smtClean="0"/>
              <a:t>(2</a:t>
            </a:r>
            <a:r>
              <a:rPr lang="en-US" altLang="zh-CN" sz="1400" baseline="30000" dirty="0" smtClean="0"/>
              <a:t>nd</a:t>
            </a:r>
            <a:r>
              <a:rPr lang="en-US" altLang="zh-CN" sz="1400" dirty="0" smtClean="0"/>
              <a:t> and 3</a:t>
            </a:r>
            <a:r>
              <a:rPr lang="en-US" altLang="zh-CN" sz="1400" baseline="30000" dirty="0" smtClean="0"/>
              <a:t>rd</a:t>
            </a:r>
            <a:r>
              <a:rPr lang="en-US" altLang="zh-CN" sz="1400" dirty="0" smtClean="0"/>
              <a:t> row)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Initial Delay and Stall Duration follow linear relation with QoE</a:t>
            </a:r>
            <a:endParaRPr lang="en-US" altLang="zh-CN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" name="内容占位符 2"/>
          <p:cNvSpPr txBox="1">
            <a:spLocks/>
          </p:cNvSpPr>
          <p:nvPr/>
        </p:nvSpPr>
        <p:spPr bwMode="auto">
          <a:xfrm>
            <a:off x="4932040" y="2348880"/>
            <a:ext cx="4139952" cy="8618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sz="1400" b="0" kern="0" dirty="0" smtClean="0"/>
              <a:t>More than </a:t>
            </a:r>
            <a:r>
              <a:rPr lang="en-US" altLang="zh-CN" sz="1400" b="0" kern="0" dirty="0" smtClean="0">
                <a:solidFill>
                  <a:schemeClr val="bg2"/>
                </a:solidFill>
              </a:rPr>
              <a:t>2800</a:t>
            </a:r>
            <a:r>
              <a:rPr lang="en-US" altLang="zh-CN" sz="1400" b="0" kern="0" dirty="0" smtClean="0"/>
              <a:t> votes are received</a:t>
            </a:r>
          </a:p>
          <a:p>
            <a:pPr marL="2857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sz="1400" b="0" dirty="0" smtClean="0"/>
              <a:t>Test </a:t>
            </a:r>
            <a:r>
              <a:rPr lang="en-US" altLang="zh-CN" sz="1400" b="0" dirty="0">
                <a:solidFill>
                  <a:srgbClr val="FF0000"/>
                </a:solidFill>
              </a:rPr>
              <a:t>107</a:t>
            </a:r>
            <a:r>
              <a:rPr lang="en-US" altLang="zh-CN" sz="1400" b="0" dirty="0"/>
              <a:t> video samples and </a:t>
            </a:r>
            <a:r>
              <a:rPr lang="en-US" altLang="zh-CN" sz="1400" b="0" dirty="0">
                <a:solidFill>
                  <a:srgbClr val="FF0000"/>
                </a:solidFill>
              </a:rPr>
              <a:t>64</a:t>
            </a:r>
            <a:r>
              <a:rPr lang="en-US" altLang="zh-CN" sz="1400" b="0" dirty="0"/>
              <a:t> </a:t>
            </a:r>
            <a:r>
              <a:rPr lang="en-US" altLang="zh-CN" sz="1400" b="0" dirty="0" smtClean="0"/>
              <a:t>participants</a:t>
            </a:r>
            <a:endParaRPr lang="en-US" altLang="zh-CN" sz="1400" b="0" kern="0" dirty="0" smtClean="0"/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sz="1400" b="0" kern="0" dirty="0" smtClean="0"/>
              <a:t>Evaluation </a:t>
            </a:r>
            <a:r>
              <a:rPr lang="en-US" altLang="zh-CN" sz="1400" b="0" kern="0" dirty="0"/>
              <a:t>methodology: Single-Stimulus (SS</a:t>
            </a:r>
            <a:r>
              <a:rPr lang="en-US" altLang="zh-CN" sz="1400" b="0" kern="0" dirty="0" smtClean="0"/>
              <a:t>)</a:t>
            </a:r>
            <a:endParaRPr lang="en-US" altLang="zh-CN" sz="1400" b="0" kern="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82340"/>
              </p:ext>
            </p:extLst>
          </p:nvPr>
        </p:nvGraphicFramePr>
        <p:xfrm>
          <a:off x="323528" y="4196276"/>
          <a:ext cx="3186969" cy="13716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82969"/>
                <a:gridCol w="576000"/>
                <a:gridCol w="576000"/>
                <a:gridCol w="576000"/>
                <a:gridCol w="576000"/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Variation</a:t>
                      </a:r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</a:t>
                      </a:r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0" dirty="0" smtClean="0"/>
                        <a:t>I</a:t>
                      </a:r>
                      <a:r>
                        <a:rPr lang="en-US" altLang="zh-CN" sz="1200" kern="0" baseline="-25000" dirty="0" smtClean="0"/>
                        <a:t>ID</a:t>
                      </a:r>
                      <a:endParaRPr lang="zh-CN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0" dirty="0" smtClean="0"/>
                        <a:t>I</a:t>
                      </a:r>
                      <a:r>
                        <a:rPr lang="en-US" altLang="zh-CN" sz="1200" kern="0" baseline="-25000" dirty="0" smtClean="0"/>
                        <a:t>ST</a:t>
                      </a:r>
                      <a:endParaRPr lang="zh-CN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0" dirty="0" smtClean="0"/>
                        <a:t>I</a:t>
                      </a:r>
                      <a:r>
                        <a:rPr lang="en-US" altLang="zh-CN" sz="1200" kern="0" baseline="-25000" dirty="0" smtClean="0"/>
                        <a:t>LV</a:t>
                      </a:r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</a:t>
                      </a:r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—</a:t>
                      </a:r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0" dirty="0" smtClean="0"/>
                        <a:t>I</a:t>
                      </a:r>
                      <a:r>
                        <a:rPr lang="en-US" altLang="zh-CN" sz="1200" kern="0" baseline="-25000" dirty="0" smtClean="0"/>
                        <a:t>ID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0.234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—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0" dirty="0" smtClean="0"/>
                        <a:t>I</a:t>
                      </a:r>
                      <a:r>
                        <a:rPr lang="en-US" altLang="zh-CN" sz="1200" kern="0" baseline="-25000" dirty="0" smtClean="0"/>
                        <a:t>ST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0.001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0.327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—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0" dirty="0" smtClean="0"/>
                        <a:t>I</a:t>
                      </a:r>
                      <a:r>
                        <a:rPr lang="en-US" altLang="zh-CN" sz="1200" kern="0" baseline="-25000" dirty="0" smtClean="0"/>
                        <a:t>LV</a:t>
                      </a:r>
                      <a:endParaRPr lang="zh-CN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0.000</a:t>
                      </a:r>
                      <a:endParaRPr lang="zh-CN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0.927</a:t>
                      </a:r>
                      <a:endParaRPr lang="zh-CN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0.946</a:t>
                      </a:r>
                      <a:endParaRPr lang="zh-CN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—</a:t>
                      </a:r>
                      <a:endParaRPr lang="zh-CN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11560" y="3879800"/>
            <a:ext cx="2641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Correlation of impairment factors</a:t>
            </a:r>
            <a:endParaRPr lang="zh-CN" altLang="en-US" sz="1200" b="1" dirty="0"/>
          </a:p>
        </p:txBody>
      </p:sp>
      <p:graphicFrame>
        <p:nvGraphicFramePr>
          <p:cNvPr id="34" name="图表 33"/>
          <p:cNvGraphicFramePr/>
          <p:nvPr>
            <p:extLst>
              <p:ext uri="{D42A27DB-BD31-4B8C-83A1-F6EECF244321}">
                <p14:modId xmlns:p14="http://schemas.microsoft.com/office/powerpoint/2010/main" val="357433270"/>
              </p:ext>
            </p:extLst>
          </p:nvPr>
        </p:nvGraphicFramePr>
        <p:xfrm>
          <a:off x="3378966" y="4968463"/>
          <a:ext cx="2866412" cy="1556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5" name="图表 44"/>
          <p:cNvGraphicFramePr/>
          <p:nvPr>
            <p:extLst>
              <p:ext uri="{D42A27DB-BD31-4B8C-83A1-F6EECF244321}">
                <p14:modId xmlns:p14="http://schemas.microsoft.com/office/powerpoint/2010/main" val="2877909364"/>
              </p:ext>
            </p:extLst>
          </p:nvPr>
        </p:nvGraphicFramePr>
        <p:xfrm>
          <a:off x="6227493" y="4984831"/>
          <a:ext cx="2809002" cy="1540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88297" y="5623356"/>
            <a:ext cx="25835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chemeClr val="bg2"/>
                </a:solidFill>
              </a:rPr>
              <a:t>*</a:t>
            </a:r>
            <a:r>
              <a:rPr lang="en-US" altLang="zh-CN" sz="1050" dirty="0"/>
              <a:t>Strong </a:t>
            </a:r>
            <a:r>
              <a:rPr lang="en-US" altLang="zh-CN" sz="1050" dirty="0" smtClean="0"/>
              <a:t>correlation when value &lt;0.05</a:t>
            </a:r>
            <a:endParaRPr lang="zh-CN" altLang="en-US" sz="1050" dirty="0"/>
          </a:p>
        </p:txBody>
      </p:sp>
      <p:sp>
        <p:nvSpPr>
          <p:cNvPr id="3" name="文本框 2"/>
          <p:cNvSpPr txBox="1"/>
          <p:nvPr/>
        </p:nvSpPr>
        <p:spPr>
          <a:xfrm>
            <a:off x="1" y="6453336"/>
            <a:ext cx="9144000" cy="5232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</a:rPr>
              <a:t>Guidance by Qualcomm Research: </a:t>
            </a:r>
            <a:r>
              <a:rPr lang="en-US" altLang="zh-CN" sz="1400" b="1" dirty="0" err="1" smtClean="0">
                <a:solidFill>
                  <a:schemeClr val="bg1"/>
                </a:solidFill>
              </a:rPr>
              <a:t>Yinian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</a:rPr>
              <a:t>Mao (SD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), </a:t>
            </a:r>
            <a:r>
              <a:rPr lang="en-US" altLang="zh-CN" sz="1400" b="1" dirty="0" err="1" smtClean="0">
                <a:solidFill>
                  <a:schemeClr val="bg1"/>
                </a:solidFill>
              </a:rPr>
              <a:t>Sha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 Hua (SD), and </a:t>
            </a:r>
            <a:r>
              <a:rPr lang="en-US" altLang="zh-CN" sz="1400" b="1" dirty="0" err="1" smtClean="0">
                <a:solidFill>
                  <a:schemeClr val="bg1"/>
                </a:solidFill>
              </a:rPr>
              <a:t>Ruiming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 Zheng (BJ)</a:t>
            </a:r>
          </a:p>
          <a:p>
            <a:pPr algn="ctr"/>
            <a:endParaRPr lang="zh-CN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06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4090585" y="1154427"/>
            <a:ext cx="5053416" cy="1044000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102870" tIns="252000" rIns="102870" bIns="51435" anchor="t"/>
          <a:lstStyle>
            <a:defPPr>
              <a:defRPr lang="zh-CN"/>
            </a:defPPr>
            <a:lvl1pPr algn="ctr">
              <a:lnSpc>
                <a:spcPct val="150000"/>
              </a:lnSpc>
              <a:defRPr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 sz="2000"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dirty="0"/>
          </a:p>
        </p:txBody>
      </p:sp>
      <p:pic>
        <p:nvPicPr>
          <p:cNvPr id="115729" name="Picture 17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1" t="3229" r="2344" b="2526"/>
          <a:stretch/>
        </p:blipFill>
        <p:spPr bwMode="auto">
          <a:xfrm>
            <a:off x="5868147" y="3985504"/>
            <a:ext cx="2814086" cy="21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8452" y="635190"/>
            <a:ext cx="3537815" cy="417546"/>
          </a:xfrm>
        </p:spPr>
        <p:txBody>
          <a:bodyPr/>
          <a:lstStyle/>
          <a:p>
            <a:r>
              <a:rPr lang="en-US" altLang="zh-CN" sz="2800" dirty="0"/>
              <a:t>Propose QoE </a:t>
            </a:r>
            <a:r>
              <a:rPr lang="en-US" altLang="zh-CN" sz="2800" dirty="0" smtClean="0"/>
              <a:t>Model</a:t>
            </a: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948488" y="6165280"/>
            <a:ext cx="1905000" cy="457200"/>
          </a:xfrm>
        </p:spPr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08681" y="2762030"/>
            <a:ext cx="8424862" cy="794674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CN" sz="1600" b="0" dirty="0" smtClean="0"/>
              <a:t>BUPT Model</a:t>
            </a:r>
            <a:endParaRPr lang="en-US" altLang="zh-CN" sz="1600" b="0" dirty="0"/>
          </a:p>
          <a:p>
            <a:pPr>
              <a:buFont typeface="Arial" charset="0"/>
              <a:buChar char="•"/>
            </a:pPr>
            <a:endParaRPr lang="en-US" altLang="zh-CN" sz="500" b="0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buFont typeface="Arial" charset="0"/>
              <a:buChar char="–"/>
            </a:pPr>
            <a:r>
              <a:rPr lang="en-US" altLang="zh-CN" sz="1200" b="0" kern="1200" dirty="0" smtClean="0">
                <a:cs typeface="+mn-cs"/>
              </a:rPr>
              <a:t>The best formulation out of </a:t>
            </a:r>
            <a:r>
              <a:rPr lang="en-US" altLang="zh-CN" sz="1200" b="0" kern="1200" dirty="0">
                <a:cs typeface="+mn-cs"/>
              </a:rPr>
              <a:t>15 basic elementary </a:t>
            </a:r>
            <a:r>
              <a:rPr lang="en-US" altLang="zh-CN" sz="1200" b="0" kern="1200" dirty="0" smtClean="0">
                <a:cs typeface="+mn-cs"/>
              </a:rPr>
              <a:t>functions</a:t>
            </a:r>
            <a:endParaRPr lang="en-US" altLang="zh-CN" sz="1200" b="0" kern="1200" dirty="0">
              <a:cs typeface="+mn-cs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581914"/>
              </p:ext>
            </p:extLst>
          </p:nvPr>
        </p:nvGraphicFramePr>
        <p:xfrm>
          <a:off x="1763688" y="2719672"/>
          <a:ext cx="72723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4" name="公式" r:id="rId5" imgW="4584600" imgH="266400" progId="Equation.3">
                  <p:embed/>
                </p:oleObj>
              </mc:Choice>
              <mc:Fallback>
                <p:oleObj name="公式" r:id="rId5" imgW="458460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3688" y="2719672"/>
                        <a:ext cx="7272338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5"/>
          <p:cNvSpPr txBox="1">
            <a:spLocks/>
          </p:cNvSpPr>
          <p:nvPr/>
        </p:nvSpPr>
        <p:spPr bwMode="auto">
          <a:xfrm>
            <a:off x="107504" y="3356992"/>
            <a:ext cx="8424862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zh-CN" sz="1600" b="0" kern="0" dirty="0"/>
              <a:t>Performance analysis</a:t>
            </a:r>
          </a:p>
        </p:txBody>
      </p:sp>
      <p:sp>
        <p:nvSpPr>
          <p:cNvPr id="13" name="TextBox 19"/>
          <p:cNvSpPr txBox="1"/>
          <p:nvPr/>
        </p:nvSpPr>
        <p:spPr>
          <a:xfrm>
            <a:off x="539552" y="6095037"/>
            <a:ext cx="2553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PCC </a:t>
            </a:r>
            <a:r>
              <a:rPr lang="en-US" altLang="zh-CN" sz="1200" dirty="0"/>
              <a:t>: </a:t>
            </a:r>
            <a:r>
              <a:rPr lang="en-US" altLang="zh-CN" sz="1200" dirty="0" smtClean="0">
                <a:solidFill>
                  <a:srgbClr val="FF0000"/>
                </a:solidFill>
              </a:rPr>
              <a:t>0.9251  </a:t>
            </a:r>
            <a:r>
              <a:rPr lang="en-US" altLang="zh-CN" sz="1200" dirty="0"/>
              <a:t>MSE : </a:t>
            </a:r>
            <a:r>
              <a:rPr lang="en-US" altLang="zh-CN" sz="1200" dirty="0" smtClean="0">
                <a:solidFill>
                  <a:srgbClr val="FF0000"/>
                </a:solidFill>
              </a:rPr>
              <a:t>0.0536</a:t>
            </a:r>
            <a:endParaRPr lang="zh-CN" altLang="en-US" sz="1200" dirty="0" smtClean="0">
              <a:solidFill>
                <a:srgbClr val="FF0000"/>
              </a:solidFill>
            </a:endParaRPr>
          </a:p>
          <a:p>
            <a:r>
              <a:rPr lang="en-US" altLang="zh-CN" sz="1200" dirty="0" smtClean="0"/>
              <a:t>Performance is improved, even better in low motion scenario.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203848" y="3901374"/>
            <a:ext cx="2880320" cy="2255496"/>
            <a:chOff x="467544" y="1844824"/>
            <a:chExt cx="2610296" cy="2340000"/>
          </a:xfrm>
        </p:grpSpPr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67544" y="1844824"/>
              <a:ext cx="2610296" cy="23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7" name="Straight Connector 5"/>
            <p:cNvCxnSpPr/>
            <p:nvPr/>
          </p:nvCxnSpPr>
          <p:spPr>
            <a:xfrm flipV="1">
              <a:off x="791808" y="2025056"/>
              <a:ext cx="2016000" cy="19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20"/>
          <p:cNvSpPr txBox="1"/>
          <p:nvPr/>
        </p:nvSpPr>
        <p:spPr>
          <a:xfrm>
            <a:off x="3756344" y="6021288"/>
            <a:ext cx="1967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Result of </a:t>
            </a:r>
            <a:r>
              <a:rPr lang="en-US" altLang="zh-CN" sz="12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UCSD Model</a:t>
            </a:r>
          </a:p>
          <a:p>
            <a:r>
              <a:rPr lang="en-US" altLang="zh-CN" sz="12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(Provide</a:t>
            </a:r>
            <a:r>
              <a:rPr lang="en-US" altLang="zh-CN" sz="1200" kern="0" dirty="0" smtClean="0">
                <a:solidFill>
                  <a:srgbClr val="000000"/>
                </a:solidFill>
                <a:cs typeface="Calibri" panose="020F0502020204030204" pitchFamily="34" charset="0"/>
              </a:rPr>
              <a:t>d by UCSD</a:t>
            </a:r>
            <a:r>
              <a:rPr lang="en-US" altLang="zh-CN" sz="12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)</a:t>
            </a:r>
            <a:endParaRPr lang="en-US" altLang="zh-CN" sz="1200" kern="0" dirty="0">
              <a:solidFill>
                <a:srgbClr val="000000"/>
              </a:solidFill>
              <a:ea typeface="+mn-ea"/>
              <a:cs typeface="Calibri" panose="020F0502020204030204" pitchFamily="34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PCC </a:t>
            </a:r>
            <a:r>
              <a:rPr lang="en-US" altLang="zh-CN" sz="1200" kern="0" dirty="0">
                <a:ea typeface="+mn-ea"/>
                <a:cs typeface="Calibri" panose="020F0502020204030204" pitchFamily="34" charset="0"/>
              </a:rPr>
              <a:t>: 0.91</a:t>
            </a:r>
          </a:p>
          <a:p>
            <a:r>
              <a:rPr lang="en-US" altLang="zh-CN" sz="1200" kern="0" dirty="0">
                <a:ea typeface="+mn-ea"/>
                <a:cs typeface="Calibri" panose="020F0502020204030204" pitchFamily="34" charset="0"/>
              </a:rPr>
              <a:t>MSE : 0.082</a:t>
            </a:r>
            <a:endParaRPr lang="zh-CN" altLang="en-US" sz="1200" kern="0" dirty="0"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012160" y="6021288"/>
            <a:ext cx="2814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kern="0" dirty="0" smtClean="0">
                <a:solidFill>
                  <a:srgbClr val="000000"/>
                </a:solidFill>
                <a:cs typeface="Calibri" panose="020F0502020204030204" pitchFamily="34" charset="0"/>
              </a:rPr>
              <a:t>Our </a:t>
            </a:r>
            <a:r>
              <a:rPr lang="en-US" altLang="zh-CN" sz="12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Validation Result of UCSD Model </a:t>
            </a:r>
          </a:p>
          <a:p>
            <a:r>
              <a:rPr lang="en-US" altLang="zh-CN" sz="12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PCC </a:t>
            </a:r>
            <a:r>
              <a:rPr lang="en-US" altLang="zh-CN" sz="12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: </a:t>
            </a:r>
            <a:r>
              <a:rPr lang="en-US" altLang="zh-CN" sz="1200" kern="0" dirty="0" smtClean="0">
                <a:solidFill>
                  <a:srgbClr val="FF0000"/>
                </a:solidFill>
                <a:ea typeface="+mn-ea"/>
                <a:cs typeface="Calibri" panose="020F0502020204030204" pitchFamily="34" charset="0"/>
              </a:rPr>
              <a:t>0.7811</a:t>
            </a:r>
            <a:endParaRPr lang="en-US" altLang="zh-CN" sz="1200" kern="0" dirty="0">
              <a:solidFill>
                <a:srgbClr val="FF0000"/>
              </a:solidFill>
              <a:ea typeface="+mn-ea"/>
              <a:cs typeface="Calibri" panose="020F0502020204030204" pitchFamily="34" charset="0"/>
            </a:endParaRPr>
          </a:p>
          <a:p>
            <a:r>
              <a:rPr lang="en-US" altLang="zh-CN" sz="12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MSE </a:t>
            </a:r>
            <a:r>
              <a:rPr lang="en-US" altLang="zh-CN" sz="12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: </a:t>
            </a:r>
            <a:r>
              <a:rPr lang="en-US" altLang="zh-CN" sz="1200" kern="0" dirty="0" smtClean="0">
                <a:solidFill>
                  <a:srgbClr val="FF0000"/>
                </a:solidFill>
                <a:ea typeface="+mn-ea"/>
                <a:cs typeface="Calibri" panose="020F0502020204030204" pitchFamily="34" charset="0"/>
              </a:rPr>
              <a:t>0.1821</a:t>
            </a:r>
            <a:endParaRPr lang="zh-CN" altLang="en-US" sz="1200" kern="0" dirty="0">
              <a:solidFill>
                <a:srgbClr val="FF0000"/>
              </a:solidFill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9004" y="3728065"/>
            <a:ext cx="2142796" cy="2769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Performance of BUPT Model</a:t>
            </a:r>
            <a:endParaRPr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644009" y="3717032"/>
            <a:ext cx="2880319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Performance Validation of UCSD Model</a:t>
            </a:r>
            <a:endParaRPr lang="zh-CN" altLang="en-US" sz="1200" dirty="0"/>
          </a:p>
        </p:txBody>
      </p:sp>
      <p:graphicFrame>
        <p:nvGraphicFramePr>
          <p:cNvPr id="2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303094"/>
              </p:ext>
            </p:extLst>
          </p:nvPr>
        </p:nvGraphicFramePr>
        <p:xfrm>
          <a:off x="2123728" y="2276872"/>
          <a:ext cx="5940000" cy="429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5" name="Equation" r:id="rId8" imgW="3695700" imgH="266700" progId="">
                  <p:embed/>
                </p:oleObj>
              </mc:Choice>
              <mc:Fallback>
                <p:oleObj name="Equation" r:id="rId8" imgW="3695700" imgH="2667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276872"/>
                        <a:ext cx="5940000" cy="4299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内容占位符 2"/>
          <p:cNvSpPr txBox="1">
            <a:spLocks/>
          </p:cNvSpPr>
          <p:nvPr/>
        </p:nvSpPr>
        <p:spPr bwMode="auto">
          <a:xfrm>
            <a:off x="108681" y="2334706"/>
            <a:ext cx="2303079" cy="333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600" b="0" kern="0" dirty="0" smtClean="0"/>
              <a:t>UCSD Model </a:t>
            </a:r>
          </a:p>
        </p:txBody>
      </p:sp>
      <p:pic>
        <p:nvPicPr>
          <p:cNvPr id="115893" name="Picture 18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58" y="3866564"/>
            <a:ext cx="3070150" cy="23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-1" y="1154427"/>
            <a:ext cx="4211961" cy="10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xtLst/>
        </p:spPr>
        <p:txBody>
          <a:bodyPr lIns="102870" tIns="252000" rIns="102870" bIns="51435" anchor="t"/>
          <a:lstStyle>
            <a:defPPr>
              <a:defRPr lang="zh-CN"/>
            </a:defPPr>
            <a:lvl1pPr algn="ctr">
              <a:lnSpc>
                <a:spcPct val="150000"/>
              </a:lnSpc>
              <a:defRPr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 sz="2000"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Calibri" pitchFamily="34" charset="0"/>
                <a:ea typeface="宋体" charset="-122"/>
              </a:defRPr>
            </a:lvl9pPr>
          </a:lstStyle>
          <a:p>
            <a:pPr algn="l"/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18335" y="1196752"/>
            <a:ext cx="4175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/>
              <a:t>Conduct subjective test </a:t>
            </a:r>
            <a:r>
              <a:rPr lang="en-US" altLang="zh-CN" sz="1400" b="1" dirty="0" smtClean="0"/>
              <a:t>on Qualcomm’s request 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/>
              <a:t>Validate the UCSD model with BUPT subjective </a:t>
            </a:r>
            <a:r>
              <a:rPr lang="en-US" altLang="zh-CN" sz="1400" b="1" dirty="0" smtClean="0"/>
              <a:t>results</a:t>
            </a:r>
            <a:endParaRPr lang="zh-CN" altLang="en-US" sz="1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4286288" y="1196752"/>
            <a:ext cx="4606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 smtClean="0">
                <a:solidFill>
                  <a:schemeClr val="bg1"/>
                </a:solidFill>
              </a:rPr>
              <a:t>UCSD </a:t>
            </a:r>
            <a:r>
              <a:rPr lang="en-US" altLang="zh-CN" sz="1400" b="1" dirty="0">
                <a:solidFill>
                  <a:schemeClr val="bg1"/>
                </a:solidFill>
              </a:rPr>
              <a:t>model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is not accurate </a:t>
            </a:r>
            <a:r>
              <a:rPr lang="en-US" altLang="zh-CN" sz="1400" b="1" dirty="0">
                <a:solidFill>
                  <a:schemeClr val="bg1"/>
                </a:solidFill>
              </a:rPr>
              <a:t>in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BUPT subjective </a:t>
            </a:r>
            <a:r>
              <a:rPr lang="en-US" altLang="zh-CN" sz="1400" b="1" dirty="0">
                <a:solidFill>
                  <a:schemeClr val="bg1"/>
                </a:solidFill>
              </a:rPr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bg1"/>
                </a:solidFill>
              </a:rPr>
              <a:t>Build a new model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based on the observation of 3 impairment factors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30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6812" y="798892"/>
            <a:ext cx="5953540" cy="469868"/>
          </a:xfrm>
        </p:spPr>
        <p:txBody>
          <a:bodyPr/>
          <a:lstStyle/>
          <a:p>
            <a:r>
              <a:rPr lang="en-US" altLang="zh-CN" sz="3200" dirty="0"/>
              <a:t>QoE </a:t>
            </a:r>
            <a:r>
              <a:rPr lang="en-US" altLang="zh-CN" sz="3200" dirty="0" smtClean="0"/>
              <a:t>Model for Level Variation</a:t>
            </a:r>
            <a:endParaRPr lang="en-US" altLang="zh-CN"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275512" y="6237288"/>
            <a:ext cx="1905000" cy="457200"/>
          </a:xfrm>
        </p:spPr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3" name="Picture 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235" y="1484784"/>
            <a:ext cx="3098725" cy="1938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395288" y="1258820"/>
            <a:ext cx="8424862" cy="365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000" b="0" kern="0" dirty="0" smtClean="0"/>
              <a:t>Subjective impairment tests under simulated environment</a:t>
            </a:r>
          </a:p>
          <a:p>
            <a:endParaRPr lang="en-US" altLang="zh-CN" sz="2400" b="0" kern="0" dirty="0" smtClean="0"/>
          </a:p>
          <a:p>
            <a:endParaRPr lang="en-US" altLang="zh-CN" sz="2400" b="0" kern="0" dirty="0" smtClean="0"/>
          </a:p>
          <a:p>
            <a:endParaRPr lang="en-US" altLang="zh-CN" sz="2400" b="0" kern="0" dirty="0" smtClean="0"/>
          </a:p>
          <a:p>
            <a:pPr>
              <a:buFontTx/>
              <a:buNone/>
            </a:pPr>
            <a:endParaRPr lang="en-US" altLang="zh-CN" sz="2400" b="0" kern="0" dirty="0" smtClean="0"/>
          </a:p>
        </p:txBody>
      </p: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4644008" y="1590239"/>
            <a:ext cx="2808312" cy="1728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624" tIns="65311" rIns="130624" bIns="65311"/>
          <a:lstStyle>
            <a:defPPr>
              <a:defRPr lang="hu-HU"/>
            </a:defPPr>
            <a:lvl1pPr algn="l" defTabSz="6361113" rtl="0" fontAlgn="base">
              <a:spcBef>
                <a:spcPct val="0"/>
              </a:spcBef>
              <a:spcAft>
                <a:spcPct val="0"/>
              </a:spcAft>
              <a:defRPr sz="1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179763" indent="-2484438" algn="l" defTabSz="6361113" rtl="0" fontAlgn="base">
              <a:spcBef>
                <a:spcPct val="0"/>
              </a:spcBef>
              <a:spcAft>
                <a:spcPct val="0"/>
              </a:spcAft>
              <a:defRPr sz="1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361113" indent="-4968875" algn="l" defTabSz="6361113" rtl="0" fontAlgn="base">
              <a:spcBef>
                <a:spcPct val="0"/>
              </a:spcBef>
              <a:spcAft>
                <a:spcPct val="0"/>
              </a:spcAft>
              <a:defRPr sz="1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9545638" indent="-7454900" algn="l" defTabSz="6361113" rtl="0" fontAlgn="base">
              <a:spcBef>
                <a:spcPct val="0"/>
              </a:spcBef>
              <a:spcAft>
                <a:spcPct val="0"/>
              </a:spcAft>
              <a:defRPr sz="1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2726988" indent="-9939338" algn="l" defTabSz="6361113" rtl="0" fontAlgn="base">
              <a:spcBef>
                <a:spcPct val="0"/>
              </a:spcBef>
              <a:spcAft>
                <a:spcPct val="0"/>
              </a:spcAft>
              <a:defRPr sz="1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</a:pPr>
            <a:r>
              <a:rPr lang="en-US" altLang="zh-CN" sz="1400" dirty="0">
                <a:latin typeface="+mn-lt"/>
              </a:rPr>
              <a:t>Influence factors: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1400" dirty="0">
                <a:latin typeface="+mn-lt"/>
              </a:rPr>
              <a:t>Average bitrate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1400" dirty="0">
                <a:latin typeface="+mn-lt"/>
              </a:rPr>
              <a:t>Bitrate fluctuation patterns: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1400" dirty="0">
                <a:latin typeface="+mn-lt"/>
              </a:rPr>
              <a:t>Concave, Falling, Convex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1400" dirty="0">
                <a:solidFill>
                  <a:schemeClr val="bg2"/>
                </a:solidFill>
                <a:latin typeface="+mn-lt"/>
              </a:rPr>
              <a:t>Irregular: bitrate switches frequently with huge amplitude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1400" dirty="0">
                <a:latin typeface="+mn-lt"/>
              </a:rPr>
              <a:t>Bitrate switching frequency</a:t>
            </a: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395288" y="3414031"/>
            <a:ext cx="5688880" cy="23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000" b="0" kern="0" dirty="0" smtClean="0"/>
              <a:t>Impairment on bitrate fluctuation pattern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0" kern="0" dirty="0" smtClean="0"/>
              <a:t>Based on </a:t>
            </a:r>
            <a:r>
              <a:rPr lang="en-US" altLang="zh-CN" sz="1400" b="0" dirty="0"/>
              <a:t>Primacy and </a:t>
            </a:r>
            <a:r>
              <a:rPr lang="en-US" altLang="zh-CN" sz="1400" b="0" dirty="0" err="1"/>
              <a:t>Recency</a:t>
            </a:r>
            <a:r>
              <a:rPr lang="en-US" altLang="zh-CN" sz="1400" b="0" dirty="0"/>
              <a:t> Effects</a:t>
            </a:r>
          </a:p>
          <a:p>
            <a:endParaRPr lang="en-US" altLang="zh-CN" sz="2000" b="0" kern="0" dirty="0" smtClean="0"/>
          </a:p>
          <a:p>
            <a:endParaRPr lang="en-US" altLang="zh-CN" sz="2000" b="0" kern="0" dirty="0" smtClean="0"/>
          </a:p>
          <a:p>
            <a:endParaRPr lang="en-US" altLang="zh-CN" sz="2000" b="0" kern="0" dirty="0" smtClean="0"/>
          </a:p>
          <a:p>
            <a:pPr marL="0" indent="0">
              <a:buNone/>
            </a:pPr>
            <a:endParaRPr lang="en-US" altLang="zh-CN" sz="2000" b="0" kern="0" dirty="0"/>
          </a:p>
          <a:p>
            <a:pPr marL="0" indent="0">
              <a:buNone/>
            </a:pPr>
            <a:endParaRPr lang="en-US" altLang="zh-CN" sz="2400" b="0" kern="0" dirty="0" smtClean="0"/>
          </a:p>
          <a:p>
            <a:r>
              <a:rPr lang="en-US" altLang="zh-CN" sz="2000" b="0" kern="0" dirty="0" smtClean="0"/>
              <a:t>Impairment on bitrate switching</a:t>
            </a:r>
          </a:p>
        </p:txBody>
      </p:sp>
      <p:pic>
        <p:nvPicPr>
          <p:cNvPr id="21" name="Picture 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142" y="4077072"/>
            <a:ext cx="2538856" cy="1780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5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073631"/>
            <a:ext cx="2403872" cy="579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5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566" y="4044783"/>
            <a:ext cx="2359922" cy="53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6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464" y="4721955"/>
            <a:ext cx="1973753" cy="579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396" y="6233871"/>
            <a:ext cx="3519955" cy="579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844" y="5949280"/>
            <a:ext cx="1502420" cy="62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1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870900"/>
            <a:ext cx="5953540" cy="469868"/>
          </a:xfrm>
        </p:spPr>
        <p:txBody>
          <a:bodyPr/>
          <a:lstStyle/>
          <a:p>
            <a:r>
              <a:rPr lang="en-US" altLang="zh-CN" sz="3200" dirty="0"/>
              <a:t>QoE </a:t>
            </a:r>
            <a:r>
              <a:rPr lang="en-US" altLang="zh-CN" sz="3200" dirty="0" smtClean="0"/>
              <a:t>Model for Level Variation</a:t>
            </a:r>
            <a:endParaRPr lang="en-US" altLang="zh-CN"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092280" y="6284168"/>
            <a:ext cx="1905000" cy="457200"/>
          </a:xfrm>
        </p:spPr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395288" y="1484784"/>
            <a:ext cx="8424862" cy="4666270"/>
          </a:xfrm>
        </p:spPr>
        <p:txBody>
          <a:bodyPr/>
          <a:lstStyle/>
          <a:p>
            <a:r>
              <a:rPr lang="en-US" altLang="zh-CN" sz="2400" b="0" dirty="0"/>
              <a:t>QoE evaluation functions:</a:t>
            </a:r>
          </a:p>
          <a:p>
            <a:endParaRPr lang="en-US" altLang="zh-CN" sz="2400" b="0" dirty="0" smtClean="0"/>
          </a:p>
          <a:p>
            <a:endParaRPr lang="en-US" altLang="zh-CN" sz="3200" b="0" dirty="0" smtClean="0"/>
          </a:p>
          <a:p>
            <a:r>
              <a:rPr lang="en-US" altLang="zh-CN" sz="2400" b="0" dirty="0"/>
              <a:t>Performance analysis</a:t>
            </a:r>
          </a:p>
          <a:p>
            <a:endParaRPr lang="en-US" altLang="zh-CN" b="0" dirty="0"/>
          </a:p>
          <a:p>
            <a:endParaRPr lang="en-US" altLang="zh-CN" b="0" dirty="0" smtClean="0"/>
          </a:p>
          <a:p>
            <a:pPr>
              <a:buNone/>
            </a:pPr>
            <a:endParaRPr lang="en-US" altLang="zh-CN" b="0" dirty="0" smtClean="0"/>
          </a:p>
        </p:txBody>
      </p:sp>
      <p:pic>
        <p:nvPicPr>
          <p:cNvPr id="14" name="Picture 6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8"/>
          <a:stretch/>
        </p:blipFill>
        <p:spPr bwMode="auto">
          <a:xfrm>
            <a:off x="179512" y="3597134"/>
            <a:ext cx="4680520" cy="2784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6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05" y="1879127"/>
            <a:ext cx="6223231" cy="506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6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69" y="2446391"/>
            <a:ext cx="7832311" cy="44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4860032" y="3781286"/>
            <a:ext cx="4032448" cy="22400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624" tIns="65311" rIns="130624" bIns="65311"/>
          <a:lstStyle>
            <a:lvl1pPr marL="342900" indent="-342900" defTabSz="860425" eaLnBrk="0" hangingPunct="0"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60425" eaLnBrk="0" hangingPunct="0"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71500" indent="-571500" defTabSz="860425" eaLnBrk="0" hangingPunct="0"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60425" eaLnBrk="0" hangingPunct="0"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60425" eaLnBrk="0" hangingPunct="0"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65113" lvl="2" indent="-26511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lt"/>
              </a:rPr>
              <a:t>35 test videos from both simulated environment and real network traces</a:t>
            </a:r>
          </a:p>
          <a:p>
            <a:pPr marL="265113" lvl="2" indent="-26511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lt"/>
              </a:rPr>
              <a:t>Two-fold cross validation </a:t>
            </a:r>
          </a:p>
          <a:p>
            <a:pPr marL="265113" lvl="2" indent="-26511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n-lt"/>
              </a:rPr>
              <a:t>PCC= </a:t>
            </a:r>
            <a:r>
              <a:rPr lang="en-US" altLang="zh-CN" sz="1600" dirty="0">
                <a:latin typeface="+mn-lt"/>
              </a:rPr>
              <a:t>0.92</a:t>
            </a:r>
          </a:p>
          <a:p>
            <a:pPr marL="265113" lvl="2" indent="-26511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lt"/>
              </a:rPr>
              <a:t>RMSE = 0.14</a:t>
            </a:r>
          </a:p>
          <a:p>
            <a:pPr marL="265113" lvl="2" indent="-26511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lt"/>
              </a:rPr>
              <a:t>Our QoE model can reflect user’s experience on DASH accurately</a:t>
            </a:r>
          </a:p>
        </p:txBody>
      </p:sp>
    </p:spTree>
    <p:extLst>
      <p:ext uri="{BB962C8B-B14F-4D97-AF65-F5344CB8AC3E}">
        <p14:creationId xmlns:p14="http://schemas.microsoft.com/office/powerpoint/2010/main" val="403553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6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8"/>
          <a:stretch/>
        </p:blipFill>
        <p:spPr bwMode="auto">
          <a:xfrm>
            <a:off x="5105589" y="4492103"/>
            <a:ext cx="3930907" cy="2338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96" y="2276872"/>
            <a:ext cx="4003232" cy="280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6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47"/>
          <a:stretch/>
        </p:blipFill>
        <p:spPr bwMode="auto">
          <a:xfrm>
            <a:off x="6012160" y="1130840"/>
            <a:ext cx="2954709" cy="1938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0899" y="692696"/>
            <a:ext cx="5953540" cy="469868"/>
          </a:xfrm>
        </p:spPr>
        <p:txBody>
          <a:bodyPr/>
          <a:lstStyle/>
          <a:p>
            <a:r>
              <a:rPr lang="en-US" altLang="zh-CN" sz="3200" dirty="0"/>
              <a:t>QoE </a:t>
            </a:r>
            <a:r>
              <a:rPr lang="en-US" altLang="zh-CN" sz="3200" dirty="0" smtClean="0"/>
              <a:t>Model for Level Variation</a:t>
            </a:r>
            <a:endParaRPr lang="en-US" altLang="zh-CN"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275512" y="6237288"/>
            <a:ext cx="1905000" cy="457200"/>
          </a:xfrm>
        </p:spPr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-36512" y="1242189"/>
            <a:ext cx="6480721" cy="1970787"/>
          </a:xfrm>
        </p:spPr>
        <p:txBody>
          <a:bodyPr/>
          <a:lstStyle/>
          <a:p>
            <a:pPr marL="269875" lvl="2" indent="-269875">
              <a:buChar char="•"/>
            </a:pPr>
            <a:r>
              <a:rPr lang="en-US" altLang="zh-CN" b="0" dirty="0">
                <a:cs typeface="+mn-cs"/>
              </a:rPr>
              <a:t>Influence factors from the subjective test: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–"/>
            </a:pPr>
            <a:r>
              <a:rPr lang="en-US" altLang="zh-CN" sz="1400" b="0" dirty="0">
                <a:cs typeface="+mn-cs"/>
              </a:rPr>
              <a:t>Average bitrate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>
                <a:cs typeface="+mn-cs"/>
              </a:rPr>
              <a:t>Bitrate switching frequency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–"/>
            </a:pPr>
            <a:r>
              <a:rPr lang="en-US" altLang="zh-CN" sz="1400" b="0" dirty="0" smtClean="0">
                <a:cs typeface="+mn-cs"/>
              </a:rPr>
              <a:t>Bitrate </a:t>
            </a:r>
            <a:r>
              <a:rPr lang="en-US" altLang="zh-CN" sz="1400" b="0" dirty="0">
                <a:cs typeface="+mn-cs"/>
              </a:rPr>
              <a:t>fluctuation </a:t>
            </a:r>
            <a:r>
              <a:rPr lang="en-US" altLang="zh-CN" sz="1400" b="0" dirty="0" smtClean="0">
                <a:cs typeface="+mn-cs"/>
              </a:rPr>
              <a:t>patterns: Concave</a:t>
            </a:r>
            <a:r>
              <a:rPr lang="en-US" altLang="zh-CN" sz="1400" b="0" dirty="0">
                <a:cs typeface="+mn-cs"/>
              </a:rPr>
              <a:t>, Falling, </a:t>
            </a:r>
            <a:r>
              <a:rPr lang="en-US" altLang="zh-CN" sz="1400" b="0" dirty="0" smtClean="0">
                <a:cs typeface="+mn-cs"/>
              </a:rPr>
              <a:t>Convex, </a:t>
            </a:r>
            <a:r>
              <a:rPr lang="en-US" altLang="zh-CN" sz="1400" b="0" dirty="0" smtClean="0">
                <a:solidFill>
                  <a:srgbClr val="FF0000"/>
                </a:solidFill>
                <a:cs typeface="+mn-cs"/>
              </a:rPr>
              <a:t>Irregular</a:t>
            </a:r>
          </a:p>
          <a:p>
            <a:pPr marL="647700" lvl="3" indent="-269875"/>
            <a:endParaRPr lang="en-US" altLang="zh-CN" sz="2200" b="0" dirty="0" smtClean="0"/>
          </a:p>
          <a:p>
            <a:endParaRPr lang="en-US" altLang="zh-CN" sz="2400" b="0" dirty="0" smtClean="0"/>
          </a:p>
          <a:p>
            <a:endParaRPr lang="en-US" altLang="zh-CN" sz="2400" b="0" dirty="0" smtClean="0"/>
          </a:p>
          <a:p>
            <a:pPr>
              <a:buNone/>
            </a:pPr>
            <a:endParaRPr lang="en-US" altLang="zh-CN" sz="2400" b="0" dirty="0" smtClean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707903" y="3045463"/>
            <a:ext cx="5402981" cy="146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CN" sz="1800" b="0" kern="0" dirty="0" smtClean="0"/>
              <a:t>Impairment on bitrate fluctuation pattern </a:t>
            </a:r>
            <a:r>
              <a:rPr lang="en-US" altLang="zh-CN" sz="1800" b="0" i="1" kern="0" dirty="0" smtClean="0"/>
              <a:t>I</a:t>
            </a:r>
            <a:r>
              <a:rPr lang="en-US" altLang="zh-CN" sz="1800" b="0" i="1" kern="0" baseline="-25000" dirty="0" smtClean="0"/>
              <a:t>BFP</a:t>
            </a:r>
            <a:endParaRPr lang="en-US" altLang="zh-CN" sz="1800" b="0" i="1" kern="0" baseline="-25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/>
              <a:t>Based on </a:t>
            </a:r>
            <a:r>
              <a:rPr lang="en-US" altLang="zh-CN" sz="1400" b="0" dirty="0">
                <a:solidFill>
                  <a:srgbClr val="FF0000"/>
                </a:solidFill>
              </a:rPr>
              <a:t>Primacy and </a:t>
            </a:r>
            <a:r>
              <a:rPr lang="en-US" altLang="zh-CN" sz="1400" b="0" dirty="0" err="1">
                <a:solidFill>
                  <a:srgbClr val="FF0000"/>
                </a:solidFill>
              </a:rPr>
              <a:t>Recency</a:t>
            </a:r>
            <a:r>
              <a:rPr lang="en-US" altLang="zh-CN" sz="1400" b="0" dirty="0">
                <a:solidFill>
                  <a:srgbClr val="FF0000"/>
                </a:solidFill>
              </a:rPr>
              <a:t> </a:t>
            </a:r>
            <a:r>
              <a:rPr lang="en-US" altLang="zh-CN" sz="1400" b="0" dirty="0" smtClean="0">
                <a:solidFill>
                  <a:srgbClr val="FF0000"/>
                </a:solidFill>
              </a:rPr>
              <a:t>Effects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 smtClean="0"/>
              <a:t>Evaluation functions of BFP in the posters</a:t>
            </a:r>
            <a:endParaRPr lang="en-US" altLang="zh-CN" sz="1400" b="0" dirty="0"/>
          </a:p>
          <a:p>
            <a:pPr>
              <a:spcBef>
                <a:spcPts val="0"/>
              </a:spcBef>
            </a:pPr>
            <a:r>
              <a:rPr lang="en-US" altLang="zh-CN" sz="1800" b="0" kern="0" dirty="0" smtClean="0"/>
              <a:t>Impairment on bitrate switching </a:t>
            </a:r>
            <a:r>
              <a:rPr lang="en-US" altLang="zh-CN" sz="1800" b="0" i="1" kern="0" dirty="0" smtClean="0"/>
              <a:t>I</a:t>
            </a:r>
            <a:r>
              <a:rPr lang="en-US" altLang="zh-CN" sz="1800" b="0" i="1" kern="0" baseline="-25000" dirty="0" smtClean="0"/>
              <a:t>SW</a:t>
            </a:r>
          </a:p>
          <a:p>
            <a:pPr lvl="1">
              <a:spcBef>
                <a:spcPts val="0"/>
              </a:spcBef>
            </a:pPr>
            <a:r>
              <a:rPr lang="en-US" altLang="zh-CN" sz="1400" b="0" dirty="0" smtClean="0"/>
              <a:t>Frequency downward bitrate switching </a:t>
            </a:r>
            <a:r>
              <a:rPr lang="en-US" altLang="zh-CN" sz="1400" b="0" dirty="0"/>
              <a:t>causes serious subjective impairment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107504" y="5229200"/>
            <a:ext cx="5720577" cy="77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800" b="0" kern="0" dirty="0" err="1"/>
              <a:t>QoE</a:t>
            </a:r>
            <a:r>
              <a:rPr lang="en-US" altLang="zh-CN" sz="1800" b="0" kern="0" dirty="0"/>
              <a:t> evaluation functions:</a:t>
            </a:r>
          </a:p>
          <a:p>
            <a:endParaRPr lang="en-US" altLang="zh-CN" sz="1600" b="0" kern="0" dirty="0"/>
          </a:p>
          <a:p>
            <a:pPr marL="0" lvl="2" indent="0">
              <a:buNone/>
            </a:pPr>
            <a:endParaRPr lang="en-US" altLang="zh-CN" sz="1600" b="0" kern="0" dirty="0" smtClean="0"/>
          </a:p>
          <a:p>
            <a:pPr marL="0" lvl="2" indent="0">
              <a:buNone/>
            </a:pPr>
            <a:endParaRPr lang="en-US" altLang="zh-CN" sz="1600" b="0" kern="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</a:pPr>
            <a:endParaRPr lang="en-US" altLang="zh-CN" sz="1600" b="0" dirty="0" smtClean="0"/>
          </a:p>
        </p:txBody>
      </p:sp>
      <p:pic>
        <p:nvPicPr>
          <p:cNvPr id="17" name="Picture 68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88" b="-6423"/>
          <a:stretch/>
        </p:blipFill>
        <p:spPr bwMode="auto">
          <a:xfrm>
            <a:off x="395536" y="6165304"/>
            <a:ext cx="4968552" cy="36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67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74" b="423"/>
          <a:stretch/>
        </p:blipFill>
        <p:spPr bwMode="auto">
          <a:xfrm>
            <a:off x="899592" y="5661248"/>
            <a:ext cx="3960440" cy="472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780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uban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yguang_mod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860425" rtl="0" eaLnBrk="0" fontAlgn="base" latinLnBrk="0" hangingPunct="0">
          <a:lnSpc>
            <a:spcPct val="7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100000"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860425" rtl="0" eaLnBrk="0" fontAlgn="base" latinLnBrk="0" hangingPunct="0">
          <a:lnSpc>
            <a:spcPct val="7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100000"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yguang_model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guang_model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muban</Template>
  <TotalTime>9631</TotalTime>
  <Words>1498</Words>
  <Application>Microsoft Office PowerPoint</Application>
  <PresentationFormat>全屏显示(4:3)</PresentationFormat>
  <Paragraphs>336</Paragraphs>
  <Slides>16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Cambria Math</vt:lpstr>
      <vt:lpstr>Times New Roman</vt:lpstr>
      <vt:lpstr>muban</vt:lpstr>
      <vt:lpstr>Visio</vt:lpstr>
      <vt:lpstr>公式</vt:lpstr>
      <vt:lpstr>Equation</vt:lpstr>
      <vt:lpstr>User Experience Study on DASH</vt:lpstr>
      <vt:lpstr>Summary</vt:lpstr>
      <vt:lpstr>User Experience Impairment Factors on DASH Service</vt:lpstr>
      <vt:lpstr>User Experience Impairment Factors on DASH Service</vt:lpstr>
      <vt:lpstr>User Experience Impairment Factors on DASH Service</vt:lpstr>
      <vt:lpstr>Propose QoE Model</vt:lpstr>
      <vt:lpstr>QoE Model for Level Variation</vt:lpstr>
      <vt:lpstr>QoE Model for Level Variation</vt:lpstr>
      <vt:lpstr>QoE Model for Level Variation</vt:lpstr>
      <vt:lpstr>Stall Prediction of DASH Service</vt:lpstr>
      <vt:lpstr>QoE Based Bitrate Adaptation in DASH</vt:lpstr>
      <vt:lpstr>Bandwidth Estimation in DASH</vt:lpstr>
      <vt:lpstr>Bandwidth Estimation in DASH</vt:lpstr>
      <vt:lpstr>Bandwidth Estimation in DASH</vt:lpstr>
      <vt:lpstr>Multi-Users in DASH service (on going)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BUPT Subjective test scheme</dc:title>
  <dc:creator>刘浩</dc:creator>
  <cp:lastModifiedBy>DELL</cp:lastModifiedBy>
  <cp:revision>927</cp:revision>
  <dcterms:created xsi:type="dcterms:W3CDTF">2014-07-04T09:05:20Z</dcterms:created>
  <dcterms:modified xsi:type="dcterms:W3CDTF">2014-11-20T08:51:41Z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1868437587</vt:i4>
  </property>
  <property fmtid="{D5CDD505-2E9C-101B-9397-08002B2CF9AE}" pid="3" name="_NewReviewCycle">
    <vt:lpwstr/>
  </property>
  <property fmtid="{D5CDD505-2E9C-101B-9397-08002B2CF9AE}" pid="4" name="_EmailSubject">
    <vt:lpwstr>周四开会ppt修改</vt:lpwstr>
  </property>
  <property fmtid="{D5CDD505-2E9C-101B-9397-08002B2CF9AE}" pid="5" name="_AuthorEmail">
    <vt:lpwstr>shen0069@gmail.com</vt:lpwstr>
  </property>
  <property fmtid="{D5CDD505-2E9C-101B-9397-08002B2CF9AE}" pid="6" name="_AuthorEmailDisplayName">
    <vt:lpwstr>yunshen</vt:lpwstr>
  </property>
</Properties>
</file>