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32921575" cy="43895963"/>
  <p:notesSz cx="7099300" cy="10234613"/>
  <p:defaultTextStyle>
    <a:defPPr>
      <a:defRPr lang="zh-CN"/>
    </a:defPPr>
    <a:lvl1pPr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2193925" indent="-173672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4389438" indent="-3475038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6583363" indent="-5211763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8778875" indent="-6950075" algn="l" defTabSz="4389438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6">
          <p15:clr>
            <a:srgbClr val="A4A3A4"/>
          </p15:clr>
        </p15:guide>
        <p15:guide id="2" pos="103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1D46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9704" autoAdjust="0"/>
  </p:normalViewPr>
  <p:slideViewPr>
    <p:cSldViewPr>
      <p:cViewPr varScale="1">
        <p:scale>
          <a:sx n="14" d="100"/>
          <a:sy n="14" d="100"/>
        </p:scale>
        <p:origin x="2094" y="114"/>
      </p:cViewPr>
      <p:guideLst>
        <p:guide orient="horz" pos="13826"/>
        <p:guide pos="103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DF5CB9-A1F1-410A-97DB-2EF24BB6B9E6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defTabSz="4754691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defTabSz="4754691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6D2318B-316E-46D4-8903-1AAF0ED81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392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438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363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875" algn="l" defTabSz="4389438" rtl="0" fontAlgn="base">
      <a:spcBef>
        <a:spcPct val="30000"/>
      </a:spcBef>
      <a:spcAft>
        <a:spcPct val="0"/>
      </a:spcAft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3714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8457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3200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7943" algn="l" defTabSz="4389486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6890358" fontAlgn="base">
              <a:spcBef>
                <a:spcPct val="0"/>
              </a:spcBef>
              <a:spcAft>
                <a:spcPct val="0"/>
              </a:spcAft>
            </a:pPr>
            <a:fld id="{FEB065A1-082D-4BFC-87FF-2B8A5B0825A1}" type="slidenum">
              <a:rPr lang="zh-CN" altLang="en-US">
                <a:solidFill>
                  <a:srgbClr val="000000"/>
                </a:solidFill>
                <a:latin typeface="Arial" charset="0"/>
              </a:rPr>
              <a:pPr defTabSz="689035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31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69118" y="13636203"/>
            <a:ext cx="27983339" cy="94091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1F8ED-FEBD-422D-9B4F-BC272A5EF1BC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4FCAD-8D64-47F3-BB04-DB308CFAE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3E523-CB8B-47F1-9FF0-DF2CBE87920A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EAA9-248C-4956-BBF4-68BFFA7F5B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3868142" y="1757877"/>
            <a:ext cx="7407354" cy="374538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6079" y="1757877"/>
            <a:ext cx="21673370" cy="374538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F830B-E54D-4421-AF9E-69BE7A23927A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2B0E1-3685-40BB-BDD8-9489C95D6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69125" y="13636209"/>
            <a:ext cx="27983339" cy="940918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938236" y="24874379"/>
            <a:ext cx="23045103" cy="112178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181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63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4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99F61A2-484A-4BBF-9BF4-E86312ABD7FF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4072D92-4386-446C-A42B-6A6F96CE8F5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CE7BBB5-1EDE-4BCB-A8C3-B722AA7B37C2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DCAC997-132E-4AFD-803D-F362C7F6C2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0581" y="28207230"/>
            <a:ext cx="27983339" cy="8718226"/>
          </a:xfrm>
        </p:spPr>
        <p:txBody>
          <a:bodyPr anchor="t"/>
          <a:lstStyle>
            <a:lvl1pPr algn="l">
              <a:defRPr sz="278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0581" y="18604985"/>
            <a:ext cx="27983339" cy="9602239"/>
          </a:xfrm>
        </p:spPr>
        <p:txBody>
          <a:bodyPr anchor="b"/>
          <a:lstStyle>
            <a:lvl1pPr marL="0" indent="0">
              <a:buNone/>
              <a:defRPr sz="13900">
                <a:solidFill>
                  <a:schemeClr val="tx1">
                    <a:tint val="75000"/>
                  </a:schemeClr>
                </a:solidFill>
              </a:defRPr>
            </a:lvl1pPr>
            <a:lvl2pPr marL="3181988" indent="0">
              <a:buNone/>
              <a:defRPr sz="12500">
                <a:solidFill>
                  <a:schemeClr val="tx1">
                    <a:tint val="75000"/>
                  </a:schemeClr>
                </a:solidFill>
              </a:defRPr>
            </a:lvl2pPr>
            <a:lvl3pPr marL="6363977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3pPr>
            <a:lvl4pPr marL="95459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4pPr>
            <a:lvl5pPr marL="1272794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5pPr>
            <a:lvl6pPr marL="1590993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6pPr>
            <a:lvl7pPr marL="19091925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7pPr>
            <a:lvl8pPr marL="22273909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8pPr>
            <a:lvl9pPr marL="25455897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E696762-A683-4011-A728-D247C6EFF6D4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50484C8-C52B-4C01-B528-AA7D72C650F4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452641" y="63933657"/>
            <a:ext cx="48782231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4783560" y="63933657"/>
            <a:ext cx="48782228" cy="180826981"/>
          </a:xfrm>
        </p:spPr>
        <p:txBody>
          <a:bodyPr/>
          <a:lstStyle>
            <a:lvl1pPr>
              <a:defRPr sz="19700"/>
            </a:lvl1pPr>
            <a:lvl2pPr>
              <a:defRPr sz="16800"/>
            </a:lvl2pPr>
            <a:lvl3pPr>
              <a:defRPr sz="13900"/>
            </a:lvl3pPr>
            <a:lvl4pPr>
              <a:defRPr sz="12500"/>
            </a:lvl4pPr>
            <a:lvl5pPr>
              <a:defRPr sz="12500"/>
            </a:lvl5pPr>
            <a:lvl6pPr>
              <a:defRPr sz="12500"/>
            </a:lvl6pPr>
            <a:lvl7pPr>
              <a:defRPr sz="12500"/>
            </a:lvl7pPr>
            <a:lvl8pPr>
              <a:defRPr sz="12500"/>
            </a:lvl8pPr>
            <a:lvl9pPr>
              <a:defRPr sz="12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DABF3E4-FD19-481B-A3B0-743F930F6AA4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D70E425-C889-42F5-ABF4-12D0718589EF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79" y="1757874"/>
            <a:ext cx="29629418" cy="7315994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6800" b="1"/>
            </a:lvl1pPr>
            <a:lvl2pPr marL="3181988" indent="0">
              <a:buNone/>
              <a:defRPr sz="13900" b="1"/>
            </a:lvl2pPr>
            <a:lvl3pPr marL="6363977" indent="0">
              <a:buNone/>
              <a:defRPr sz="12500" b="1"/>
            </a:lvl3pPr>
            <a:lvl4pPr marL="9545960" indent="0">
              <a:buNone/>
              <a:defRPr sz="11000" b="1"/>
            </a:lvl4pPr>
            <a:lvl5pPr marL="12727949" indent="0">
              <a:buNone/>
              <a:defRPr sz="11000" b="1"/>
            </a:lvl5pPr>
            <a:lvl6pPr marL="15909937" indent="0">
              <a:buNone/>
              <a:defRPr sz="11000" b="1"/>
            </a:lvl6pPr>
            <a:lvl7pPr marL="19091925" indent="0">
              <a:buNone/>
              <a:defRPr sz="11000" b="1"/>
            </a:lvl7pPr>
            <a:lvl8pPr marL="22273909" indent="0">
              <a:buNone/>
              <a:defRPr sz="11000" b="1"/>
            </a:lvl8pPr>
            <a:lvl9pPr marL="25455897" indent="0">
              <a:buNone/>
              <a:defRPr sz="110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6800"/>
            </a:lvl1pPr>
            <a:lvl2pPr>
              <a:defRPr sz="13900"/>
            </a:lvl2pPr>
            <a:lvl3pPr>
              <a:defRPr sz="125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C0438C3-E9F0-4F20-810B-BCE84D15C765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50EC5DB2-46A6-4957-A291-046ECCA64F50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68A65E1-F1BC-40B1-8473-EEC325807794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8E89D43-0F05-4FA1-A0B2-6886E2CD9A5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0766F5C3-692F-4ABB-996E-6E6F807E7300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3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B6E9FAE-9364-4D46-A97B-111765BE0FAE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6088" y="1747710"/>
            <a:ext cx="10830971" cy="743792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871425" y="1747719"/>
            <a:ext cx="18404075" cy="37463988"/>
          </a:xfrm>
        </p:spPr>
        <p:txBody>
          <a:bodyPr/>
          <a:lstStyle>
            <a:lvl1pPr>
              <a:defRPr sz="22100"/>
            </a:lvl1pPr>
            <a:lvl2pPr>
              <a:defRPr sz="19700"/>
            </a:lvl2pPr>
            <a:lvl3pPr>
              <a:defRPr sz="16800"/>
            </a:lvl3pPr>
            <a:lvl4pPr>
              <a:defRPr sz="13900"/>
            </a:lvl4pPr>
            <a:lvl5pPr>
              <a:defRPr sz="13900"/>
            </a:lvl5pPr>
            <a:lvl6pPr>
              <a:defRPr sz="13900"/>
            </a:lvl6pPr>
            <a:lvl7pPr>
              <a:defRPr sz="13900"/>
            </a:lvl7pPr>
            <a:lvl8pPr>
              <a:defRPr sz="13900"/>
            </a:lvl8pPr>
            <a:lvl9pPr>
              <a:defRPr sz="13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46088" y="9185646"/>
            <a:ext cx="10830971" cy="30026061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F849045-53BA-4ADF-8D2E-0F4E1A41A2E7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1CB38A9-FE48-44F7-8D39-7BEB78506A9A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421D1-07E8-4BA0-AA17-83E7D390FE98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CB34-C529-437C-959A-27BB8EBA4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139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22100"/>
            </a:lvl1pPr>
            <a:lvl2pPr marL="3181988" indent="0">
              <a:buNone/>
              <a:defRPr sz="19700"/>
            </a:lvl2pPr>
            <a:lvl3pPr marL="6363977" indent="0">
              <a:buNone/>
              <a:defRPr sz="16800"/>
            </a:lvl3pPr>
            <a:lvl4pPr marL="9545960" indent="0">
              <a:buNone/>
              <a:defRPr sz="13900"/>
            </a:lvl4pPr>
            <a:lvl5pPr marL="12727949" indent="0">
              <a:buNone/>
              <a:defRPr sz="13900"/>
            </a:lvl5pPr>
            <a:lvl6pPr marL="15909937" indent="0">
              <a:buNone/>
              <a:defRPr sz="13900"/>
            </a:lvl6pPr>
            <a:lvl7pPr marL="19091925" indent="0">
              <a:buNone/>
              <a:defRPr sz="13900"/>
            </a:lvl7pPr>
            <a:lvl8pPr marL="22273909" indent="0">
              <a:buNone/>
              <a:defRPr sz="13900"/>
            </a:lvl8pPr>
            <a:lvl9pPr marL="25455897" indent="0">
              <a:buNone/>
              <a:defRPr sz="139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9600"/>
            </a:lvl1pPr>
            <a:lvl2pPr marL="3181988" indent="0">
              <a:buNone/>
              <a:defRPr sz="8200"/>
            </a:lvl2pPr>
            <a:lvl3pPr marL="6363977" indent="0">
              <a:buNone/>
              <a:defRPr sz="7200"/>
            </a:lvl3pPr>
            <a:lvl4pPr marL="9545960" indent="0">
              <a:buNone/>
              <a:defRPr sz="6200"/>
            </a:lvl4pPr>
            <a:lvl5pPr marL="12727949" indent="0">
              <a:buNone/>
              <a:defRPr sz="6200"/>
            </a:lvl5pPr>
            <a:lvl6pPr marL="15909937" indent="0">
              <a:buNone/>
              <a:defRPr sz="6200"/>
            </a:lvl6pPr>
            <a:lvl7pPr marL="19091925" indent="0">
              <a:buNone/>
              <a:defRPr sz="6200"/>
            </a:lvl7pPr>
            <a:lvl8pPr marL="22273909" indent="0">
              <a:buNone/>
              <a:defRPr sz="6200"/>
            </a:lvl8pPr>
            <a:lvl9pPr marL="25455897" indent="0">
              <a:buNone/>
              <a:defRPr sz="62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FA05F56-933C-4DBA-ACDA-029C737A63A8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6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DA640B20-1C0C-4197-8ACB-3B1ADCCF0BA7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3EDDDDE0-22D3-4C1C-9624-507C61AC18D4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639C4B16-38B7-43F7-B725-745843ED1C63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040360" y="10973991"/>
            <a:ext cx="24525428" cy="23378664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452645" y="10973991"/>
            <a:ext cx="73039031" cy="23378664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AA4EF052-4BC7-450E-B6AF-57A748CA9495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6EE8EFF-BEC5-4638-B21A-207C30A6C7B6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0577" y="28207224"/>
            <a:ext cx="27983339" cy="8718226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00577" y="18604985"/>
            <a:ext cx="27983339" cy="9602239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743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48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422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97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37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84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32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79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2838-9455-4212-8C6F-3F9B72CE60D5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DD22-8324-4151-BB55-76B51862F3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6079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35134" y="10242394"/>
            <a:ext cx="14540362" cy="2896930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57D72-810E-4704-A916-2A2456CB1C26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8D93-28D8-40F3-904B-E8832EBA5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46079" y="9825789"/>
            <a:ext cx="14546080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46079" y="13920711"/>
            <a:ext cx="14546080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6723705" y="9825789"/>
            <a:ext cx="14551793" cy="409492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743" indent="0">
              <a:buNone/>
              <a:defRPr sz="9600" b="1"/>
            </a:lvl2pPr>
            <a:lvl3pPr marL="4389486" indent="0">
              <a:buNone/>
              <a:defRPr sz="8600" b="1"/>
            </a:lvl3pPr>
            <a:lvl4pPr marL="6584229" indent="0">
              <a:buNone/>
              <a:defRPr sz="7700" b="1"/>
            </a:lvl4pPr>
            <a:lvl5pPr marL="8778972" indent="0">
              <a:buNone/>
              <a:defRPr sz="7700" b="1"/>
            </a:lvl5pPr>
            <a:lvl6pPr marL="10973714" indent="0">
              <a:buNone/>
              <a:defRPr sz="7700" b="1"/>
            </a:lvl6pPr>
            <a:lvl7pPr marL="13168457" indent="0">
              <a:buNone/>
              <a:defRPr sz="7700" b="1"/>
            </a:lvl7pPr>
            <a:lvl8pPr marL="15363200" indent="0">
              <a:buNone/>
              <a:defRPr sz="7700" b="1"/>
            </a:lvl8pPr>
            <a:lvl9pPr marL="17557943" indent="0">
              <a:buNone/>
              <a:defRPr sz="7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6723705" y="13920711"/>
            <a:ext cx="14551793" cy="25290987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D5332-260F-49EB-9910-0A4AFAEB4734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D231D-25B8-4AAD-8E0C-5C53513F2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3553-3F3F-43F6-8C32-175F1A2A52A7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6184-3822-4CD3-9F9E-B002B47E4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3C8AE-34A4-4F6A-829D-02F149FD2707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91D34-5AB9-45BC-84D0-6181A7D24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6081" y="1747710"/>
            <a:ext cx="10830971" cy="743792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71421" y="1747713"/>
            <a:ext cx="18404075" cy="37463988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6081" y="9185640"/>
            <a:ext cx="10830971" cy="30026061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DE7C-5760-47A5-9E78-B4B398FB8EBD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B01E2-E9FE-4194-89A2-E94D33F15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2859" y="30727174"/>
            <a:ext cx="19752945" cy="362751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452859" y="3922185"/>
            <a:ext cx="19752945" cy="26337578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743" indent="0">
              <a:buNone/>
              <a:defRPr sz="13400"/>
            </a:lvl2pPr>
            <a:lvl3pPr marL="4389486" indent="0">
              <a:buNone/>
              <a:defRPr sz="11500"/>
            </a:lvl3pPr>
            <a:lvl4pPr marL="6584229" indent="0">
              <a:buNone/>
              <a:defRPr sz="9600"/>
            </a:lvl4pPr>
            <a:lvl5pPr marL="8778972" indent="0">
              <a:buNone/>
              <a:defRPr sz="9600"/>
            </a:lvl5pPr>
            <a:lvl6pPr marL="10973714" indent="0">
              <a:buNone/>
              <a:defRPr sz="9600"/>
            </a:lvl6pPr>
            <a:lvl7pPr marL="13168457" indent="0">
              <a:buNone/>
              <a:defRPr sz="9600"/>
            </a:lvl7pPr>
            <a:lvl8pPr marL="15363200" indent="0">
              <a:buNone/>
              <a:defRPr sz="9600"/>
            </a:lvl8pPr>
            <a:lvl9pPr marL="17557943" indent="0">
              <a:buNone/>
              <a:defRPr sz="96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52859" y="34354691"/>
            <a:ext cx="19752945" cy="5151676"/>
          </a:xfrm>
        </p:spPr>
        <p:txBody>
          <a:bodyPr/>
          <a:lstStyle>
            <a:lvl1pPr marL="0" indent="0">
              <a:buNone/>
              <a:defRPr sz="6700"/>
            </a:lvl1pPr>
            <a:lvl2pPr marL="2194743" indent="0">
              <a:buNone/>
              <a:defRPr sz="5800"/>
            </a:lvl2pPr>
            <a:lvl3pPr marL="4389486" indent="0">
              <a:buNone/>
              <a:defRPr sz="4800"/>
            </a:lvl3pPr>
            <a:lvl4pPr marL="6584229" indent="0">
              <a:buNone/>
              <a:defRPr sz="4300"/>
            </a:lvl4pPr>
            <a:lvl5pPr marL="8778972" indent="0">
              <a:buNone/>
              <a:defRPr sz="4300"/>
            </a:lvl5pPr>
            <a:lvl6pPr marL="10973714" indent="0">
              <a:buNone/>
              <a:defRPr sz="4300"/>
            </a:lvl6pPr>
            <a:lvl7pPr marL="13168457" indent="0">
              <a:buNone/>
              <a:defRPr sz="4300"/>
            </a:lvl7pPr>
            <a:lvl8pPr marL="15363200" indent="0">
              <a:buNone/>
              <a:defRPr sz="4300"/>
            </a:lvl8pPr>
            <a:lvl9pPr marL="17557943" indent="0">
              <a:buNone/>
              <a:defRPr sz="4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7E809-1856-4791-8724-C1FA7F0F8240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EBC1-16B0-435D-8A4B-25C7846A1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646238" y="1757363"/>
            <a:ext cx="29629100" cy="731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646238" y="10242550"/>
            <a:ext cx="29629100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49" tIns="219474" rIns="438949" bIns="219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46238" y="40684450"/>
            <a:ext cx="7681912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l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268A365-4E22-46D1-B5A3-3A42DBCC2430}" type="datetimeFigureOut">
              <a:rPr lang="zh-CN" altLang="en-US"/>
              <a:pPr>
                <a:defRPr/>
              </a:pPr>
              <a:t>2014/11/3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247438" y="40684450"/>
            <a:ext cx="10426700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ctr" defTabSz="4389486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3593425" y="40684450"/>
            <a:ext cx="7681913" cy="2338388"/>
          </a:xfrm>
          <a:prstGeom prst="rect">
            <a:avLst/>
          </a:prstGeom>
        </p:spPr>
        <p:txBody>
          <a:bodyPr vert="horz" lIns="438949" tIns="219474" rIns="438949" bIns="219474" rtlCol="0" anchor="ctr"/>
          <a:lstStyle>
            <a:lvl1pPr algn="r" defTabSz="4389486" fontAlgn="auto">
              <a:spcBef>
                <a:spcPts val="0"/>
              </a:spcBef>
              <a:spcAft>
                <a:spcPts val="0"/>
              </a:spcAft>
              <a:defRPr sz="58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7792B1-4089-411A-AECB-5590D2961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1644650" indent="-1644650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Font typeface="Arial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1086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5829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60572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5314" indent="-1097371" algn="l" defTabSz="4389486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7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486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4229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972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3714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8457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3200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7943" algn="l" defTabSz="438948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ím helye 1"/>
          <p:cNvSpPr>
            <a:spLocks noGrp="1"/>
          </p:cNvSpPr>
          <p:nvPr>
            <p:ph type="title"/>
          </p:nvPr>
        </p:nvSpPr>
        <p:spPr bwMode="auto">
          <a:xfrm>
            <a:off x="1647825" y="1758950"/>
            <a:ext cx="29625925" cy="731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Mintacím szerkesztése</a:t>
            </a:r>
          </a:p>
        </p:txBody>
      </p:sp>
      <p:sp>
        <p:nvSpPr>
          <p:cNvPr id="2051" name="Szöveg helye 2"/>
          <p:cNvSpPr>
            <a:spLocks noGrp="1"/>
          </p:cNvSpPr>
          <p:nvPr>
            <p:ph type="body" idx="1"/>
          </p:nvPr>
        </p:nvSpPr>
        <p:spPr bwMode="auto">
          <a:xfrm>
            <a:off x="1647825" y="10240963"/>
            <a:ext cx="29625925" cy="289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6399" tIns="318199" rIns="636399" bIns="318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zh-CN" smtClean="0"/>
              <a:t>Mintaszöveg szerkesztése</a:t>
            </a:r>
          </a:p>
          <a:p>
            <a:pPr lvl="1"/>
            <a:r>
              <a:rPr lang="hu-HU" altLang="zh-CN" smtClean="0"/>
              <a:t>Második szint</a:t>
            </a:r>
          </a:p>
          <a:p>
            <a:pPr lvl="2"/>
            <a:r>
              <a:rPr lang="hu-HU" altLang="zh-CN" smtClean="0"/>
              <a:t>Harmadik szint</a:t>
            </a:r>
          </a:p>
          <a:p>
            <a:pPr lvl="3"/>
            <a:r>
              <a:rPr lang="hu-HU" altLang="zh-CN" smtClean="0"/>
              <a:t>Negyedik szint</a:t>
            </a:r>
          </a:p>
          <a:p>
            <a:pPr lvl="4"/>
            <a:r>
              <a:rPr lang="hu-HU" altLang="zh-CN" smtClean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647825" y="40686038"/>
            <a:ext cx="7678738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AB5C7678-33A7-4FD0-8B64-0A044B96CA6C}" type="datetimeFigureOut">
              <a:rPr lang="hu-HU" altLang="zh-CN"/>
              <a:pPr>
                <a:defRPr/>
              </a:pPr>
              <a:t>2014.11.03.</a:t>
            </a:fld>
            <a:endParaRPr lang="hu-HU" altLang="zh-CN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1247438" y="40686038"/>
            <a:ext cx="10426700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ct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23595013" y="40686038"/>
            <a:ext cx="7678737" cy="2336800"/>
          </a:xfrm>
          <a:prstGeom prst="rect">
            <a:avLst/>
          </a:prstGeom>
        </p:spPr>
        <p:txBody>
          <a:bodyPr vert="horz" wrap="square" lIns="636399" tIns="318199" rIns="636399" bIns="318199" numCol="1" anchor="ctr" anchorCtr="0" compatLnSpc="1">
            <a:prstTxWarp prst="textNoShape">
              <a:avLst/>
            </a:prstTxWarp>
          </a:bodyPr>
          <a:lstStyle>
            <a:lvl1pPr algn="r" defTabSz="6361985">
              <a:defRPr sz="8200">
                <a:solidFill>
                  <a:srgbClr val="898989"/>
                </a:solidFill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6822A4C-4146-4ECA-9CB6-C86CD364145D}" type="slidenum">
              <a:rPr lang="hu-HU" altLang="zh-CN"/>
              <a:pPr>
                <a:defRPr/>
              </a:pPr>
              <a:t>‹#›</a:t>
            </a:fld>
            <a:endParaRPr lang="hu-H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6359525" rtl="0" eaLnBrk="0" fontAlgn="base" hangingPunct="0">
        <a:spcBef>
          <a:spcPct val="0"/>
        </a:spcBef>
        <a:spcAft>
          <a:spcPct val="0"/>
        </a:spcAft>
        <a:defRPr sz="30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6359525" rtl="0" eaLnBrk="0" fontAlgn="base" hangingPunct="0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  <a:ea typeface="宋体" charset="-122"/>
        </a:defRPr>
      </a:lvl5pPr>
      <a:lvl6pPr marL="69667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6pPr>
      <a:lvl7pPr marL="139334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7pPr>
      <a:lvl8pPr marL="2090022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8pPr>
      <a:lvl9pPr marL="2786695" algn="ctr" defTabSz="6361985" rtl="0" fontAlgn="base">
        <a:spcBef>
          <a:spcPct val="0"/>
        </a:spcBef>
        <a:spcAft>
          <a:spcPct val="0"/>
        </a:spcAft>
        <a:defRPr sz="30700">
          <a:solidFill>
            <a:schemeClr val="tx1"/>
          </a:solidFill>
          <a:latin typeface="Calibri" pitchFamily="34" charset="0"/>
        </a:defRPr>
      </a:lvl9pPr>
    </p:titleStyle>
    <p:bodyStyle>
      <a:lvl1pPr marL="2382838" indent="-2382838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67313" indent="-1985963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700" kern="1200">
          <a:solidFill>
            <a:schemeClr val="tx1"/>
          </a:solidFill>
          <a:latin typeface="+mn-lt"/>
          <a:ea typeface="+mn-ea"/>
          <a:cs typeface="+mn-cs"/>
        </a:defRPr>
      </a:lvl2pPr>
      <a:lvl3pPr marL="795178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3138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6075" indent="-1587500" algn="l" defTabSz="63595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3900" kern="1200">
          <a:solidFill>
            <a:schemeClr val="tx1"/>
          </a:solidFill>
          <a:latin typeface="+mn-lt"/>
          <a:ea typeface="+mn-ea"/>
          <a:cs typeface="+mn-cs"/>
        </a:defRPr>
      </a:lvl5pPr>
      <a:lvl6pPr marL="17500929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82917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7pPr>
      <a:lvl8pPr marL="23864905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46894" indent="-1590992" algn="l" defTabSz="6363977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1pPr>
      <a:lvl2pPr marL="3181988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636397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3pPr>
      <a:lvl4pPr marL="9545960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4pPr>
      <a:lvl5pPr marL="1272794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5pPr>
      <a:lvl6pPr marL="1590993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6pPr>
      <a:lvl7pPr marL="19091925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7pPr>
      <a:lvl8pPr marL="22273909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5897" algn="l" defTabSz="6363977" rtl="0" eaLnBrk="1" latinLnBrk="0" hangingPunct="1">
        <a:defRPr sz="1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oleObject" Target="../embeddings/oleObject3.bin"/><Relationship Id="rId26" Type="http://schemas.openxmlformats.org/officeDocument/2006/relationships/oleObject" Target="../embeddings/oleObject7.bin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11.bin"/><Relationship Id="rId7" Type="http://schemas.openxmlformats.org/officeDocument/2006/relationships/image" Target="../media/image1.wmf"/><Relationship Id="rId12" Type="http://schemas.openxmlformats.org/officeDocument/2006/relationships/image" Target="../media/image19.png"/><Relationship Id="rId17" Type="http://schemas.openxmlformats.org/officeDocument/2006/relationships/image" Target="../media/image2.wmf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29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8.png"/><Relationship Id="rId24" Type="http://schemas.openxmlformats.org/officeDocument/2006/relationships/oleObject" Target="../embeddings/oleObject6.bin"/><Relationship Id="rId32" Type="http://schemas.openxmlformats.org/officeDocument/2006/relationships/oleObject" Target="../embeddings/oleObject10.bin"/><Relationship Id="rId37" Type="http://schemas.openxmlformats.org/officeDocument/2006/relationships/image" Target="../media/image12.wmf"/><Relationship Id="rId5" Type="http://schemas.openxmlformats.org/officeDocument/2006/relationships/image" Target="../media/image14.png"/><Relationship Id="rId15" Type="http://schemas.openxmlformats.org/officeDocument/2006/relationships/image" Target="../media/image22.emf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8.bin"/><Relationship Id="rId36" Type="http://schemas.openxmlformats.org/officeDocument/2006/relationships/oleObject" Target="../embeddings/oleObject12.bin"/><Relationship Id="rId10" Type="http://schemas.openxmlformats.org/officeDocument/2006/relationships/image" Target="../media/image17.png"/><Relationship Id="rId19" Type="http://schemas.openxmlformats.org/officeDocument/2006/relationships/image" Target="../media/image3.wmf"/><Relationship Id="rId31" Type="http://schemas.openxmlformats.org/officeDocument/2006/relationships/image" Target="../media/image9.wmf"/><Relationship Id="rId4" Type="http://schemas.openxmlformats.org/officeDocument/2006/relationships/image" Target="../media/image13.jpeg"/><Relationship Id="rId9" Type="http://schemas.openxmlformats.org/officeDocument/2006/relationships/image" Target="../media/image16.wmf"/><Relationship Id="rId14" Type="http://schemas.openxmlformats.org/officeDocument/2006/relationships/image" Target="../media/image21.emf"/><Relationship Id="rId22" Type="http://schemas.openxmlformats.org/officeDocument/2006/relationships/oleObject" Target="../embeddings/oleObject5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9.bin"/><Relationship Id="rId35" Type="http://schemas.openxmlformats.org/officeDocument/2006/relationships/image" Target="../media/image11.wmf"/><Relationship Id="rId8" Type="http://schemas.openxmlformats.org/officeDocument/2006/relationships/image" Target="../media/image15.emf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ekerekített téglalap 3"/>
          <p:cNvSpPr/>
          <p:nvPr/>
        </p:nvSpPr>
        <p:spPr>
          <a:xfrm>
            <a:off x="204788" y="410639"/>
            <a:ext cx="32458025" cy="43211750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defTabSz="636247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400" b="1" dirty="0">
              <a:solidFill>
                <a:schemeClr val="tx1"/>
              </a:solidFill>
            </a:endParaRPr>
          </a:p>
        </p:txBody>
      </p:sp>
      <p:sp>
        <p:nvSpPr>
          <p:cNvPr id="14339" name="Szövegdoboz 8"/>
          <p:cNvSpPr txBox="1">
            <a:spLocks noChangeArrowheads="1"/>
          </p:cNvSpPr>
          <p:nvPr/>
        </p:nvSpPr>
        <p:spPr bwMode="auto">
          <a:xfrm>
            <a:off x="5421313" y="3566618"/>
            <a:ext cx="21918612" cy="31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27" tIns="69663" rIns="139327" bIns="69663">
            <a:spAutoFit/>
          </a:bodyPr>
          <a:lstStyle/>
          <a:p>
            <a:pPr algn="ctr" defTabSz="6359525"/>
            <a:r>
              <a:rPr lang="en-US" altLang="zh-CN" sz="8200" b="1" dirty="0" smtClean="0">
                <a:solidFill>
                  <a:srgbClr val="0070C0"/>
                </a:solidFill>
              </a:rPr>
              <a:t>BUPT Subjective Test on DASH </a:t>
            </a:r>
            <a:r>
              <a:rPr lang="en-US" altLang="zh-CN" sz="8200" b="1" dirty="0" err="1" smtClean="0">
                <a:solidFill>
                  <a:srgbClr val="0070C0"/>
                </a:solidFill>
              </a:rPr>
              <a:t>QoE</a:t>
            </a:r>
            <a:r>
              <a:rPr lang="en-US" altLang="zh-CN" sz="8200" b="1" dirty="0" smtClean="0">
                <a:solidFill>
                  <a:srgbClr val="0070C0"/>
                </a:solidFill>
              </a:rPr>
              <a:t> Model</a:t>
            </a:r>
            <a:endParaRPr lang="en-US" altLang="zh-CN" sz="8200" b="1" dirty="0">
              <a:solidFill>
                <a:srgbClr val="0070C0"/>
              </a:solidFill>
            </a:endParaRPr>
          </a:p>
          <a:p>
            <a:pPr algn="ctr" defTabSz="6359525"/>
            <a:r>
              <a:rPr lang="en-US" altLang="zh-CN" sz="4800" b="1" dirty="0">
                <a:solidFill>
                  <a:srgbClr val="000000"/>
                </a:solidFill>
              </a:rPr>
              <a:t>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Hao</a:t>
            </a:r>
            <a:r>
              <a:rPr lang="en-US" altLang="zh-CN" sz="4800" b="1" dirty="0">
                <a:solidFill>
                  <a:srgbClr val="000000"/>
                </a:solidFill>
              </a:rPr>
              <a:t>, Liu </a:t>
            </a:r>
            <a:r>
              <a:rPr lang="en-US" altLang="zh-CN" sz="4800" b="1" dirty="0" err="1">
                <a:solidFill>
                  <a:srgbClr val="000000"/>
                </a:solidFill>
              </a:rPr>
              <a:t>Yitong</a:t>
            </a:r>
            <a:r>
              <a:rPr lang="en-US" altLang="zh-CN" sz="4800" b="1" dirty="0">
                <a:solidFill>
                  <a:srgbClr val="000000"/>
                </a:solidFill>
              </a:rPr>
              <a:t>, </a:t>
            </a:r>
            <a:r>
              <a:rPr lang="en-US" altLang="zh-CN" sz="4800" b="1" dirty="0" smtClean="0">
                <a:solidFill>
                  <a:srgbClr val="000000"/>
                </a:solidFill>
              </a:rPr>
              <a:t>Ran Yu, Wang </a:t>
            </a:r>
            <a:r>
              <a:rPr lang="en-US" altLang="zh-CN" sz="4800" b="1" dirty="0" err="1" smtClean="0">
                <a:solidFill>
                  <a:srgbClr val="000000"/>
                </a:solidFill>
              </a:rPr>
              <a:t>Zhe</a:t>
            </a:r>
            <a:endParaRPr lang="en-US" altLang="zh-CN" sz="4800" b="1" dirty="0">
              <a:solidFill>
                <a:srgbClr val="000000"/>
              </a:solidFill>
            </a:endParaRPr>
          </a:p>
          <a:p>
            <a:pPr algn="ctr" defTabSz="6359525"/>
            <a:r>
              <a:rPr lang="en-US" altLang="zh-CN" sz="3400" b="1" dirty="0" smtClean="0">
                <a:solidFill>
                  <a:srgbClr val="000000"/>
                </a:solidFill>
              </a:rPr>
              <a:t>Beijing </a:t>
            </a:r>
            <a:r>
              <a:rPr lang="en-US" altLang="zh-CN" sz="3400" b="1" dirty="0">
                <a:solidFill>
                  <a:srgbClr val="000000"/>
                </a:solidFill>
              </a:rPr>
              <a:t>university of Posts and Telecommunications, China</a:t>
            </a:r>
          </a:p>
          <a:p>
            <a:pPr algn="ctr" defTabSz="6359525"/>
            <a:r>
              <a:rPr lang="en-US" altLang="zh-CN" sz="3400" b="1" dirty="0">
                <a:solidFill>
                  <a:srgbClr val="000000"/>
                </a:solidFill>
              </a:rPr>
              <a:t>Email: liuyitong@bupt.edu.cn</a:t>
            </a:r>
          </a:p>
        </p:txBody>
      </p:sp>
      <p:pic>
        <p:nvPicPr>
          <p:cNvPr id="14340" name="Picture 34" descr="E:\work\work_2012\Qualcomm\高通汇报\20121107\bupt logo\校徽-蓝色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8050" y="947738"/>
            <a:ext cx="3267075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9607424" y="1649413"/>
            <a:ext cx="14486211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9327" tIns="69663" rIns="139327" bIns="69663">
            <a:spAutoFit/>
          </a:bodyPr>
          <a:lstStyle/>
          <a:p>
            <a:pPr defTabSz="6359525"/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BUPT-QUALCOMM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Joint </a:t>
            </a:r>
            <a:r>
              <a:rPr lang="en-US" altLang="zh-CN" sz="5300" b="1" i="1" dirty="0">
                <a:solidFill>
                  <a:srgbClr val="293BE3"/>
                </a:solidFill>
                <a:latin typeface="Arial" charset="0"/>
              </a:rPr>
              <a:t>Research </a:t>
            </a:r>
            <a:r>
              <a:rPr lang="en-US" altLang="zh-CN" sz="5300" b="1" i="1" dirty="0" smtClean="0">
                <a:solidFill>
                  <a:srgbClr val="293BE3"/>
                </a:solidFill>
                <a:latin typeface="Arial" charset="0"/>
              </a:rPr>
              <a:t>Program</a:t>
            </a:r>
            <a:endParaRPr lang="zh-CN" altLang="en-US" sz="5300" b="1" i="1" dirty="0">
              <a:solidFill>
                <a:srgbClr val="293BE3"/>
              </a:solidFill>
              <a:latin typeface="Arial" charset="0"/>
            </a:endParaRPr>
          </a:p>
        </p:txBody>
      </p:sp>
      <p:sp>
        <p:nvSpPr>
          <p:cNvPr id="38" name="Lekerekített téglalap 9"/>
          <p:cNvSpPr/>
          <p:nvPr/>
        </p:nvSpPr>
        <p:spPr>
          <a:xfrm>
            <a:off x="4587875" y="7956034"/>
            <a:ext cx="749935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Summary</a:t>
            </a:r>
            <a:r>
              <a:rPr lang="en-US" altLang="zh-CN" sz="6000" b="1" dirty="0" smtClean="0">
                <a:solidFill>
                  <a:srgbClr val="FFFFFF"/>
                </a:solidFill>
              </a:rPr>
              <a:t> 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44" name="Szövegdoboz 2"/>
          <p:cNvSpPr txBox="1">
            <a:spLocks noChangeArrowheads="1"/>
          </p:cNvSpPr>
          <p:nvPr/>
        </p:nvSpPr>
        <p:spPr bwMode="auto">
          <a:xfrm>
            <a:off x="691035" y="9202565"/>
            <a:ext cx="15480000" cy="655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 smtClean="0"/>
              <a:t>Proposed </a:t>
            </a:r>
            <a:r>
              <a:rPr lang="en-US" altLang="zh-CN" sz="3800" b="1" dirty="0"/>
              <a:t>DASH </a:t>
            </a:r>
            <a:r>
              <a:rPr lang="en-US" altLang="zh-CN" sz="3800" b="1" dirty="0" err="1"/>
              <a:t>QoE</a:t>
            </a:r>
            <a:r>
              <a:rPr lang="en-US" altLang="zh-CN" sz="3800" b="1" dirty="0"/>
              <a:t> </a:t>
            </a:r>
            <a:r>
              <a:rPr lang="en-US" altLang="zh-CN" sz="3800" b="1" dirty="0" smtClean="0"/>
              <a:t>subjective test methodologies to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validate the UCSD Model</a:t>
            </a:r>
            <a:endParaRPr lang="en-US" altLang="zh-CN" sz="3800" b="1" dirty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 smtClean="0"/>
              <a:t>Conducted </a:t>
            </a:r>
            <a:r>
              <a:rPr lang="en-US" altLang="zh-CN" sz="3800" b="1" dirty="0"/>
              <a:t>DASH </a:t>
            </a:r>
            <a:r>
              <a:rPr lang="en-US" altLang="zh-CN" sz="3800" b="1" dirty="0" err="1"/>
              <a:t>QoE</a:t>
            </a:r>
            <a:r>
              <a:rPr lang="en-US" altLang="zh-CN" sz="3800" b="1" dirty="0"/>
              <a:t> Tests</a:t>
            </a:r>
          </a:p>
          <a:p>
            <a:pPr marL="1439863" lvl="1" indent="-869950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 smtClean="0"/>
              <a:t>Tested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107</a:t>
            </a:r>
            <a:r>
              <a:rPr lang="en-US" altLang="zh-CN" sz="3800" b="1" dirty="0" smtClean="0"/>
              <a:t> video samples with impairments from Initial Delay, Stall, and Level Variation</a:t>
            </a:r>
            <a:endParaRPr lang="en-US" altLang="zh-CN" sz="3800" b="1" dirty="0"/>
          </a:p>
          <a:p>
            <a:pPr marL="1439863" lvl="1" indent="-869950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 smtClean="0"/>
              <a:t>Recruited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3800" b="1" dirty="0" smtClean="0"/>
              <a:t> users to participate in the test and received more than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2800</a:t>
            </a:r>
            <a:r>
              <a:rPr lang="en-US" altLang="zh-CN" sz="3800" b="1" dirty="0" smtClean="0"/>
              <a:t> votes</a:t>
            </a:r>
            <a:endParaRPr lang="en-US" altLang="zh-CN" sz="3800" b="1" dirty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 smtClean="0"/>
              <a:t>Conducted model validation and comparison with </a:t>
            </a:r>
            <a:r>
              <a:rPr lang="en-US" altLang="zh-CN" sz="3800" b="1" dirty="0" smtClean="0">
                <a:solidFill>
                  <a:srgbClr val="FF0000"/>
                </a:solidFill>
              </a:rPr>
              <a:t>the results of BUPT and UCSD</a:t>
            </a:r>
            <a:endParaRPr lang="en-US" altLang="zh-CN" sz="3800" b="1" dirty="0">
              <a:solidFill>
                <a:srgbClr val="FF0000"/>
              </a:solidFill>
            </a:endParaRPr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3800" b="1" dirty="0"/>
              <a:t>Propose QoE model in 2 ways: </a:t>
            </a:r>
            <a:r>
              <a:rPr lang="en-US" altLang="zh-CN" sz="3800" b="1" dirty="0">
                <a:solidFill>
                  <a:srgbClr val="FF0000"/>
                </a:solidFill>
              </a:rPr>
              <a:t>non-linear regression </a:t>
            </a:r>
            <a:r>
              <a:rPr lang="en-US" altLang="zh-CN" sz="3800" b="1" dirty="0"/>
              <a:t>and </a:t>
            </a:r>
            <a:r>
              <a:rPr lang="en-US" altLang="zh-CN" sz="3800" b="1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41" name="Szövegdoboz 2"/>
          <p:cNvSpPr txBox="1">
            <a:spLocks noChangeArrowheads="1"/>
          </p:cNvSpPr>
          <p:nvPr/>
        </p:nvSpPr>
        <p:spPr bwMode="auto">
          <a:xfrm>
            <a:off x="717673" y="17135639"/>
            <a:ext cx="15959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9345" tIns="69673" rIns="139345" bIns="69673"/>
          <a:lstStyle>
            <a:lvl1pPr marL="522288" indent="-522288" eaLnBrk="0" hangingPunct="0">
              <a:defRPr sz="12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6361113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defTabSz="4389486" eaLnBrk="1" fontAlgn="auto" hangingPunct="1">
              <a:lnSpc>
                <a:spcPts val="5338"/>
              </a:lnSpc>
              <a:spcBef>
                <a:spcPts val="0"/>
              </a:spcBef>
              <a:spcAft>
                <a:spcPts val="1825"/>
              </a:spcAft>
              <a:buFont typeface="Arial" charset="0"/>
              <a:buChar char="•"/>
              <a:defRPr/>
            </a:pPr>
            <a:endParaRPr lang="en-US" altLang="zh-CN" sz="5400" b="1" dirty="0">
              <a:latin typeface="Calibri" pitchFamily="34" charset="0"/>
              <a:ea typeface="+mn-ea"/>
            </a:endParaRPr>
          </a:p>
        </p:txBody>
      </p:sp>
      <p:sp>
        <p:nvSpPr>
          <p:cNvPr id="44" name="Lekerekített téglalap 9"/>
          <p:cNvSpPr/>
          <p:nvPr/>
        </p:nvSpPr>
        <p:spPr>
          <a:xfrm>
            <a:off x="2410835" y="15695479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Subjective Test Videos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4350" name="Szövegdoboz 2"/>
          <p:cNvSpPr txBox="1">
            <a:spLocks noChangeArrowheads="1"/>
          </p:cNvSpPr>
          <p:nvPr/>
        </p:nvSpPr>
        <p:spPr bwMode="auto">
          <a:xfrm>
            <a:off x="16820827" y="9418589"/>
            <a:ext cx="15480000" cy="59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algn="ctr" defTabSz="6361113">
              <a:lnSpc>
                <a:spcPts val="5000"/>
              </a:lnSpc>
              <a:spcAft>
                <a:spcPts val="0"/>
              </a:spcAft>
            </a:pPr>
            <a:r>
              <a:rPr lang="en-US" altLang="zh-CN" sz="5400" b="1" dirty="0" smtClean="0"/>
              <a:t>R </a:t>
            </a:r>
            <a:r>
              <a:rPr lang="en-US" altLang="zh-CN" sz="5400" b="1" dirty="0"/>
              <a:t>= f(I</a:t>
            </a:r>
            <a:r>
              <a:rPr lang="en-US" altLang="zh-CN" sz="5400" b="1" baseline="-25000" dirty="0"/>
              <a:t>ID</a:t>
            </a:r>
            <a:r>
              <a:rPr lang="en-US" altLang="zh-CN" sz="5400" b="1" dirty="0"/>
              <a:t>, I</a:t>
            </a:r>
            <a:r>
              <a:rPr lang="en-US" altLang="zh-CN" sz="5400" b="1" baseline="-25000" dirty="0"/>
              <a:t>ST</a:t>
            </a:r>
            <a:r>
              <a:rPr lang="en-US" altLang="zh-CN" sz="5400" b="1" dirty="0"/>
              <a:t>, I</a:t>
            </a:r>
            <a:r>
              <a:rPr lang="en-US" altLang="zh-CN" sz="5400" b="1" baseline="-25000" dirty="0"/>
              <a:t>LV</a:t>
            </a:r>
            <a:r>
              <a:rPr lang="en-US" altLang="zh-CN" sz="5400" b="1" dirty="0"/>
              <a:t>)</a:t>
            </a:r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endParaRPr lang="en-US" altLang="zh-CN" sz="6000" b="1" dirty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endParaRPr lang="en-US" altLang="zh-CN" sz="4400" b="1" dirty="0" smtClean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endParaRPr lang="en-US" altLang="zh-CN" sz="4800" b="1" dirty="0" smtClean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64</a:t>
            </a:r>
            <a:r>
              <a:rPr lang="en-US" altLang="zh-CN" sz="4000" b="1" dirty="0" smtClean="0"/>
              <a:t> </a:t>
            </a:r>
            <a:r>
              <a:rPr lang="en-US" altLang="zh-CN" sz="4000" b="1" dirty="0"/>
              <a:t>participants from BUPT are divided into </a:t>
            </a:r>
            <a:r>
              <a:rPr lang="en-US" altLang="zh-CN" sz="4000" b="1" dirty="0">
                <a:solidFill>
                  <a:srgbClr val="FF0000"/>
                </a:solidFill>
              </a:rPr>
              <a:t>3</a:t>
            </a:r>
            <a:r>
              <a:rPr lang="en-US" altLang="zh-CN" sz="4000" b="1" dirty="0"/>
              <a:t> </a:t>
            </a:r>
            <a:r>
              <a:rPr lang="en-US" altLang="zh-CN" sz="4000" b="1" dirty="0" smtClean="0"/>
              <a:t>groups.</a:t>
            </a:r>
            <a:endParaRPr lang="en-US" altLang="zh-CN" sz="4000" b="1" dirty="0"/>
          </a:p>
          <a:p>
            <a:pPr marL="522288" indent="-522288" algn="just" defTabSz="6361113"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 smtClean="0"/>
              <a:t>Each </a:t>
            </a:r>
            <a:r>
              <a:rPr lang="en-US" altLang="zh-CN" sz="4000" b="1" dirty="0"/>
              <a:t>tester watches about </a:t>
            </a:r>
            <a:r>
              <a:rPr lang="en-US" altLang="zh-CN" sz="4000" b="1" dirty="0">
                <a:solidFill>
                  <a:srgbClr val="FF0000"/>
                </a:solidFill>
              </a:rPr>
              <a:t>45</a:t>
            </a:r>
            <a:r>
              <a:rPr lang="en-US" altLang="zh-CN" sz="4000" b="1" dirty="0"/>
              <a:t> test video clips in one hour.</a:t>
            </a:r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  <a:p>
            <a:pPr marL="522288" indent="-522288" algn="just" defTabSz="6361113">
              <a:lnSpc>
                <a:spcPts val="4000"/>
              </a:lnSpc>
              <a:spcAft>
                <a:spcPts val="1825"/>
              </a:spcAft>
              <a:buFont typeface="Arial" charset="0"/>
              <a:buChar char="•"/>
            </a:pPr>
            <a:endParaRPr lang="en-US" altLang="zh-CN" sz="5400" b="1" dirty="0" smtClean="0"/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5"/>
          <a:srcRect l="6364" t="16683" r="7273" b="13886"/>
          <a:stretch>
            <a:fillRect/>
          </a:stretch>
        </p:blipFill>
        <p:spPr bwMode="auto">
          <a:xfrm>
            <a:off x="24176091" y="1159523"/>
            <a:ext cx="787246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" name="Rectangle 12"/>
          <p:cNvSpPr/>
          <p:nvPr/>
        </p:nvSpPr>
        <p:spPr>
          <a:xfrm>
            <a:off x="2781245" y="17135639"/>
            <a:ext cx="10886727" cy="36001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8" name="TextBox 1"/>
          <p:cNvSpPr txBox="1"/>
          <p:nvPr/>
        </p:nvSpPr>
        <p:spPr bwMode="auto">
          <a:xfrm>
            <a:off x="1555131" y="20952063"/>
            <a:ext cx="13346113" cy="6461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</a:t>
            </a:r>
            <a:r>
              <a:rPr lang="en-US" altLang="zh-CN" sz="3600" b="1" dirty="0" smtClean="0"/>
              <a:t>1. Medium Motion Videos (</a:t>
            </a:r>
            <a:r>
              <a:rPr lang="en-US" altLang="zh-CN" sz="3600" b="1" dirty="0" err="1" smtClean="0"/>
              <a:t>BunnyCartoon</a:t>
            </a:r>
            <a:r>
              <a:rPr lang="en-US" altLang="zh-CN" sz="3600" b="1" dirty="0" smtClean="0"/>
              <a:t> and Movie)</a:t>
            </a:r>
            <a:endParaRPr lang="zh-CN" altLang="en-US" sz="3600" b="1" dirty="0"/>
          </a:p>
        </p:txBody>
      </p:sp>
      <p:sp>
        <p:nvSpPr>
          <p:cNvPr id="90" name="Rectangle 12"/>
          <p:cNvSpPr/>
          <p:nvPr/>
        </p:nvSpPr>
        <p:spPr>
          <a:xfrm>
            <a:off x="2750157" y="21816159"/>
            <a:ext cx="10886727" cy="36001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TextBox 1"/>
          <p:cNvSpPr txBox="1"/>
          <p:nvPr/>
        </p:nvSpPr>
        <p:spPr bwMode="auto">
          <a:xfrm>
            <a:off x="1818530" y="25560575"/>
            <a:ext cx="13346113" cy="6461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438948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/>
              <a:t>Figure 2</a:t>
            </a:r>
            <a:r>
              <a:rPr lang="en-US" altLang="zh-CN" sz="3600" b="1" dirty="0" smtClean="0"/>
              <a:t>. High Motion Videos (Sports)</a:t>
            </a:r>
            <a:endParaRPr lang="zh-CN" altLang="en-US" sz="3600" b="1" dirty="0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40540"/>
              </p:ext>
            </p:extLst>
          </p:nvPr>
        </p:nvGraphicFramePr>
        <p:xfrm>
          <a:off x="619027" y="26280655"/>
          <a:ext cx="15118934" cy="332473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42588"/>
                <a:gridCol w="3525736"/>
                <a:gridCol w="3725305"/>
                <a:gridCol w="3725305"/>
              </a:tblGrid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Video</a:t>
                      </a:r>
                      <a:endParaRPr lang="en-US" altLang="zh-CN" sz="3600" b="1" dirty="0" smtClean="0">
                        <a:effectLst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Amount 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Motion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altLang="zh-CN" sz="3600" dirty="0" smtClean="0">
                          <a:effectLst/>
                        </a:rPr>
                        <a:t>Test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BunnyCartoon_Stall_1-11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11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Stall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Movie_Case01-48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>
                          <a:effectLst/>
                        </a:rPr>
                        <a:t>48</a:t>
                      </a:r>
                      <a:endParaRPr lang="zh-CN" sz="3600" b="1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Medium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</a:t>
                      </a:r>
                      <a:r>
                        <a:rPr lang="en-US" sz="3600" dirty="0" smtClean="0">
                          <a:effectLst/>
                        </a:rPr>
                        <a:t>factors</a:t>
                      </a:r>
                      <a:r>
                        <a:rPr lang="en-US" sz="360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zh-CN" sz="36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2486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Sport_Case01-48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48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High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04190" algn="l"/>
                          <a:tab pos="756285" algn="l"/>
                          <a:tab pos="1008380" algn="l"/>
                          <a:tab pos="1260475" algn="l"/>
                        </a:tabLst>
                      </a:pPr>
                      <a:r>
                        <a:rPr lang="en-US" sz="3600" dirty="0">
                          <a:effectLst/>
                        </a:rPr>
                        <a:t>All factors</a:t>
                      </a:r>
                      <a:endParaRPr lang="zh-CN" sz="3600" b="1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23072" marR="12307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TextBox 17"/>
          <p:cNvSpPr txBox="1"/>
          <p:nvPr/>
        </p:nvSpPr>
        <p:spPr>
          <a:xfrm>
            <a:off x="547018" y="29593023"/>
            <a:ext cx="1198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All factors</a:t>
            </a:r>
            <a:r>
              <a:rPr lang="en-US" sz="4000" b="1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sz="4000" b="1" dirty="0">
                <a:solidFill>
                  <a:srgbClr val="FF6600"/>
                </a:solidFill>
                <a:latin typeface="+mn-lt"/>
                <a:ea typeface="+mn-ea"/>
              </a:rPr>
              <a:t>: stall, initial delay, and level variation</a:t>
            </a:r>
          </a:p>
        </p:txBody>
      </p:sp>
      <p:sp>
        <p:nvSpPr>
          <p:cNvPr id="111" name="TextBox 5"/>
          <p:cNvSpPr txBox="1"/>
          <p:nvPr/>
        </p:nvSpPr>
        <p:spPr>
          <a:xfrm>
            <a:off x="26541907" y="11025887"/>
            <a:ext cx="3616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宋体"/>
              </a:rPr>
              <a:t>Impairment due to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ea typeface="宋体"/>
              </a:rPr>
              <a:t>Level Variation</a:t>
            </a:r>
            <a:endParaRPr lang="en-US" sz="3200" b="1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112" name="TextBox 6"/>
          <p:cNvSpPr txBox="1"/>
          <p:nvPr/>
        </p:nvSpPr>
        <p:spPr>
          <a:xfrm flipH="1">
            <a:off x="20153722" y="10958699"/>
            <a:ext cx="3723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宋体"/>
              </a:rPr>
              <a:t>Impairment due to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ea typeface="宋体"/>
              </a:rPr>
              <a:t>Initial Delay</a:t>
            </a:r>
            <a:endParaRPr lang="en-US" sz="3200" b="1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113" name="TextBox 7"/>
          <p:cNvSpPr txBox="1"/>
          <p:nvPr/>
        </p:nvSpPr>
        <p:spPr>
          <a:xfrm>
            <a:off x="23933505" y="11321846"/>
            <a:ext cx="2494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宋体"/>
              </a:rPr>
              <a:t>Impairment due to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  <a:ea typeface="宋体"/>
              </a:rPr>
              <a:t>Stall</a:t>
            </a:r>
            <a:endParaRPr lang="en-US" sz="3200" b="1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flipV="1">
            <a:off x="22015666" y="10264504"/>
            <a:ext cx="2088417" cy="759078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直接箭头连接符 114"/>
          <p:cNvCxnSpPr>
            <a:stCxn id="113" idx="0"/>
          </p:cNvCxnSpPr>
          <p:nvPr/>
        </p:nvCxnSpPr>
        <p:spPr bwMode="auto">
          <a:xfrm flipV="1">
            <a:off x="25180972" y="10264504"/>
            <a:ext cx="0" cy="1057342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>
            <a:stCxn id="111" idx="0"/>
          </p:cNvCxnSpPr>
          <p:nvPr/>
        </p:nvCxnSpPr>
        <p:spPr bwMode="auto">
          <a:xfrm flipH="1" flipV="1">
            <a:off x="26243428" y="10264504"/>
            <a:ext cx="2106736" cy="761383"/>
          </a:xfrm>
          <a:prstGeom prst="straightConnector1">
            <a:avLst/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260222"/>
              </p:ext>
            </p:extLst>
          </p:nvPr>
        </p:nvGraphicFramePr>
        <p:xfrm>
          <a:off x="17632858" y="12232331"/>
          <a:ext cx="14597681" cy="1056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" name="Equation" r:id="rId6" imgW="3695700" imgH="266700" progId="">
                  <p:embed/>
                </p:oleObj>
              </mc:Choice>
              <mc:Fallback>
                <p:oleObj name="Equation" r:id="rId6" imgW="3695700" imgH="266700" progId="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858" y="12232331"/>
                        <a:ext cx="14597681" cy="1056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ekerekített téglalap 9"/>
          <p:cNvSpPr/>
          <p:nvPr/>
        </p:nvSpPr>
        <p:spPr>
          <a:xfrm>
            <a:off x="17396891" y="14841588"/>
            <a:ext cx="14580000" cy="12017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>
                <a:solidFill>
                  <a:srgbClr val="FFFFFF"/>
                </a:solidFill>
              </a:rPr>
              <a:t>QoE </a:t>
            </a:r>
            <a:r>
              <a:rPr lang="en-US" altLang="zh-CN" sz="6600" b="1" dirty="0" smtClean="0">
                <a:solidFill>
                  <a:srgbClr val="FFFFFF"/>
                </a:solidFill>
              </a:rPr>
              <a:t>Model Validation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082351" y="16763909"/>
            <a:ext cx="5059956" cy="4536000"/>
            <a:chOff x="25082351" y="17051941"/>
            <a:chExt cx="5059956" cy="4536000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082351" y="17051941"/>
              <a:ext cx="5059956" cy="45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6" name="Straight Connector 5"/>
            <p:cNvCxnSpPr/>
            <p:nvPr/>
          </p:nvCxnSpPr>
          <p:spPr>
            <a:xfrm flipV="1">
              <a:off x="25750251" y="17375885"/>
              <a:ext cx="3888000" cy="37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20"/>
          <p:cNvSpPr txBox="1"/>
          <p:nvPr/>
        </p:nvSpPr>
        <p:spPr>
          <a:xfrm>
            <a:off x="25533795" y="21011877"/>
            <a:ext cx="5543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UCSD Model</a:t>
            </a:r>
          </a:p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(Provided by UCSD)</a:t>
            </a:r>
          </a:p>
          <a:p>
            <a:r>
              <a:rPr lang="en-US" altLang="zh-CN" sz="3600" b="1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b="1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0.91</a:t>
            </a:r>
          </a:p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3600" b="1" kern="0" dirty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0.082</a:t>
            </a:r>
            <a:endParaRPr lang="zh-CN" altLang="en-US" sz="3600" b="1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49" name="Szövegdoboz 2"/>
          <p:cNvSpPr txBox="1">
            <a:spLocks noChangeArrowheads="1"/>
          </p:cNvSpPr>
          <p:nvPr/>
        </p:nvSpPr>
        <p:spPr bwMode="auto">
          <a:xfrm>
            <a:off x="17023928" y="16331357"/>
            <a:ext cx="8415514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All(96) Video Clips’ Result</a:t>
            </a:r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94817"/>
              </p:ext>
            </p:extLst>
          </p:nvPr>
        </p:nvGraphicFramePr>
        <p:xfrm>
          <a:off x="17036851" y="27340947"/>
          <a:ext cx="15192000" cy="28159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240000"/>
                <a:gridCol w="5364000"/>
                <a:gridCol w="6588000"/>
              </a:tblGrid>
              <a:tr h="1368000">
                <a:tc>
                  <a:txBody>
                    <a:bodyPr/>
                    <a:lstStyle/>
                    <a:p>
                      <a:pPr algn="ctr"/>
                      <a:endParaRPr lang="zh-CN" altLang="en-US" sz="3600" b="1" dirty="0"/>
                    </a:p>
                  </a:txBody>
                  <a:tcPr marL="278667" marR="278667" marT="139333" marB="1393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Results</a:t>
                      </a:r>
                      <a:r>
                        <a:rPr lang="en-US" altLang="zh-CN" sz="3600" baseline="0" dirty="0" smtClean="0"/>
                        <a:t> </a:t>
                      </a:r>
                      <a:r>
                        <a:rPr lang="en-US" altLang="zh-CN" sz="3600" dirty="0" smtClean="0"/>
                        <a:t>provided by UCSD</a:t>
                      </a:r>
                      <a:endParaRPr lang="zh-CN" altLang="en-US" sz="3600" b="1" dirty="0"/>
                    </a:p>
                  </a:txBody>
                  <a:tcPr marL="278667" marR="278667" marT="139333" marB="1393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Recalculation Results</a:t>
                      </a:r>
                      <a:r>
                        <a:rPr lang="en-US" altLang="zh-CN" sz="3600" baseline="0" dirty="0" smtClean="0"/>
                        <a:t> by BUPT</a:t>
                      </a:r>
                      <a:endParaRPr lang="zh-CN" altLang="en-US" sz="3600" b="1" dirty="0"/>
                    </a:p>
                  </a:txBody>
                  <a:tcPr marL="278667" marR="278667" marT="139333" marB="1393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PCC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00" dirty="0" smtClean="0"/>
                        <a:t>0.91</a:t>
                      </a:r>
                      <a:endParaRPr lang="zh-CN" altLang="en-US" sz="3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 smtClean="0"/>
                        <a:t>0.8785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MSE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kern="100" dirty="0" smtClean="0"/>
                        <a:t>0.082</a:t>
                      </a:r>
                      <a:endParaRPr lang="zh-CN" altLang="en-US" sz="36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 smtClean="0"/>
                        <a:t>0.2873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09000" marR="209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97786"/>
              </p:ext>
            </p:extLst>
          </p:nvPr>
        </p:nvGraphicFramePr>
        <p:xfrm>
          <a:off x="17036851" y="24396557"/>
          <a:ext cx="15192000" cy="273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40000"/>
                <a:gridCol w="2684794"/>
                <a:gridCol w="2714644"/>
                <a:gridCol w="6552562"/>
              </a:tblGrid>
              <a:tr h="12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          Type</a:t>
                      </a:r>
                    </a:p>
                    <a:p>
                      <a:pPr algn="l"/>
                      <a:r>
                        <a:rPr lang="en-US" altLang="zh-CN" sz="3600" dirty="0" smtClean="0"/>
                        <a:t>Factor</a:t>
                      </a:r>
                      <a:endParaRPr lang="zh-CN" alt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BUPT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UCSD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 smtClean="0"/>
                        <a:t>Subjective Results</a:t>
                      </a:r>
                      <a:r>
                        <a:rPr lang="en-US" altLang="zh-CN" sz="3600" baseline="0" dirty="0" smtClean="0"/>
                        <a:t> between</a:t>
                      </a:r>
                    </a:p>
                    <a:p>
                      <a:pPr algn="ctr"/>
                      <a:r>
                        <a:rPr lang="en-US" altLang="zh-CN" sz="3600" baseline="0" dirty="0" smtClean="0"/>
                        <a:t>BUPT &amp; UCSD</a:t>
                      </a:r>
                      <a:endParaRPr lang="zh-CN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PCC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0.7811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0.8785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0.8141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MSE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/>
                        <a:t>0.4267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0.2873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/>
                        <a:t>0.4077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00454"/>
              </p:ext>
            </p:extLst>
          </p:nvPr>
        </p:nvGraphicFramePr>
        <p:xfrm>
          <a:off x="7104764" y="36853637"/>
          <a:ext cx="9420733" cy="256232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48733"/>
                <a:gridCol w="3924000"/>
                <a:gridCol w="3348000"/>
              </a:tblGrid>
              <a:tr h="73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en-US" sz="3600" b="1" kern="100" dirty="0"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139546" marR="1395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600" kern="100" dirty="0" smtClean="0">
                          <a:latin typeface="Calibri"/>
                          <a:ea typeface="宋体"/>
                          <a:cs typeface="Times New Roman"/>
                        </a:rPr>
                        <a:t>Movie (48)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600" kern="100" dirty="0" smtClean="0">
                          <a:latin typeface="Calibri"/>
                          <a:ea typeface="宋体"/>
                          <a:cs typeface="Times New Roman"/>
                        </a:rPr>
                        <a:t>Medium Motion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600" kern="100" dirty="0" smtClean="0">
                          <a:latin typeface="Calibri"/>
                          <a:ea typeface="宋体"/>
                          <a:cs typeface="Times New Roman"/>
                        </a:rPr>
                        <a:t>All (96)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/>
                        <a:t>PCC(R)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39546" marR="1395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 smtClean="0">
                          <a:latin typeface="Calibri"/>
                          <a:ea typeface="宋体"/>
                          <a:cs typeface="Times New Roman"/>
                        </a:rPr>
                        <a:t>0.9441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 smtClean="0">
                          <a:latin typeface="Calibri"/>
                          <a:ea typeface="宋体"/>
                          <a:cs typeface="Times New Roman"/>
                        </a:rPr>
                        <a:t>0.8782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2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 smtClean="0"/>
                        <a:t>RMSE(R)</a:t>
                      </a:r>
                      <a:endParaRPr lang="zh-CN" sz="24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39546" marR="1395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600" kern="100" dirty="0" smtClean="0">
                          <a:latin typeface="Calibri"/>
                          <a:ea typeface="宋体"/>
                          <a:cs typeface="Times New Roman"/>
                        </a:rPr>
                        <a:t>4.6662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3600" kern="100" dirty="0" smtClean="0">
                          <a:latin typeface="Calibri"/>
                          <a:ea typeface="宋体"/>
                          <a:cs typeface="Times New Roman"/>
                        </a:rPr>
                        <a:t>6.367</a:t>
                      </a:r>
                      <a:endParaRPr lang="zh-CN" sz="3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7019" y="39955433"/>
            <a:ext cx="16710873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PCC of Polynomial Model is the highest.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Impairments of </a:t>
            </a:r>
            <a:r>
              <a:rPr lang="en-US" altLang="zh-CN" sz="4000" b="1" dirty="0">
                <a:solidFill>
                  <a:srgbClr val="FF0000"/>
                </a:solidFill>
              </a:rPr>
              <a:t>Stall</a:t>
            </a:r>
            <a:r>
              <a:rPr lang="en-US" altLang="zh-CN" sz="4000" b="1" dirty="0"/>
              <a:t> and </a:t>
            </a:r>
            <a:r>
              <a:rPr lang="en-US" altLang="zh-CN" sz="4000" b="1" dirty="0">
                <a:solidFill>
                  <a:srgbClr val="FF0000"/>
                </a:solidFill>
              </a:rPr>
              <a:t>Level Variation </a:t>
            </a:r>
            <a:r>
              <a:rPr lang="en-US" altLang="zh-CN" sz="4000" b="1" dirty="0"/>
              <a:t>is more serious than </a:t>
            </a:r>
            <a:r>
              <a:rPr lang="en-US" altLang="zh-CN" sz="4000" b="1" dirty="0">
                <a:solidFill>
                  <a:srgbClr val="FF0000"/>
                </a:solidFill>
              </a:rPr>
              <a:t>Initial Delay</a:t>
            </a:r>
            <a:r>
              <a:rPr lang="en-US" altLang="zh-CN" sz="4000" b="1" dirty="0"/>
              <a:t>.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Initial Delay seems </a:t>
            </a:r>
            <a:r>
              <a:rPr lang="en-US" altLang="zh-CN" sz="4000" b="1" dirty="0">
                <a:solidFill>
                  <a:srgbClr val="FF0000"/>
                </a:solidFill>
              </a:rPr>
              <a:t>independent</a:t>
            </a:r>
            <a:r>
              <a:rPr lang="en-US" altLang="zh-CN" sz="4000" b="1" dirty="0"/>
              <a:t> with Stall and Level Variation. </a:t>
            </a:r>
            <a:endParaRPr lang="en-US" altLang="zh-CN" sz="4000" b="1" dirty="0" smtClean="0"/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 smtClean="0"/>
              <a:t>Model performs better in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low motion </a:t>
            </a:r>
            <a:r>
              <a:rPr lang="en-US" altLang="zh-CN" sz="4000" b="1" dirty="0" smtClean="0"/>
              <a:t>scenarios.</a:t>
            </a:r>
            <a:endParaRPr lang="en-US" altLang="zh-CN" sz="4000" b="1" dirty="0"/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sp>
        <p:nvSpPr>
          <p:cNvPr id="55" name="Lekerekített téglalap 9"/>
          <p:cNvSpPr/>
          <p:nvPr/>
        </p:nvSpPr>
        <p:spPr>
          <a:xfrm>
            <a:off x="18964953" y="7956034"/>
            <a:ext cx="11753418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Test Model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59" name="Szövegdoboz 2"/>
          <p:cNvSpPr txBox="1">
            <a:spLocks noChangeArrowheads="1"/>
          </p:cNvSpPr>
          <p:nvPr/>
        </p:nvSpPr>
        <p:spPr bwMode="auto">
          <a:xfrm>
            <a:off x="17180867" y="23172621"/>
            <a:ext cx="14867692" cy="41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9345" tIns="69673" rIns="139345" bIns="69673"/>
          <a:lstStyle/>
          <a:p>
            <a:pPr marL="522288" indent="-522288" algn="just" defTabSz="6361113">
              <a:lnSpc>
                <a:spcPts val="4500"/>
              </a:lnSpc>
              <a:spcAft>
                <a:spcPts val="1825"/>
              </a:spcAft>
              <a:buFont typeface="Arial" charset="0"/>
              <a:buChar char="•"/>
            </a:pPr>
            <a:r>
              <a:rPr lang="en-US" altLang="zh-CN" sz="4400" b="1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Comparison of Model Validation Result between BUPT and UCSD</a:t>
            </a:r>
            <a:endParaRPr lang="en-US" altLang="zh-CN" sz="4400" b="1" kern="0" dirty="0">
              <a:solidFill>
                <a:srgbClr val="000000"/>
              </a:solidFill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Lekerekített téglalap 9"/>
          <p:cNvSpPr/>
          <p:nvPr/>
        </p:nvSpPr>
        <p:spPr>
          <a:xfrm>
            <a:off x="6379667" y="30732957"/>
            <a:ext cx="20520000" cy="12001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b="1" dirty="0" smtClean="0">
                <a:solidFill>
                  <a:srgbClr val="FFFFFF"/>
                </a:solidFill>
              </a:rPr>
              <a:t>User Experience Model Study of BUPT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18837051" y="21011877"/>
            <a:ext cx="498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Our Validation Result of UCSD Model </a:t>
            </a:r>
          </a:p>
          <a:p>
            <a:r>
              <a:rPr lang="en-US" altLang="zh-CN" sz="3600" b="1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PCC </a:t>
            </a:r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b="1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0.7811</a:t>
            </a:r>
            <a:endParaRPr lang="en-US" altLang="zh-CN" sz="3600" b="1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: </a:t>
            </a:r>
            <a:r>
              <a:rPr lang="en-US" altLang="zh-CN" sz="3600" b="1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0.1821</a:t>
            </a:r>
            <a:endParaRPr lang="zh-CN" altLang="en-US" sz="3600" b="1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pic>
        <p:nvPicPr>
          <p:cNvPr id="67" name="Picture 6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60" y="34538765"/>
            <a:ext cx="1589456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19"/>
          <p:cNvSpPr txBox="1"/>
          <p:nvPr/>
        </p:nvSpPr>
        <p:spPr>
          <a:xfrm>
            <a:off x="7105772" y="35703250"/>
            <a:ext cx="90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Result of </a:t>
            </a:r>
            <a:r>
              <a:rPr lang="en-US" altLang="zh-CN" sz="3600" b="1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BUPT     PCC </a:t>
            </a:r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b="1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0.8719    </a:t>
            </a:r>
            <a:r>
              <a:rPr lang="en-US" altLang="zh-CN" sz="3600" b="1" kern="0" dirty="0" smtClean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MSE </a:t>
            </a:r>
            <a:r>
              <a:rPr lang="en-US" altLang="zh-CN" sz="3600" b="1" kern="0" dirty="0">
                <a:solidFill>
                  <a:srgbClr val="000000"/>
                </a:solidFill>
                <a:ea typeface="+mn-ea"/>
                <a:cs typeface="Calibri" panose="020F0502020204030204" pitchFamily="34" charset="0"/>
              </a:rPr>
              <a:t>: </a:t>
            </a:r>
            <a:r>
              <a:rPr lang="en-US" altLang="zh-CN" sz="3600" b="1" kern="0" dirty="0" smtClean="0">
                <a:solidFill>
                  <a:srgbClr val="FF0000"/>
                </a:solidFill>
                <a:ea typeface="+mn-ea"/>
                <a:cs typeface="Calibri" panose="020F0502020204030204" pitchFamily="34" charset="0"/>
              </a:rPr>
              <a:t>0.0961</a:t>
            </a:r>
            <a:endParaRPr lang="zh-CN" altLang="en-US" sz="3600" b="1" kern="0" dirty="0">
              <a:solidFill>
                <a:srgbClr val="FF0000"/>
              </a:solidFill>
              <a:ea typeface="+mn-ea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" r="4989"/>
          <a:stretch/>
        </p:blipFill>
        <p:spPr>
          <a:xfrm>
            <a:off x="2995291" y="17339829"/>
            <a:ext cx="5184576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2"/>
          <a:stretch/>
        </p:blipFill>
        <p:spPr>
          <a:xfrm>
            <a:off x="8407904" y="17339829"/>
            <a:ext cx="5100555" cy="32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8" r="1255"/>
          <a:stretch/>
        </p:blipFill>
        <p:spPr>
          <a:xfrm>
            <a:off x="8407904" y="22019989"/>
            <a:ext cx="5084703" cy="32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r="5209"/>
          <a:stretch/>
        </p:blipFill>
        <p:spPr>
          <a:xfrm>
            <a:off x="2995291" y="22020349"/>
            <a:ext cx="5184576" cy="3240000"/>
          </a:xfrm>
          <a:prstGeom prst="rect">
            <a:avLst/>
          </a:prstGeom>
        </p:spPr>
      </p:pic>
      <p:pic>
        <p:nvPicPr>
          <p:cNvPr id="1334" name="Picture 310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971" y="16727909"/>
            <a:ext cx="6040504" cy="45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9" name="Picture 3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1" y="35494600"/>
            <a:ext cx="5841002" cy="438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ekerekített téglalap 9"/>
          <p:cNvSpPr/>
          <p:nvPr/>
        </p:nvSpPr>
        <p:spPr>
          <a:xfrm>
            <a:off x="4579467" y="32228093"/>
            <a:ext cx="8208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Polynomial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sp>
        <p:nvSpPr>
          <p:cNvPr id="58" name="Lekerekített téglalap 9"/>
          <p:cNvSpPr/>
          <p:nvPr/>
        </p:nvSpPr>
        <p:spPr>
          <a:xfrm>
            <a:off x="21034339" y="32228093"/>
            <a:ext cx="9396000" cy="828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9345" tIns="69673" rIns="139345" bIns="69673" anchor="ctr"/>
          <a:lstStyle/>
          <a:p>
            <a:pPr algn="ctr" defTabSz="636247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 smtClean="0">
                <a:solidFill>
                  <a:srgbClr val="FFFFFF"/>
                </a:solidFill>
              </a:rPr>
              <a:t>Machine Learning Model</a:t>
            </a:r>
            <a:endParaRPr lang="en-US" altLang="zh-CN" sz="4800" b="1" dirty="0">
              <a:solidFill>
                <a:srgbClr val="FFFFFF"/>
              </a:solidFill>
            </a:endParaRPr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06596"/>
              </p:ext>
            </p:extLst>
          </p:nvPr>
        </p:nvGraphicFramePr>
        <p:xfrm>
          <a:off x="547019" y="33312992"/>
          <a:ext cx="1671087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公式" r:id="rId16" imgW="4267080" imgH="266400" progId="Equation.3">
                  <p:embed/>
                </p:oleObj>
              </mc:Choice>
              <mc:Fallback>
                <p:oleObj name="公式" r:id="rId16" imgW="4267080" imgH="266400" progId="Equation.3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19" y="33312992"/>
                        <a:ext cx="16710873" cy="104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" name="组合 47"/>
          <p:cNvGrpSpPr>
            <a:grpSpLocks noChangeAspect="1"/>
          </p:cNvGrpSpPr>
          <p:nvPr/>
        </p:nvGrpSpPr>
        <p:grpSpPr>
          <a:xfrm>
            <a:off x="25570547" y="33767251"/>
            <a:ext cx="6732000" cy="4598554"/>
            <a:chOff x="1928794" y="1714488"/>
            <a:chExt cx="4929222" cy="3367100"/>
          </a:xfrm>
        </p:grpSpPr>
        <p:sp>
          <p:nvSpPr>
            <p:cNvPr id="172" name="矩形 171"/>
            <p:cNvSpPr/>
            <p:nvPr/>
          </p:nvSpPr>
          <p:spPr bwMode="auto">
            <a:xfrm>
              <a:off x="5214942" y="4235233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3929058" y="428625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4" name="矩形 173"/>
            <p:cNvSpPr/>
            <p:nvPr/>
          </p:nvSpPr>
          <p:spPr bwMode="auto">
            <a:xfrm>
              <a:off x="6072198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5" name="矩形 174"/>
            <p:cNvSpPr/>
            <p:nvPr/>
          </p:nvSpPr>
          <p:spPr bwMode="auto">
            <a:xfrm>
              <a:off x="4500562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25.5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6" name="矩形 175"/>
            <p:cNvSpPr/>
            <p:nvPr/>
          </p:nvSpPr>
          <p:spPr bwMode="auto">
            <a:xfrm>
              <a:off x="3286116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1928794" y="3214686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16.5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4786314" y="2230865"/>
              <a:ext cx="785818" cy="19800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&gt;12.5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sp>
          <p:nvSpPr>
            <p:cNvPr id="179" name="矩形 178"/>
            <p:cNvSpPr/>
            <p:nvPr/>
          </p:nvSpPr>
          <p:spPr bwMode="auto">
            <a:xfrm>
              <a:off x="3000364" y="2234969"/>
              <a:ext cx="785818" cy="193899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860425" eaLnBrk="0" fontAlgn="auto" latinLnBrk="0" hangingPunct="0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≤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rPr>
                <a:t>12.5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</a:endParaRPr>
            </a:p>
          </p:txBody>
        </p:sp>
        <p:grpSp>
          <p:nvGrpSpPr>
            <p:cNvPr id="180" name="组合 8"/>
            <p:cNvGrpSpPr/>
            <p:nvPr/>
          </p:nvGrpSpPr>
          <p:grpSpPr>
            <a:xfrm>
              <a:off x="4000496" y="1714488"/>
              <a:ext cx="428628" cy="481696"/>
              <a:chOff x="3929058" y="1714488"/>
              <a:chExt cx="428628" cy="481696"/>
            </a:xfrm>
          </p:grpSpPr>
          <p:sp>
            <p:nvSpPr>
              <p:cNvPr id="213" name="椭圆 212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4" name="对象 213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" name="公式" r:id="rId18" imgW="177646" imgH="228402" progId="Equation.3">
                      <p:embed/>
                    </p:oleObj>
                  </mc:Choice>
                  <mc:Fallback>
                    <p:oleObj name="公式" r:id="rId18" imgW="177646" imgH="228402" progId="Equation.3">
                      <p:embed/>
                      <p:pic>
                        <p:nvPicPr>
                          <p:cNvPr id="0" name="Picture 3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1" name="组合 9"/>
            <p:cNvGrpSpPr/>
            <p:nvPr/>
          </p:nvGrpSpPr>
          <p:grpSpPr>
            <a:xfrm>
              <a:off x="2714612" y="2571744"/>
              <a:ext cx="428628" cy="481696"/>
              <a:chOff x="3929058" y="1714488"/>
              <a:chExt cx="428628" cy="481696"/>
            </a:xfrm>
          </p:grpSpPr>
          <p:sp>
            <p:nvSpPr>
              <p:cNvPr id="211" name="椭圆 210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2" name="对象 211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5" name="公式" r:id="rId20" imgW="177646" imgH="228402" progId="Equation.3">
                      <p:embed/>
                    </p:oleObj>
                  </mc:Choice>
                  <mc:Fallback>
                    <p:oleObj name="公式" r:id="rId20" imgW="177646" imgH="228402" progId="Equation.3">
                      <p:embed/>
                      <p:pic>
                        <p:nvPicPr>
                          <p:cNvPr id="0" name="Picture 3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2" name="组合 12"/>
            <p:cNvGrpSpPr/>
            <p:nvPr/>
          </p:nvGrpSpPr>
          <p:grpSpPr>
            <a:xfrm>
              <a:off x="5286380" y="2518676"/>
              <a:ext cx="428628" cy="481696"/>
              <a:chOff x="3929058" y="1714488"/>
              <a:chExt cx="428628" cy="481696"/>
            </a:xfrm>
          </p:grpSpPr>
          <p:sp>
            <p:nvSpPr>
              <p:cNvPr id="209" name="椭圆 208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10" name="对象 209"/>
              <p:cNvGraphicFramePr>
                <a:graphicFrameLocks noChangeAspect="1"/>
              </p:cNvGraphicFramePr>
              <p:nvPr/>
            </p:nvGraphicFramePr>
            <p:xfrm>
              <a:off x="3929058" y="1714488"/>
              <a:ext cx="374652" cy="4816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" name="公式" r:id="rId22" imgW="177646" imgH="228402" progId="Equation.3">
                      <p:embed/>
                    </p:oleObj>
                  </mc:Choice>
                  <mc:Fallback>
                    <p:oleObj name="公式" r:id="rId22" imgW="177646" imgH="228402" progId="Equation.3">
                      <p:embed/>
                      <p:pic>
                        <p:nvPicPr>
                          <p:cNvPr id="0" name="Picture 3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58" y="1714488"/>
                            <a:ext cx="374652" cy="4816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3" name="组合 15"/>
            <p:cNvGrpSpPr/>
            <p:nvPr/>
          </p:nvGrpSpPr>
          <p:grpSpPr>
            <a:xfrm>
              <a:off x="4641850" y="3643313"/>
              <a:ext cx="430216" cy="479425"/>
              <a:chOff x="3927470" y="1714487"/>
              <a:chExt cx="430216" cy="479425"/>
            </a:xfrm>
          </p:grpSpPr>
          <p:sp>
            <p:nvSpPr>
              <p:cNvPr id="207" name="椭圆 206"/>
              <p:cNvSpPr/>
              <p:nvPr/>
            </p:nvSpPr>
            <p:spPr bwMode="auto">
              <a:xfrm>
                <a:off x="3929058" y="1714488"/>
                <a:ext cx="428628" cy="42413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8" name="对象 207"/>
              <p:cNvGraphicFramePr>
                <a:graphicFrameLocks noChangeAspect="1"/>
              </p:cNvGraphicFramePr>
              <p:nvPr/>
            </p:nvGraphicFramePr>
            <p:xfrm>
              <a:off x="3927470" y="1714487"/>
              <a:ext cx="376238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7" name="公式" r:id="rId24" imgW="177646" imgH="228402" progId="Equation.3">
                      <p:embed/>
                    </p:oleObj>
                  </mc:Choice>
                  <mc:Fallback>
                    <p:oleObj name="公式" r:id="rId24" imgW="177646" imgH="228402" progId="Equation.3">
                      <p:embed/>
                      <p:pic>
                        <p:nvPicPr>
                          <p:cNvPr id="0" name="Picture 3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7470" y="1714487"/>
                            <a:ext cx="376238" cy="4794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4" name="直接连接符 183"/>
            <p:cNvCxnSpPr>
              <a:endCxn id="211" idx="7"/>
            </p:cNvCxnSpPr>
            <p:nvPr/>
          </p:nvCxnSpPr>
          <p:spPr bwMode="auto">
            <a:xfrm rot="10800000" flipV="1">
              <a:off x="3080470" y="2071677"/>
              <a:ext cx="991465" cy="56217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>
              <a:stCxn id="213" idx="5"/>
            </p:cNvCxnSpPr>
            <p:nvPr/>
          </p:nvCxnSpPr>
          <p:spPr bwMode="auto">
            <a:xfrm rot="16200000" flipH="1">
              <a:off x="4543031" y="1899832"/>
              <a:ext cx="566671" cy="92002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 rot="5400000">
              <a:off x="4786314" y="3071810"/>
              <a:ext cx="714380" cy="428628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87" name="组合 47"/>
            <p:cNvGrpSpPr/>
            <p:nvPr/>
          </p:nvGrpSpPr>
          <p:grpSpPr>
            <a:xfrm>
              <a:off x="1928794" y="3714752"/>
              <a:ext cx="785818" cy="285752"/>
              <a:chOff x="1928794" y="3714752"/>
              <a:chExt cx="785818" cy="285752"/>
            </a:xfrm>
          </p:grpSpPr>
          <p:sp>
            <p:nvSpPr>
              <p:cNvPr id="205" name="矩形 204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6" name="对象 205"/>
              <p:cNvGraphicFramePr>
                <a:graphicFrameLocks noChangeAspect="1"/>
              </p:cNvGraphicFramePr>
              <p:nvPr/>
            </p:nvGraphicFramePr>
            <p:xfrm>
              <a:off x="2071670" y="3759731"/>
              <a:ext cx="500066" cy="2407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8" name="公式" r:id="rId26" imgW="342603" imgH="164957" progId="Equation.3">
                      <p:embed/>
                    </p:oleObj>
                  </mc:Choice>
                  <mc:Fallback>
                    <p:oleObj name="公式" r:id="rId26" imgW="342603" imgH="164957" progId="Equation.3">
                      <p:embed/>
                      <p:pic>
                        <p:nvPicPr>
                          <p:cNvPr id="0" name="Picture 3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3759731"/>
                            <a:ext cx="500066" cy="2407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8" name="组合 48"/>
            <p:cNvGrpSpPr/>
            <p:nvPr/>
          </p:nvGrpSpPr>
          <p:grpSpPr>
            <a:xfrm>
              <a:off x="3071802" y="3714752"/>
              <a:ext cx="785818" cy="285752"/>
              <a:chOff x="1928794" y="3714752"/>
              <a:chExt cx="785818" cy="285752"/>
            </a:xfrm>
          </p:grpSpPr>
          <p:sp>
            <p:nvSpPr>
              <p:cNvPr id="203" name="矩形 202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4" name="对象 203"/>
              <p:cNvGraphicFramePr>
                <a:graphicFrameLocks noChangeAspect="1"/>
              </p:cNvGraphicFramePr>
              <p:nvPr/>
            </p:nvGraphicFramePr>
            <p:xfrm>
              <a:off x="2054217" y="3759200"/>
              <a:ext cx="536575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9" name="公式" r:id="rId28" imgW="368140" imgH="165028" progId="Equation.3">
                      <p:embed/>
                    </p:oleObj>
                  </mc:Choice>
                  <mc:Fallback>
                    <p:oleObj name="公式" r:id="rId28" imgW="368140" imgH="165028" progId="Equation.3">
                      <p:embed/>
                      <p:pic>
                        <p:nvPicPr>
                          <p:cNvPr id="0" name="Picture 3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217" y="3759200"/>
                            <a:ext cx="536575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9" name="组合 51"/>
            <p:cNvGrpSpPr/>
            <p:nvPr/>
          </p:nvGrpSpPr>
          <p:grpSpPr>
            <a:xfrm>
              <a:off x="5929322" y="3714752"/>
              <a:ext cx="785818" cy="295273"/>
              <a:chOff x="1928794" y="3714752"/>
              <a:chExt cx="785818" cy="295273"/>
            </a:xfrm>
          </p:grpSpPr>
          <p:sp>
            <p:nvSpPr>
              <p:cNvPr id="201" name="矩形 200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2" name="对象 201"/>
              <p:cNvGraphicFramePr>
                <a:graphicFrameLocks noChangeAspect="1"/>
              </p:cNvGraphicFramePr>
              <p:nvPr/>
            </p:nvGraphicFramePr>
            <p:xfrm>
              <a:off x="2063722" y="3749675"/>
              <a:ext cx="517525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0" name="公式" r:id="rId30" imgW="355138" imgH="177569" progId="Equation.3">
                      <p:embed/>
                    </p:oleObj>
                  </mc:Choice>
                  <mc:Fallback>
                    <p:oleObj name="公式" r:id="rId30" imgW="355138" imgH="177569" progId="Equation.3">
                      <p:embed/>
                      <p:pic>
                        <p:nvPicPr>
                          <p:cNvPr id="0" name="Picture 3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722" y="3749675"/>
                            <a:ext cx="517525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0" name="组合 54"/>
            <p:cNvGrpSpPr/>
            <p:nvPr/>
          </p:nvGrpSpPr>
          <p:grpSpPr>
            <a:xfrm>
              <a:off x="5072066" y="4786322"/>
              <a:ext cx="785818" cy="285752"/>
              <a:chOff x="1928794" y="3714752"/>
              <a:chExt cx="785818" cy="285752"/>
            </a:xfrm>
          </p:grpSpPr>
          <p:sp>
            <p:nvSpPr>
              <p:cNvPr id="199" name="矩形 198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200" name="对象 199"/>
              <p:cNvGraphicFramePr>
                <a:graphicFrameLocks noChangeAspect="1"/>
              </p:cNvGraphicFramePr>
              <p:nvPr/>
            </p:nvGraphicFramePr>
            <p:xfrm>
              <a:off x="2052616" y="3759193"/>
              <a:ext cx="538162" cy="241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1" name="公式" r:id="rId32" imgW="368140" imgH="165028" progId="Equation.3">
                      <p:embed/>
                    </p:oleObj>
                  </mc:Choice>
                  <mc:Fallback>
                    <p:oleObj name="公式" r:id="rId32" imgW="368140" imgH="165028" progId="Equation.3">
                      <p:embed/>
                      <p:pic>
                        <p:nvPicPr>
                          <p:cNvPr id="0" name="Picture 3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2616" y="3759193"/>
                            <a:ext cx="538162" cy="241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1" name="组合 57"/>
            <p:cNvGrpSpPr/>
            <p:nvPr/>
          </p:nvGrpSpPr>
          <p:grpSpPr>
            <a:xfrm>
              <a:off x="3929058" y="4786322"/>
              <a:ext cx="785818" cy="295266"/>
              <a:chOff x="1928794" y="3714752"/>
              <a:chExt cx="785818" cy="295266"/>
            </a:xfrm>
          </p:grpSpPr>
          <p:sp>
            <p:nvSpPr>
              <p:cNvPr id="197" name="矩形 196"/>
              <p:cNvSpPr/>
              <p:nvPr/>
            </p:nvSpPr>
            <p:spPr bwMode="auto">
              <a:xfrm>
                <a:off x="1928794" y="3714752"/>
                <a:ext cx="785818" cy="285752"/>
              </a:xfrm>
              <a:prstGeom prst="rect">
                <a:avLst/>
              </a:prstGeom>
              <a:gradFill rotWithShape="1">
                <a:gsLst>
                  <a:gs pos="0">
                    <a:srgbClr val="AAAAFF">
                      <a:tint val="50000"/>
                      <a:satMod val="300000"/>
                    </a:srgbClr>
                  </a:gs>
                  <a:gs pos="35000">
                    <a:srgbClr val="AAAAFF">
                      <a:tint val="37000"/>
                      <a:satMod val="300000"/>
                    </a:srgbClr>
                  </a:gs>
                  <a:gs pos="100000">
                    <a:srgbClr val="AAAAFF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AAAFF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860425" eaLnBrk="0" fontAlgn="auto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000000"/>
                  </a:buClr>
                  <a:buSzPct val="100000"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/>
                </a:endParaRPr>
              </a:p>
            </p:txBody>
          </p:sp>
          <p:graphicFrame>
            <p:nvGraphicFramePr>
              <p:cNvPr id="198" name="对象 197"/>
              <p:cNvGraphicFramePr>
                <a:graphicFrameLocks noChangeAspect="1"/>
              </p:cNvGraphicFramePr>
              <p:nvPr/>
            </p:nvGraphicFramePr>
            <p:xfrm>
              <a:off x="2062149" y="3749668"/>
              <a:ext cx="519112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2" name="公式" r:id="rId34" imgW="355138" imgH="177569" progId="Equation.3">
                      <p:embed/>
                    </p:oleObj>
                  </mc:Choice>
                  <mc:Fallback>
                    <p:oleObj name="公式" r:id="rId34" imgW="355138" imgH="177569" progId="Equation.3">
                      <p:embed/>
                      <p:pic>
                        <p:nvPicPr>
                          <p:cNvPr id="0" name="Picture 3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2149" y="3749668"/>
                            <a:ext cx="519112" cy="260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2" name="直接连接符 191"/>
            <p:cNvCxnSpPr>
              <a:endCxn id="205" idx="0"/>
            </p:cNvCxnSpPr>
            <p:nvPr/>
          </p:nvCxnSpPr>
          <p:spPr bwMode="auto">
            <a:xfrm rot="5400000">
              <a:off x="2160969" y="3089671"/>
              <a:ext cx="785816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直接连接符 192"/>
            <p:cNvCxnSpPr>
              <a:endCxn id="203" idx="0"/>
            </p:cNvCxnSpPr>
            <p:nvPr/>
          </p:nvCxnSpPr>
          <p:spPr bwMode="auto">
            <a:xfrm rot="16200000" flipH="1">
              <a:off x="2875349" y="3125390"/>
              <a:ext cx="785816" cy="39290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>
              <a:endCxn id="197" idx="0"/>
            </p:cNvCxnSpPr>
            <p:nvPr/>
          </p:nvCxnSpPr>
          <p:spPr bwMode="auto">
            <a:xfrm rot="5400000">
              <a:off x="4125514" y="4196960"/>
              <a:ext cx="785816" cy="392909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>
              <a:endCxn id="199" idx="0"/>
            </p:cNvCxnSpPr>
            <p:nvPr/>
          </p:nvCxnSpPr>
          <p:spPr bwMode="auto">
            <a:xfrm rot="16200000" flipH="1">
              <a:off x="4839892" y="4161239"/>
              <a:ext cx="785818" cy="464347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直接连接符 195"/>
            <p:cNvCxnSpPr>
              <a:endCxn id="201" idx="0"/>
            </p:cNvCxnSpPr>
            <p:nvPr/>
          </p:nvCxnSpPr>
          <p:spPr bwMode="auto">
            <a:xfrm rot="16200000" flipH="1">
              <a:off x="5589991" y="2982512"/>
              <a:ext cx="785818" cy="678661"/>
            </a:xfrm>
            <a:prstGeom prst="line">
              <a:avLst/>
            </a:prstGeom>
            <a:solidFill>
              <a:srgbClr val="FFFF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95314"/>
              </p:ext>
            </p:extLst>
          </p:nvPr>
        </p:nvGraphicFramePr>
        <p:xfrm>
          <a:off x="19175431" y="35521201"/>
          <a:ext cx="3948141" cy="29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" name="公式" r:id="rId36" imgW="1459866" imgH="1091726" progId="Equation.3">
                  <p:embed/>
                </p:oleObj>
              </mc:Choice>
              <mc:Fallback>
                <p:oleObj name="公式" r:id="rId36" imgW="1459866" imgH="1091726" progId="Equation.3">
                  <p:embed/>
                  <p:pic>
                    <p:nvPicPr>
                      <p:cNvPr id="0" name="Picture 3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5431" y="35521201"/>
                        <a:ext cx="3948141" cy="295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Content Placeholder 2"/>
          <p:cNvSpPr txBox="1">
            <a:spLocks/>
          </p:cNvSpPr>
          <p:nvPr/>
        </p:nvSpPr>
        <p:spPr bwMode="auto">
          <a:xfrm>
            <a:off x="17960985" y="33449499"/>
            <a:ext cx="7774647" cy="258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7358" tIns="63679" rIns="127358" bIns="63679"/>
          <a:lstStyle/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4000" b="1" dirty="0"/>
              <a:t>Machine Learning Model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Train M5P and Regression Tree.</a:t>
            </a:r>
          </a:p>
          <a:p>
            <a:pPr marL="1260475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600" b="1" dirty="0"/>
              <a:t>Regression Tree Model:</a:t>
            </a:r>
          </a:p>
          <a:p>
            <a:pPr marL="522288" indent="-522288" defTabSz="6361113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5400" b="1" dirty="0"/>
          </a:p>
        </p:txBody>
      </p:sp>
      <p:graphicFrame>
        <p:nvGraphicFramePr>
          <p:cNvPr id="220" name="表格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4257"/>
              </p:ext>
            </p:extLst>
          </p:nvPr>
        </p:nvGraphicFramePr>
        <p:xfrm>
          <a:off x="18175299" y="39336757"/>
          <a:ext cx="6637276" cy="26853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17835"/>
                <a:gridCol w="3319441"/>
              </a:tblGrid>
              <a:tr h="1405142"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kern="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</a:t>
                      </a:r>
                    </a:p>
                    <a:p>
                      <a:pPr algn="ctr"/>
                      <a:r>
                        <a:rPr lang="en-US" altLang="zh-CN" sz="3600" kern="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</a:t>
                      </a:r>
                      <a:endParaRPr lang="zh-CN" altLang="en-US" sz="3600" b="1" kern="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kern="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PCC (Centesimal System Score)</a:t>
                      </a:r>
                      <a:endParaRPr lang="zh-CN" altLang="en-US" sz="3600" b="1" kern="1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684"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M5P Tree</a:t>
                      </a:r>
                      <a:endParaRPr lang="zh-CN" altLang="en-US" sz="3600" b="1" kern="10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  <a:endParaRPr lang="zh-CN" alt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684"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kern="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 Tree</a:t>
                      </a:r>
                      <a:endParaRPr lang="zh-CN" altLang="en-US" sz="3600" b="1" kern="1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3181988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636397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9545960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272794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1590993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19091925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22273909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25455897" algn="l" defTabSz="6363977" rtl="0" eaLnBrk="1" latinLnBrk="0" hangingPunct="1">
                        <a:defRPr sz="12500" kern="1200">
                          <a:solidFill>
                            <a:schemeClr val="dk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36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</a:t>
                      </a:r>
                      <a:endParaRPr lang="zh-CN" altLang="en-US" sz="3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1" name="内容占位符 2"/>
          <p:cNvSpPr txBox="1">
            <a:spLocks/>
          </p:cNvSpPr>
          <p:nvPr/>
        </p:nvSpPr>
        <p:spPr bwMode="auto">
          <a:xfrm>
            <a:off x="24890471" y="39108342"/>
            <a:ext cx="7484084" cy="2913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xtLst/>
        </p:spPr>
        <p:txBody>
          <a:bodyPr lIns="130624" tIns="65311" rIns="130624" bIns="65311"/>
          <a:lstStyle>
            <a:lvl1pPr marL="342900" indent="-3429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1500" indent="-5715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0425" eaLnBrk="0" hangingPunct="0"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0425" eaLnBrk="0" fontAlgn="base" hangingPunct="0">
              <a:spcBef>
                <a:spcPct val="0"/>
              </a:spcBef>
              <a:spcAft>
                <a:spcPct val="0"/>
              </a:spcAft>
              <a:defRPr sz="12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5113" marR="0" lvl="2" indent="-265113" defTabSz="860425" eaLnBrk="0" fontAlgn="auto" latinLnBrk="0" hangingPunc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4000" b="1" dirty="0">
                <a:latin typeface="Calibri" pitchFamily="34" charset="0"/>
              </a:rPr>
              <a:t>PCC result is remarkable in ML. </a:t>
            </a:r>
          </a:p>
          <a:p>
            <a:pPr marL="265113" marR="0" lvl="2" indent="-265113" defTabSz="860425" eaLnBrk="0" fontAlgn="auto" latinLnBrk="0" hangingPunc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4000" b="1" dirty="0">
                <a:latin typeface="Calibri" pitchFamily="34" charset="0"/>
              </a:rPr>
              <a:t>Performance of two algorithms is close.</a:t>
            </a:r>
          </a:p>
          <a:p>
            <a:pPr marL="265113" marR="0" lvl="2" indent="-265113" defTabSz="860425" eaLnBrk="0" fontAlgn="auto" latinLnBrk="0" hangingPunc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4000" b="1" dirty="0">
                <a:latin typeface="Calibri" pitchFamily="34" charset="0"/>
              </a:rPr>
              <a:t>Complexity of Regression Tree is higher.</a:t>
            </a:r>
          </a:p>
          <a:p>
            <a:pPr marL="265113" marR="0" lvl="2" indent="-265113" defTabSz="860425" eaLnBrk="0" fontAlgn="auto" latinLnBrk="0" hangingPunct="0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4000" b="1" dirty="0">
                <a:latin typeface="Calibri" pitchFamily="34" charset="0"/>
              </a:rPr>
              <a:t>Characters of these video samples are not enough for M5P Model Tree.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marL="269875" indent="-269875" defTabSz="860425" eaLnBrk="0" fontAlgn="base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rgbClr val="000000"/>
          </a:buClr>
          <a:buSzPct val="100000"/>
          <a:buFontTx/>
          <a:buChar char="•"/>
          <a:defRPr sz="3600" b="1" kern="0" dirty="0" smtClean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>
        <a:spAutoFit/>
      </a:bodyPr>
      <a:lstStyle>
        <a:defPPr marL="1143000" indent="-1143000">
          <a:buFont typeface="Arial" pitchFamily="34" charset="0"/>
          <a:buChar char="•"/>
          <a:defRPr sz="3600" b="1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435</Words>
  <Application>Microsoft Office PowerPoint</Application>
  <PresentationFormat>自定义</PresentationFormat>
  <Paragraphs>128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宋体</vt:lpstr>
      <vt:lpstr>Arial</vt:lpstr>
      <vt:lpstr>Calibri</vt:lpstr>
      <vt:lpstr>Times New Roman</vt:lpstr>
      <vt:lpstr>Office 主题</vt:lpstr>
      <vt:lpstr>Office-téma</vt:lpstr>
      <vt:lpstr>Equation</vt:lpstr>
      <vt:lpstr>公式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shenc</dc:creator>
  <cp:lastModifiedBy>DELL</cp:lastModifiedBy>
  <cp:revision>191</cp:revision>
  <dcterms:created xsi:type="dcterms:W3CDTF">2012-10-30T14:17:43Z</dcterms:created>
  <dcterms:modified xsi:type="dcterms:W3CDTF">2014-11-03T08:19:43Z</dcterms:modified>
</cp:coreProperties>
</file>