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2921575" cy="43895963"/>
  <p:notesSz cx="7099300" cy="10234613"/>
  <p:defaultTextStyle>
    <a:defPPr>
      <a:defRPr lang="zh-CN"/>
    </a:defPPr>
    <a:lvl1pPr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2193925" indent="-173672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4389438" indent="-3475038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6583363" indent="-5211763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8778875" indent="-695007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shen" initials="hs" lastIdx="0" clrIdx="0">
    <p:extLst>
      <p:ext uri="{19B8F6BF-5375-455C-9EA6-DF929625EA0E}">
        <p15:presenceInfo xmlns:p15="http://schemas.microsoft.com/office/powerpoint/2012/main" userId="2699316c99f6cf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46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9704" autoAdjust="0"/>
  </p:normalViewPr>
  <p:slideViewPr>
    <p:cSldViewPr>
      <p:cViewPr>
        <p:scale>
          <a:sx n="30" d="100"/>
          <a:sy n="30" d="100"/>
        </p:scale>
        <p:origin x="180" y="-1386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DF5CB9-A1F1-410A-97DB-2EF24BB6B9E6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2318B-316E-46D4-8903-1AAF0ED8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38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87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7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9118" y="13636203"/>
            <a:ext cx="27983339" cy="9409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F8ED-FEBD-422D-9B4F-BC272A5EF1BC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FCAD-8D64-47F3-BB04-DB308CFAE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E523-CB8B-47F1-9FF0-DF2CBE87920A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EAA9-248C-4956-BBF4-68BFFA7F5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8142" y="1757877"/>
            <a:ext cx="7407354" cy="374538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6079" y="1757877"/>
            <a:ext cx="21673370" cy="374538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830B-E54D-4421-AF9E-69BE7A23927A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B0E1-3685-40BB-BDD8-9489C95D6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21D1-07E8-4BA0-AA17-83E7D390FE98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CB34-C529-437C-959A-27BB8EBA4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577" y="28207224"/>
            <a:ext cx="27983339" cy="8718226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577" y="18604985"/>
            <a:ext cx="27983339" cy="96022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2838-9455-4212-8C6F-3F9B72CE60D5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DD22-8324-4151-BB55-76B51862F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6079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35134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7D72-810E-4704-A916-2A2456CB1C26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8D93-28D8-40F3-904B-E8832EBA5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5332-260F-49EB-9910-0A4AFAEB4734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231D-25B8-4AAD-8E0C-5C53513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553-3F3F-43F6-8C32-175F1A2A52A7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6184-3822-4CD3-9F9E-B002B47E4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3C8AE-34A4-4F6A-829D-02F149FD2707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91D34-5AB9-45BC-84D0-6181A7D2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081" y="1747710"/>
            <a:ext cx="10830971" cy="743792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1421" y="1747713"/>
            <a:ext cx="18404075" cy="3746398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6081" y="9185640"/>
            <a:ext cx="10830971" cy="30026061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E7C-5760-47A5-9E78-B4B398FB8EBD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01E2-E9FE-4194-89A2-E94D33F1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E809-1856-4791-8724-C1FA7F0F8240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EBC1-16B0-435D-8A4B-25C7846A1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9100" cy="731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40684450"/>
            <a:ext cx="7681912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68A365-4E22-46D1-B5A3-3A42DBCC2430}" type="datetimeFigureOut">
              <a:rPr lang="zh-CN" altLang="en-US"/>
              <a:pPr>
                <a:defRPr/>
              </a:pPr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438" y="40684450"/>
            <a:ext cx="10426700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 defTabSz="4389486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3425" y="40684450"/>
            <a:ext cx="7681913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7792B1-4089-411A-AECB-5590D2961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1644650" indent="-1644650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AB5C7678-33A7-4FD0-8B64-0A044B96CA6C}" type="datetimeFigureOut">
              <a:rPr lang="hu-HU" altLang="zh-CN"/>
              <a:pPr>
                <a:defRPr/>
              </a:pPr>
              <a:t>2014.11.10.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6822A4C-4146-4ECA-9CB6-C86CD364145D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ekerekített téglalap 3"/>
          <p:cNvSpPr/>
          <p:nvPr/>
        </p:nvSpPr>
        <p:spPr>
          <a:xfrm>
            <a:off x="258170" y="554655"/>
            <a:ext cx="32458025" cy="4321175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402013"/>
            <a:ext cx="21918612" cy="444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Rate Adaptation Algorithms for Dynamic Adaptive Streaming over HTTP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Qi, Shen Hui, </a:t>
            </a:r>
            <a:r>
              <a:rPr lang="en-US" altLang="zh-CN" sz="4800" b="1" dirty="0">
                <a:solidFill>
                  <a:srgbClr val="000000"/>
                </a:solidFill>
              </a:rPr>
              <a:t>and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 </a:t>
            </a:r>
            <a:endParaRPr lang="en-US" altLang="zh-CN" sz="4800" b="1" dirty="0" smtClean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niversity </a:t>
            </a:r>
            <a:r>
              <a:rPr lang="en-US" altLang="zh-CN" sz="3400" b="1" dirty="0">
                <a:solidFill>
                  <a:srgbClr val="000000"/>
                </a:solidFill>
              </a:rPr>
              <a:t>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shenhui0509@bupt.edu.cn</a:t>
            </a:r>
            <a:endParaRPr lang="en-US" altLang="zh-CN" sz="3400" b="1" dirty="0">
              <a:solidFill>
                <a:srgbClr val="000000"/>
              </a:solidFill>
            </a:endParaRP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888227" y="1649413"/>
            <a:ext cx="158543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Joint Research 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7875" y="7962900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357187" y="9517769"/>
            <a:ext cx="16324049" cy="41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</a:t>
            </a:r>
            <a:r>
              <a:rPr lang="en-US" altLang="zh-CN" sz="4400" b="1" dirty="0" err="1" smtClean="0"/>
              <a:t>QoE</a:t>
            </a:r>
            <a:r>
              <a:rPr lang="en-US" altLang="zh-CN" sz="4400" b="1" dirty="0" smtClean="0"/>
              <a:t> based bitrate adaptation algorithm</a:t>
            </a:r>
          </a:p>
          <a:p>
            <a:pPr marL="522288" indent="-522288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bandwidth estimation </a:t>
            </a:r>
            <a:r>
              <a:rPr lang="en-US" altLang="zh-CN" sz="4400" b="1" dirty="0" smtClean="0"/>
              <a:t>algorithm </a:t>
            </a:r>
            <a:r>
              <a:rPr lang="en-US" altLang="zh-CN" sz="4400" b="1" dirty="0" smtClean="0"/>
              <a:t>for </a:t>
            </a:r>
            <a:r>
              <a:rPr lang="en-US" altLang="zh-CN" sz="4400" b="1" dirty="0" smtClean="0"/>
              <a:t>2 typical </a:t>
            </a:r>
            <a:r>
              <a:rPr lang="en-US" altLang="zh-CN" sz="4400" b="1" dirty="0" smtClean="0"/>
              <a:t>scenarios</a:t>
            </a:r>
            <a:endParaRPr lang="en-US" altLang="zh-CN" sz="4400" b="1" dirty="0" smtClean="0"/>
          </a:p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Research on the </a:t>
            </a:r>
            <a:r>
              <a:rPr lang="en-US" altLang="zh-CN" sz="4400" b="1" dirty="0"/>
              <a:t>bitrate adaptation performance </a:t>
            </a:r>
            <a:r>
              <a:rPr lang="en-US" altLang="zh-CN" sz="4400" b="1" dirty="0" smtClean="0"/>
              <a:t>for </a:t>
            </a:r>
            <a:r>
              <a:rPr lang="en-US" altLang="zh-CN" sz="4400" b="1" dirty="0" smtClean="0"/>
              <a:t>multi-user scenario</a:t>
            </a:r>
            <a:endParaRPr lang="en-US" altLang="zh-CN" sz="4400" b="1" dirty="0"/>
          </a:p>
        </p:txBody>
      </p:sp>
      <p:sp>
        <p:nvSpPr>
          <p:cNvPr id="40" name="Lekerekített téglalap 9"/>
          <p:cNvSpPr/>
          <p:nvPr/>
        </p:nvSpPr>
        <p:spPr>
          <a:xfrm>
            <a:off x="3057967" y="12600392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8" name="Szövegdoboz 2"/>
              <p:cNvSpPr txBox="1">
                <a:spLocks noChangeArrowheads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QoE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dirty="0" smtClean="0">
                  <a:solidFill>
                    <a:srgbClr val="FF0000"/>
                  </a:solidFill>
                </a:endParaRP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 smtClean="0"/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</a:t>
                </a:r>
                <a:r>
                  <a:rPr lang="en-US" altLang="zh-CN" sz="4000" dirty="0" smtClean="0"/>
                  <a:t>real-time QoE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</a:t>
                </a:r>
                <a:r>
                  <a:rPr lang="en-US" altLang="zh-CN" sz="4000" dirty="0" smtClean="0"/>
                  <a:t>QoE when choosing bitrate for segment </a:t>
                </a:r>
                <a:r>
                  <a:rPr lang="en-US" altLang="zh-CN" sz="4000" i="1" dirty="0" err="1" smtClean="0"/>
                  <a:t>i</a:t>
                </a:r>
                <a:endParaRPr lang="en-US" altLang="zh-CN" sz="4000" i="1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>
          <p:sp>
            <p:nvSpPr>
              <p:cNvPr id="1435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blipFill rotWithShape="0">
                <a:blip r:embed="rId4"/>
                <a:stretch>
                  <a:fillRect l="-957" t="-4137" b="-362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3036458" y="1099572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Lekerekített téglalap 9"/>
          <p:cNvSpPr/>
          <p:nvPr/>
        </p:nvSpPr>
        <p:spPr>
          <a:xfrm>
            <a:off x="19065620" y="31122381"/>
            <a:ext cx="10557486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Future work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6" name="Szövegdoboz 2"/>
          <p:cNvSpPr txBox="1">
            <a:spLocks noChangeArrowheads="1"/>
          </p:cNvSpPr>
          <p:nvPr/>
        </p:nvSpPr>
        <p:spPr bwMode="auto">
          <a:xfrm>
            <a:off x="16482005" y="32820586"/>
            <a:ext cx="14956446" cy="21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800" b="1" dirty="0" smtClean="0"/>
              <a:t>Network-assisted DASH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Involve network device into adaptation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Resource allocation for multi-user</a:t>
            </a:r>
          </a:p>
        </p:txBody>
      </p:sp>
      <p:sp>
        <p:nvSpPr>
          <p:cNvPr id="48" name="Szövegdoboz 2"/>
          <p:cNvSpPr txBox="1">
            <a:spLocks noChangeArrowheads="1"/>
          </p:cNvSpPr>
          <p:nvPr/>
        </p:nvSpPr>
        <p:spPr bwMode="auto">
          <a:xfrm rot="10800000" flipV="1">
            <a:off x="966164" y="19211677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Analyze </a:t>
            </a:r>
            <a:r>
              <a:rPr lang="en-US" altLang="zh-CN" sz="4000" dirty="0" smtClean="0"/>
              <a:t>performance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</a:t>
            </a:r>
            <a:r>
              <a:rPr lang="en-US" altLang="zh-CN" sz="4000" dirty="0" smtClean="0"/>
              <a:t>1.Propose a stall prediction </a:t>
            </a:r>
            <a:r>
              <a:rPr lang="en-US" altLang="zh-CN" sz="4000" dirty="0" smtClean="0"/>
              <a:t>method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2.Adopt UCSD </a:t>
            </a:r>
            <a:r>
              <a:rPr lang="en-US" altLang="zh-CN" sz="4000" dirty="0" smtClean="0"/>
              <a:t>DASH QoE model for simulation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</a:t>
            </a:r>
            <a:r>
              <a:rPr lang="en-US" altLang="zh-CN" sz="4000" dirty="0" smtClean="0"/>
              <a:t>3.Compare </a:t>
            </a:r>
            <a:r>
              <a:rPr lang="en-US" altLang="zh-CN" sz="4000" dirty="0" smtClean="0"/>
              <a:t>with algorithm utilizing QoE model </a:t>
            </a:r>
            <a:r>
              <a:rPr lang="en-US" altLang="zh-CN" sz="4000" dirty="0" smtClean="0"/>
              <a:t>qualitatively</a:t>
            </a:r>
            <a:r>
              <a:rPr lang="en-US" altLang="zh-CN" sz="4000" baseline="30000" dirty="0" smtClean="0"/>
              <a:t>[1] </a:t>
            </a:r>
            <a:endParaRPr lang="en-US" altLang="zh-CN" sz="4000" baseline="30000" dirty="0" smtClean="0"/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</a:t>
            </a:r>
            <a:r>
              <a:rPr lang="en-US" altLang="zh-CN" sz="4000" dirty="0" smtClean="0"/>
              <a:t>4.Compare with </a:t>
            </a:r>
            <a:r>
              <a:rPr lang="en-US" altLang="zh-CN" sz="4000" dirty="0" smtClean="0"/>
              <a:t>overall </a:t>
            </a:r>
            <a:r>
              <a:rPr lang="en-US" altLang="zh-CN" sz="4000" dirty="0" smtClean="0"/>
              <a:t>optimization results deduced from </a:t>
            </a:r>
            <a:r>
              <a:rPr lang="en-US" altLang="zh-CN" sz="4000" dirty="0" smtClean="0"/>
              <a:t>provided bandwidth </a:t>
            </a:r>
            <a:r>
              <a:rPr lang="en-US" altLang="zh-CN" sz="4000" dirty="0" smtClean="0"/>
              <a:t>variation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3263"/>
              </p:ext>
            </p:extLst>
          </p:nvPr>
        </p:nvGraphicFramePr>
        <p:xfrm>
          <a:off x="635772" y="23527533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3062214"/>
                <a:gridCol w="3443381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65258" y="22881202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QoE Comparison</a:t>
            </a:r>
            <a:endParaRPr lang="zh-CN" altLang="en-US" sz="3600" b="1" dirty="0" smtClean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520311" y="27583878"/>
            <a:ext cx="10929942" cy="7172875"/>
          </a:xfrm>
          <a:prstGeom prst="rect">
            <a:avLst/>
          </a:prstGeom>
        </p:spPr>
      </p:pic>
      <p:sp>
        <p:nvSpPr>
          <p:cNvPr id="37" name="Szövegdoboz 2"/>
          <p:cNvSpPr txBox="1">
            <a:spLocks noChangeArrowheads="1"/>
          </p:cNvSpPr>
          <p:nvPr/>
        </p:nvSpPr>
        <p:spPr bwMode="auto">
          <a:xfrm>
            <a:off x="1974275" y="37285685"/>
            <a:ext cx="8906371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</a:t>
            </a:r>
            <a:r>
              <a:rPr lang="en-US" altLang="zh-CN" sz="4000" dirty="0" smtClean="0"/>
              <a:t>algorithms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>
                <a:solidFill>
                  <a:srgbClr val="FF0000"/>
                </a:solidFill>
              </a:rPr>
              <a:t>When </a:t>
            </a:r>
            <a:r>
              <a:rPr lang="en-US" altLang="zh-CN" sz="4000" dirty="0" smtClean="0">
                <a:solidFill>
                  <a:srgbClr val="FF0000"/>
                </a:solidFill>
              </a:rPr>
              <a:t>bitrate adaptation is smoother , fairness and efficiency are less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07202" y="42614277"/>
            <a:ext cx="10550329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545.9;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0.819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244" y="36565000"/>
            <a:ext cx="8192368" cy="5711213"/>
          </a:xfrm>
          <a:prstGeom prst="rect">
            <a:avLst/>
          </a:prstGeom>
        </p:spPr>
      </p:pic>
      <p:sp>
        <p:nvSpPr>
          <p:cNvPr id="47" name="Lekerekített téglalap 9"/>
          <p:cNvSpPr/>
          <p:nvPr/>
        </p:nvSpPr>
        <p:spPr>
          <a:xfrm>
            <a:off x="7529594" y="35347325"/>
            <a:ext cx="17280058" cy="11535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on multi-user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948267" y="42596274"/>
            <a:ext cx="849018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784.3;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0.712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03203" y="41246125"/>
            <a:ext cx="10024893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Note</a:t>
            </a:r>
            <a:r>
              <a:rPr lang="en-US" altLang="zh-CN" sz="3600" dirty="0" smtClean="0">
                <a:solidFill>
                  <a:schemeClr val="accent6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:</a:t>
            </a:r>
            <a:r>
              <a:rPr lang="en-US" altLang="zh-CN" sz="3600" i="1" dirty="0"/>
              <a:t>Smooth window size</a:t>
            </a:r>
            <a:r>
              <a:rPr lang="en-US" altLang="zh-CN" sz="3600" dirty="0"/>
              <a:t>: The number of segments </a:t>
            </a:r>
            <a:r>
              <a:rPr lang="en-US" altLang="zh-CN" sz="3600" dirty="0" smtClean="0"/>
              <a:t>involved </a:t>
            </a:r>
            <a:r>
              <a:rPr lang="en-US" altLang="zh-CN" sz="3600" dirty="0"/>
              <a:t>in bandwidth </a:t>
            </a:r>
            <a:r>
              <a:rPr lang="en-US" altLang="zh-CN" sz="3600" dirty="0" smtClean="0"/>
              <a:t>estimation 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2596" y="36565605"/>
            <a:ext cx="8337783" cy="5877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  <a:blipFill rotWithShape="0">
                <a:blip r:embed="rId9"/>
                <a:stretch>
                  <a:fillRect l="-4589" t="-1551" b="-3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15630" y="34612759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1687957" y="29240824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𝑄𝑜𝑆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𝐷𝐴𝑆𝐻</m:t>
                        </m:r>
                      </m:sub>
                    </m:sSub>
                  </m:oMath>
                </a14:m>
                <a:r>
                  <a:rPr lang="en-US" altLang="zh-CN" sz="3600" dirty="0"/>
                  <a:t>: includes </a:t>
                </a:r>
                <a:r>
                  <a:rPr lang="en-US" altLang="zh-CN" sz="3600" i="1" dirty="0"/>
                  <a:t>stall , initial delay </a:t>
                </a:r>
                <a:r>
                  <a:rPr lang="en-US" altLang="zh-CN" sz="3600" dirty="0"/>
                  <a:t>and </a:t>
                </a:r>
                <a:r>
                  <a:rPr lang="en-US" altLang="zh-CN" sz="3600" i="1" dirty="0"/>
                  <a:t>level variation</a:t>
                </a:r>
                <a:r>
                  <a:rPr lang="en-US" altLang="zh-CN" sz="3600" dirty="0" smtClean="0"/>
                  <a:t>. Details </a:t>
                </a:r>
                <a:r>
                  <a:rPr lang="en-US" altLang="zh-CN" sz="3600" dirty="0"/>
                  <a:t>in </a:t>
                </a:r>
                <a:r>
                  <a:rPr lang="en-US" altLang="zh-CN" sz="3600" dirty="0" smtClean="0"/>
                  <a:t>another poster.</a:t>
                </a:r>
                <a:endParaRPr lang="en-US" altLang="zh-CN" sz="3600" dirty="0"/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3600" i="1" dirty="0"/>
                  <a:t>:</a:t>
                </a:r>
                <a:r>
                  <a:rPr lang="en-US" altLang="zh-CN" sz="3600" dirty="0"/>
                  <a:t>State of client before sending request of segment </a:t>
                </a:r>
                <a:r>
                  <a:rPr lang="en-US" altLang="zh-CN" sz="3600" i="1" dirty="0" err="1" smtClean="0"/>
                  <a:t>i</a:t>
                </a:r>
                <a:r>
                  <a:rPr lang="en-US" altLang="zh-CN" sz="3600" dirty="0" smtClean="0"/>
                  <a:t>, </a:t>
                </a:r>
                <a:r>
                  <a:rPr lang="en-US" altLang="zh-CN" sz="3600" dirty="0"/>
                  <a:t>mainly </a:t>
                </a:r>
                <a:r>
                  <a:rPr lang="en-US" altLang="zh-CN" sz="3600" i="1" dirty="0" smtClean="0"/>
                  <a:t>buffer length</a:t>
                </a:r>
                <a:endParaRPr lang="en-US" altLang="zh-CN" sz="3600" i="1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6468" r="-79" b="-1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6388779" y="17051437"/>
            <a:ext cx="16400442" cy="13442171"/>
            <a:chOff x="16388779" y="7948659"/>
            <a:chExt cx="16400442" cy="13442171"/>
          </a:xfrm>
        </p:grpSpPr>
        <p:sp>
          <p:nvSpPr>
            <p:cNvPr id="52" name="Lekerekített téglalap 9"/>
            <p:cNvSpPr/>
            <p:nvPr/>
          </p:nvSpPr>
          <p:spPr>
            <a:xfrm>
              <a:off x="18322130" y="7948659"/>
              <a:ext cx="12673012" cy="140283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b="1" dirty="0" smtClean="0">
                  <a:solidFill>
                    <a:srgbClr val="FFFFFF"/>
                  </a:solidFill>
                </a:rPr>
                <a:t>Bandwidth estimation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388779" y="16197877"/>
              <a:ext cx="800885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517571" y="16189003"/>
              <a:ext cx="729186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</a:t>
                  </a:r>
                  <a:r>
                    <a:rPr lang="en-US" altLang="zh-CN" sz="3600" dirty="0" smtClean="0"/>
                    <a:t>throughput</a:t>
                  </a:r>
                </a:p>
                <a:p>
                  <a:endParaRPr lang="zh-CN" altLang="en-US" sz="1050" dirty="0" smtClean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627" t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27" t="-1816" b="-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801157" y="11707191"/>
              <a:ext cx="6644406" cy="435807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565484" y="11602393"/>
              <a:ext cx="7008933" cy="4527637"/>
            </a:xfrm>
            <a:prstGeom prst="rect">
              <a:avLst/>
            </a:prstGeom>
          </p:spPr>
        </p:pic>
        <p:sp>
          <p:nvSpPr>
            <p:cNvPr id="60" name="Szövegdoboz 2"/>
            <p:cNvSpPr txBox="1">
              <a:spLocks noChangeArrowheads="1"/>
            </p:cNvSpPr>
            <p:nvPr/>
          </p:nvSpPr>
          <p:spPr bwMode="auto">
            <a:xfrm>
              <a:off x="16830083" y="9562605"/>
              <a:ext cx="15959138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2 typical scenario</a:t>
              </a: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response quickly</a:t>
              </a:r>
              <a:endParaRPr lang="en-US" altLang="zh-CN" sz="4400" dirty="0" smtClean="0">
                <a:latin typeface="Calibri" pitchFamily="34" charset="0"/>
                <a:ea typeface="+mn-ea"/>
              </a:endParaRP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keep stable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5338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blipFill rotWithShape="0">
                <a:blip r:embed="rId15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313</Words>
  <Application>Microsoft Office PowerPoint</Application>
  <PresentationFormat>自定义</PresentationFormat>
  <Paragraphs>89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Cambria Math</vt:lpstr>
      <vt:lpstr>Wingdings</vt:lpstr>
      <vt:lpstr>Office 主题</vt:lpstr>
      <vt:lpstr>Office-téma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</dc:creator>
  <cp:lastModifiedBy>DELL</cp:lastModifiedBy>
  <cp:revision>133</cp:revision>
  <dcterms:created xsi:type="dcterms:W3CDTF">2012-10-30T14:17:43Z</dcterms:created>
  <dcterms:modified xsi:type="dcterms:W3CDTF">2014-11-10T12:59:24Z</dcterms:modified>
</cp:coreProperties>
</file>