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8" r:id="rId2"/>
    <p:sldId id="257" r:id="rId3"/>
  </p:sldIdLst>
  <p:sldSz cx="32921575" cy="43895963"/>
  <p:notesSz cx="6858000" cy="9144000"/>
  <p:defaultTextStyle>
    <a:defPPr>
      <a:defRPr lang="zh-CN"/>
    </a:defPPr>
    <a:lvl1pPr marL="0" algn="l" defTabSz="36872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613" algn="l" defTabSz="36872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7227" algn="l" defTabSz="36872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840" algn="l" defTabSz="36872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4453" algn="l" defTabSz="36872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8066" algn="l" defTabSz="36872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1680" algn="l" defTabSz="36872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5293" algn="l" defTabSz="36872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8906" algn="l" defTabSz="36872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4" d="100"/>
          <a:sy n="14" d="100"/>
        </p:scale>
        <p:origin x="19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h\Desktop\gt\QoEsco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Compared Algorithm[2]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3.5773000000000001</c:v>
                </c:pt>
                <c:pt idx="1">
                  <c:v>3.3778000000000001</c:v>
                </c:pt>
                <c:pt idx="2">
                  <c:v>3.7343000000000002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Algorithm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3.7418999999999998</c:v>
                </c:pt>
                <c:pt idx="1">
                  <c:v>3.8380000000000001</c:v>
                </c:pt>
                <c:pt idx="2">
                  <c:v>3.9491999999999998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 Optimization*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Fluctuation</c:v>
                </c:pt>
                <c:pt idx="1">
                  <c:v>Gradually Drop</c:v>
                </c:pt>
                <c:pt idx="2">
                  <c:v>Dramatically Drop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3.7705000000000002</c:v>
                </c:pt>
                <c:pt idx="1">
                  <c:v>3.8405</c:v>
                </c:pt>
                <c:pt idx="2">
                  <c:v>3.9506000000000001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087872"/>
        <c:axId val="211088432"/>
      </c:barChart>
      <c:catAx>
        <c:axId val="21108787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Bandwidth Variation Scenarios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11088432"/>
        <c:crosses val="autoZero"/>
        <c:auto val="1"/>
        <c:lblAlgn val="ctr"/>
        <c:lblOffset val="100"/>
        <c:noMultiLvlLbl val="0"/>
      </c:catAx>
      <c:valAx>
        <c:axId val="211088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QoE Scores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110878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1206943347403193E-2"/>
          <c:y val="0.90437747245176325"/>
          <c:w val="0.89999979073519609"/>
          <c:h val="6.6998352485973314E-2"/>
        </c:manualLayout>
      </c:layout>
      <c:overlay val="0"/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597C1-220A-4E85-8B5B-935CE281434B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ABDCD-EC1B-45F7-96BD-F606C6893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1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7227" rtl="0" eaLnBrk="1" latinLnBrk="0" hangingPunct="1">
      <a:defRPr sz="4839" kern="1200">
        <a:solidFill>
          <a:schemeClr val="tx1"/>
        </a:solidFill>
        <a:latin typeface="+mn-lt"/>
        <a:ea typeface="+mn-ea"/>
        <a:cs typeface="+mn-cs"/>
      </a:defRPr>
    </a:lvl1pPr>
    <a:lvl2pPr marL="1843613" algn="l" defTabSz="3687227" rtl="0" eaLnBrk="1" latinLnBrk="0" hangingPunct="1">
      <a:defRPr sz="4839" kern="1200">
        <a:solidFill>
          <a:schemeClr val="tx1"/>
        </a:solidFill>
        <a:latin typeface="+mn-lt"/>
        <a:ea typeface="+mn-ea"/>
        <a:cs typeface="+mn-cs"/>
      </a:defRPr>
    </a:lvl2pPr>
    <a:lvl3pPr marL="3687227" algn="l" defTabSz="3687227" rtl="0" eaLnBrk="1" latinLnBrk="0" hangingPunct="1">
      <a:defRPr sz="4839" kern="1200">
        <a:solidFill>
          <a:schemeClr val="tx1"/>
        </a:solidFill>
        <a:latin typeface="+mn-lt"/>
        <a:ea typeface="+mn-ea"/>
        <a:cs typeface="+mn-cs"/>
      </a:defRPr>
    </a:lvl3pPr>
    <a:lvl4pPr marL="5530840" algn="l" defTabSz="3687227" rtl="0" eaLnBrk="1" latinLnBrk="0" hangingPunct="1">
      <a:defRPr sz="4839" kern="1200">
        <a:solidFill>
          <a:schemeClr val="tx1"/>
        </a:solidFill>
        <a:latin typeface="+mn-lt"/>
        <a:ea typeface="+mn-ea"/>
        <a:cs typeface="+mn-cs"/>
      </a:defRPr>
    </a:lvl4pPr>
    <a:lvl5pPr marL="7374453" algn="l" defTabSz="3687227" rtl="0" eaLnBrk="1" latinLnBrk="0" hangingPunct="1">
      <a:defRPr sz="4839" kern="1200">
        <a:solidFill>
          <a:schemeClr val="tx1"/>
        </a:solidFill>
        <a:latin typeface="+mn-lt"/>
        <a:ea typeface="+mn-ea"/>
        <a:cs typeface="+mn-cs"/>
      </a:defRPr>
    </a:lvl5pPr>
    <a:lvl6pPr marL="9218066" algn="l" defTabSz="3687227" rtl="0" eaLnBrk="1" latinLnBrk="0" hangingPunct="1">
      <a:defRPr sz="4839" kern="1200">
        <a:solidFill>
          <a:schemeClr val="tx1"/>
        </a:solidFill>
        <a:latin typeface="+mn-lt"/>
        <a:ea typeface="+mn-ea"/>
        <a:cs typeface="+mn-cs"/>
      </a:defRPr>
    </a:lvl6pPr>
    <a:lvl7pPr marL="11061680" algn="l" defTabSz="3687227" rtl="0" eaLnBrk="1" latinLnBrk="0" hangingPunct="1">
      <a:defRPr sz="4839" kern="1200">
        <a:solidFill>
          <a:schemeClr val="tx1"/>
        </a:solidFill>
        <a:latin typeface="+mn-lt"/>
        <a:ea typeface="+mn-ea"/>
        <a:cs typeface="+mn-cs"/>
      </a:defRPr>
    </a:lvl7pPr>
    <a:lvl8pPr marL="12905293" algn="l" defTabSz="3687227" rtl="0" eaLnBrk="1" latinLnBrk="0" hangingPunct="1">
      <a:defRPr sz="4839" kern="1200">
        <a:solidFill>
          <a:schemeClr val="tx1"/>
        </a:solidFill>
        <a:latin typeface="+mn-lt"/>
        <a:ea typeface="+mn-ea"/>
        <a:cs typeface="+mn-cs"/>
      </a:defRPr>
    </a:lvl8pPr>
    <a:lvl9pPr marL="14748906" algn="l" defTabSz="3687227" rtl="0" eaLnBrk="1" latinLnBrk="0" hangingPunct="1">
      <a:defRPr sz="48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9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69125" y="13636209"/>
            <a:ext cx="27983339" cy="940918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1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63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45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9F61A2-484A-4BBF-9BF4-E86312ABD7FF}" type="datetimeFigureOut">
              <a:rPr lang="hu-HU" altLang="zh-CN"/>
              <a:pPr>
                <a:defRPr/>
              </a:pPr>
              <a:t>2014.11.15.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072D92-4386-446C-A42B-6A6F96CE8F5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63146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DDDDE0-22D3-4C1C-9624-507C61AC18D4}" type="datetimeFigureOut">
              <a:rPr lang="hu-HU" altLang="zh-CN"/>
              <a:pPr>
                <a:defRPr/>
              </a:pPr>
              <a:t>2014.11.15.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9C4B16-38B7-43F7-B725-745843ED1C6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336155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040360" y="10973991"/>
            <a:ext cx="24525428" cy="233786647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452645" y="10973991"/>
            <a:ext cx="73039031" cy="23378664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A4EF052-4BC7-450E-B6AF-57A748CA9495}" type="datetimeFigureOut">
              <a:rPr lang="hu-HU" altLang="zh-CN"/>
              <a:pPr>
                <a:defRPr/>
              </a:pPr>
              <a:t>2014.11.15.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EE8EFF-BEC5-4638-B21A-207C30A6C7B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14768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BBB5-1EDE-4BCB-A8C3-B722AA7B37C2}" type="datetimeFigureOut">
              <a:rPr lang="hu-HU" altLang="zh-CN"/>
              <a:pPr>
                <a:defRPr/>
              </a:pPr>
              <a:t>2014.11.15.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CAC997-132E-4AFD-803D-F362C7F6C2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396226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0581" y="28207230"/>
            <a:ext cx="27983339" cy="8718226"/>
          </a:xfrm>
        </p:spPr>
        <p:txBody>
          <a:bodyPr anchor="t"/>
          <a:lstStyle>
            <a:lvl1pPr algn="l">
              <a:defRPr sz="278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00581" y="18604985"/>
            <a:ext cx="27983339" cy="9602239"/>
          </a:xfrm>
        </p:spPr>
        <p:txBody>
          <a:bodyPr anchor="b"/>
          <a:lstStyle>
            <a:lvl1pPr marL="0" indent="0">
              <a:buNone/>
              <a:defRPr sz="13900">
                <a:solidFill>
                  <a:schemeClr val="tx1">
                    <a:tint val="75000"/>
                  </a:schemeClr>
                </a:solidFill>
              </a:defRPr>
            </a:lvl1pPr>
            <a:lvl2pPr marL="3181988" indent="0">
              <a:buNone/>
              <a:defRPr sz="12500">
                <a:solidFill>
                  <a:schemeClr val="tx1">
                    <a:tint val="75000"/>
                  </a:schemeClr>
                </a:solidFill>
              </a:defRPr>
            </a:lvl2pPr>
            <a:lvl3pPr marL="6363977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3pPr>
            <a:lvl4pPr marL="95459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696762-A683-4011-A728-D247C6EFF6D4}" type="datetimeFigureOut">
              <a:rPr lang="hu-HU" altLang="zh-CN"/>
              <a:pPr>
                <a:defRPr/>
              </a:pPr>
              <a:t>2014.11.15.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50484C8-C52B-4C01-B528-AA7D72C650F4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216683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452641" y="63933657"/>
            <a:ext cx="48782231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4783560" y="63933657"/>
            <a:ext cx="48782228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ABF3E4-FD19-481B-A3B0-743F930F6AA4}" type="datetimeFigureOut">
              <a:rPr lang="hu-HU" altLang="zh-CN"/>
              <a:pPr>
                <a:defRPr/>
              </a:pPr>
              <a:t>2014.11.15.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70E425-C889-42F5-ABF4-12D0718589EF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40916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79" y="1757874"/>
            <a:ext cx="29629418" cy="731599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0438C3-E9F0-4F20-810B-BCE84D15C765}" type="datetimeFigureOut">
              <a:rPr lang="hu-HU" altLang="zh-CN"/>
              <a:pPr>
                <a:defRPr/>
              </a:pPr>
              <a:t>2014.11.15.</a:t>
            </a:fld>
            <a:endParaRPr lang="hu-HU" altLang="zh-CN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0EC5DB2-46A6-4957-A291-046ECCA64F50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233303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8A65E1-F1BC-40B1-8473-EEC325807794}" type="datetimeFigureOut">
              <a:rPr lang="hu-HU" altLang="zh-CN"/>
              <a:pPr>
                <a:defRPr/>
              </a:pPr>
              <a:t>2014.11.15.</a:t>
            </a:fld>
            <a:endParaRPr lang="hu-HU" altLang="zh-CN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E89D43-0F05-4FA1-A0B2-6886E2CD9A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16520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66F5C3-692F-4ABB-996E-6E6F807E7300}" type="datetimeFigureOut">
              <a:rPr lang="hu-HU" altLang="zh-CN"/>
              <a:pPr>
                <a:defRPr/>
              </a:pPr>
              <a:t>2014.11.15.</a:t>
            </a:fld>
            <a:endParaRPr lang="hu-HU" altLang="zh-CN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6E9FAE-9364-4D46-A97B-111765BE0FAE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8163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88" y="1747710"/>
            <a:ext cx="10830971" cy="743792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871425" y="1747719"/>
            <a:ext cx="18404075" cy="37463988"/>
          </a:xfrm>
        </p:spPr>
        <p:txBody>
          <a:bodyPr/>
          <a:lstStyle>
            <a:lvl1pPr>
              <a:defRPr sz="22100"/>
            </a:lvl1pPr>
            <a:lvl2pPr>
              <a:defRPr sz="19700"/>
            </a:lvl2pPr>
            <a:lvl3pPr>
              <a:defRPr sz="16800"/>
            </a:lvl3pPr>
            <a:lvl4pPr>
              <a:defRPr sz="13900"/>
            </a:lvl4pPr>
            <a:lvl5pPr>
              <a:defRPr sz="13900"/>
            </a:lvl5pPr>
            <a:lvl6pPr>
              <a:defRPr sz="13900"/>
            </a:lvl6pPr>
            <a:lvl7pPr>
              <a:defRPr sz="13900"/>
            </a:lvl7pPr>
            <a:lvl8pPr>
              <a:defRPr sz="13900"/>
            </a:lvl8pPr>
            <a:lvl9pPr>
              <a:defRPr sz="13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46088" y="9185646"/>
            <a:ext cx="10830971" cy="30026061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849045-53BA-4ADF-8D2E-0F4E1A41A2E7}" type="datetimeFigureOut">
              <a:rPr lang="hu-HU" altLang="zh-CN"/>
              <a:pPr>
                <a:defRPr/>
              </a:pPr>
              <a:t>2014.11.15.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CB38A9-FE48-44F7-8D39-7BEB78506A9A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282634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22100"/>
            </a:lvl1pPr>
            <a:lvl2pPr marL="3181988" indent="0">
              <a:buNone/>
              <a:defRPr sz="19700"/>
            </a:lvl2pPr>
            <a:lvl3pPr marL="6363977" indent="0">
              <a:buNone/>
              <a:defRPr sz="16800"/>
            </a:lvl3pPr>
            <a:lvl4pPr marL="9545960" indent="0">
              <a:buNone/>
              <a:defRPr sz="13900"/>
            </a:lvl4pPr>
            <a:lvl5pPr marL="12727949" indent="0">
              <a:buNone/>
              <a:defRPr sz="13900"/>
            </a:lvl5pPr>
            <a:lvl6pPr marL="15909937" indent="0">
              <a:buNone/>
              <a:defRPr sz="13900"/>
            </a:lvl6pPr>
            <a:lvl7pPr marL="19091925" indent="0">
              <a:buNone/>
              <a:defRPr sz="13900"/>
            </a:lvl7pPr>
            <a:lvl8pPr marL="22273909" indent="0">
              <a:buNone/>
              <a:defRPr sz="13900"/>
            </a:lvl8pPr>
            <a:lvl9pPr marL="25455897" indent="0">
              <a:buNone/>
              <a:defRPr sz="139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A05F56-933C-4DBA-ACDA-029C737A63A8}" type="datetimeFigureOut">
              <a:rPr lang="hu-HU" altLang="zh-CN"/>
              <a:pPr>
                <a:defRPr/>
              </a:pPr>
              <a:t>2014.11.15.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640B20-1C0C-4197-8ACB-3B1ADCCF0BA7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3401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helye 1"/>
          <p:cNvSpPr>
            <a:spLocks noGrp="1"/>
          </p:cNvSpPr>
          <p:nvPr>
            <p:ph type="title"/>
          </p:nvPr>
        </p:nvSpPr>
        <p:spPr bwMode="auto">
          <a:xfrm>
            <a:off x="1647825" y="1758950"/>
            <a:ext cx="29625925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Mintacím szerkesztése</a:t>
            </a:r>
          </a:p>
        </p:txBody>
      </p:sp>
      <p:sp>
        <p:nvSpPr>
          <p:cNvPr id="2051" name="Szöveg helye 2"/>
          <p:cNvSpPr>
            <a:spLocks noGrp="1"/>
          </p:cNvSpPr>
          <p:nvPr>
            <p:ph type="body" idx="1"/>
          </p:nvPr>
        </p:nvSpPr>
        <p:spPr bwMode="auto">
          <a:xfrm>
            <a:off x="1647825" y="10240963"/>
            <a:ext cx="29625925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Mintaszöveg szerkesztése</a:t>
            </a:r>
          </a:p>
          <a:p>
            <a:pPr lvl="1"/>
            <a:r>
              <a:rPr lang="hu-HU" altLang="zh-CN" smtClean="0"/>
              <a:t>Második szint</a:t>
            </a:r>
          </a:p>
          <a:p>
            <a:pPr lvl="2"/>
            <a:r>
              <a:rPr lang="hu-HU" altLang="zh-CN" smtClean="0"/>
              <a:t>Harmadik szint</a:t>
            </a:r>
          </a:p>
          <a:p>
            <a:pPr lvl="3"/>
            <a:r>
              <a:rPr lang="hu-HU" altLang="zh-CN" smtClean="0"/>
              <a:t>Negyedik szint</a:t>
            </a:r>
          </a:p>
          <a:p>
            <a:pPr lvl="4"/>
            <a:r>
              <a:rPr lang="hu-HU" altLang="zh-CN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647825" y="40686038"/>
            <a:ext cx="7678738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5C7678-33A7-4FD0-8B64-0A044B96CA6C}" type="datetimeFigureOut">
              <a:rPr lang="hu-HU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2014.11.15.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1247438" y="40686038"/>
            <a:ext cx="10426700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ct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23595013" y="40686038"/>
            <a:ext cx="7678737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822A4C-4146-4ECA-9CB6-C86CD364145D}" type="slidenum">
              <a:rPr lang="hu-HU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u-HU" altLang="zh-CN"/>
          </a:p>
        </p:txBody>
      </p:sp>
    </p:spTree>
    <p:extLst>
      <p:ext uri="{BB962C8B-B14F-4D97-AF65-F5344CB8AC3E}">
        <p14:creationId xmlns:p14="http://schemas.microsoft.com/office/powerpoint/2010/main" val="37722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359525" rtl="0" eaLnBrk="0" fontAlgn="base" hangingPunct="0">
        <a:spcBef>
          <a:spcPct val="0"/>
        </a:spcBef>
        <a:spcAft>
          <a:spcPct val="0"/>
        </a:spcAft>
        <a:defRPr sz="30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5pPr>
      <a:lvl6pPr marL="69667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6pPr>
      <a:lvl7pPr marL="139334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7pPr>
      <a:lvl8pPr marL="209002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8pPr>
      <a:lvl9pPr marL="278669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9pPr>
    </p:titleStyle>
    <p:bodyStyle>
      <a:lvl1pPr marL="2382838" indent="-2382838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313" indent="-1985963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700" kern="1200">
          <a:solidFill>
            <a:schemeClr val="tx1"/>
          </a:solidFill>
          <a:latin typeface="+mn-lt"/>
          <a:ea typeface="+mn-ea"/>
          <a:cs typeface="+mn-cs"/>
        </a:defRPr>
      </a:lvl2pPr>
      <a:lvl3pPr marL="795178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3pPr>
      <a:lvl4pPr marL="1113313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6075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3900" kern="1200">
          <a:solidFill>
            <a:schemeClr val="tx1"/>
          </a:solidFill>
          <a:latin typeface="+mn-lt"/>
          <a:ea typeface="+mn-ea"/>
          <a:cs typeface="+mn-cs"/>
        </a:defRPr>
      </a:lvl5pPr>
      <a:lvl6pPr marL="17500929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6pPr>
      <a:lvl7pPr marL="20682917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7pPr>
      <a:lvl8pPr marL="23864905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46894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1pPr>
      <a:lvl2pPr marL="3181988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636397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954596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4pPr>
      <a:lvl5pPr marL="1272794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5pPr>
      <a:lvl6pPr marL="1590993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6pPr>
      <a:lvl7pPr marL="19091925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7pPr>
      <a:lvl8pPr marL="2227390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8pPr>
      <a:lvl9pPr marL="2545589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wmf"/><Relationship Id="rId18" Type="http://schemas.openxmlformats.org/officeDocument/2006/relationships/image" Target="../media/image17.png"/><Relationship Id="rId26" Type="http://schemas.openxmlformats.org/officeDocument/2006/relationships/image" Target="../media/image21.e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.wmf"/><Relationship Id="rId7" Type="http://schemas.openxmlformats.org/officeDocument/2006/relationships/image" Target="../media/image6.png"/><Relationship Id="rId12" Type="http://schemas.openxmlformats.org/officeDocument/2006/relationships/image" Target="../media/image11.wmf"/><Relationship Id="rId17" Type="http://schemas.openxmlformats.org/officeDocument/2006/relationships/image" Target="../media/image16.wmf"/><Relationship Id="rId25" Type="http://schemas.openxmlformats.org/officeDocument/2006/relationships/image" Target="../media/image20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wmf"/><Relationship Id="rId20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wmf"/><Relationship Id="rId24" Type="http://schemas.openxmlformats.org/officeDocument/2006/relationships/image" Target="../media/image19.emf"/><Relationship Id="rId5" Type="http://schemas.openxmlformats.org/officeDocument/2006/relationships/image" Target="../media/image4.png"/><Relationship Id="rId15" Type="http://schemas.openxmlformats.org/officeDocument/2006/relationships/image" Target="../media/image14.wmf"/><Relationship Id="rId23" Type="http://schemas.openxmlformats.org/officeDocument/2006/relationships/image" Target="../media/image2.w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22.wmf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1.png"/><Relationship Id="rId7" Type="http://schemas.openxmlformats.org/officeDocument/2006/relationships/image" Target="../media/image27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14.png"/><Relationship Id="rId25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0.e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11" Type="http://schemas.openxmlformats.org/officeDocument/2006/relationships/image" Target="../media/image12.png"/><Relationship Id="rId24" Type="http://schemas.openxmlformats.org/officeDocument/2006/relationships/image" Target="../media/image25.emf"/><Relationship Id="rId5" Type="http://schemas.openxmlformats.org/officeDocument/2006/relationships/image" Target="../media/image4.png"/><Relationship Id="rId15" Type="http://schemas.openxmlformats.org/officeDocument/2006/relationships/image" Target="../media/image23.wmf"/><Relationship Id="rId23" Type="http://schemas.openxmlformats.org/officeDocument/2006/relationships/package" Target="../embeddings/Microsoft_Visio___11.vsdx"/><Relationship Id="rId10" Type="http://schemas.openxmlformats.org/officeDocument/2006/relationships/image" Target="../media/image29.png"/><Relationship Id="rId19" Type="http://schemas.openxmlformats.org/officeDocument/2006/relationships/oleObject" Target="../embeddings/oleObject5.bin"/><Relationship Id="rId4" Type="http://schemas.openxmlformats.org/officeDocument/2006/relationships/image" Target="../media/image3.jpeg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0"/>
            <a:ext cx="32921575" cy="43895963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2899382"/>
            <a:ext cx="21918612" cy="371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>
                <a:solidFill>
                  <a:srgbClr val="0070C0"/>
                </a:solidFill>
              </a:rPr>
              <a:t>Study on DASH QoE </a:t>
            </a:r>
            <a:r>
              <a:rPr lang="en-US" altLang="zh-CN" sz="8200" b="1" dirty="0" smtClean="0">
                <a:solidFill>
                  <a:srgbClr val="0070C0"/>
                </a:solidFill>
              </a:rPr>
              <a:t>Evaluation</a:t>
            </a:r>
          </a:p>
          <a:p>
            <a:pPr algn="ctr" defTabSz="6359525"/>
            <a:r>
              <a:rPr lang="en-US" altLang="zh-CN" sz="4800" b="1" dirty="0" smtClean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Shen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Yun, </a:t>
            </a:r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 smtClean="0">
                <a:solidFill>
                  <a:srgbClr val="000000"/>
                </a:solidFill>
              </a:rPr>
              <a:t>Yitong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Wireless Theories and Technologies Lab</a:t>
            </a: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561605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263280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72984" y="7114333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619027" y="8626501"/>
            <a:ext cx="15528976" cy="652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1001712" lvl="1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4400" b="1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Build BUPT QoE model of DASH service</a:t>
            </a:r>
            <a:endParaRPr lang="en-US" altLang="zh-CN" sz="4400" b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1431925" lvl="2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3 impairment factors on DASH service: </a:t>
            </a:r>
            <a:r>
              <a:rPr lang="en-US" altLang="zh-CN" sz="40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Initial Delay, Stall</a:t>
            </a: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, and </a:t>
            </a:r>
            <a:r>
              <a:rPr lang="en-US" altLang="zh-CN" sz="40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Level Variation</a:t>
            </a:r>
          </a:p>
          <a:p>
            <a:pPr marL="1431925" lvl="2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107 </a:t>
            </a: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video samples and 64 </a:t>
            </a: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participants, more than 2800 votes received</a:t>
            </a:r>
            <a:endParaRPr lang="en-US" altLang="zh-CN" sz="40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1431925" lvl="2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Validate UCSD QoE model with BUPT subjective test results </a:t>
            </a:r>
            <a:endParaRPr lang="en-US" altLang="zh-CN" sz="40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1431925" lvl="2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More accurate than UCSD model with results both from BUPT and UCSD/Qualcomm</a:t>
            </a:r>
            <a:endParaRPr lang="en-US" altLang="zh-CN" sz="4000" i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1001712" lvl="1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4400" b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model of level variation</a:t>
            </a:r>
          </a:p>
          <a:p>
            <a:pPr marL="1431925" lvl="2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Based on Primacy and </a:t>
            </a:r>
            <a:r>
              <a:rPr lang="en-US" altLang="zh-CN" sz="40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Recency</a:t>
            </a: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Effects</a:t>
            </a:r>
          </a:p>
          <a:p>
            <a:pPr marL="1431925" lvl="2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Identify level variation influence factors: Bitrate Switching, Bitrate Fluctuation Pattern </a:t>
            </a: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773390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Szövegdoboz 2"/>
          <p:cNvSpPr txBox="1">
            <a:spLocks noChangeArrowheads="1"/>
          </p:cNvSpPr>
          <p:nvPr/>
        </p:nvSpPr>
        <p:spPr bwMode="auto">
          <a:xfrm>
            <a:off x="1141151" y="16541992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92" name="Lekerekített téglalap 9"/>
          <p:cNvSpPr/>
          <p:nvPr/>
        </p:nvSpPr>
        <p:spPr>
          <a:xfrm>
            <a:off x="757499" y="16619389"/>
            <a:ext cx="14911200" cy="11299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User Experience Impairment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Factors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94" name="TextBox 1"/>
          <p:cNvSpPr txBox="1"/>
          <p:nvPr/>
        </p:nvSpPr>
        <p:spPr bwMode="auto">
          <a:xfrm>
            <a:off x="469467" y="21301570"/>
            <a:ext cx="7222196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/>
              <a:t>Medium Motion Videos (</a:t>
            </a:r>
            <a:r>
              <a:rPr lang="en-US" altLang="zh-CN" sz="3600" b="1" dirty="0" err="1" smtClean="0"/>
              <a:t>BunnyCartoon</a:t>
            </a:r>
            <a:r>
              <a:rPr lang="en-US" altLang="zh-CN" sz="3600" b="1" dirty="0" smtClean="0"/>
              <a:t> and Movie)</a:t>
            </a:r>
            <a:endParaRPr lang="zh-CN" altLang="en-US" sz="3600" b="1" dirty="0"/>
          </a:p>
        </p:txBody>
      </p:sp>
      <p:sp>
        <p:nvSpPr>
          <p:cNvPr id="96" name="TextBox 1"/>
          <p:cNvSpPr txBox="1"/>
          <p:nvPr/>
        </p:nvSpPr>
        <p:spPr bwMode="auto">
          <a:xfrm>
            <a:off x="7759439" y="21517594"/>
            <a:ext cx="8353491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/>
              <a:t>High Motion Videos (Sports)</a:t>
            </a:r>
            <a:endParaRPr lang="zh-CN" altLang="en-US" sz="3600" b="1" dirty="0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/>
          </p:nvPr>
        </p:nvGraphicFramePr>
        <p:xfrm>
          <a:off x="767513" y="23005955"/>
          <a:ext cx="15118934" cy="29699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47988"/>
                <a:gridCol w="3168352"/>
                <a:gridCol w="2736304"/>
                <a:gridCol w="3166290"/>
              </a:tblGrid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Video</a:t>
                      </a:r>
                      <a:endParaRPr lang="en-US" altLang="zh-CN" sz="3600" b="1" dirty="0" smtClean="0">
                        <a:effectLst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Amount 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Motion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Test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BunnyCartoon_Stall_1-11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Stall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Movie_Case01-48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48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</a:t>
                      </a:r>
                      <a:r>
                        <a:rPr lang="en-US" sz="3600" dirty="0" smtClean="0">
                          <a:effectLst/>
                        </a:rPr>
                        <a:t>factors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36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Sport_Case01-48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High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TextBox 17"/>
          <p:cNvSpPr txBox="1"/>
          <p:nvPr/>
        </p:nvSpPr>
        <p:spPr>
          <a:xfrm>
            <a:off x="737621" y="26102299"/>
            <a:ext cx="1198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All factors</a:t>
            </a:r>
            <a:r>
              <a:rPr lang="en-US" sz="4000" b="1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: stall, initial delay, and level variation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501674" y="18693986"/>
            <a:ext cx="7620378" cy="2520000"/>
            <a:chOff x="16396023" y="9023074"/>
            <a:chExt cx="6941938" cy="2295646"/>
          </a:xfrm>
        </p:grpSpPr>
        <p:sp>
          <p:nvSpPr>
            <p:cNvPr id="93" name="Rectangle 12"/>
            <p:cNvSpPr/>
            <p:nvPr/>
          </p:nvSpPr>
          <p:spPr>
            <a:xfrm>
              <a:off x="16396023" y="9023074"/>
              <a:ext cx="6941938" cy="2295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16532510" y="9153276"/>
              <a:ext cx="3305953" cy="2065991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19983871" y="9153276"/>
              <a:ext cx="3252377" cy="206599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251875" y="18695573"/>
            <a:ext cx="7634660" cy="2502000"/>
            <a:chOff x="23774235" y="8836334"/>
            <a:chExt cx="7634660" cy="2524724"/>
          </a:xfrm>
        </p:grpSpPr>
        <p:sp>
          <p:nvSpPr>
            <p:cNvPr id="95" name="Rectangle 12"/>
            <p:cNvSpPr/>
            <p:nvPr/>
          </p:nvSpPr>
          <p:spPr>
            <a:xfrm>
              <a:off x="23774235" y="8836334"/>
              <a:ext cx="7634660" cy="25247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27741908" y="8979276"/>
              <a:ext cx="3565808" cy="2272152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23946143" y="8979529"/>
              <a:ext cx="3635847" cy="227215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20503" y="27153042"/>
            <a:ext cx="15480000" cy="4925717"/>
            <a:chOff x="16333609" y="16191427"/>
            <a:chExt cx="15480000" cy="4925717"/>
          </a:xfrm>
        </p:grpSpPr>
        <p:sp>
          <p:nvSpPr>
            <p:cNvPr id="103" name="Szövegdoboz 2"/>
            <p:cNvSpPr txBox="1">
              <a:spLocks noChangeArrowheads="1"/>
            </p:cNvSpPr>
            <p:nvPr/>
          </p:nvSpPr>
          <p:spPr bwMode="auto">
            <a:xfrm>
              <a:off x="16333609" y="16191427"/>
              <a:ext cx="15480000" cy="49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9345" tIns="69673" rIns="139345" bIns="69673"/>
            <a:lstStyle/>
            <a:p>
              <a:pPr algn="ctr" defTabSz="6361113">
                <a:lnSpc>
                  <a:spcPts val="5000"/>
                </a:lnSpc>
                <a:spcAft>
                  <a:spcPts val="0"/>
                </a:spcAft>
              </a:pPr>
              <a:r>
                <a:rPr lang="en-US" altLang="zh-CN" sz="5400" b="1" dirty="0" smtClean="0"/>
                <a:t>R </a:t>
              </a:r>
              <a:r>
                <a:rPr lang="en-US" altLang="zh-CN" sz="5400" b="1" dirty="0"/>
                <a:t>= f(I</a:t>
              </a:r>
              <a:r>
                <a:rPr lang="en-US" altLang="zh-CN" sz="5400" b="1" baseline="-25000" dirty="0"/>
                <a:t>ID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ST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LV</a:t>
              </a:r>
              <a:r>
                <a:rPr lang="en-US" altLang="zh-CN" sz="5400" b="1" dirty="0"/>
                <a:t>)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/>
                <a:t>Test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107</a:t>
              </a:r>
              <a:r>
                <a:rPr lang="en-US" altLang="zh-CN" sz="4000" b="1" dirty="0"/>
                <a:t> video samples and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64</a:t>
              </a:r>
              <a:r>
                <a:rPr lang="en-US" altLang="zh-CN" sz="4000" b="1" dirty="0"/>
                <a:t> </a:t>
              </a:r>
              <a:r>
                <a:rPr lang="en-US" altLang="zh-CN" sz="4000" b="1" dirty="0" smtClean="0"/>
                <a:t>participants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/>
                <a:t>More than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2800</a:t>
              </a:r>
              <a:r>
                <a:rPr lang="en-US" altLang="zh-CN" sz="4000" b="1" dirty="0"/>
                <a:t> votes are received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/>
                <a:t>Evaluation </a:t>
              </a:r>
              <a:r>
                <a:rPr lang="en-US" altLang="zh-CN" sz="4000" b="1" dirty="0"/>
                <a:t>methodology: Single-Stimulus (SS)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0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</p:txBody>
        </p:sp>
        <p:sp>
          <p:nvSpPr>
            <p:cNvPr id="104" name="TextBox 5"/>
            <p:cNvSpPr txBox="1"/>
            <p:nvPr/>
          </p:nvSpPr>
          <p:spPr>
            <a:xfrm>
              <a:off x="26054689" y="17802811"/>
              <a:ext cx="36165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Level Variation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1" name="TextBox 6"/>
            <p:cNvSpPr txBox="1"/>
            <p:nvPr/>
          </p:nvSpPr>
          <p:spPr>
            <a:xfrm flipH="1">
              <a:off x="19666504" y="17735623"/>
              <a:ext cx="372388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Initial Delay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2" name="TextBox 7"/>
            <p:cNvSpPr txBox="1"/>
            <p:nvPr/>
          </p:nvSpPr>
          <p:spPr>
            <a:xfrm>
              <a:off x="23446287" y="18098770"/>
              <a:ext cx="2494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Stall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V="1">
              <a:off x="21528448" y="17041428"/>
              <a:ext cx="2088417" cy="759078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直接箭头连接符 113"/>
            <p:cNvCxnSpPr>
              <a:stCxn id="112" idx="0"/>
            </p:cNvCxnSpPr>
            <p:nvPr/>
          </p:nvCxnSpPr>
          <p:spPr bwMode="auto">
            <a:xfrm flipV="1">
              <a:off x="24693754" y="17041428"/>
              <a:ext cx="0" cy="1057342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5" name="直接箭头连接符 114"/>
            <p:cNvCxnSpPr>
              <a:stCxn id="104" idx="0"/>
            </p:cNvCxnSpPr>
            <p:nvPr/>
          </p:nvCxnSpPr>
          <p:spPr bwMode="auto">
            <a:xfrm flipH="1" flipV="1">
              <a:off x="25756210" y="17041428"/>
              <a:ext cx="2106736" cy="761383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28" name="Lekerekített téglalap 9"/>
          <p:cNvSpPr/>
          <p:nvPr/>
        </p:nvSpPr>
        <p:spPr>
          <a:xfrm>
            <a:off x="17209441" y="21304622"/>
            <a:ext cx="14474825" cy="1003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fluctuation pattern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29" name="Szövegdoboz 2"/>
          <p:cNvSpPr txBox="1">
            <a:spLocks noChangeArrowheads="1"/>
          </p:cNvSpPr>
          <p:nvPr/>
        </p:nvSpPr>
        <p:spPr bwMode="auto">
          <a:xfrm>
            <a:off x="16804628" y="22477138"/>
            <a:ext cx="15705138" cy="77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r>
              <a:rPr lang="en-US" altLang="zh-CN" sz="4800" b="1" dirty="0" smtClean="0">
                <a:latin typeface="Calibri" pitchFamily="34" charset="0"/>
              </a:rPr>
              <a:t>Primacy and Recency Effects</a:t>
            </a: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marL="0" indent="0" algn="just" eaLnBrk="1" hangingPunct="1">
              <a:lnSpc>
                <a:spcPts val="4000"/>
              </a:lnSpc>
              <a:spcAft>
                <a:spcPts val="1825"/>
              </a:spcAft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</p:txBody>
      </p:sp>
      <p:sp>
        <p:nvSpPr>
          <p:cNvPr id="230" name="Lekerekített téglalap 9"/>
          <p:cNvSpPr/>
          <p:nvPr/>
        </p:nvSpPr>
        <p:spPr>
          <a:xfrm>
            <a:off x="18374666" y="28500709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switching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pic>
        <p:nvPicPr>
          <p:cNvPr id="231" name="Picture 50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835" y="22682529"/>
            <a:ext cx="8396875" cy="589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5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1772" y="22989802"/>
            <a:ext cx="6400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5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835" y="24845590"/>
            <a:ext cx="64087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Picture 6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622" y="26374352"/>
            <a:ext cx="625951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" name="Szövegdoboz 2"/>
          <p:cNvSpPr txBox="1">
            <a:spLocks noChangeArrowheads="1"/>
          </p:cNvSpPr>
          <p:nvPr/>
        </p:nvSpPr>
        <p:spPr bwMode="auto">
          <a:xfrm>
            <a:off x="16803041" y="29789461"/>
            <a:ext cx="15705137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 dirty="0"/>
              <a:t>Frequency bitrate decreased switching causes serious subjective impairment</a:t>
            </a:r>
          </a:p>
        </p:txBody>
      </p:sp>
      <p:pic>
        <p:nvPicPr>
          <p:cNvPr id="236" name="Picture 6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203" y="30809529"/>
            <a:ext cx="9548813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icture 6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303" y="30703166"/>
            <a:ext cx="4081463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Lekerekített téglalap 9"/>
          <p:cNvSpPr/>
          <p:nvPr/>
        </p:nvSpPr>
        <p:spPr>
          <a:xfrm>
            <a:off x="18374666" y="32465862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QoE evaluation model for DASH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39" name="Szövegdoboz 2"/>
          <p:cNvSpPr txBox="1">
            <a:spLocks noChangeArrowheads="1"/>
          </p:cNvSpPr>
          <p:nvPr/>
        </p:nvSpPr>
        <p:spPr bwMode="auto">
          <a:xfrm>
            <a:off x="17109946" y="33416698"/>
            <a:ext cx="7803136" cy="91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 dirty="0"/>
              <a:t>QoE evaluation </a:t>
            </a:r>
            <a:r>
              <a:rPr lang="en-US" altLang="zh-CN" sz="4800" b="1" dirty="0" smtClean="0"/>
              <a:t>functions</a:t>
            </a:r>
            <a:endParaRPr lang="en-US" altLang="zh-CN" sz="4800" b="1" dirty="0"/>
          </a:p>
        </p:txBody>
      </p:sp>
      <p:pic>
        <p:nvPicPr>
          <p:cNvPr id="240" name="Picture 6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578" y="34124229"/>
            <a:ext cx="121840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" name="Picture 6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4978" y="35114829"/>
            <a:ext cx="15447963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2" name="Picture 6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903" y="36372227"/>
            <a:ext cx="9977438" cy="624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" name="内容占位符 2"/>
          <p:cNvSpPr txBox="1">
            <a:spLocks/>
          </p:cNvSpPr>
          <p:nvPr/>
        </p:nvSpPr>
        <p:spPr bwMode="auto">
          <a:xfrm>
            <a:off x="25889891" y="36094291"/>
            <a:ext cx="6369050" cy="630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71500" indent="-5715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0425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 dirty="0"/>
              <a:t>35 test videos from both simulated environment and real network traces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 dirty="0"/>
              <a:t>Two-fold cross validation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 dirty="0"/>
              <a:t>Pearson Correlation Coefficient = 0.92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 dirty="0"/>
              <a:t>RMSE = 0.14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 dirty="0"/>
              <a:t>Our QoE model can reflect user’s experience on DASH accurately</a:t>
            </a:r>
          </a:p>
        </p:txBody>
      </p:sp>
      <p:sp>
        <p:nvSpPr>
          <p:cNvPr id="244" name="TextBox 17"/>
          <p:cNvSpPr txBox="1"/>
          <p:nvPr/>
        </p:nvSpPr>
        <p:spPr>
          <a:xfrm>
            <a:off x="423317" y="18100700"/>
            <a:ext cx="7612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n-lt"/>
                <a:ea typeface="+mn-ea"/>
              </a:rPr>
              <a:t>Videos provided by Qualcomm</a:t>
            </a:r>
            <a:endParaRPr lang="en-US" sz="32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6" name="Lekerekített téglalap 9"/>
          <p:cNvSpPr/>
          <p:nvPr/>
        </p:nvSpPr>
        <p:spPr>
          <a:xfrm>
            <a:off x="365876" y="37501709"/>
            <a:ext cx="15687457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QoE model in </a:t>
            </a:r>
            <a:r>
              <a:rPr lang="en-US" altLang="zh-CN" sz="6600" b="1" dirty="0">
                <a:solidFill>
                  <a:srgbClr val="FFFFFF"/>
                </a:solidFill>
              </a:rPr>
              <a:t>DASH Service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0" name="Lekerekített téglalap 9"/>
          <p:cNvSpPr/>
          <p:nvPr/>
        </p:nvSpPr>
        <p:spPr>
          <a:xfrm>
            <a:off x="18302163" y="14675173"/>
            <a:ext cx="12444413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362473"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Subjective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Impairment Tests</a:t>
            </a:r>
            <a:endParaRPr lang="en-US" altLang="zh-CN" sz="14600" b="1" dirty="0">
              <a:solidFill>
                <a:srgbClr val="FFFFFF"/>
              </a:solidFill>
            </a:endParaRPr>
          </a:p>
        </p:txBody>
      </p:sp>
      <p:sp>
        <p:nvSpPr>
          <p:cNvPr id="141" name="Szövegdoboz 2"/>
          <p:cNvSpPr txBox="1">
            <a:spLocks noChangeArrowheads="1"/>
          </p:cNvSpPr>
          <p:nvPr/>
        </p:nvSpPr>
        <p:spPr bwMode="auto">
          <a:xfrm>
            <a:off x="16365836" y="15815196"/>
            <a:ext cx="157035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panose="020B0604020202020204" pitchFamily="34" charset="0"/>
              <a:buChar char="•"/>
            </a:pPr>
            <a:r>
              <a:rPr lang="en-US" altLang="zh-CN" sz="4400" b="1" dirty="0">
                <a:latin typeface="Calibri" panose="020F0502020204030204" pitchFamily="34" charset="0"/>
              </a:rPr>
              <a:t>Subjective impairment tests under simulated environment</a:t>
            </a:r>
          </a:p>
        </p:txBody>
      </p:sp>
      <p:pic>
        <p:nvPicPr>
          <p:cNvPr id="142" name="Picture 62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803" y="16103434"/>
            <a:ext cx="8308279" cy="519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内容占位符 2"/>
          <p:cNvSpPr txBox="1">
            <a:spLocks/>
          </p:cNvSpPr>
          <p:nvPr/>
        </p:nvSpPr>
        <p:spPr bwMode="auto">
          <a:xfrm>
            <a:off x="25308919" y="16322039"/>
            <a:ext cx="6978300" cy="526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4400" b="1" dirty="0">
                <a:latin typeface="Calibri" panose="020F0502020204030204" pitchFamily="34" charset="0"/>
              </a:rPr>
              <a:t>Influence factors:</a:t>
            </a:r>
            <a:endParaRPr lang="en-US" altLang="zh-CN" sz="4000" b="1" dirty="0">
              <a:latin typeface="Calibri" panose="020F0502020204030204" pitchFamily="34" charset="0"/>
            </a:endParaRP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Average bitrate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fluctuation patterns: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Concave, Falling, Convex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Irregular: bitrate switches frequently with huge amplitude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switching frequency</a:t>
            </a:r>
          </a:p>
        </p:txBody>
      </p:sp>
      <p:graphicFrame>
        <p:nvGraphicFramePr>
          <p:cNvPr id="136" name="表格 135"/>
          <p:cNvGraphicFramePr>
            <a:graphicFrameLocks noGrp="1"/>
          </p:cNvGraphicFramePr>
          <p:nvPr>
            <p:extLst/>
          </p:nvPr>
        </p:nvGraphicFramePr>
        <p:xfrm>
          <a:off x="188641" y="32782002"/>
          <a:ext cx="8423274" cy="371589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33718"/>
                <a:gridCol w="1522389"/>
                <a:gridCol w="1522389"/>
                <a:gridCol w="1522389"/>
                <a:gridCol w="1522389"/>
              </a:tblGrid>
              <a:tr h="64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Variation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R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kern="0" dirty="0" smtClean="0"/>
                        <a:t>I</a:t>
                      </a:r>
                      <a:r>
                        <a:rPr lang="en-US" altLang="zh-CN" sz="3600" kern="0" baseline="-25000" dirty="0" smtClean="0"/>
                        <a:t>ID</a:t>
                      </a:r>
                      <a:endParaRPr lang="zh-CN" altLang="en-US" sz="3600" dirty="0" smtClean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kern="0" dirty="0" smtClean="0"/>
                        <a:t>I</a:t>
                      </a:r>
                      <a:r>
                        <a:rPr lang="en-US" altLang="zh-CN" sz="3600" kern="0" baseline="-25000" dirty="0" smtClean="0"/>
                        <a:t>ST</a:t>
                      </a:r>
                      <a:endParaRPr lang="zh-CN" altLang="en-US" sz="3600" dirty="0" smtClean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0" dirty="0" smtClean="0"/>
                        <a:t>I</a:t>
                      </a:r>
                      <a:r>
                        <a:rPr lang="en-US" altLang="zh-CN" sz="3600" kern="0" baseline="-25000" dirty="0" smtClean="0"/>
                        <a:t>LV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R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—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4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0" dirty="0" smtClean="0"/>
                        <a:t>I</a:t>
                      </a:r>
                      <a:r>
                        <a:rPr lang="en-US" altLang="zh-CN" sz="3600" kern="0" baseline="-25000" dirty="0" smtClean="0"/>
                        <a:t>ID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0.234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—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marL="194537" marR="194537" marT="97269" marB="97269" anchor="ctr"/>
                </a:tc>
              </a:tr>
              <a:tr h="64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0" dirty="0" smtClean="0"/>
                        <a:t>I</a:t>
                      </a:r>
                      <a:r>
                        <a:rPr lang="en-US" altLang="zh-CN" sz="3600" kern="0" baseline="-25000" dirty="0" smtClean="0"/>
                        <a:t>ST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0.001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0.327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—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marL="194537" marR="194537" marT="97269" marB="97269" anchor="ctr"/>
                </a:tc>
              </a:tr>
              <a:tr h="64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0" dirty="0" smtClean="0"/>
                        <a:t>I</a:t>
                      </a:r>
                      <a:r>
                        <a:rPr lang="en-US" altLang="zh-CN" sz="3600" kern="0" baseline="-25000" dirty="0" smtClean="0"/>
                        <a:t>LV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0.000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0.927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0.946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—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8" name="文本框 137"/>
          <p:cNvSpPr txBox="1"/>
          <p:nvPr/>
        </p:nvSpPr>
        <p:spPr>
          <a:xfrm>
            <a:off x="8877944" y="32163446"/>
            <a:ext cx="70889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Impairments of Stall and Level Variation is more serious than Initial Delay</a:t>
            </a:r>
            <a:r>
              <a:rPr lang="en-US" altLang="zh-CN" sz="4000" dirty="0" smtClean="0">
                <a:solidFill>
                  <a:srgbClr val="FF0000"/>
                </a:solidFill>
              </a:rPr>
              <a:t>.(1</a:t>
            </a:r>
            <a:r>
              <a:rPr lang="en-US" altLang="zh-CN" sz="40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sz="4000" dirty="0" smtClean="0">
                <a:solidFill>
                  <a:srgbClr val="FF0000"/>
                </a:solidFill>
              </a:rPr>
              <a:t> row)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Initial Delay </a:t>
            </a:r>
            <a:r>
              <a:rPr lang="en-US" altLang="zh-CN" sz="4000" dirty="0" smtClean="0"/>
              <a:t>is nearly </a:t>
            </a:r>
            <a:r>
              <a:rPr lang="en-US" altLang="zh-CN" sz="4000" dirty="0"/>
              <a:t>independent with Stall and Level Variation. </a:t>
            </a:r>
            <a:r>
              <a:rPr lang="en-US" altLang="zh-CN" sz="4000" dirty="0" smtClean="0"/>
              <a:t>(2</a:t>
            </a:r>
            <a:r>
              <a:rPr lang="en-US" altLang="zh-CN" sz="4000" baseline="30000" dirty="0" smtClean="0"/>
              <a:t>nd</a:t>
            </a:r>
            <a:r>
              <a:rPr lang="en-US" altLang="zh-CN" sz="4000" dirty="0" smtClean="0"/>
              <a:t> and 3</a:t>
            </a:r>
            <a:r>
              <a:rPr lang="en-US" altLang="zh-CN" sz="4000" baseline="30000" dirty="0" smtClean="0"/>
              <a:t>rd</a:t>
            </a:r>
            <a:r>
              <a:rPr lang="en-US" altLang="zh-CN" sz="4000" dirty="0" smtClean="0"/>
              <a:t> 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Initial Delay and Stall Duration follow linear relation with QoE</a:t>
            </a:r>
            <a:endParaRPr lang="en-US" altLang="zh-CN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44" name="对象 143"/>
          <p:cNvGraphicFramePr>
            <a:graphicFrameLocks noChangeAspect="1"/>
          </p:cNvGraphicFramePr>
          <p:nvPr>
            <p:extLst/>
          </p:nvPr>
        </p:nvGraphicFramePr>
        <p:xfrm>
          <a:off x="322221" y="41174117"/>
          <a:ext cx="16282582" cy="94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20" imgW="4584600" imgH="266400" progId="Equation.3">
                  <p:embed/>
                </p:oleObj>
              </mc:Choice>
              <mc:Fallback>
                <p:oleObj name="公式" r:id="rId20" imgW="45846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2221" y="41174117"/>
                        <a:ext cx="16282582" cy="94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"/>
          <p:cNvGraphicFramePr>
            <a:graphicFrameLocks noChangeAspect="1"/>
          </p:cNvGraphicFramePr>
          <p:nvPr>
            <p:extLst/>
          </p:nvPr>
        </p:nvGraphicFramePr>
        <p:xfrm>
          <a:off x="1635546" y="39661949"/>
          <a:ext cx="13782868" cy="997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22" imgW="3695700" imgH="266700" progId="">
                  <p:embed/>
                </p:oleObj>
              </mc:Choice>
              <mc:Fallback>
                <p:oleObj name="Equation" r:id="rId22" imgW="36957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546" y="39661949"/>
                        <a:ext cx="13782868" cy="9975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内容占位符 2"/>
          <p:cNvSpPr txBox="1">
            <a:spLocks/>
          </p:cNvSpPr>
          <p:nvPr/>
        </p:nvSpPr>
        <p:spPr bwMode="auto">
          <a:xfrm>
            <a:off x="610253" y="39084764"/>
            <a:ext cx="5971492" cy="86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4000" b="0" kern="0" dirty="0" smtClean="0"/>
              <a:t>UCSD Model </a:t>
            </a:r>
          </a:p>
        </p:txBody>
      </p:sp>
      <p:sp>
        <p:nvSpPr>
          <p:cNvPr id="147" name="内容占位符 2"/>
          <p:cNvSpPr txBox="1">
            <a:spLocks/>
          </p:cNvSpPr>
          <p:nvPr/>
        </p:nvSpPr>
        <p:spPr bwMode="auto">
          <a:xfrm>
            <a:off x="610253" y="40598053"/>
            <a:ext cx="5971492" cy="86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4000" b="0" kern="0" dirty="0" smtClean="0"/>
              <a:t>BUPT Model </a:t>
            </a:r>
          </a:p>
        </p:txBody>
      </p:sp>
      <p:pic>
        <p:nvPicPr>
          <p:cNvPr id="148" name="Picture 17"/>
          <p:cNvPicPr>
            <a:picLocks noChangeAspect="1" noChangeArrowheads="1"/>
          </p:cNvPicPr>
          <p:nvPr/>
        </p:nvPicPr>
        <p:blipFill rotWithShape="1"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27406619" y="8194453"/>
            <a:ext cx="5544000" cy="418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内容占位符 5"/>
          <p:cNvSpPr txBox="1">
            <a:spLocks/>
          </p:cNvSpPr>
          <p:nvPr/>
        </p:nvSpPr>
        <p:spPr bwMode="auto">
          <a:xfrm>
            <a:off x="16460787" y="6970317"/>
            <a:ext cx="16406340" cy="12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sz="4400" kern="0" dirty="0"/>
              <a:t>Performance analysis</a:t>
            </a:r>
          </a:p>
        </p:txBody>
      </p:sp>
      <p:sp>
        <p:nvSpPr>
          <p:cNvPr id="150" name="TextBox 19"/>
          <p:cNvSpPr txBox="1"/>
          <p:nvPr/>
        </p:nvSpPr>
        <p:spPr>
          <a:xfrm>
            <a:off x="16650409" y="12442925"/>
            <a:ext cx="6723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PCC </a:t>
            </a:r>
            <a:r>
              <a:rPr lang="en-US" altLang="zh-CN" sz="3600" dirty="0"/>
              <a:t>: </a:t>
            </a:r>
            <a:r>
              <a:rPr lang="en-US" altLang="zh-CN" sz="3600" dirty="0" smtClean="0">
                <a:solidFill>
                  <a:srgbClr val="FF0000"/>
                </a:solidFill>
              </a:rPr>
              <a:t>0.9251  </a:t>
            </a:r>
            <a:r>
              <a:rPr lang="en-US" altLang="zh-CN" sz="3600" dirty="0"/>
              <a:t>MSE : </a:t>
            </a:r>
            <a:r>
              <a:rPr lang="en-US" altLang="zh-CN" sz="3600" dirty="0" smtClean="0">
                <a:solidFill>
                  <a:srgbClr val="FF0000"/>
                </a:solidFill>
              </a:rPr>
              <a:t>0.0536</a:t>
            </a:r>
            <a:endParaRPr lang="zh-CN" altLang="en-US" sz="3600" dirty="0" smtClean="0">
              <a:solidFill>
                <a:srgbClr val="FF0000"/>
              </a:solidFill>
            </a:endParaRPr>
          </a:p>
          <a:p>
            <a:r>
              <a:rPr lang="en-US" altLang="zh-CN" sz="3600" dirty="0" smtClean="0"/>
              <a:t>Performance is improved, even better in low motion scenario.</a:t>
            </a:r>
          </a:p>
        </p:txBody>
      </p:sp>
      <p:grpSp>
        <p:nvGrpSpPr>
          <p:cNvPr id="151" name="组合 150"/>
          <p:cNvGrpSpPr>
            <a:grpSpLocks noChangeAspect="1"/>
          </p:cNvGrpSpPr>
          <p:nvPr/>
        </p:nvGrpSpPr>
        <p:grpSpPr>
          <a:xfrm>
            <a:off x="22005401" y="8050436"/>
            <a:ext cx="5707689" cy="4464000"/>
            <a:chOff x="467544" y="1844824"/>
            <a:chExt cx="2610296" cy="2340000"/>
          </a:xfrm>
        </p:grpSpPr>
        <p:pic>
          <p:nvPicPr>
            <p:cNvPr id="152" name="Picture 4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53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20"/>
          <p:cNvSpPr txBox="1"/>
          <p:nvPr/>
        </p:nvSpPr>
        <p:spPr>
          <a:xfrm>
            <a:off x="22761844" y="12366849"/>
            <a:ext cx="5796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36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UCSD Model</a:t>
            </a:r>
          </a:p>
          <a:p>
            <a:r>
              <a:rPr lang="en-US" altLang="zh-CN" sz="36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</a:t>
            </a:r>
            <a:r>
              <a:rPr lang="en-US" altLang="zh-CN" sz="36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d by UCSD</a:t>
            </a:r>
            <a:r>
              <a:rPr lang="en-US" altLang="zh-CN" sz="36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)</a:t>
            </a:r>
            <a:endParaRPr lang="en-US" altLang="zh-CN" sz="3600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36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3600" kern="0" dirty="0">
                <a:ea typeface="+mn-ea"/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3600" kern="0" dirty="0">
                <a:ea typeface="+mn-ea"/>
                <a:cs typeface="Calibri" panose="020F0502020204030204" pitchFamily="34" charset="0"/>
              </a:rPr>
              <a:t>MSE : 0.082</a:t>
            </a:r>
            <a:endParaRPr lang="zh-CN" altLang="en-US" sz="3600" kern="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55" name="TextBox 19"/>
          <p:cNvSpPr txBox="1"/>
          <p:nvPr/>
        </p:nvSpPr>
        <p:spPr>
          <a:xfrm>
            <a:off x="28342121" y="12366849"/>
            <a:ext cx="4536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Our </a:t>
            </a:r>
            <a:r>
              <a:rPr lang="en-US" altLang="zh-CN" sz="36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</a:t>
            </a:r>
          </a:p>
          <a:p>
            <a:r>
              <a:rPr lang="en-US" altLang="zh-CN" sz="36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36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36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36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36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36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36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36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6820827" y="7627747"/>
            <a:ext cx="5472000" cy="646331"/>
          </a:xfrm>
          <a:prstGeom prst="rect">
            <a:avLst/>
          </a:prstGeom>
          <a:solidFill>
            <a:srgbClr val="FFA89F"/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Performance of BUPT Model</a:t>
            </a:r>
            <a:endParaRPr lang="zh-CN" altLang="en-US" sz="36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23878443" y="7546381"/>
            <a:ext cx="7488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Performance Validation of UCSD Model</a:t>
            </a:r>
            <a:endParaRPr lang="zh-CN" altLang="en-US" sz="3600" dirty="0"/>
          </a:p>
        </p:txBody>
      </p:sp>
      <p:pic>
        <p:nvPicPr>
          <p:cNvPr id="158" name="Picture 18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251" y="8042136"/>
            <a:ext cx="5978724" cy="448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文本框 158"/>
          <p:cNvSpPr txBox="1"/>
          <p:nvPr/>
        </p:nvSpPr>
        <p:spPr>
          <a:xfrm>
            <a:off x="100437" y="36454215"/>
            <a:ext cx="750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2"/>
                </a:solidFill>
              </a:rPr>
              <a:t>*</a:t>
            </a:r>
            <a:r>
              <a:rPr lang="en-US" altLang="zh-CN" sz="3600" dirty="0"/>
              <a:t>Strong </a:t>
            </a:r>
            <a:r>
              <a:rPr lang="en-US" altLang="zh-CN" sz="3600" dirty="0" smtClean="0"/>
              <a:t>correlation when value &lt;0.05</a:t>
            </a:r>
            <a:endParaRPr lang="zh-CN" altLang="en-US" sz="3600" dirty="0"/>
          </a:p>
        </p:txBody>
      </p:sp>
      <p:sp>
        <p:nvSpPr>
          <p:cNvPr id="160" name="Szövegdoboz 2"/>
          <p:cNvSpPr txBox="1">
            <a:spLocks noChangeArrowheads="1"/>
          </p:cNvSpPr>
          <p:nvPr/>
        </p:nvSpPr>
        <p:spPr bwMode="auto">
          <a:xfrm>
            <a:off x="17109946" y="35954014"/>
            <a:ext cx="6335617" cy="53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 dirty="0" smtClean="0"/>
              <a:t>Performance analysis</a:t>
            </a:r>
            <a:endParaRPr lang="en-US" altLang="zh-CN" sz="4800" b="1" dirty="0"/>
          </a:p>
        </p:txBody>
      </p:sp>
    </p:spTree>
    <p:extLst>
      <p:ext uri="{BB962C8B-B14F-4D97-AF65-F5344CB8AC3E}">
        <p14:creationId xmlns:p14="http://schemas.microsoft.com/office/powerpoint/2010/main" val="29869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-158693" y="0"/>
            <a:ext cx="33037304" cy="43895963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>
              <a:defRPr/>
            </a:pPr>
            <a:endParaRPr lang="en-US" altLang="zh-CN" sz="2000" b="1" dirty="0">
              <a:solidFill>
                <a:prstClr val="black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559399" y="3225901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200" b="1" dirty="0">
                <a:solidFill>
                  <a:srgbClr val="0070C0"/>
                </a:solidFill>
              </a:rPr>
              <a:t>DASH User Experience Improvement Study</a:t>
            </a:r>
          </a:p>
          <a:p>
            <a:pPr algn="ctr" defTabSz="63595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000000"/>
                </a:solidFill>
              </a:rPr>
              <a:t>Lin Qi, Shen </a:t>
            </a:r>
            <a:r>
              <a:rPr lang="en-US" altLang="zh-CN" sz="4800" b="1" dirty="0" err="1">
                <a:solidFill>
                  <a:srgbClr val="000000"/>
                </a:solidFill>
              </a:rPr>
              <a:t>Hui</a:t>
            </a:r>
            <a:r>
              <a:rPr lang="en-US" altLang="zh-CN" sz="4800" b="1" dirty="0">
                <a:solidFill>
                  <a:srgbClr val="000000"/>
                </a:solidFill>
              </a:rPr>
              <a:t>, Li </a:t>
            </a:r>
            <a:r>
              <a:rPr lang="en-US" altLang="zh-CN" sz="4800" b="1" dirty="0" err="1">
                <a:solidFill>
                  <a:srgbClr val="000000"/>
                </a:solidFill>
              </a:rPr>
              <a:t>Yuchen</a:t>
            </a:r>
            <a:r>
              <a:rPr lang="en-US" altLang="zh-CN" sz="4800" b="1" dirty="0">
                <a:solidFill>
                  <a:srgbClr val="000000"/>
                </a:solidFill>
              </a:rPr>
              <a:t>, and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</a:rPr>
              <a:t>Beijing university of Posts and Telecommunications, China</a:t>
            </a:r>
          </a:p>
          <a:p>
            <a:pPr algn="ctr" defTabSz="63595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Joint Research 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" name="Szövegdoboz 2"/>
          <p:cNvSpPr txBox="1">
            <a:spLocks noChangeArrowheads="1"/>
          </p:cNvSpPr>
          <p:nvPr/>
        </p:nvSpPr>
        <p:spPr bwMode="auto">
          <a:xfrm>
            <a:off x="16741014" y="14927686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algn="just" defTabSz="6362473" eaLnBrk="1" hangingPunct="1">
              <a:lnSpc>
                <a:spcPts val="4500"/>
              </a:lnSpc>
              <a:spcAft>
                <a:spcPts val="1829"/>
              </a:spcAft>
              <a:buFont typeface="Arial" pitchFamily="34" charset="0"/>
              <a:buChar char="•"/>
              <a:defRPr/>
            </a:pPr>
            <a:r>
              <a:rPr lang="en-US" altLang="zh-CN" sz="4400" dirty="0" smtClean="0">
                <a:solidFill>
                  <a:prstClr val="black"/>
                </a:solidFill>
                <a:latin typeface="Calibri" pitchFamily="34" charset="0"/>
              </a:rPr>
              <a:t>2 typical scenario</a:t>
            </a:r>
          </a:p>
          <a:p>
            <a:pPr marL="963612" lvl="1" indent="-742950" algn="just" defTabSz="6362473" eaLnBrk="1" hangingPunct="1">
              <a:lnSpc>
                <a:spcPts val="4500"/>
              </a:lnSpc>
              <a:spcAft>
                <a:spcPts val="1829"/>
              </a:spcAft>
              <a:buFont typeface="+mj-lt"/>
              <a:buAutoNum type="alphaLcParenR"/>
              <a:defRPr/>
            </a:pPr>
            <a:r>
              <a:rPr lang="en-US" altLang="zh-CN" sz="4400" dirty="0" smtClean="0">
                <a:solidFill>
                  <a:prstClr val="black"/>
                </a:solidFill>
                <a:latin typeface="Calibri" pitchFamily="34" charset="0"/>
              </a:rPr>
              <a:t>Long-term variation within wide range—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</a:rPr>
              <a:t>response quickly</a:t>
            </a:r>
            <a:endParaRPr lang="en-US" altLang="zh-CN" sz="4400" dirty="0" smtClean="0">
              <a:solidFill>
                <a:prstClr val="black"/>
              </a:solidFill>
              <a:latin typeface="Calibri" pitchFamily="34" charset="0"/>
            </a:endParaRPr>
          </a:p>
          <a:p>
            <a:pPr marL="963612" lvl="1" indent="-742950" algn="just" defTabSz="6362473" eaLnBrk="1" hangingPunct="1">
              <a:lnSpc>
                <a:spcPts val="4500"/>
              </a:lnSpc>
              <a:spcAft>
                <a:spcPts val="1829"/>
              </a:spcAft>
              <a:buFont typeface="+mj-lt"/>
              <a:buAutoNum type="alphaLcParenR"/>
              <a:defRPr/>
            </a:pPr>
            <a:r>
              <a:rPr lang="en-US" altLang="zh-CN" sz="4400" dirty="0" smtClean="0">
                <a:solidFill>
                  <a:prstClr val="black"/>
                </a:solidFill>
                <a:latin typeface="Calibri" pitchFamily="34" charset="0"/>
              </a:rPr>
              <a:t>Short-term fluctuation within narrow band—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</a:rPr>
              <a:t>keep stable</a:t>
            </a:r>
            <a:endParaRPr lang="en-US" altLang="zh-CN" sz="4400" dirty="0">
              <a:solidFill>
                <a:prstClr val="black"/>
              </a:solidFill>
              <a:latin typeface="Calibri" pitchFamily="34" charset="0"/>
            </a:endParaRPr>
          </a:p>
          <a:p>
            <a:pPr algn="just" defTabSz="4389486" eaLnBrk="1" hangingPunct="1">
              <a:lnSpc>
                <a:spcPts val="5338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4" name="Lekerekített téglalap 9"/>
          <p:cNvSpPr/>
          <p:nvPr/>
        </p:nvSpPr>
        <p:spPr>
          <a:xfrm>
            <a:off x="18233061" y="13409668"/>
            <a:ext cx="12673012" cy="14028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>
              <a:defRPr/>
            </a:pPr>
            <a:r>
              <a:rPr lang="en-US" altLang="zh-CN" sz="6000" b="1" dirty="0">
                <a:solidFill>
                  <a:srgbClr val="FFFFFF"/>
                </a:solidFill>
              </a:rPr>
              <a:t>Bandwidth estimation</a:t>
            </a:r>
          </a:p>
        </p:txBody>
      </p:sp>
      <p:sp>
        <p:nvSpPr>
          <p:cNvPr id="165" name="Lekerekített téglalap 9"/>
          <p:cNvSpPr/>
          <p:nvPr/>
        </p:nvSpPr>
        <p:spPr>
          <a:xfrm>
            <a:off x="17302118" y="32245125"/>
            <a:ext cx="14428875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>
              <a:defRPr/>
            </a:pPr>
            <a:r>
              <a:rPr lang="en-US" altLang="zh-CN" sz="6600" dirty="0">
                <a:solidFill>
                  <a:srgbClr val="FFFFFF"/>
                </a:solidFill>
              </a:rPr>
              <a:t>Multi-users in DASH</a:t>
            </a:r>
            <a:endParaRPr lang="en-US" altLang="zh-CN" sz="6000" dirty="0">
              <a:solidFill>
                <a:srgbClr val="FFFFFF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7549728" y="24141222"/>
            <a:ext cx="108388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black"/>
                </a:solidFill>
              </a:rPr>
              <a:t>Figure 2. Bandwidth estimation for scenario 1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17943464" y="31668353"/>
            <a:ext cx="103202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black"/>
                </a:solidFill>
              </a:rPr>
              <a:t>Figure 3. Bandwidth estimation for scenario 2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168" name="Szövegdoboz 2"/>
          <p:cNvSpPr txBox="1">
            <a:spLocks noChangeArrowheads="1"/>
          </p:cNvSpPr>
          <p:nvPr/>
        </p:nvSpPr>
        <p:spPr bwMode="auto">
          <a:xfrm>
            <a:off x="17173474" y="33685285"/>
            <a:ext cx="15705137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algn="just" defTabSz="6361113" fontAlgn="base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000" dirty="0">
                <a:solidFill>
                  <a:prstClr val="black"/>
                </a:solidFill>
              </a:rPr>
              <a:t>Analyze different bitrate adaptation algorithms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6753464" y="40696505"/>
            <a:ext cx="8404377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black"/>
                </a:solidFill>
              </a:rPr>
              <a:t>User = 2, smooth window size = 1</a:t>
            </a:r>
          </a:p>
          <a:p>
            <a:pPr algn="ctr"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2D050"/>
                </a:solidFill>
              </a:rPr>
              <a:t>Unfairness = 545.9; Utilization = 0.819</a:t>
            </a:r>
          </a:p>
          <a:p>
            <a:pPr algn="ctr" defTabSz="4389438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3733595" y="40714774"/>
            <a:ext cx="898456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black"/>
                </a:solidFill>
              </a:rPr>
              <a:t>User = 2, smooth window size = 15</a:t>
            </a:r>
          </a:p>
          <a:p>
            <a:pPr algn="ctr"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2D050"/>
                </a:solidFill>
              </a:rPr>
              <a:t>Unfairness = 784.3; Utilization = 0.712</a:t>
            </a:r>
            <a:endParaRPr lang="zh-CN" altLang="en-US" sz="2800" b="1" dirty="0">
              <a:solidFill>
                <a:srgbClr val="92D050"/>
              </a:solidFill>
            </a:endParaRPr>
          </a:p>
          <a:p>
            <a:pPr algn="ctr" defTabSz="4389438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prstClr val="black"/>
              </a:solidFill>
            </a:endParaRPr>
          </a:p>
        </p:txBody>
      </p:sp>
      <p:pic>
        <p:nvPicPr>
          <p:cNvPr id="171" name="图片 1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1318" y="34981429"/>
            <a:ext cx="8063437" cy="5621329"/>
          </a:xfrm>
          <a:prstGeom prst="rect">
            <a:avLst/>
          </a:prstGeom>
        </p:spPr>
      </p:pic>
      <p:pic>
        <p:nvPicPr>
          <p:cNvPr id="172" name="图片 1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22942" y="35053437"/>
            <a:ext cx="7928238" cy="558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b="1" dirty="0">
                    <a:solidFill>
                      <a:prstClr val="black"/>
                    </a:solidFill>
                  </a:rPr>
                  <a:t>1.Bandwidth change pattern detect:</a:t>
                </a:r>
              </a:p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3600" dirty="0">
                  <a:solidFill>
                    <a:prstClr val="black"/>
                  </a:solidFill>
                </a:endParaRPr>
              </a:p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3600" dirty="0">
                    <a:solidFill>
                      <a:prstClr val="black"/>
                    </a:solidFill>
                  </a:rPr>
                  <a:t>:standard variation and average of last n segments’ throughput</a:t>
                </a:r>
                <a:endParaRPr lang="zh-CN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  <a:blipFill rotWithShape="0">
                <a:blip r:embed="rId8"/>
                <a:stretch>
                  <a:fillRect l="-3758" t="-1706" r="-4832" b="-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图片 1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52521" y="17222523"/>
            <a:ext cx="10538768" cy="6912395"/>
          </a:xfrm>
          <a:prstGeom prst="rect">
            <a:avLst/>
          </a:prstGeom>
        </p:spPr>
      </p:pic>
      <p:pic>
        <p:nvPicPr>
          <p:cNvPr id="175" name="图片 1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02118" y="24664442"/>
            <a:ext cx="10720251" cy="6925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/>
              <p:cNvSpPr txBox="1"/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b="1" dirty="0">
                    <a:solidFill>
                      <a:prstClr val="black"/>
                    </a:solidFill>
                  </a:rPr>
                  <a:t>2.Bandwidth estimate:</a:t>
                </a:r>
              </a:p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𝑩𝑾</m:t>
                          </m:r>
                        </m:e>
                        <m:sub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d>
                            <m:dPr>
                              <m:ctrlP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3600" b="1" dirty="0">
                  <a:solidFill>
                    <a:prstClr val="black"/>
                  </a:solidFill>
                </a:endParaRPr>
              </a:p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  <a:blipFill rotWithShape="0">
                <a:blip r:embed="rId11"/>
                <a:stretch>
                  <a:fillRect l="-3636" t="-1615" r="-130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Lekerekített téglalap 9"/>
          <p:cNvSpPr/>
          <p:nvPr/>
        </p:nvSpPr>
        <p:spPr>
          <a:xfrm>
            <a:off x="4582858" y="6394253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Summary</a:t>
            </a:r>
            <a:r>
              <a:rPr lang="en-US" altLang="zh-CN" sz="60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" name="Szövegdoboz 2"/>
          <p:cNvSpPr txBox="1">
            <a:spLocks noChangeArrowheads="1"/>
          </p:cNvSpPr>
          <p:nvPr/>
        </p:nvSpPr>
        <p:spPr bwMode="auto">
          <a:xfrm>
            <a:off x="274320" y="7718467"/>
            <a:ext cx="15682411" cy="6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571500" indent="-571500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zh-CN" sz="3600" kern="0" dirty="0" err="1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QoE</a:t>
            </a:r>
            <a:r>
              <a:rPr lang="en-US" altLang="zh-CN" sz="36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-based bitrate adaptation algorithm in DASH service</a:t>
            </a:r>
          </a:p>
          <a:p>
            <a:pPr marL="1296000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36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Predict stall duration and probability</a:t>
            </a:r>
          </a:p>
          <a:p>
            <a:pPr marL="1296000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36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Utilize a real-time </a:t>
            </a:r>
            <a:r>
              <a:rPr lang="en-US" altLang="zh-CN" sz="3600" kern="0" dirty="0" err="1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QoE</a:t>
            </a:r>
            <a:r>
              <a:rPr lang="en-US" altLang="zh-CN" sz="36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model with stall prediction in bitrate adaptation algorithm</a:t>
            </a:r>
          </a:p>
          <a:p>
            <a:pPr marL="1296000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36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Select bitrate level to maximize user experience</a:t>
            </a:r>
          </a:p>
          <a:p>
            <a:pPr marL="571500" lvl="1" indent="-571500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zh-CN" sz="36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bandwidth estimation in DASH service</a:t>
            </a:r>
          </a:p>
          <a:p>
            <a:pPr marL="1653187" lvl="2" indent="-571500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 pitchFamily="34" charset="0"/>
              <a:buChar char="─"/>
            </a:pPr>
            <a:r>
              <a:rPr lang="en-US" altLang="zh-CN" sz="36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Consider 2 typical bandwidth variation scenarios</a:t>
            </a:r>
          </a:p>
          <a:p>
            <a:pPr marL="1653187" lvl="2" indent="-571500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 pitchFamily="34" charset="0"/>
              <a:buChar char="─"/>
            </a:pPr>
            <a:r>
              <a:rPr lang="en-US" altLang="zh-CN" sz="3600" kern="0" dirty="0" smtClean="0">
                <a:solidFill>
                  <a:srgbClr val="1F497D">
                    <a:lumMod val="60000"/>
                    <a:lumOff val="40000"/>
                  </a:srgbClr>
                </a:solidFill>
                <a:ea typeface="宋体"/>
                <a:cs typeface="Calibri" panose="020F0502020204030204" pitchFamily="34" charset="0"/>
              </a:rPr>
              <a:t>Response </a:t>
            </a:r>
            <a:r>
              <a:rPr lang="en-US" altLang="zh-CN" sz="36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quickly for long-term variation and </a:t>
            </a:r>
            <a:r>
              <a:rPr lang="en-US" altLang="zh-CN" sz="3600" kern="0" dirty="0" smtClean="0">
                <a:solidFill>
                  <a:srgbClr val="1F497D">
                    <a:lumMod val="60000"/>
                    <a:lumOff val="40000"/>
                  </a:srgbClr>
                </a:solidFill>
                <a:ea typeface="宋体"/>
                <a:cs typeface="Calibri" panose="020F0502020204030204" pitchFamily="34" charset="0"/>
              </a:rPr>
              <a:t>keep stable </a:t>
            </a:r>
            <a:r>
              <a:rPr lang="en-US" altLang="zh-CN" sz="36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for short-term fluctuation</a:t>
            </a:r>
            <a:endParaRPr lang="en-US" altLang="zh-CN" sz="36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571500" lvl="1" indent="-571500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zh-CN" sz="36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on the performance of bitrate adaptation for multi-user DASH(on going)</a:t>
            </a:r>
          </a:p>
        </p:txBody>
      </p:sp>
      <p:sp>
        <p:nvSpPr>
          <p:cNvPr id="24" name="Lekerekített téglalap 9"/>
          <p:cNvSpPr/>
          <p:nvPr/>
        </p:nvSpPr>
        <p:spPr>
          <a:xfrm>
            <a:off x="1987575" y="13992418"/>
            <a:ext cx="12673012" cy="14028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>
              <a:defRPr/>
            </a:pPr>
            <a:r>
              <a:rPr lang="en-US" altLang="zh-CN" sz="6000" b="1" dirty="0">
                <a:solidFill>
                  <a:srgbClr val="FFFFFF"/>
                </a:solidFill>
              </a:rPr>
              <a:t>Stall prediction of DASH service</a:t>
            </a:r>
          </a:p>
        </p:txBody>
      </p:sp>
      <p:sp>
        <p:nvSpPr>
          <p:cNvPr id="25" name="文本框 8"/>
          <p:cNvSpPr txBox="1"/>
          <p:nvPr/>
        </p:nvSpPr>
        <p:spPr>
          <a:xfrm>
            <a:off x="403003" y="15539269"/>
            <a:ext cx="1418082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389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black"/>
                </a:solidFill>
              </a:rPr>
              <a:t>Segment size (bytes) obeys Gaussian Distribution</a:t>
            </a:r>
            <a:r>
              <a:rPr lang="en-US" altLang="zh-CN" sz="3600" baseline="30000" dirty="0">
                <a:solidFill>
                  <a:prstClr val="black"/>
                </a:solidFill>
              </a:rPr>
              <a:t> [1]</a:t>
            </a:r>
          </a:p>
          <a:p>
            <a:pPr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prstClr val="black"/>
                </a:solidFill>
              </a:rPr>
              <a:t>  </a:t>
            </a:r>
          </a:p>
          <a:p>
            <a:pPr defTabSz="4389438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prstClr val="black"/>
              </a:solidFill>
            </a:endParaRPr>
          </a:p>
          <a:p>
            <a:pPr marL="285750" indent="-285750" defTabSz="4389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black"/>
                </a:solidFill>
              </a:rPr>
              <a:t>Stall probability</a:t>
            </a:r>
          </a:p>
          <a:p>
            <a:pPr defTabSz="4389438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prstClr val="black"/>
              </a:solidFill>
            </a:endParaRPr>
          </a:p>
          <a:p>
            <a:pPr defTabSz="4389438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prstClr val="black"/>
              </a:solidFill>
            </a:endParaRPr>
          </a:p>
          <a:p>
            <a:pPr defTabSz="4389438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prstClr val="black"/>
              </a:solidFill>
            </a:endParaRPr>
          </a:p>
          <a:p>
            <a:pPr defTabSz="4389438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prstClr val="black"/>
              </a:solidFill>
            </a:endParaRPr>
          </a:p>
          <a:p>
            <a:pPr defTabSz="4389438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prstClr val="black"/>
              </a:solidFill>
            </a:endParaRPr>
          </a:p>
          <a:p>
            <a:pPr defTabSz="4389438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prstClr val="black"/>
              </a:solidFill>
            </a:endParaRPr>
          </a:p>
          <a:p>
            <a:pPr defTabSz="4389438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prstClr val="black"/>
              </a:solidFill>
            </a:endParaRPr>
          </a:p>
          <a:p>
            <a:pPr marL="285750" indent="-285750" defTabSz="4389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black"/>
                </a:solidFill>
              </a:rPr>
              <a:t>Stall duration</a:t>
            </a:r>
          </a:p>
          <a:p>
            <a:pPr marL="285750" indent="-285750" defTabSz="4389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prstClr val="black"/>
              </a:solidFill>
            </a:endParaRPr>
          </a:p>
          <a:p>
            <a:pPr marL="285750" indent="-285750" defTabSz="4389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prstClr val="black"/>
              </a:solidFill>
            </a:endParaRPr>
          </a:p>
          <a:p>
            <a:pPr marL="285750" indent="-285750" defTabSz="4389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prstClr val="black"/>
              </a:solidFill>
            </a:endParaRPr>
          </a:p>
          <a:p>
            <a:pPr marL="285750" indent="-285750" defTabSz="43894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black"/>
                </a:solidFill>
              </a:rPr>
              <a:t>Predict real-time </a:t>
            </a:r>
            <a:r>
              <a:rPr lang="en-US" altLang="zh-CN" sz="3600" dirty="0" err="1">
                <a:solidFill>
                  <a:prstClr val="black"/>
                </a:solidFill>
              </a:rPr>
              <a:t>QoE</a:t>
            </a:r>
            <a:r>
              <a:rPr lang="en-US" altLang="zh-CN" sz="3600" dirty="0">
                <a:solidFill>
                  <a:prstClr val="black"/>
                </a:solidFill>
              </a:rPr>
              <a:t> impairment [2]due to stall via  (1)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1848868" y="16403365"/>
          <a:ext cx="8842979" cy="888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12" imgW="2590560" imgH="228600" progId="Equation.3">
                  <p:embed/>
                </p:oleObj>
              </mc:Choice>
              <mc:Fallback>
                <p:oleObj name="公式" r:id="rId12" imgW="2590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48868" y="16403365"/>
                        <a:ext cx="8842979" cy="888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1627139" y="24540268"/>
          <a:ext cx="12956691" cy="97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4" imgW="3682800" imgH="266400" progId="Equation.DSMT4">
                  <p:embed/>
                </p:oleObj>
              </mc:Choice>
              <mc:Fallback>
                <p:oleObj name="Equation" r:id="rId14" imgW="3682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27139" y="24540268"/>
                        <a:ext cx="12956691" cy="97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6"/>
          <a:srcRect b="28731"/>
          <a:stretch/>
        </p:blipFill>
        <p:spPr>
          <a:xfrm>
            <a:off x="1927774" y="17699509"/>
            <a:ext cx="7980285" cy="3926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3"/>
              <p:cNvSpPr txBox="1"/>
              <p:nvPr/>
            </p:nvSpPr>
            <p:spPr>
              <a:xfrm>
                <a:off x="10801858" y="17557900"/>
                <a:ext cx="5719657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3600" dirty="0">
                    <a:solidFill>
                      <a:prstClr val="black"/>
                    </a:solidFill>
                  </a:rPr>
                  <a:t> : playback threshold</a:t>
                </a:r>
              </a:p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zh-CN" alt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3600" dirty="0">
                    <a:solidFill>
                      <a:prstClr val="black"/>
                    </a:solidFill>
                  </a:rPr>
                  <a:t> : duration of a segment</a:t>
                </a:r>
              </a:p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3600" dirty="0">
                    <a:solidFill>
                      <a:prstClr val="black"/>
                    </a:solidFill>
                  </a:rPr>
                  <a:t> : bit-rate of level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3600" dirty="0">
                  <a:solidFill>
                    <a:prstClr val="black"/>
                  </a:solidFill>
                </a:endParaRPr>
              </a:p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858" y="17557900"/>
                <a:ext cx="5719657" cy="2369880"/>
              </a:xfrm>
              <a:prstGeom prst="rect">
                <a:avLst/>
              </a:prstGeom>
              <a:blipFill rotWithShape="0">
                <a:blip r:embed="rId17"/>
                <a:stretch>
                  <a:fillRect t="-3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12"/>
              <p:cNvSpPr txBox="1"/>
              <p:nvPr/>
            </p:nvSpPr>
            <p:spPr>
              <a:xfrm>
                <a:off x="10750350" y="19355693"/>
                <a:ext cx="5719657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>
                    <a:solidFill>
                      <a:prstClr val="black"/>
                    </a:solidFill>
                  </a:rPr>
                  <a:t>: estimated bandwidth</a:t>
                </a:r>
              </a:p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𝐵𝑢𝑓𝑓𝑒𝑟</m:t>
                    </m:r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>
                    <a:solidFill>
                      <a:prstClr val="black"/>
                    </a:solidFill>
                  </a:rPr>
                  <a:t> : current buffer of client</a:t>
                </a:r>
              </a:p>
              <a:p>
                <a:pPr defTabSz="4389438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50" y="19355693"/>
                <a:ext cx="5719657" cy="2923877"/>
              </a:xfrm>
              <a:prstGeom prst="rect">
                <a:avLst/>
              </a:prstGeom>
              <a:blipFill rotWithShape="0">
                <a:blip r:embed="rId18"/>
                <a:stretch>
                  <a:fillRect l="-3305" t="-3125" r="-3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339107" y="22279570"/>
            <a:ext cx="14617624" cy="1659044"/>
            <a:chOff x="1638705" y="23725977"/>
            <a:chExt cx="12517826" cy="1558585"/>
          </a:xfrm>
        </p:grpSpPr>
        <p:graphicFrame>
          <p:nvGraphicFramePr>
            <p:cNvPr id="27" name="对象 26"/>
            <p:cNvGraphicFramePr>
              <a:graphicFrameLocks noChangeAspect="1"/>
            </p:cNvGraphicFramePr>
            <p:nvPr>
              <p:extLst/>
            </p:nvPr>
          </p:nvGraphicFramePr>
          <p:xfrm>
            <a:off x="1638705" y="23725977"/>
            <a:ext cx="10915111" cy="1558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19" imgW="3060360" imgH="482400" progId="Equation.DSMT4">
                    <p:embed/>
                  </p:oleObj>
                </mc:Choice>
                <mc:Fallback>
                  <p:oleObj name="Equation" r:id="rId19" imgW="30603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8705" y="23725977"/>
                          <a:ext cx="10915111" cy="155858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13096901" y="24134918"/>
              <a:ext cx="1059630" cy="7078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43894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prstClr val="black"/>
                  </a:solidFill>
                </a:rPr>
                <a:t>(1)</a:t>
              </a:r>
              <a:endParaRPr lang="zh-CN" altLang="en-US" sz="4000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0484123" y="17267461"/>
            <a:ext cx="6026867" cy="4691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269875" algn="ctr" defTabSz="8604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zh-CN" altLang="en-US" sz="3600" b="1" kern="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0995" y="25332357"/>
            <a:ext cx="15049672" cy="7454022"/>
            <a:chOff x="330995" y="25548381"/>
            <a:chExt cx="16684892" cy="10892088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95" y="25548381"/>
              <a:ext cx="12619942" cy="108920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2015612" y="25980429"/>
              <a:ext cx="5000275" cy="462747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43894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prstClr val="black"/>
                  </a:solidFill>
                </a:rPr>
                <a:t>Predicted Stall duration</a:t>
              </a:r>
            </a:p>
            <a:p>
              <a:pPr defTabSz="43894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 dirty="0">
                  <a:solidFill>
                    <a:prstClr val="black"/>
                  </a:solidFill>
                </a:rPr>
                <a:t>τ </a:t>
              </a:r>
              <a:r>
                <a:rPr lang="en-US" altLang="zh-CN" sz="3600" dirty="0">
                  <a:solidFill>
                    <a:prstClr val="black"/>
                  </a:solidFill>
                </a:rPr>
                <a:t>= 2s</a:t>
              </a:r>
            </a:p>
            <a:p>
              <a:pPr defTabSz="43894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 dirty="0" err="1">
                  <a:solidFill>
                    <a:prstClr val="black"/>
                  </a:solidFill>
                </a:rPr>
                <a:t>BW</a:t>
              </a:r>
              <a:r>
                <a:rPr lang="en-US" altLang="zh-CN" sz="3600" i="1" baseline="-25000" dirty="0" err="1">
                  <a:solidFill>
                    <a:prstClr val="black"/>
                  </a:solidFill>
                </a:rPr>
                <a:t>est</a:t>
              </a:r>
              <a:r>
                <a:rPr lang="en-US" altLang="zh-CN" sz="3600" dirty="0">
                  <a:solidFill>
                    <a:prstClr val="black"/>
                  </a:solidFill>
                </a:rPr>
                <a:t>=2Mbps</a:t>
              </a:r>
            </a:p>
            <a:p>
              <a:pPr defTabSz="43894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 dirty="0" err="1">
                  <a:solidFill>
                    <a:prstClr val="black"/>
                  </a:solidFill>
                </a:rPr>
                <a:t>b</a:t>
              </a:r>
              <a:r>
                <a:rPr lang="en-US" altLang="zh-CN" sz="3600" i="1" baseline="-25000" dirty="0" err="1">
                  <a:solidFill>
                    <a:prstClr val="black"/>
                  </a:solidFill>
                </a:rPr>
                <a:t>l</a:t>
              </a:r>
              <a:r>
                <a:rPr lang="en-US" altLang="zh-CN" sz="3600" dirty="0">
                  <a:solidFill>
                    <a:prstClr val="black"/>
                  </a:solidFill>
                </a:rPr>
                <a:t>=2Mbps</a:t>
              </a:r>
              <a:endParaRPr lang="zh-CN" altLang="en-US" sz="3600" dirty="0">
                <a:solidFill>
                  <a:prstClr val="black"/>
                </a:solidFill>
              </a:endParaRPr>
            </a:p>
          </p:txBody>
        </p:sp>
      </p:grpSp>
      <p:sp>
        <p:nvSpPr>
          <p:cNvPr id="39" name="Lekerekített téglalap 9"/>
          <p:cNvSpPr/>
          <p:nvPr/>
        </p:nvSpPr>
        <p:spPr>
          <a:xfrm>
            <a:off x="2185409" y="32821189"/>
            <a:ext cx="13198067" cy="14028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>
              <a:defRPr/>
            </a:pPr>
            <a:r>
              <a:rPr lang="en-US" altLang="zh-CN" sz="6000" b="1" dirty="0" err="1">
                <a:solidFill>
                  <a:srgbClr val="FFFFFF"/>
                </a:solidFill>
              </a:rPr>
              <a:t>QoE</a:t>
            </a:r>
            <a:r>
              <a:rPr lang="en-US" altLang="zh-CN" sz="6000" b="1" dirty="0">
                <a:solidFill>
                  <a:srgbClr val="FFFFFF"/>
                </a:solidFill>
              </a:rPr>
              <a:t>-based bitrate adaptation of DASH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/>
          </p:nvPr>
        </p:nvGraphicFramePr>
        <p:xfrm>
          <a:off x="886621" y="34333357"/>
          <a:ext cx="11253686" cy="900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23" imgW="6219808" imgH="5057822" progId="Visio.Drawing.15">
                  <p:embed/>
                </p:oleObj>
              </mc:Choice>
              <mc:Fallback>
                <p:oleObj name="Visio" r:id="rId23" imgW="6219808" imgH="505782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86621" y="34333357"/>
                        <a:ext cx="11253686" cy="9004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图表 40"/>
          <p:cNvGraphicFramePr>
            <a:graphicFrameLocks/>
          </p:cNvGraphicFramePr>
          <p:nvPr>
            <p:extLst/>
          </p:nvPr>
        </p:nvGraphicFramePr>
        <p:xfrm>
          <a:off x="16419517" y="6413577"/>
          <a:ext cx="10338414" cy="6996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9916" y="34675257"/>
            <a:ext cx="6155280" cy="39159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prstClr val="black"/>
                </a:solidFill>
              </a:rPr>
              <a:t>Select bitrate level </a:t>
            </a:r>
            <a:r>
              <a:rPr lang="en-US" altLang="zh-CN" sz="2800" i="1" dirty="0" err="1">
                <a:solidFill>
                  <a:srgbClr val="FF0000"/>
                </a:solidFill>
              </a:rPr>
              <a:t>l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selected</a:t>
            </a:r>
            <a:r>
              <a:rPr lang="en-US" altLang="zh-CN" sz="2800" i="1" dirty="0">
                <a:solidFill>
                  <a:srgbClr val="FF0000"/>
                </a:solidFill>
              </a:rPr>
              <a:t>(i)</a:t>
            </a:r>
            <a:r>
              <a:rPr lang="en-US" altLang="zh-CN" sz="2800" dirty="0">
                <a:solidFill>
                  <a:prstClr val="black"/>
                </a:solidFill>
              </a:rPr>
              <a:t> for  requesting segment </a:t>
            </a:r>
            <a:r>
              <a:rPr lang="en-US" altLang="zh-CN" sz="2800" i="1" dirty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prstClr val="black"/>
                </a:solidFill>
              </a:rPr>
              <a:t>, according to:</a:t>
            </a:r>
          </a:p>
          <a:p>
            <a:pPr marL="285750" indent="-285750" defTabSz="4389438"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Font typeface="Arial" panose="020B0604020202020204" pitchFamily="34" charset="0"/>
              <a:buChar char="−"/>
            </a:pPr>
            <a:r>
              <a:rPr lang="en-US" altLang="zh-CN" sz="2800" i="1" dirty="0" err="1">
                <a:solidFill>
                  <a:srgbClr val="FF0000"/>
                </a:solidFill>
              </a:rPr>
              <a:t>QoS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Net</a:t>
            </a:r>
            <a:r>
              <a:rPr lang="en-US" altLang="zh-CN" sz="2800" i="1" dirty="0">
                <a:solidFill>
                  <a:srgbClr val="FF0000"/>
                </a:solidFill>
              </a:rPr>
              <a:t>(i) </a:t>
            </a:r>
            <a:r>
              <a:rPr lang="en-US" altLang="zh-CN" sz="2800" i="1" dirty="0">
                <a:solidFill>
                  <a:prstClr val="black"/>
                </a:solidFill>
              </a:rPr>
              <a:t>: </a:t>
            </a:r>
            <a:r>
              <a:rPr lang="en-US" altLang="zh-CN" sz="2800" dirty="0">
                <a:solidFill>
                  <a:prstClr val="black"/>
                </a:solidFill>
              </a:rPr>
              <a:t>network condition;</a:t>
            </a:r>
          </a:p>
          <a:p>
            <a:pPr marL="285750" indent="-285750" defTabSz="4389438"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Font typeface="Arial" panose="020B0604020202020204" pitchFamily="34" charset="0"/>
              <a:buChar char="−"/>
            </a:pPr>
            <a:r>
              <a:rPr lang="en-US" altLang="zh-CN" sz="2800" i="1" dirty="0">
                <a:solidFill>
                  <a:srgbClr val="FF0000"/>
                </a:solidFill>
              </a:rPr>
              <a:t>S(i): </a:t>
            </a:r>
            <a:r>
              <a:rPr lang="en-US" altLang="zh-CN" sz="2800" dirty="0">
                <a:solidFill>
                  <a:prstClr val="black"/>
                </a:solidFill>
              </a:rPr>
              <a:t>DASH client state(buffer </a:t>
            </a:r>
            <a:r>
              <a:rPr lang="en-US" altLang="zh-CN" sz="2800" dirty="0" err="1">
                <a:solidFill>
                  <a:prstClr val="black"/>
                </a:solidFill>
              </a:rPr>
              <a:t>length.etc</a:t>
            </a:r>
            <a:r>
              <a:rPr lang="en-US" altLang="zh-CN" sz="2800" i="1" dirty="0">
                <a:solidFill>
                  <a:prstClr val="black"/>
                </a:solidFill>
              </a:rPr>
              <a:t>);</a:t>
            </a:r>
          </a:p>
          <a:p>
            <a:pPr marL="285750" indent="-285750" defTabSz="4389438"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Font typeface="Arial" panose="020B0604020202020204" pitchFamily="34" charset="0"/>
              <a:buChar char="−"/>
            </a:pPr>
            <a:r>
              <a:rPr lang="en-US" altLang="zh-CN" sz="2800" i="1" dirty="0">
                <a:solidFill>
                  <a:srgbClr val="FF0000"/>
                </a:solidFill>
              </a:rPr>
              <a:t>KPI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DASH</a:t>
            </a:r>
            <a:r>
              <a:rPr lang="en-US" altLang="zh-CN" sz="2800" i="1" dirty="0">
                <a:solidFill>
                  <a:srgbClr val="FF0000"/>
                </a:solidFill>
              </a:rPr>
              <a:t>(i-1): </a:t>
            </a:r>
            <a:r>
              <a:rPr lang="en-US" altLang="zh-CN" sz="2800" dirty="0">
                <a:solidFill>
                  <a:prstClr val="black"/>
                </a:solidFill>
              </a:rPr>
              <a:t>previous KPIs of DASH</a:t>
            </a:r>
            <a:r>
              <a:rPr lang="en-US" altLang="zh-CN" sz="2800" i="1" dirty="0">
                <a:solidFill>
                  <a:prstClr val="black"/>
                </a:solidFill>
              </a:rPr>
              <a:t>( stall, initial delay, level variation  etc.).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45963" y="7330357"/>
            <a:ext cx="5213855" cy="2553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prstClr val="black"/>
                </a:solidFill>
              </a:rPr>
              <a:t>Overall Optimization</a:t>
            </a:r>
            <a:r>
              <a:rPr lang="en-US" altLang="zh-CN" sz="3600" baseline="30000" dirty="0">
                <a:solidFill>
                  <a:prstClr val="black"/>
                </a:solidFill>
              </a:rPr>
              <a:t>[1] </a:t>
            </a:r>
            <a:r>
              <a:rPr lang="en-US" altLang="zh-CN" sz="3600" dirty="0">
                <a:solidFill>
                  <a:prstClr val="black"/>
                </a:solidFill>
              </a:rPr>
              <a:t>: theoretical upper bound under a given bandwidth variation scenario.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43463" y="34333357"/>
            <a:ext cx="12962609" cy="64633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FF0000"/>
                </a:solidFill>
              </a:rPr>
              <a:t>When bitrate adaptation is smoother, fairness and efficiency are less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44963" y="41514993"/>
            <a:ext cx="13953552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 dirty="0">
                <a:solidFill>
                  <a:prstClr val="black"/>
                </a:solidFill>
              </a:rPr>
              <a:t>Smooth window size</a:t>
            </a:r>
            <a:r>
              <a:rPr lang="en-US" altLang="zh-CN" sz="2800" dirty="0">
                <a:solidFill>
                  <a:prstClr val="black"/>
                </a:solidFill>
              </a:rPr>
              <a:t>: The number of segments which is involved in bandwidth estimation.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08259" y="42021370"/>
            <a:ext cx="1569774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prstClr val="black"/>
                </a:solidFill>
              </a:rPr>
              <a:t>[1] Dmitri </a:t>
            </a:r>
            <a:r>
              <a:rPr lang="en-US" altLang="zh-CN" sz="2800" dirty="0" err="1">
                <a:solidFill>
                  <a:prstClr val="black"/>
                </a:solidFill>
              </a:rPr>
              <a:t>Jarnikov</a:t>
            </a:r>
            <a:r>
              <a:rPr lang="en-US" altLang="zh-CN" sz="2800" dirty="0">
                <a:solidFill>
                  <a:prstClr val="black"/>
                </a:solidFill>
              </a:rPr>
              <a:t> et al, "Client intelligence for adaptive streaming solutions “, 2011.</a:t>
            </a:r>
          </a:p>
          <a:p>
            <a:pPr algn="just"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prstClr val="black"/>
                </a:solidFill>
              </a:rPr>
              <a:t>[2] Yao Liu et al,” User Experience Modeling for DASH Video” ,2013.</a:t>
            </a:r>
          </a:p>
          <a:p>
            <a:pPr algn="just" defTabSz="438943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prstClr val="black"/>
                </a:solidFill>
              </a:rPr>
              <a:t>[3] </a:t>
            </a:r>
            <a:r>
              <a:rPr lang="en-US" altLang="zh-CN" sz="2800" dirty="0" err="1">
                <a:solidFill>
                  <a:prstClr val="black"/>
                </a:solidFill>
              </a:rPr>
              <a:t>Dongeun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</a:rPr>
              <a:t>Suh</a:t>
            </a:r>
            <a:r>
              <a:rPr lang="en-US" altLang="zh-CN" sz="2800" dirty="0">
                <a:solidFill>
                  <a:prstClr val="black"/>
                </a:solidFill>
              </a:rPr>
              <a:t> et al, "</a:t>
            </a:r>
            <a:r>
              <a:rPr lang="en-US" altLang="zh-CN" sz="2800" dirty="0" err="1">
                <a:solidFill>
                  <a:prstClr val="black"/>
                </a:solidFill>
              </a:rPr>
              <a:t>QoE</a:t>
            </a:r>
            <a:r>
              <a:rPr lang="en-US" altLang="zh-CN" sz="2800" dirty="0">
                <a:solidFill>
                  <a:prstClr val="black"/>
                </a:solidFill>
              </a:rPr>
              <a:t>-enhanced Adaptation Algorithm over DASH for Multimedia Streaming" 2014.</a:t>
            </a:r>
          </a:p>
        </p:txBody>
      </p:sp>
    </p:spTree>
    <p:extLst>
      <p:ext uri="{BB962C8B-B14F-4D97-AF65-F5344CB8AC3E}">
        <p14:creationId xmlns:p14="http://schemas.microsoft.com/office/powerpoint/2010/main" val="33855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marL="269875" indent="-269875" defTabSz="860425" eaLnBrk="0" fontAlgn="base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000000"/>
          </a:buClr>
          <a:buSzPct val="100000"/>
          <a:buFontTx/>
          <a:buChar char="•"/>
          <a:defRPr sz="3600" b="1" kern="0" dirty="0" smtClean="0">
            <a:solidFill>
              <a:srgbClr val="000000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marL="1143000" indent="-1143000">
          <a:buFont typeface="Arial" pitchFamily="34" charset="0"/>
          <a:buChar char="•"/>
          <a:defRPr sz="3600" b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815</Words>
  <Application>Microsoft Office PowerPoint</Application>
  <PresentationFormat>自定义</PresentationFormat>
  <Paragraphs>202</Paragraphs>
  <Slides>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宋体</vt:lpstr>
      <vt:lpstr>Arial</vt:lpstr>
      <vt:lpstr>Calibri</vt:lpstr>
      <vt:lpstr>Cambria Math</vt:lpstr>
      <vt:lpstr>Times New Roman</vt:lpstr>
      <vt:lpstr>Office-téma</vt:lpstr>
      <vt:lpstr>公式</vt:lpstr>
      <vt:lpstr>Equation</vt:lpstr>
      <vt:lpstr>Visio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shen</dc:creator>
  <cp:lastModifiedBy>DELL</cp:lastModifiedBy>
  <cp:revision>2</cp:revision>
  <dcterms:created xsi:type="dcterms:W3CDTF">2014-11-15T02:42:29Z</dcterms:created>
  <dcterms:modified xsi:type="dcterms:W3CDTF">2014-11-15T07:59:30Z</dcterms:modified>
</cp:coreProperties>
</file>