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8"/>
  </p:notesMasterIdLst>
  <p:handoutMasterIdLst>
    <p:handoutMasterId r:id="rId9"/>
  </p:handoutMasterIdLst>
  <p:sldIdLst>
    <p:sldId id="422" r:id="rId2"/>
    <p:sldId id="503" r:id="rId3"/>
    <p:sldId id="504" r:id="rId4"/>
    <p:sldId id="505" r:id="rId5"/>
    <p:sldId id="506" r:id="rId6"/>
    <p:sldId id="435" r:id="rId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lnSpc>
        <a:spcPct val="70000"/>
      </a:lnSpc>
      <a:spcBef>
        <a:spcPct val="50000"/>
      </a:spcBef>
      <a:spcAft>
        <a:spcPct val="0"/>
      </a:spcAft>
      <a:buClr>
        <a:schemeClr val="tx1"/>
      </a:buClr>
      <a:buSzPct val="100000"/>
      <a:defRPr sz="2800"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lnSpc>
        <a:spcPct val="70000"/>
      </a:lnSpc>
      <a:spcBef>
        <a:spcPct val="50000"/>
      </a:spcBef>
      <a:spcAft>
        <a:spcPct val="0"/>
      </a:spcAft>
      <a:buClr>
        <a:schemeClr val="tx1"/>
      </a:buClr>
      <a:buSzPct val="100000"/>
      <a:defRPr sz="2800"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lnSpc>
        <a:spcPct val="70000"/>
      </a:lnSpc>
      <a:spcBef>
        <a:spcPct val="50000"/>
      </a:spcBef>
      <a:spcAft>
        <a:spcPct val="0"/>
      </a:spcAft>
      <a:buClr>
        <a:schemeClr val="tx1"/>
      </a:buClr>
      <a:buSzPct val="100000"/>
      <a:defRPr sz="2800"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lnSpc>
        <a:spcPct val="70000"/>
      </a:lnSpc>
      <a:spcBef>
        <a:spcPct val="50000"/>
      </a:spcBef>
      <a:spcAft>
        <a:spcPct val="0"/>
      </a:spcAft>
      <a:buClr>
        <a:schemeClr val="tx1"/>
      </a:buClr>
      <a:buSzPct val="100000"/>
      <a:defRPr sz="2800"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lnSpc>
        <a:spcPct val="70000"/>
      </a:lnSpc>
      <a:spcBef>
        <a:spcPct val="50000"/>
      </a:spcBef>
      <a:spcAft>
        <a:spcPct val="0"/>
      </a:spcAft>
      <a:buClr>
        <a:schemeClr val="tx1"/>
      </a:buClr>
      <a:buSzPct val="100000"/>
      <a:defRPr sz="2800"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99FF"/>
    <a:srgbClr val="0000FF"/>
    <a:srgbClr val="FF0000"/>
    <a:srgbClr val="FF6666"/>
    <a:srgbClr val="76923C"/>
    <a:srgbClr val="C2D69B"/>
    <a:srgbClr val="F2F2F2"/>
    <a:srgbClr val="200D8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22" autoAdjust="0"/>
    <p:restoredTop sz="92830" autoAdjust="0"/>
  </p:normalViewPr>
  <p:slideViewPr>
    <p:cSldViewPr>
      <p:cViewPr varScale="1">
        <p:scale>
          <a:sx n="98" d="100"/>
          <a:sy n="98" d="100"/>
        </p:scale>
        <p:origin x="-16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defRPr kumimoji="1" sz="1200" b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defRPr kumimoji="1" sz="1200" b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defRPr kumimoji="1" sz="1200" b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defRPr kumimoji="1" sz="1200" b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CCD368C6-F72B-45F8-82E6-2860F216E56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defRPr kumimoji="1" sz="1200" b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defRPr kumimoji="1" sz="1200" b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defRPr kumimoji="1" sz="1200" b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defRPr kumimoji="1" sz="1200" b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93029AB4-8249-4778-96AC-C2BEABD81D7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36127F1-25C9-4727-866E-D59468D1CCC1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A159532-F7A2-454B-9867-1D57BC5DB8FE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A159532-F7A2-454B-9867-1D57BC5DB8FE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A159532-F7A2-454B-9867-1D57BC5DB8FE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A159532-F7A2-454B-9867-1D57BC5DB8FE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ADC4028-DEF2-4CD3-933D-B1D69B44568F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9E4F9-A8B7-4FC7-8FBE-0B27F65A8DAC}" type="datetime1">
              <a:rPr lang="zh-CN" altLang="en-US"/>
              <a:pPr>
                <a:defRPr/>
              </a:pPr>
              <a:t>2014/5/4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4E7CB-5824-47C1-918F-565FA3F5F98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94F77-67A3-477F-966F-17FD16E759AE}" type="datetime1">
              <a:rPr lang="zh-CN" altLang="en-US"/>
              <a:pPr>
                <a:defRPr/>
              </a:pPr>
              <a:t>2014/5/4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C4764-6859-49A5-91EB-8955168FEE5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762000"/>
            <a:ext cx="2105025" cy="5403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762000"/>
            <a:ext cx="6167437" cy="5403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256C3-6A49-4936-B1FB-E08A3A453E3A}" type="datetime1">
              <a:rPr lang="zh-CN" altLang="en-US"/>
              <a:pPr>
                <a:defRPr/>
              </a:pPr>
              <a:t>2014/5/4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9CA1A-C7FB-42E5-8CA9-9A341710E9C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51300" y="762000"/>
            <a:ext cx="1063625" cy="515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4135437" cy="4752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412875"/>
            <a:ext cx="4137025" cy="4752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DEA5A-BE57-442A-A85D-ACE50F6EAC6B}" type="datetime1">
              <a:rPr lang="zh-CN" altLang="en-US"/>
              <a:pPr>
                <a:defRPr/>
              </a:pPr>
              <a:t>2014/5/4</a:t>
            </a:fld>
            <a:endParaRPr lang="en-US" altLang="zh-CN" sz="1800" dirty="0">
              <a:latin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50774-AA48-4DE0-928E-A48B3B5E3605}" type="slidenum">
              <a:rPr lang="zh-CN" altLang="en-US"/>
              <a:pPr>
                <a:defRPr/>
              </a:pPr>
              <a:t>‹#›</a:t>
            </a:fld>
            <a:endParaRPr lang="en-US" altLang="zh-CN" sz="1800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1C326-9D85-462C-9C9A-FD69503FF8D0}" type="datetime1">
              <a:rPr lang="zh-CN" altLang="en-US"/>
              <a:pPr>
                <a:defRPr/>
              </a:pPr>
              <a:t>2014/5/4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5CC0B-EC7B-4EC5-8B7D-AAFBEF56885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91927-DB41-45F8-BE03-6F73716E01F4}" type="datetime1">
              <a:rPr lang="zh-CN" altLang="en-US"/>
              <a:pPr>
                <a:defRPr/>
              </a:pPr>
              <a:t>2014/5/4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13383-17F4-424E-9513-A0956446C1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35437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412875"/>
            <a:ext cx="4137025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59F33-2379-4D6B-AE3F-4993F919EA92}" type="datetime1">
              <a:rPr lang="zh-CN" altLang="en-US"/>
              <a:pPr>
                <a:defRPr/>
              </a:pPr>
              <a:t>2014/5/4</a:t>
            </a:fld>
            <a:endParaRPr lang="en-US" altLang="zh-CN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50FBF-7325-4D24-A722-CAAA2387505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4D635-43F1-446D-96E3-22213F355EB3}" type="datetime1">
              <a:rPr lang="zh-CN" altLang="en-US"/>
              <a:pPr>
                <a:defRPr/>
              </a:pPr>
              <a:t>2014/5/4</a:t>
            </a:fld>
            <a:endParaRPr lang="en-US" altLang="zh-CN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7B31E-594E-4618-80C4-1E9ED35E783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7FE46-0BD5-4EFC-9590-4848BBB1E155}" type="datetime1">
              <a:rPr lang="zh-CN" altLang="en-US"/>
              <a:pPr>
                <a:defRPr/>
              </a:pPr>
              <a:t>2014/5/4</a:t>
            </a:fld>
            <a:endParaRPr lang="en-US" altLang="zh-CN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B406C-1C45-47B8-8876-64C3030B41C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EFF85-00D7-4FBC-81CF-D97ED2582539}" type="datetime1">
              <a:rPr lang="zh-CN" altLang="en-US"/>
              <a:pPr>
                <a:defRPr/>
              </a:pPr>
              <a:t>2014/5/4</a:t>
            </a:fld>
            <a:endParaRPr lang="en-US" altLang="zh-CN" dirty="0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EDC69-4143-4902-804B-D01BA0DB607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036C52-C57A-4EA4-A4A7-3257B6257378}" type="datetime1">
              <a:rPr lang="zh-CN" altLang="en-US"/>
              <a:pPr>
                <a:defRPr/>
              </a:pPr>
              <a:t>2014/5/4</a:t>
            </a:fld>
            <a:endParaRPr lang="en-US" altLang="zh-CN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DB3BD-61C7-4405-80F3-7D832193FCC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615C8-6CF8-470D-8C1B-25A289550DE3}" type="datetime1">
              <a:rPr lang="zh-CN" altLang="en-US"/>
              <a:pPr>
                <a:defRPr/>
              </a:pPr>
              <a:t>2014/5/4</a:t>
            </a:fld>
            <a:endParaRPr lang="en-US" altLang="zh-CN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F3689-0A56-48B5-B6EE-60CC1673ACF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51300" y="762000"/>
            <a:ext cx="10636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61906" tIns="25398" rIns="61906" bIns="2539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Title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424862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717" tIns="42858" rIns="85717" bIns="428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76200" y="133350"/>
            <a:ext cx="39814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auto">
          <a:xfrm>
            <a:off x="136525" y="104775"/>
            <a:ext cx="35147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30" name="Rectangle 12"/>
          <p:cNvSpPr>
            <a:spLocks noChangeArrowheads="1"/>
          </p:cNvSpPr>
          <p:nvPr/>
        </p:nvSpPr>
        <p:spPr bwMode="auto">
          <a:xfrm>
            <a:off x="8077200" y="6400800"/>
            <a:ext cx="919163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defRPr/>
            </a:pPr>
            <a:endParaRPr kumimoji="1" lang="en-US" altLang="zh-CN" sz="1400" b="0">
              <a:latin typeface="Times New Roman" pitchFamily="18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3595688" y="6553200"/>
            <a:ext cx="20478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6341" name="Rectangle 2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237288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Tx/>
              <a:defRPr kumimoji="1" sz="1400" b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F0BF2B72-EA9A-4F4B-808D-4349049CB017}" type="datetime1">
              <a:rPr lang="zh-CN" altLang="en-US"/>
              <a:pPr>
                <a:defRPr/>
              </a:pPr>
              <a:t>2014/5/4</a:t>
            </a:fld>
            <a:endParaRPr lang="en-US" altLang="zh-CN" dirty="0"/>
          </a:p>
        </p:txBody>
      </p:sp>
      <p:sp>
        <p:nvSpPr>
          <p:cNvPr id="56343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237288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ClrTx/>
              <a:buSzTx/>
              <a:defRPr kumimoji="1" sz="1400" b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FED877E1-7830-4514-9540-1EE4FEE2970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1034" name="Picture 24" descr="bupt-logo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295400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25"/>
          <p:cNvPicPr>
            <a:picLocks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24000" y="152400"/>
            <a:ext cx="221615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Rectangle 26"/>
          <p:cNvSpPr>
            <a:spLocks noChangeArrowheads="1"/>
          </p:cNvSpPr>
          <p:nvPr userDrawn="1"/>
        </p:nvSpPr>
        <p:spPr bwMode="auto">
          <a:xfrm>
            <a:off x="4343400" y="228600"/>
            <a:ext cx="47244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66" tIns="0" rIns="92066" bIns="0">
            <a:spAutoFit/>
          </a:bodyPr>
          <a:lstStyle/>
          <a:p>
            <a:pPr eaLnBrk="1" hangingPunct="1">
              <a:lnSpc>
                <a:spcPct val="90000"/>
              </a:lnSpc>
              <a:buClrTx/>
              <a:buSzTx/>
              <a:defRPr/>
            </a:pPr>
            <a:r>
              <a:rPr kumimoji="1" lang="en-US" altLang="zh-CN" sz="1600" i="1">
                <a:solidFill>
                  <a:schemeClr val="accent1"/>
                </a:solidFill>
              </a:rPr>
              <a:t> BUPT-QUALCOMM Wireless Research Center</a:t>
            </a:r>
          </a:p>
          <a:p>
            <a:pPr eaLnBrk="1" hangingPunct="1">
              <a:lnSpc>
                <a:spcPct val="90000"/>
              </a:lnSpc>
              <a:buClrTx/>
              <a:buSzTx/>
              <a:defRPr/>
            </a:pPr>
            <a:endParaRPr kumimoji="1" lang="en-US" altLang="zh-CN" sz="1600" i="1">
              <a:solidFill>
                <a:schemeClr val="accent1"/>
              </a:solidFill>
            </a:endParaRPr>
          </a:p>
        </p:txBody>
      </p:sp>
      <p:sp>
        <p:nvSpPr>
          <p:cNvPr id="1037" name="Rectangle 27"/>
          <p:cNvSpPr>
            <a:spLocks noChangeArrowheads="1"/>
          </p:cNvSpPr>
          <p:nvPr userDrawn="1"/>
        </p:nvSpPr>
        <p:spPr bwMode="auto">
          <a:xfrm>
            <a:off x="1306513" y="609600"/>
            <a:ext cx="7151687" cy="50800"/>
          </a:xfrm>
          <a:prstGeom prst="rect">
            <a:avLst/>
          </a:prstGeom>
          <a:gradFill rotWithShape="0">
            <a:gsLst>
              <a:gs pos="0">
                <a:srgbClr val="00279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  <p:sldLayoutId id="2147484248" r:id="rId12"/>
  </p:sldLayoutIdLst>
  <p:hf hdr="0" ftr="0" dt="0"/>
  <p:txStyles>
    <p:titleStyle>
      <a:lvl1pPr algn="ctr" defTabSz="88741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ctr" defTabSz="88741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2pPr>
      <a:lvl3pPr algn="ctr" defTabSz="88741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3pPr>
      <a:lvl4pPr algn="ctr" defTabSz="88741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4pPr>
      <a:lvl5pPr algn="ctr" defTabSz="88741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5pPr>
      <a:lvl6pPr marL="457200" algn="ctr" defTabSz="88741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6pPr>
      <a:lvl7pPr marL="914400" algn="ctr" defTabSz="88741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7pPr>
      <a:lvl8pPr marL="1371600" algn="ctr" defTabSz="88741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8pPr>
      <a:lvl9pPr marL="1828800" algn="ctr" defTabSz="88741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宋体" pitchFamily="2" charset="-122"/>
        </a:defRPr>
      </a:lvl9pPr>
    </p:titleStyle>
    <p:bodyStyle>
      <a:lvl1pPr marL="269875" indent="-269875" algn="l" defTabSz="8604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44525" indent="-214313" algn="l" defTabSz="8604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2400" b="1">
          <a:solidFill>
            <a:schemeClr val="tx1"/>
          </a:solidFill>
          <a:latin typeface="+mn-lt"/>
          <a:ea typeface="+mn-ea"/>
        </a:defRPr>
      </a:lvl2pPr>
      <a:lvl3pPr marL="1074738" indent="-214313" algn="l" defTabSz="8604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»"/>
        <a:defRPr b="1">
          <a:solidFill>
            <a:schemeClr val="tx1"/>
          </a:solidFill>
          <a:latin typeface="+mn-lt"/>
          <a:ea typeface="+mn-ea"/>
        </a:defRPr>
      </a:lvl3pPr>
      <a:lvl4pPr marL="1452563" indent="-161925" algn="l" defTabSz="8604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•"/>
        <a:defRPr sz="1600" b="1">
          <a:solidFill>
            <a:schemeClr val="tx1"/>
          </a:solidFill>
          <a:latin typeface="+mn-lt"/>
          <a:ea typeface="+mn-ea"/>
        </a:defRPr>
      </a:lvl4pPr>
      <a:lvl5pPr marL="1881188" indent="-161925" algn="l" defTabSz="8604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5pPr>
      <a:lvl6pPr marL="2338388" indent="-161925" algn="l" defTabSz="8604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795588" indent="-161925" algn="l" defTabSz="8604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252788" indent="-161925" algn="l" defTabSz="8604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709988" indent="-161925" algn="l" defTabSz="86042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2204155" y="2644775"/>
            <a:ext cx="4780143" cy="522190"/>
          </a:xfrm>
        </p:spPr>
        <p:txBody>
          <a:bodyPr/>
          <a:lstStyle/>
          <a:p>
            <a:r>
              <a:rPr lang="en-US" altLang="zh-CN" dirty="0" err="1" smtClean="0"/>
              <a:t>QoE</a:t>
            </a:r>
            <a:r>
              <a:rPr lang="zh-CN" altLang="en-US" dirty="0" smtClean="0"/>
              <a:t>人群测试阶段汇报</a:t>
            </a:r>
            <a:endParaRPr lang="en-US" altLang="zh-CN" dirty="0" smtClean="0"/>
          </a:p>
        </p:txBody>
      </p:sp>
      <p:sp>
        <p:nvSpPr>
          <p:cNvPr id="3075" name="副标题 6"/>
          <p:cNvSpPr>
            <a:spLocks noGrp="1"/>
          </p:cNvSpPr>
          <p:nvPr>
            <p:ph type="subTitle" idx="1"/>
          </p:nvPr>
        </p:nvSpPr>
        <p:spPr>
          <a:xfrm>
            <a:off x="1403350" y="4437063"/>
            <a:ext cx="6400800" cy="1728787"/>
          </a:xfrm>
        </p:spPr>
        <p:txBody>
          <a:bodyPr/>
          <a:lstStyle/>
          <a:p>
            <a:r>
              <a:rPr lang="en-US" altLang="zh-CN" sz="2400" dirty="0" smtClean="0"/>
              <a:t>Liu </a:t>
            </a:r>
            <a:r>
              <a:rPr lang="en-US" altLang="zh-CN" sz="2400" dirty="0" err="1" smtClean="0"/>
              <a:t>Yitong</a:t>
            </a:r>
            <a:r>
              <a:rPr lang="en-US" altLang="zh-CN" sz="2400" dirty="0" smtClean="0"/>
              <a:t>, Liu </a:t>
            </a:r>
            <a:r>
              <a:rPr lang="en-US" altLang="zh-CN" sz="2400" dirty="0" err="1" smtClean="0"/>
              <a:t>Hao</a:t>
            </a:r>
            <a:endParaRPr lang="en-US" altLang="zh-CN" sz="2400" dirty="0" smtClean="0"/>
          </a:p>
          <a:p>
            <a:r>
              <a:rPr lang="en-US" altLang="zh-CN" sz="2400" dirty="0" smtClean="0"/>
              <a:t>WT&amp;T Lab @ BUPT </a:t>
            </a:r>
            <a:endParaRPr lang="zh-CN" altLang="en-US" sz="2400" b="0" dirty="0" smtClean="0"/>
          </a:p>
          <a:p>
            <a:endParaRPr lang="zh-CN" altLang="en-US" sz="24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3594066" y="1192213"/>
            <a:ext cx="1978092" cy="522190"/>
          </a:xfrm>
        </p:spPr>
        <p:txBody>
          <a:bodyPr/>
          <a:lstStyle/>
          <a:p>
            <a:r>
              <a:rPr lang="zh-CN" altLang="en-US" dirty="0" smtClean="0"/>
              <a:t>测试策划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000153" y="1857364"/>
            <a:ext cx="7500937" cy="41433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zh-CN" altLang="en-US" sz="2400" dirty="0" smtClean="0"/>
              <a:t>测试内容</a:t>
            </a:r>
            <a:endParaRPr lang="en-US" altLang="zh-CN" sz="24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zh-CN" altLang="en-US" sz="2000" dirty="0" smtClean="0"/>
              <a:t>共</a:t>
            </a:r>
            <a:r>
              <a:rPr lang="en-US" altLang="zh-CN" sz="2000" dirty="0" smtClean="0">
                <a:solidFill>
                  <a:srgbClr val="FF0000"/>
                </a:solidFill>
              </a:rPr>
              <a:t>107</a:t>
            </a:r>
            <a:r>
              <a:rPr lang="zh-CN" altLang="en-US" sz="2000" dirty="0" smtClean="0"/>
              <a:t>个测试视频</a:t>
            </a:r>
            <a:endParaRPr lang="en-US" altLang="zh-CN" sz="20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zh-CN" altLang="en-US" sz="2000" dirty="0" smtClean="0"/>
              <a:t>涵盖</a:t>
            </a:r>
            <a:r>
              <a:rPr lang="en-US" altLang="zh-CN" sz="2000" dirty="0" smtClean="0">
                <a:solidFill>
                  <a:srgbClr val="FF0000"/>
                </a:solidFill>
              </a:rPr>
              <a:t>4</a:t>
            </a:r>
            <a:r>
              <a:rPr lang="zh-CN" altLang="en-US" sz="2000" dirty="0" smtClean="0"/>
              <a:t>个测试因子</a:t>
            </a:r>
            <a:r>
              <a:rPr lang="en-US" altLang="zh-CN" sz="2000" dirty="0" smtClean="0"/>
              <a:t>:Initial delay, Stall, Level variation and Motion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zh-CN" altLang="en-US" sz="2000" dirty="0" smtClean="0"/>
              <a:t>分</a:t>
            </a:r>
            <a:r>
              <a:rPr lang="en-US" altLang="zh-CN" sz="2000" dirty="0" smtClean="0">
                <a:solidFill>
                  <a:srgbClr val="FF0000"/>
                </a:solidFill>
              </a:rPr>
              <a:t>3</a:t>
            </a:r>
            <a:r>
              <a:rPr lang="zh-CN" altLang="en-US" sz="2000" dirty="0" smtClean="0"/>
              <a:t>张测试表格，每张约</a:t>
            </a:r>
            <a:r>
              <a:rPr lang="en-US" altLang="zh-CN" sz="2000" dirty="0" smtClean="0"/>
              <a:t>45</a:t>
            </a:r>
            <a:r>
              <a:rPr lang="zh-CN" altLang="en-US" sz="2000" dirty="0" smtClean="0"/>
              <a:t>个测试视频</a:t>
            </a:r>
            <a:endParaRPr lang="en-US" altLang="zh-CN" sz="20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zh-CN" altLang="en-US" sz="2400" dirty="0" smtClean="0"/>
              <a:t>被试人员</a:t>
            </a:r>
            <a:endParaRPr lang="en-US" altLang="zh-CN" sz="24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zh-CN" altLang="en-US" sz="2000" dirty="0" smtClean="0"/>
              <a:t>被试人数</a:t>
            </a:r>
            <a:r>
              <a:rPr lang="en-US" altLang="zh-CN" sz="2000" dirty="0" smtClean="0"/>
              <a:t>:</a:t>
            </a:r>
            <a:r>
              <a:rPr lang="en-US" altLang="zh-CN" sz="2000" dirty="0" smtClean="0">
                <a:solidFill>
                  <a:srgbClr val="FF0000"/>
                </a:solidFill>
              </a:rPr>
              <a:t>60</a:t>
            </a:r>
            <a:r>
              <a:rPr lang="zh-CN" altLang="en-US" sz="2000" dirty="0" smtClean="0">
                <a:solidFill>
                  <a:srgbClr val="FF0000"/>
                </a:solidFill>
              </a:rPr>
              <a:t>人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zh-CN" altLang="en-US" sz="2000" dirty="0" smtClean="0"/>
              <a:t>需无</a:t>
            </a:r>
            <a:r>
              <a:rPr lang="en-US" altLang="zh-CN" sz="2000" dirty="0" smtClean="0"/>
              <a:t>DASH </a:t>
            </a:r>
            <a:r>
              <a:rPr lang="en-US" altLang="zh-CN" sz="2000" dirty="0" err="1" smtClean="0"/>
              <a:t>QoE</a:t>
            </a:r>
            <a:r>
              <a:rPr lang="zh-CN" altLang="en-US" sz="2000" dirty="0" smtClean="0"/>
              <a:t>相关测试经验</a:t>
            </a:r>
            <a:endParaRPr lang="en-US" altLang="zh-CN" sz="20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zh-CN" altLang="en-US" sz="2400" dirty="0" smtClean="0"/>
              <a:t>测试进度</a:t>
            </a:r>
            <a:endParaRPr lang="en-US" altLang="zh-CN" sz="24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zh-CN" altLang="en-US" sz="2000" dirty="0" smtClean="0"/>
              <a:t>已完成被试分组、信息录入方式、日程时间安排、打分标准确定及测试指导方案等工作</a:t>
            </a:r>
            <a:endParaRPr lang="en-US" altLang="zh-CN" sz="20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zh-CN" altLang="en-US" sz="2000" dirty="0" smtClean="0"/>
              <a:t>已完成对随机</a:t>
            </a:r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r>
              <a:rPr lang="zh-CN" altLang="en-US" sz="2000" dirty="0" smtClean="0">
                <a:solidFill>
                  <a:srgbClr val="FF0000"/>
                </a:solidFill>
              </a:rPr>
              <a:t>名</a:t>
            </a:r>
            <a:r>
              <a:rPr lang="zh-CN" altLang="en-US" sz="2000" dirty="0" smtClean="0"/>
              <a:t>被试的</a:t>
            </a:r>
            <a:r>
              <a:rPr lang="zh-CN" altLang="en-US" sz="2000" dirty="0" smtClean="0">
                <a:solidFill>
                  <a:srgbClr val="FF0000"/>
                </a:solidFill>
              </a:rPr>
              <a:t>预测试</a:t>
            </a:r>
            <a:r>
              <a:rPr lang="zh-CN" altLang="en-US" sz="2000" dirty="0" smtClean="0"/>
              <a:t>，并针对出现的问题进行了总结修正</a:t>
            </a:r>
            <a:endParaRPr lang="en-US" altLang="zh-CN" sz="2000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3594065" y="1192213"/>
            <a:ext cx="1978092" cy="522190"/>
          </a:xfrm>
        </p:spPr>
        <p:txBody>
          <a:bodyPr/>
          <a:lstStyle/>
          <a:p>
            <a:r>
              <a:rPr lang="zh-CN" altLang="en-US" dirty="0" smtClean="0"/>
              <a:t>模型验证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857277" y="4214819"/>
            <a:ext cx="7500937" cy="221457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</a:pPr>
            <a:r>
              <a:rPr lang="zh-CN" altLang="en-US" sz="2400" dirty="0" smtClean="0"/>
              <a:t>根据人群测试结果验证</a:t>
            </a:r>
            <a:r>
              <a:rPr lang="en-US" altLang="zh-CN" sz="2400" dirty="0" smtClean="0"/>
              <a:t>UCSD</a:t>
            </a:r>
            <a:r>
              <a:rPr lang="zh-CN" altLang="en-US" sz="2400" dirty="0" smtClean="0"/>
              <a:t>提出的公式</a:t>
            </a:r>
            <a:r>
              <a:rPr lang="en-US" altLang="zh-CN" sz="2400" dirty="0" smtClean="0"/>
              <a:t>(1)</a:t>
            </a:r>
            <a:r>
              <a:rPr lang="zh-CN" altLang="en-US" sz="2400" dirty="0" smtClean="0"/>
              <a:t>和公式</a:t>
            </a:r>
            <a:r>
              <a:rPr lang="en-US" altLang="zh-CN" sz="2400" dirty="0" smtClean="0"/>
              <a:t>(2)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altLang="zh-CN" sz="2000" dirty="0" smtClean="0"/>
              <a:t>R</a:t>
            </a:r>
            <a:r>
              <a:rPr lang="zh-CN" altLang="en-US" sz="2000" dirty="0" smtClean="0"/>
              <a:t>为视频质量</a:t>
            </a:r>
            <a:endParaRPr lang="en-US" altLang="zh-CN" sz="20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</a:pPr>
            <a:r>
              <a:rPr lang="en-US" altLang="zh-CN" sz="2000" dirty="0" smtClean="0"/>
              <a:t>(2)</a:t>
            </a:r>
            <a:r>
              <a:rPr lang="zh-CN" altLang="en-US" sz="2000" dirty="0" smtClean="0"/>
              <a:t>为</a:t>
            </a:r>
            <a:r>
              <a:rPr lang="zh-CN" altLang="en-US" sz="2000" dirty="0" smtClean="0">
                <a:latin typeface="Arial" charset="0"/>
              </a:rPr>
              <a:t>在</a:t>
            </a:r>
            <a:r>
              <a:rPr lang="en-US" altLang="zh-CN" sz="2000" dirty="0" smtClean="0">
                <a:latin typeface="Arial" charset="0"/>
              </a:rPr>
              <a:t>(1)</a:t>
            </a:r>
            <a:r>
              <a:rPr lang="zh-CN" altLang="en-US" sz="2000" dirty="0" smtClean="0">
                <a:latin typeface="Arial" charset="0"/>
              </a:rPr>
              <a:t>基础上考虑不同因子所占权重应不同而得出</a:t>
            </a:r>
            <a:endParaRPr lang="en-US" altLang="zh-CN" sz="20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</a:pPr>
            <a:r>
              <a:rPr lang="zh-CN" altLang="en-US" sz="2400" dirty="0" smtClean="0"/>
              <a:t>公式</a:t>
            </a:r>
            <a:r>
              <a:rPr lang="en-US" altLang="zh-CN" sz="2400" dirty="0" smtClean="0"/>
              <a:t>(3)</a:t>
            </a:r>
            <a:r>
              <a:rPr lang="zh-CN" altLang="en-US" sz="2400" dirty="0" smtClean="0"/>
              <a:t>为视频</a:t>
            </a:r>
            <a:r>
              <a:rPr lang="en-US" altLang="zh-CN" sz="2400" dirty="0" smtClean="0"/>
              <a:t>MOS</a:t>
            </a:r>
            <a:r>
              <a:rPr lang="zh-CN" altLang="en-US" sz="2400" dirty="0" smtClean="0"/>
              <a:t>得分</a:t>
            </a:r>
            <a:endParaRPr lang="en-US" altLang="zh-CN" sz="2400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 smtClean="0"/>
              <a:t>2</a:t>
            </a:r>
          </a:p>
        </p:txBody>
      </p:sp>
      <p:grpSp>
        <p:nvGrpSpPr>
          <p:cNvPr id="5" name="组合 5"/>
          <p:cNvGrpSpPr>
            <a:grpSpLocks/>
          </p:cNvGrpSpPr>
          <p:nvPr/>
        </p:nvGrpSpPr>
        <p:grpSpPr bwMode="auto">
          <a:xfrm>
            <a:off x="487413" y="1928802"/>
            <a:ext cx="8321625" cy="2141537"/>
            <a:chOff x="536625" y="1358885"/>
            <a:chExt cx="8321655" cy="2141553"/>
          </a:xfrm>
        </p:grpSpPr>
        <p:grpSp>
          <p:nvGrpSpPr>
            <p:cNvPr id="6" name="组合 6"/>
            <p:cNvGrpSpPr>
              <a:grpSpLocks/>
            </p:cNvGrpSpPr>
            <p:nvPr/>
          </p:nvGrpSpPr>
          <p:grpSpPr bwMode="auto">
            <a:xfrm>
              <a:off x="536625" y="1358885"/>
              <a:ext cx="8321655" cy="2141553"/>
              <a:chOff x="536625" y="1358885"/>
              <a:chExt cx="8321655" cy="2141553"/>
            </a:xfrm>
          </p:grpSpPr>
          <p:graphicFrame>
            <p:nvGraphicFramePr>
              <p:cNvPr id="8" name="Object 8"/>
              <p:cNvGraphicFramePr>
                <a:graphicFrameLocks noChangeAspect="1"/>
              </p:cNvGraphicFramePr>
              <p:nvPr/>
            </p:nvGraphicFramePr>
            <p:xfrm>
              <a:off x="998558" y="3041651"/>
              <a:ext cx="6502400" cy="458787"/>
            </p:xfrm>
            <a:graphic>
              <a:graphicData uri="http://schemas.openxmlformats.org/presentationml/2006/ole">
                <p:oleObj spid="_x0000_s1026" name="Equation" r:id="rId4" imgW="2882900" imgH="203200" progId="">
                  <p:embed/>
                </p:oleObj>
              </a:graphicData>
            </a:graphic>
          </p:graphicFrame>
          <p:graphicFrame>
            <p:nvGraphicFramePr>
              <p:cNvPr id="9" name="Object 6"/>
              <p:cNvGraphicFramePr>
                <a:graphicFrameLocks noChangeAspect="1"/>
              </p:cNvGraphicFramePr>
              <p:nvPr/>
            </p:nvGraphicFramePr>
            <p:xfrm>
              <a:off x="536625" y="1358885"/>
              <a:ext cx="7513638" cy="451521"/>
            </p:xfrm>
            <a:graphic>
              <a:graphicData uri="http://schemas.openxmlformats.org/presentationml/2006/ole">
                <p:oleObj spid="_x0000_s1027" name="Equation" r:id="rId5" imgW="4457700" imgH="266700" progId="">
                  <p:embed/>
                </p:oleObj>
              </a:graphicData>
            </a:graphic>
          </p:graphicFrame>
          <p:sp>
            <p:nvSpPr>
              <p:cNvPr id="10" name="TextBox 10"/>
              <p:cNvSpPr txBox="1">
                <a:spLocks noChangeArrowheads="1"/>
              </p:cNvSpPr>
              <p:nvPr/>
            </p:nvSpPr>
            <p:spPr bwMode="auto">
              <a:xfrm>
                <a:off x="8229600" y="1358885"/>
                <a:ext cx="6096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>
                    <a:solidFill>
                      <a:srgbClr val="FF0000"/>
                    </a:solidFill>
                    <a:latin typeface="Arial" charset="0"/>
                  </a:rPr>
                  <a:t>(1)</a:t>
                </a:r>
              </a:p>
            </p:txBody>
          </p:sp>
          <p:sp>
            <p:nvSpPr>
              <p:cNvPr id="11" name="TextBox 11"/>
              <p:cNvSpPr txBox="1">
                <a:spLocks noChangeArrowheads="1"/>
              </p:cNvSpPr>
              <p:nvPr/>
            </p:nvSpPr>
            <p:spPr bwMode="auto">
              <a:xfrm>
                <a:off x="8229600" y="2214554"/>
                <a:ext cx="6096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>
                    <a:solidFill>
                      <a:srgbClr val="FF0000"/>
                    </a:solidFill>
                    <a:latin typeface="Arial" charset="0"/>
                  </a:rPr>
                  <a:t>(2)</a:t>
                </a:r>
              </a:p>
            </p:txBody>
          </p:sp>
          <p:graphicFrame>
            <p:nvGraphicFramePr>
              <p:cNvPr id="12" name="Object 4"/>
              <p:cNvGraphicFramePr>
                <a:graphicFrameLocks noChangeAspect="1"/>
              </p:cNvGraphicFramePr>
              <p:nvPr/>
            </p:nvGraphicFramePr>
            <p:xfrm>
              <a:off x="1142976" y="2263770"/>
              <a:ext cx="6229350" cy="450850"/>
            </p:xfrm>
            <a:graphic>
              <a:graphicData uri="http://schemas.openxmlformats.org/presentationml/2006/ole">
                <p:oleObj spid="_x0000_s1028" name="Equation" r:id="rId6" imgW="3695700" imgH="266700" progId="">
                  <p:embed/>
                </p:oleObj>
              </a:graphicData>
            </a:graphic>
          </p:graphicFrame>
          <p:sp>
            <p:nvSpPr>
              <p:cNvPr id="13" name="TextBox 13"/>
              <p:cNvSpPr txBox="1">
                <a:spLocks noChangeArrowheads="1"/>
              </p:cNvSpPr>
              <p:nvPr/>
            </p:nvSpPr>
            <p:spPr bwMode="auto">
              <a:xfrm>
                <a:off x="8248680" y="3038773"/>
                <a:ext cx="6096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>
                    <a:solidFill>
                      <a:srgbClr val="FF0000"/>
                    </a:solidFill>
                    <a:latin typeface="Arial" charset="0"/>
                  </a:rPr>
                  <a:t>(3)</a:t>
                </a:r>
              </a:p>
            </p:txBody>
          </p:sp>
        </p:grpSp>
        <p:sp>
          <p:nvSpPr>
            <p:cNvPr id="7" name="Oval 7"/>
            <p:cNvSpPr/>
            <p:nvPr/>
          </p:nvSpPr>
          <p:spPr>
            <a:xfrm>
              <a:off x="3786199" y="2143116"/>
              <a:ext cx="1981207" cy="68580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3594066" y="1192213"/>
            <a:ext cx="1978092" cy="522190"/>
          </a:xfrm>
        </p:spPr>
        <p:txBody>
          <a:bodyPr/>
          <a:lstStyle/>
          <a:p>
            <a:r>
              <a:rPr lang="zh-CN" altLang="en-US" dirty="0" smtClean="0"/>
              <a:t>所需资源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000153" y="1857364"/>
            <a:ext cx="7500937" cy="41433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zh-CN" altLang="en-US" sz="2400" dirty="0" smtClean="0"/>
              <a:t>原始视频</a:t>
            </a:r>
            <a:endParaRPr lang="en-US" altLang="zh-CN" sz="24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zh-CN" altLang="en-US" sz="2000" dirty="0" smtClean="0"/>
              <a:t>所需原始视频共</a:t>
            </a:r>
            <a:r>
              <a:rPr lang="en-US" altLang="zh-CN" sz="2000" dirty="0" smtClean="0">
                <a:solidFill>
                  <a:srgbClr val="FF0000"/>
                </a:solidFill>
              </a:rPr>
              <a:t>4</a:t>
            </a:r>
            <a:r>
              <a:rPr lang="zh-CN" altLang="en-US" sz="2000" dirty="0" smtClean="0">
                <a:solidFill>
                  <a:srgbClr val="FF0000"/>
                </a:solidFill>
              </a:rPr>
              <a:t>部</a:t>
            </a:r>
            <a:r>
              <a:rPr lang="en-US" altLang="zh-CN" sz="2000" dirty="0" smtClean="0"/>
              <a:t>:BunnyCartoon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Movie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Sport(Surfing)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Sport(Football)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zh-CN" altLang="en-US" sz="2000" dirty="0" smtClean="0"/>
              <a:t>对应文件名为</a:t>
            </a:r>
            <a:r>
              <a:rPr lang="en-US" altLang="zh-CN" sz="2000" dirty="0" smtClean="0"/>
              <a:t>: </a:t>
            </a:r>
            <a:r>
              <a:rPr lang="en-US" altLang="zh-CN" sz="2000" dirty="0" err="1" smtClean="0"/>
              <a:t>BunnyCartoon_Stall_X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Movie_CaseX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Sport_CaseX</a:t>
            </a:r>
            <a:endParaRPr lang="en-US" altLang="zh-CN" sz="20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zh-CN" altLang="en-US" sz="2400" dirty="0" smtClean="0"/>
              <a:t>测试设备</a:t>
            </a:r>
            <a:endParaRPr lang="en-US" altLang="zh-CN" sz="24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zh-CN" altLang="en-US" sz="2000" dirty="0" smtClean="0"/>
              <a:t>同规格平板电脑至少</a:t>
            </a:r>
            <a:r>
              <a:rPr lang="en-US" altLang="zh-CN" sz="2000" dirty="0" smtClean="0">
                <a:solidFill>
                  <a:srgbClr val="FF0000"/>
                </a:solidFill>
              </a:rPr>
              <a:t>3</a:t>
            </a:r>
            <a:r>
              <a:rPr lang="zh-CN" altLang="en-US" sz="2000" dirty="0" smtClean="0">
                <a:solidFill>
                  <a:srgbClr val="FF0000"/>
                </a:solidFill>
              </a:rPr>
              <a:t>台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zh-CN" altLang="en-US" sz="2000" dirty="0" smtClean="0"/>
              <a:t>分辨率需达</a:t>
            </a:r>
            <a:r>
              <a:rPr lang="en-US" altLang="zh-CN" sz="2000" dirty="0" smtClean="0"/>
              <a:t>1280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768</a:t>
            </a:r>
            <a:r>
              <a:rPr lang="zh-CN" altLang="en-US" sz="2000" dirty="0" smtClean="0"/>
              <a:t>，带同规格耳机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zh-CN" altLang="en-US" sz="2400" dirty="0" smtClean="0"/>
              <a:t>测试物品</a:t>
            </a:r>
            <a:endParaRPr lang="en-US" altLang="zh-CN" sz="24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zh-CN" altLang="en-US" sz="2000" dirty="0" smtClean="0"/>
              <a:t>需要给被试的测试奖励</a:t>
            </a:r>
            <a:endParaRPr lang="en-US" altLang="zh-CN" sz="20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zh-CN" altLang="en-US" sz="2000" dirty="0" smtClean="0"/>
              <a:t>其他测试文件及打分表的打印和测试场地的安排均以解决</a:t>
            </a:r>
            <a:endParaRPr lang="en-US" altLang="zh-CN" sz="2000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3362431" y="1192213"/>
            <a:ext cx="2441361" cy="522190"/>
          </a:xfrm>
        </p:spPr>
        <p:txBody>
          <a:bodyPr/>
          <a:lstStyle/>
          <a:p>
            <a:r>
              <a:rPr lang="zh-CN" altLang="en-US" dirty="0" smtClean="0"/>
              <a:t>下一步计划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000153" y="2000269"/>
            <a:ext cx="7500937" cy="41433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zh-CN" altLang="en-US" sz="2400" dirty="0" smtClean="0"/>
              <a:t>设备及资源到位后按计划完成人群主观测试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zh-CN" altLang="en-US" sz="2400" dirty="0" smtClean="0"/>
              <a:t>对</a:t>
            </a:r>
            <a:r>
              <a:rPr lang="zh-CN" altLang="en-US" sz="2400" dirty="0" smtClean="0"/>
              <a:t>所获取的主观测试数据进行筛选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zh-CN" altLang="en-US" sz="2400" dirty="0" smtClean="0"/>
              <a:t>根</a:t>
            </a:r>
            <a:r>
              <a:rPr lang="zh-CN" altLang="en-US" sz="2400" dirty="0" smtClean="0"/>
              <a:t>据测试结果验证模型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zh-CN" altLang="en-US" sz="2400" dirty="0" smtClean="0"/>
              <a:t>提出其他模</a:t>
            </a:r>
            <a:r>
              <a:rPr lang="zh-CN" altLang="en-US" sz="2400" dirty="0" smtClean="0"/>
              <a:t>型</a:t>
            </a:r>
            <a:endParaRPr lang="en-US" altLang="zh-CN" sz="2400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2484438" y="3068638"/>
            <a:ext cx="4362450" cy="914400"/>
          </a:xfrm>
        </p:spPr>
        <p:txBody>
          <a:bodyPr/>
          <a:lstStyle/>
          <a:p>
            <a:r>
              <a:rPr lang="en-US" altLang="zh-CN" sz="6600" smtClean="0"/>
              <a:t>Thank you</a:t>
            </a:r>
            <a:endParaRPr lang="zh-CN" altLang="en-US" sz="6600" smtClean="0"/>
          </a:p>
        </p:txBody>
      </p:sp>
      <p:sp>
        <p:nvSpPr>
          <p:cNvPr id="7171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4</a:t>
            </a:r>
            <a:endParaRPr lang="en-US" altLang="zh-CN" sz="18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guang_model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yguang_mod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860425" rtl="0" eaLnBrk="0" fontAlgn="base" latinLnBrk="0" hangingPunct="0">
          <a:lnSpc>
            <a:spcPct val="7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100000"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860425" rtl="0" eaLnBrk="0" fontAlgn="base" latinLnBrk="0" hangingPunct="0">
          <a:lnSpc>
            <a:spcPct val="7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100000"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yguang_model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guang_model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guang_model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Designs\templet.ppt</Template>
  <TotalTime>45271</TotalTime>
  <Words>419</Words>
  <Application>Microsoft Office PowerPoint</Application>
  <PresentationFormat>全屏显示(4:3)</PresentationFormat>
  <Paragraphs>49</Paragraphs>
  <Slides>6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yguang_model</vt:lpstr>
      <vt:lpstr>Equation</vt:lpstr>
      <vt:lpstr>QoE人群测试阶段汇报</vt:lpstr>
      <vt:lpstr>测试策划</vt:lpstr>
      <vt:lpstr>模型验证</vt:lpstr>
      <vt:lpstr>所需资源</vt:lpstr>
      <vt:lpstr>下一步计划</vt:lpstr>
      <vt:lpstr>Thank you</vt:lpstr>
    </vt:vector>
  </TitlesOfParts>
  <Company>北京邮电大学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Gao Yuehong</dc:creator>
  <cp:lastModifiedBy>刘浩</cp:lastModifiedBy>
  <cp:revision>1163</cp:revision>
  <cp:lastPrinted>2001-04-24T08:23:37Z</cp:lastPrinted>
  <dcterms:created xsi:type="dcterms:W3CDTF">2000-03-29T14:34:40Z</dcterms:created>
  <dcterms:modified xsi:type="dcterms:W3CDTF">2014-05-04T12:52:24Z</dcterms:modified>
</cp:coreProperties>
</file>