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howSpecialPlsOnTitleSld="0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8" r:id="rId28"/>
    <p:sldId id="289" r:id="rId29"/>
    <p:sldId id="282" r:id="rId30"/>
    <p:sldId id="283" r:id="rId31"/>
    <p:sldId id="284" r:id="rId32"/>
    <p:sldId id="285" r:id="rId33"/>
  </p:sldIdLst>
  <p:sldSz type="screen4x3" cy="6858000" cx="9144000"/>
  <p:notesSz cx="6858000" cy="9144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9485" autoAdjust="0"/>
    <p:restoredTop sz="94660"/>
  </p:normalViewPr>
  <p:slideViewPr>
    <p:cSldViewPr snapToGrid="0">
      <p:cViewPr>
        <p:scale>
          <a:sx n="66" d="100"/>
          <a:sy n="66" d="100"/>
        </p:scale>
        <p:origin x="-1752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314"/>
    </p:cViewPr>
  </p:sorter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tableStyles" Target="tableStyle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3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FC67C2-1FD7-40EC-B64E-CCB6F2274162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D22D60DF-7CBD-4AD1-949A-44CBE790D845}">
      <dgm:prSet phldrT="[Text]"/>
      <dgm:spPr/>
      <dgm:t>
        <a:bodyPr/>
        <a:lstStyle/>
        <a:p>
          <a:pPr algn="ctr"/>
          <a:r>
            <a:rPr lang="en-IN" dirty="0" smtClean="0"/>
            <a:t>Study of literature</a:t>
          </a:r>
          <a:endParaRPr lang="en-IN" dirty="0"/>
        </a:p>
      </dgm:t>
    </dgm:pt>
    <dgm:pt modelId="{B1B503CB-8373-40E6-9090-D4881E56AB1E}" type="parTrans" cxnId="{2E8C0CCF-42D4-4212-80EF-D5461858F641}">
      <dgm:prSet/>
      <dgm:spPr/>
      <dgm:t>
        <a:bodyPr/>
        <a:lstStyle/>
        <a:p>
          <a:endParaRPr lang="en-IN"/>
        </a:p>
      </dgm:t>
    </dgm:pt>
    <dgm:pt modelId="{A0A66C4C-1705-46C8-B02C-5EDF3881612F}" type="sibTrans" cxnId="{2E8C0CCF-42D4-4212-80EF-D5461858F641}">
      <dgm:prSet/>
      <dgm:spPr/>
      <dgm:t>
        <a:bodyPr/>
        <a:lstStyle/>
        <a:p>
          <a:endParaRPr lang="en-IN"/>
        </a:p>
      </dgm:t>
    </dgm:pt>
    <dgm:pt modelId="{5594A692-8B82-4854-B162-D71519D72011}">
      <dgm:prSet phldrT="[Text]"/>
      <dgm:spPr/>
      <dgm:t>
        <a:bodyPr/>
        <a:lstStyle/>
        <a:p>
          <a:pPr algn="ctr"/>
          <a:r>
            <a:rPr lang="en-IN" dirty="0" smtClean="0"/>
            <a:t>Data</a:t>
          </a:r>
          <a:r>
            <a:rPr lang="en-IN" dirty="0" err="1" smtClean="0"/>
            <a:t>Preprocessing</a:t>
          </a:r>
          <a:endParaRPr lang="en-IN" dirty="0"/>
        </a:p>
      </dgm:t>
    </dgm:pt>
    <dgm:pt modelId="{292379C5-89AD-4973-A08F-70DE4A81B32B}" type="parTrans" cxnId="{8161011F-9986-4D9B-8C87-AE7083D52A4A}">
      <dgm:prSet/>
      <dgm:spPr/>
      <dgm:t>
        <a:bodyPr/>
        <a:lstStyle/>
        <a:p>
          <a:endParaRPr lang="en-IN"/>
        </a:p>
      </dgm:t>
    </dgm:pt>
    <dgm:pt modelId="{A4342134-E8F4-4809-AD94-F4A0CCF041CE}" type="sibTrans" cxnId="{8161011F-9986-4D9B-8C87-AE7083D52A4A}">
      <dgm:prSet/>
      <dgm:spPr/>
      <dgm:t>
        <a:bodyPr/>
        <a:lstStyle/>
        <a:p>
          <a:endParaRPr lang="en-IN"/>
        </a:p>
      </dgm:t>
    </dgm:pt>
    <dgm:pt modelId="{B59E830A-136C-4E12-90B4-892139ED9122}">
      <dgm:prSet phldrT="[Text]"/>
      <dgm:spPr/>
      <dgm:t>
        <a:bodyPr/>
        <a:lstStyle/>
        <a:p>
          <a:pPr algn="ctr"/>
          <a:r>
            <a:rPr lang="en-IN" dirty="0" smtClean="0"/>
            <a:t>Setup and Data Importing</a:t>
          </a:r>
          <a:endParaRPr lang="en-IN" dirty="0"/>
        </a:p>
      </dgm:t>
    </dgm:pt>
    <dgm:pt modelId="{B7501D45-4FBB-40CE-9099-D684ABA196B4}" type="sibTrans" cxnId="{273A4914-B799-4D6C-9938-17A525D2F415}">
      <dgm:prSet/>
      <dgm:spPr/>
      <dgm:t>
        <a:bodyPr/>
        <a:lstStyle/>
        <a:p>
          <a:endParaRPr lang="en-IN"/>
        </a:p>
      </dgm:t>
    </dgm:pt>
    <dgm:pt modelId="{1B4B29CF-D172-4714-ADE6-5084E62AC7C9}" type="parTrans" cxnId="{273A4914-B799-4D6C-9938-17A525D2F415}">
      <dgm:prSet/>
      <dgm:spPr/>
      <dgm:t>
        <a:bodyPr/>
        <a:lstStyle/>
        <a:p>
          <a:endParaRPr lang="en-IN"/>
        </a:p>
      </dgm:t>
    </dgm:pt>
    <dgm:pt modelId="{781455A4-977E-4ADB-8691-608D3BA54E12}">
      <dgm:prSet phldrT="[Text]"/>
      <dgm:spPr/>
      <dgm:t>
        <a:bodyPr/>
        <a:lstStyle/>
        <a:p>
          <a:pPr algn="ctr"/>
          <a:r>
            <a:rPr lang="en-IN" dirty="0" smtClean="0"/>
            <a:t>Project Identification</a:t>
          </a:r>
          <a:endParaRPr lang="en-IN" dirty="0"/>
        </a:p>
      </dgm:t>
    </dgm:pt>
    <dgm:pt modelId="{B02FD8AD-A272-4223-A952-887B5EFB83E8}" type="sibTrans" cxnId="{5A82F6FD-0AFB-4099-BA64-59E6844B0052}">
      <dgm:prSet/>
      <dgm:spPr/>
      <dgm:t>
        <a:bodyPr/>
        <a:lstStyle/>
        <a:p>
          <a:endParaRPr lang="en-IN"/>
        </a:p>
      </dgm:t>
    </dgm:pt>
    <dgm:pt modelId="{8D3903B4-D510-4C52-A7D3-9A7A9646C8D7}" type="parTrans" cxnId="{5A82F6FD-0AFB-4099-BA64-59E6844B0052}">
      <dgm:prSet/>
      <dgm:spPr/>
      <dgm:t>
        <a:bodyPr/>
        <a:lstStyle/>
        <a:p>
          <a:endParaRPr lang="en-IN"/>
        </a:p>
      </dgm:t>
    </dgm:pt>
    <dgm:pt modelId="{EA184B69-FA01-4883-AA98-8FF00A69EBD3}">
      <dgm:prSet phldrT="[Text]"/>
      <dgm:spPr/>
      <dgm:t>
        <a:bodyPr/>
        <a:lstStyle/>
        <a:p>
          <a:pPr algn="ctr"/>
          <a:r>
            <a:rPr lang="en-IN" dirty="0" smtClean="0"/>
            <a:t>Build a Algorithm</a:t>
          </a:r>
          <a:endParaRPr lang="en-IN" dirty="0"/>
        </a:p>
      </dgm:t>
    </dgm:pt>
    <dgm:pt modelId="{3E72A8C4-341C-46F5-B558-72DDCF0D6AC8}" type="sibTrans" cxnId="{2B598A24-7345-4857-A4A3-26B5726A24D5}">
      <dgm:prSet/>
      <dgm:spPr/>
      <dgm:t>
        <a:bodyPr/>
        <a:lstStyle/>
        <a:p>
          <a:endParaRPr lang="en-IN"/>
        </a:p>
      </dgm:t>
    </dgm:pt>
    <dgm:pt modelId="{31E53C7A-7DC0-4DD9-B028-910455D76044}" type="parTrans" cxnId="{2B598A24-7345-4857-A4A3-26B5726A24D5}">
      <dgm:prSet/>
      <dgm:spPr/>
      <dgm:t>
        <a:bodyPr/>
        <a:lstStyle/>
        <a:p>
          <a:endParaRPr lang="en-IN"/>
        </a:p>
      </dgm:t>
    </dgm:pt>
    <dgm:pt modelId="{B88C9F8A-8FAD-4B92-B7DA-0C0E9AC477F3}">
      <dgm:prSet phldrT="[Text]"/>
      <dgm:spPr/>
      <dgm:t>
        <a:bodyPr/>
        <a:lstStyle/>
        <a:p>
          <a:pPr algn="ctr"/>
          <a:r>
            <a:rPr lang="en-IN" dirty="0" smtClean="0"/>
            <a:t>Training and Testing</a:t>
          </a:r>
          <a:endParaRPr lang="en-IN" dirty="0"/>
        </a:p>
      </dgm:t>
    </dgm:pt>
    <dgm:pt modelId="{80CA9488-F2A4-4E39-8716-412E419D72F5}" type="sibTrans" cxnId="{1DE073EF-1AD6-48AC-AFDA-BD8B5202F2BA}">
      <dgm:prSet/>
      <dgm:spPr/>
      <dgm:t>
        <a:bodyPr/>
        <a:lstStyle/>
        <a:p>
          <a:endParaRPr lang="en-IN"/>
        </a:p>
      </dgm:t>
    </dgm:pt>
    <dgm:pt modelId="{A5099873-848D-48E7-BAB3-ACF6CBDD8200}" type="parTrans" cxnId="{1DE073EF-1AD6-48AC-AFDA-BD8B5202F2BA}">
      <dgm:prSet/>
      <dgm:spPr/>
      <dgm:t>
        <a:bodyPr/>
        <a:lstStyle/>
        <a:p>
          <a:endParaRPr lang="en-IN"/>
        </a:p>
      </dgm:t>
    </dgm:pt>
    <dgm:pt modelId="{3BE1CF0D-E29A-4EFC-88FE-EB62E019E400}" type="pres">
      <dgm:prSet presAssocID="{3DFC67C2-1FD7-40EC-B64E-CCB6F2274162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IN"/>
        </a:p>
      </dgm:t>
    </dgm:pt>
    <dgm:pt modelId="{749B8C61-2F94-4FBE-B7BF-3839015D6ED6}" type="pres">
      <dgm:prSet presAssocID="{D22D60DF-7CBD-4AD1-949A-44CBE790D845}" presName="parenttextcomposite" presStyleCnt="0"/>
      <dgm:spPr/>
    </dgm:pt>
    <dgm:pt modelId="{65895544-4A34-4070-9C81-466FAF305153}" type="pres">
      <dgm:prSet presAssocID="{D22D60DF-7CBD-4AD1-949A-44CBE790D845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2AD21CF-BC1E-4FC1-9F0A-9E52865A358F}" type="pres">
      <dgm:prSet presAssocID="{D22D60DF-7CBD-4AD1-949A-44CBE790D845}" presName="composite" presStyleCnt="0"/>
      <dgm:spPr/>
    </dgm:pt>
    <dgm:pt modelId="{9A9A7BAD-6C70-4D98-B12A-25CCBB630ADF}" type="pres">
      <dgm:prSet presAssocID="{D22D60DF-7CBD-4AD1-949A-44CBE790D845}" presName="chevron1" presStyleLbl="alignNode1" presStyleIdx="0" presStyleCnt="21"/>
      <dgm:spPr/>
    </dgm:pt>
    <dgm:pt modelId="{9C6663B0-6232-4E5E-9378-969CB05EBB0B}" type="pres">
      <dgm:prSet presAssocID="{D22D60DF-7CBD-4AD1-949A-44CBE790D845}" presName="chevron2" presStyleLbl="alignNode1" presStyleIdx="1" presStyleCnt="21"/>
      <dgm:spPr/>
    </dgm:pt>
    <dgm:pt modelId="{0650E62E-49E1-411E-9679-5A11329B8E8E}" type="pres">
      <dgm:prSet presAssocID="{D22D60DF-7CBD-4AD1-949A-44CBE790D845}" presName="chevron3" presStyleLbl="alignNode1" presStyleIdx="2" presStyleCnt="21"/>
      <dgm:spPr/>
    </dgm:pt>
    <dgm:pt modelId="{8FAE2568-B2BD-4059-B871-BE806A0C0BD9}" type="pres">
      <dgm:prSet presAssocID="{D22D60DF-7CBD-4AD1-949A-44CBE790D845}" presName="chevron4" presStyleLbl="alignNode1" presStyleIdx="3" presStyleCnt="21"/>
      <dgm:spPr/>
    </dgm:pt>
    <dgm:pt modelId="{FB4A9AF7-E431-47D4-9B42-03A4E3C4EF21}" type="pres">
      <dgm:prSet presAssocID="{D22D60DF-7CBD-4AD1-949A-44CBE790D845}" presName="chevron5" presStyleLbl="alignNode1" presStyleIdx="4" presStyleCnt="21"/>
      <dgm:spPr/>
    </dgm:pt>
    <dgm:pt modelId="{7D98C1F5-8521-493F-BD1C-B17AFE946632}" type="pres">
      <dgm:prSet presAssocID="{D22D60DF-7CBD-4AD1-949A-44CBE790D845}" presName="chevron6" presStyleLbl="alignNode1" presStyleIdx="5" presStyleCnt="21"/>
      <dgm:spPr/>
    </dgm:pt>
    <dgm:pt modelId="{E257C758-09DF-4108-B8AC-48E0599BE03B}" type="pres">
      <dgm:prSet presAssocID="{D22D60DF-7CBD-4AD1-949A-44CBE790D845}" presName="chevron7" presStyleLbl="alignNode1" presStyleIdx="6" presStyleCnt="21"/>
      <dgm:spPr/>
    </dgm:pt>
    <dgm:pt modelId="{29C1B9F1-1AF7-47F3-8171-1CB785E3CAB7}" type="pres">
      <dgm:prSet presAssocID="{D22D60DF-7CBD-4AD1-949A-44CBE790D845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A4059BD-8AE9-4A91-88F8-A7081E9FC869}" type="pres">
      <dgm:prSet presAssocID="{A0A66C4C-1705-46C8-B02C-5EDF3881612F}" presName="sibTrans" presStyleCnt="0"/>
      <dgm:spPr/>
    </dgm:pt>
    <dgm:pt modelId="{87330A43-C25D-4D4D-8DAE-0E28C00ABA9A}" type="pres">
      <dgm:prSet presAssocID="{B59E830A-136C-4E12-90B4-892139ED9122}" presName="parenttextcomposite" presStyleCnt="0"/>
      <dgm:spPr/>
    </dgm:pt>
    <dgm:pt modelId="{6D0A536A-20A8-451F-AE88-C0A191948668}" type="pres">
      <dgm:prSet presAssocID="{B59E830A-136C-4E12-90B4-892139ED9122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F521C7E-979A-4C8A-BB3C-1BC83284A91F}" type="pres">
      <dgm:prSet presAssocID="{B59E830A-136C-4E12-90B4-892139ED9122}" presName="composite" presStyleCnt="0"/>
      <dgm:spPr/>
    </dgm:pt>
    <dgm:pt modelId="{66BC8272-EA02-4BA9-91F3-4C2F15ABD79D}" type="pres">
      <dgm:prSet presAssocID="{B59E830A-136C-4E12-90B4-892139ED9122}" presName="chevron1" presStyleLbl="alignNode1" presStyleIdx="7" presStyleCnt="21"/>
      <dgm:spPr/>
    </dgm:pt>
    <dgm:pt modelId="{14E0BFFD-507D-4D25-8058-37E82015FC38}" type="pres">
      <dgm:prSet presAssocID="{B59E830A-136C-4E12-90B4-892139ED9122}" presName="chevron2" presStyleLbl="alignNode1" presStyleIdx="8" presStyleCnt="21"/>
      <dgm:spPr/>
    </dgm:pt>
    <dgm:pt modelId="{87B19044-9315-483D-BBA4-F84BF519B1A4}" type="pres">
      <dgm:prSet presAssocID="{B59E830A-136C-4E12-90B4-892139ED9122}" presName="chevron3" presStyleLbl="alignNode1" presStyleIdx="9" presStyleCnt="21"/>
      <dgm:spPr/>
    </dgm:pt>
    <dgm:pt modelId="{FA648F16-B528-440D-BEAA-D2625685DD6F}" type="pres">
      <dgm:prSet presAssocID="{B59E830A-136C-4E12-90B4-892139ED9122}" presName="chevron4" presStyleLbl="alignNode1" presStyleIdx="10" presStyleCnt="21"/>
      <dgm:spPr/>
    </dgm:pt>
    <dgm:pt modelId="{19670E81-150B-4E5B-B367-EDEB70088E2C}" type="pres">
      <dgm:prSet presAssocID="{B59E830A-136C-4E12-90B4-892139ED9122}" presName="chevron5" presStyleLbl="alignNode1" presStyleIdx="11" presStyleCnt="21"/>
      <dgm:spPr/>
    </dgm:pt>
    <dgm:pt modelId="{41F839A0-9373-4EBD-B5F5-ED199BB294A4}" type="pres">
      <dgm:prSet presAssocID="{B59E830A-136C-4E12-90B4-892139ED9122}" presName="chevron6" presStyleLbl="alignNode1" presStyleIdx="12" presStyleCnt="21"/>
      <dgm:spPr/>
    </dgm:pt>
    <dgm:pt modelId="{43242F88-4350-4FB0-B16D-62CC1E99922F}" type="pres">
      <dgm:prSet presAssocID="{B59E830A-136C-4E12-90B4-892139ED9122}" presName="chevron7" presStyleLbl="alignNode1" presStyleIdx="13" presStyleCnt="21"/>
      <dgm:spPr/>
    </dgm:pt>
    <dgm:pt modelId="{AA636EF1-9B0E-4044-8537-3E194A13DFAD}" type="pres">
      <dgm:prSet presAssocID="{B59E830A-136C-4E12-90B4-892139ED9122}" presName="childtext" presStyleLbl="solidFgAcc1" presStyleIdx="1" presStyleCnt="3" custLinFactNeighborX="-2063" custLinFactNeighborY="7055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44C6354-F4CB-458D-92C1-EF98235B8ADB}" type="pres">
      <dgm:prSet presAssocID="{B7501D45-4FBB-40CE-9099-D684ABA196B4}" presName="sibTrans" presStyleCnt="0"/>
      <dgm:spPr/>
    </dgm:pt>
    <dgm:pt modelId="{549E2C35-C95B-4233-9692-C6920768B01C}" type="pres">
      <dgm:prSet presAssocID="{EA184B69-FA01-4883-AA98-8FF00A69EBD3}" presName="parenttextcomposite" presStyleCnt="0"/>
      <dgm:spPr/>
    </dgm:pt>
    <dgm:pt modelId="{732F6CAB-F6EF-443F-BC4A-F884410EDB93}" type="pres">
      <dgm:prSet presAssocID="{EA184B69-FA01-4883-AA98-8FF00A69EBD3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00DF956-CC59-495B-AAE7-DA614705CF8E}" type="pres">
      <dgm:prSet presAssocID="{EA184B69-FA01-4883-AA98-8FF00A69EBD3}" presName="composite" presStyleCnt="0"/>
      <dgm:spPr/>
    </dgm:pt>
    <dgm:pt modelId="{018D0424-9C73-429D-BCCC-40031DAEB16B}" type="pres">
      <dgm:prSet presAssocID="{EA184B69-FA01-4883-AA98-8FF00A69EBD3}" presName="chevron1" presStyleLbl="alignNode1" presStyleIdx="14" presStyleCnt="21"/>
      <dgm:spPr/>
    </dgm:pt>
    <dgm:pt modelId="{2138EFBD-CCD7-4E2C-A934-BA05DCB3F54E}" type="pres">
      <dgm:prSet presAssocID="{EA184B69-FA01-4883-AA98-8FF00A69EBD3}" presName="chevron2" presStyleLbl="alignNode1" presStyleIdx="15" presStyleCnt="21"/>
      <dgm:spPr/>
    </dgm:pt>
    <dgm:pt modelId="{AD97EDE3-2CAF-4C24-8020-B9E96832E860}" type="pres">
      <dgm:prSet presAssocID="{EA184B69-FA01-4883-AA98-8FF00A69EBD3}" presName="chevron3" presStyleLbl="alignNode1" presStyleIdx="16" presStyleCnt="21"/>
      <dgm:spPr/>
    </dgm:pt>
    <dgm:pt modelId="{85C9A4F7-1F6E-4710-A8C4-4B846001F5AE}" type="pres">
      <dgm:prSet presAssocID="{EA184B69-FA01-4883-AA98-8FF00A69EBD3}" presName="chevron4" presStyleLbl="alignNode1" presStyleIdx="17" presStyleCnt="21"/>
      <dgm:spPr/>
    </dgm:pt>
    <dgm:pt modelId="{C6EC63A7-D3D6-4472-85CB-F16BB7D093CE}" type="pres">
      <dgm:prSet presAssocID="{EA184B69-FA01-4883-AA98-8FF00A69EBD3}" presName="chevron5" presStyleLbl="alignNode1" presStyleIdx="18" presStyleCnt="21"/>
      <dgm:spPr/>
    </dgm:pt>
    <dgm:pt modelId="{7F862C15-75B6-4347-A4C5-4E88E8118437}" type="pres">
      <dgm:prSet presAssocID="{EA184B69-FA01-4883-AA98-8FF00A69EBD3}" presName="chevron6" presStyleLbl="alignNode1" presStyleIdx="19" presStyleCnt="21"/>
      <dgm:spPr/>
    </dgm:pt>
    <dgm:pt modelId="{B566265E-78DD-47C3-9401-7D3F38E294F3}" type="pres">
      <dgm:prSet presAssocID="{EA184B69-FA01-4883-AA98-8FF00A69EBD3}" presName="chevron7" presStyleLbl="alignNode1" presStyleIdx="20" presStyleCnt="21"/>
      <dgm:spPr/>
    </dgm:pt>
    <dgm:pt modelId="{C2D49712-3C72-43BF-A8F2-1CC3FBF57C44}" type="pres">
      <dgm:prSet presAssocID="{EA184B69-FA01-4883-AA98-8FF00A69EBD3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161011F-9986-4D9B-8C87-AE7083D52A4A}" srcId="{B59E830A-136C-4E12-90B4-892139ED9122}" destId="{5594A692-8B82-4854-B162-D71519D72011}" srcOrd="0" destOrd="0" parTransId="{292379C5-89AD-4973-A08F-70DE4A81B32B}" sibTransId="{A4342134-E8F4-4809-AD94-F4A0CCF041CE}"/>
    <dgm:cxn modelId="{99A33F5E-660C-4371-A5EF-A49E1C4CB49E}" type="presOf" srcId="{B88C9F8A-8FAD-4B92-B7DA-0C0E9AC477F3}" destId="{C2D49712-3C72-43BF-A8F2-1CC3FBF57C44}" srcOrd="0" destOrd="0" presId="urn:microsoft.com/office/officeart/2008/layout/VerticalAccentList"/>
    <dgm:cxn modelId="{2E8C0CCF-42D4-4212-80EF-D5461858F641}" srcId="{3DFC67C2-1FD7-40EC-B64E-CCB6F2274162}" destId="{D22D60DF-7CBD-4AD1-949A-44CBE790D845}" srcOrd="0" destOrd="0" parTransId="{B1B503CB-8373-40E6-9090-D4881E56AB1E}" sibTransId="{A0A66C4C-1705-46C8-B02C-5EDF3881612F}"/>
    <dgm:cxn modelId="{1DE073EF-1AD6-48AC-AFDA-BD8B5202F2BA}" srcId="{EA184B69-FA01-4883-AA98-8FF00A69EBD3}" destId="{B88C9F8A-8FAD-4B92-B7DA-0C0E9AC477F3}" srcOrd="0" destOrd="0" parTransId="{A5099873-848D-48E7-BAB3-ACF6CBDD8200}" sibTransId="{80CA9488-F2A4-4E39-8716-412E419D72F5}"/>
    <dgm:cxn modelId="{B8B2FC8A-DAE8-43A5-9B55-0A5DE3F7125F}" type="presOf" srcId="{781455A4-977E-4ADB-8691-608D3BA54E12}" destId="{29C1B9F1-1AF7-47F3-8171-1CB785E3CAB7}" srcOrd="0" destOrd="0" presId="urn:microsoft.com/office/officeart/2008/layout/VerticalAccentList"/>
    <dgm:cxn modelId="{420297C7-4427-463C-BEBC-8678A5DAD6B9}" type="presOf" srcId="{5594A692-8B82-4854-B162-D71519D72011}" destId="{AA636EF1-9B0E-4044-8537-3E194A13DFAD}" srcOrd="0" destOrd="0" presId="urn:microsoft.com/office/officeart/2008/layout/VerticalAccentList"/>
    <dgm:cxn modelId="{5A82F6FD-0AFB-4099-BA64-59E6844B0052}" srcId="{D22D60DF-7CBD-4AD1-949A-44CBE790D845}" destId="{781455A4-977E-4ADB-8691-608D3BA54E12}" srcOrd="0" destOrd="0" parTransId="{8D3903B4-D510-4C52-A7D3-9A7A9646C8D7}" sibTransId="{B02FD8AD-A272-4223-A952-887B5EFB83E8}"/>
    <dgm:cxn modelId="{3B2A0CB5-A399-41B3-B53C-ECFD740E23A0}" type="presOf" srcId="{EA184B69-FA01-4883-AA98-8FF00A69EBD3}" destId="{732F6CAB-F6EF-443F-BC4A-F884410EDB93}" srcOrd="0" destOrd="0" presId="urn:microsoft.com/office/officeart/2008/layout/VerticalAccentList"/>
    <dgm:cxn modelId="{4CF000C1-B8D2-4CCE-977D-86F5BF0CF263}" type="presOf" srcId="{3DFC67C2-1FD7-40EC-B64E-CCB6F2274162}" destId="{3BE1CF0D-E29A-4EFC-88FE-EB62E019E400}" srcOrd="0" destOrd="0" presId="urn:microsoft.com/office/officeart/2008/layout/VerticalAccentList"/>
    <dgm:cxn modelId="{2B598A24-7345-4857-A4A3-26B5726A24D5}" srcId="{3DFC67C2-1FD7-40EC-B64E-CCB6F2274162}" destId="{EA184B69-FA01-4883-AA98-8FF00A69EBD3}" srcOrd="2" destOrd="0" parTransId="{31E53C7A-7DC0-4DD9-B028-910455D76044}" sibTransId="{3E72A8C4-341C-46F5-B558-72DDCF0D6AC8}"/>
    <dgm:cxn modelId="{6FDDF89A-28C5-4AA2-BA3B-7DAE2FD4699E}" type="presOf" srcId="{B59E830A-136C-4E12-90B4-892139ED9122}" destId="{6D0A536A-20A8-451F-AE88-C0A191948668}" srcOrd="0" destOrd="0" presId="urn:microsoft.com/office/officeart/2008/layout/VerticalAccentList"/>
    <dgm:cxn modelId="{273A4914-B799-4D6C-9938-17A525D2F415}" srcId="{3DFC67C2-1FD7-40EC-B64E-CCB6F2274162}" destId="{B59E830A-136C-4E12-90B4-892139ED9122}" srcOrd="1" destOrd="0" parTransId="{1B4B29CF-D172-4714-ADE6-5084E62AC7C9}" sibTransId="{B7501D45-4FBB-40CE-9099-D684ABA196B4}"/>
    <dgm:cxn modelId="{1E4427AB-BB0D-4786-9893-7BB56E8ADD43}" type="presOf" srcId="{D22D60DF-7CBD-4AD1-949A-44CBE790D845}" destId="{65895544-4A34-4070-9C81-466FAF305153}" srcOrd="0" destOrd="0" presId="urn:microsoft.com/office/officeart/2008/layout/VerticalAccentList"/>
    <dgm:cxn modelId="{30EF8A8E-985A-4E39-92CD-1B62EF713A77}" type="presParOf" srcId="{3BE1CF0D-E29A-4EFC-88FE-EB62E019E400}" destId="{749B8C61-2F94-4FBE-B7BF-3839015D6ED6}" srcOrd="0" destOrd="0" presId="urn:microsoft.com/office/officeart/2008/layout/VerticalAccentList"/>
    <dgm:cxn modelId="{D94D1C59-CAF8-4D85-91DE-D1358F259E8E}" type="presParOf" srcId="{749B8C61-2F94-4FBE-B7BF-3839015D6ED6}" destId="{65895544-4A34-4070-9C81-466FAF305153}" srcOrd="0" destOrd="0" presId="urn:microsoft.com/office/officeart/2008/layout/VerticalAccentList"/>
    <dgm:cxn modelId="{3E0B065E-07C6-4E0B-82D1-655FA18EE3A8}" type="presParOf" srcId="{3BE1CF0D-E29A-4EFC-88FE-EB62E019E400}" destId="{B2AD21CF-BC1E-4FC1-9F0A-9E52865A358F}" srcOrd="1" destOrd="0" presId="urn:microsoft.com/office/officeart/2008/layout/VerticalAccentList"/>
    <dgm:cxn modelId="{BB0281F0-DD1F-47D9-97BF-65511477C035}" type="presParOf" srcId="{B2AD21CF-BC1E-4FC1-9F0A-9E52865A358F}" destId="{9A9A7BAD-6C70-4D98-B12A-25CCBB630ADF}" srcOrd="0" destOrd="0" presId="urn:microsoft.com/office/officeart/2008/layout/VerticalAccentList"/>
    <dgm:cxn modelId="{035BBC94-E2FB-4C6E-8198-479627599F10}" type="presParOf" srcId="{B2AD21CF-BC1E-4FC1-9F0A-9E52865A358F}" destId="{9C6663B0-6232-4E5E-9378-969CB05EBB0B}" srcOrd="1" destOrd="0" presId="urn:microsoft.com/office/officeart/2008/layout/VerticalAccentList"/>
    <dgm:cxn modelId="{2E83AB5F-BBE6-49E3-B007-D7BE7FD79DB6}" type="presParOf" srcId="{B2AD21CF-BC1E-4FC1-9F0A-9E52865A358F}" destId="{0650E62E-49E1-411E-9679-5A11329B8E8E}" srcOrd="2" destOrd="0" presId="urn:microsoft.com/office/officeart/2008/layout/VerticalAccentList"/>
    <dgm:cxn modelId="{C6F2D6A0-AA14-4456-A0DD-2C64A3C2E782}" type="presParOf" srcId="{B2AD21CF-BC1E-4FC1-9F0A-9E52865A358F}" destId="{8FAE2568-B2BD-4059-B871-BE806A0C0BD9}" srcOrd="3" destOrd="0" presId="urn:microsoft.com/office/officeart/2008/layout/VerticalAccentList"/>
    <dgm:cxn modelId="{09710293-2EF9-4835-8083-4025FBB6773E}" type="presParOf" srcId="{B2AD21CF-BC1E-4FC1-9F0A-9E52865A358F}" destId="{FB4A9AF7-E431-47D4-9B42-03A4E3C4EF21}" srcOrd="4" destOrd="0" presId="urn:microsoft.com/office/officeart/2008/layout/VerticalAccentList"/>
    <dgm:cxn modelId="{64A88520-482D-46D1-B6F9-4073E7410D94}" type="presParOf" srcId="{B2AD21CF-BC1E-4FC1-9F0A-9E52865A358F}" destId="{7D98C1F5-8521-493F-BD1C-B17AFE946632}" srcOrd="5" destOrd="0" presId="urn:microsoft.com/office/officeart/2008/layout/VerticalAccentList"/>
    <dgm:cxn modelId="{DDB981EA-7CA4-4214-8FF2-E934A434515C}" type="presParOf" srcId="{B2AD21CF-BC1E-4FC1-9F0A-9E52865A358F}" destId="{E257C758-09DF-4108-B8AC-48E0599BE03B}" srcOrd="6" destOrd="0" presId="urn:microsoft.com/office/officeart/2008/layout/VerticalAccentList"/>
    <dgm:cxn modelId="{C29842DB-DBB3-41C9-9C82-21D5F260C1B1}" type="presParOf" srcId="{B2AD21CF-BC1E-4FC1-9F0A-9E52865A358F}" destId="{29C1B9F1-1AF7-47F3-8171-1CB785E3CAB7}" srcOrd="7" destOrd="0" presId="urn:microsoft.com/office/officeart/2008/layout/VerticalAccentList"/>
    <dgm:cxn modelId="{3565E5B0-0B5D-4517-AEDD-51F3070554A8}" type="presParOf" srcId="{3BE1CF0D-E29A-4EFC-88FE-EB62E019E400}" destId="{2A4059BD-8AE9-4A91-88F8-A7081E9FC869}" srcOrd="2" destOrd="0" presId="urn:microsoft.com/office/officeart/2008/layout/VerticalAccentList"/>
    <dgm:cxn modelId="{AC5A8C39-6F37-4F9E-AD7A-8B7CC15A491D}" type="presParOf" srcId="{3BE1CF0D-E29A-4EFC-88FE-EB62E019E400}" destId="{87330A43-C25D-4D4D-8DAE-0E28C00ABA9A}" srcOrd="3" destOrd="0" presId="urn:microsoft.com/office/officeart/2008/layout/VerticalAccentList"/>
    <dgm:cxn modelId="{8DC4D919-1B16-4AE2-970C-27EB41B36058}" type="presParOf" srcId="{87330A43-C25D-4D4D-8DAE-0E28C00ABA9A}" destId="{6D0A536A-20A8-451F-AE88-C0A191948668}" srcOrd="0" destOrd="0" presId="urn:microsoft.com/office/officeart/2008/layout/VerticalAccentList"/>
    <dgm:cxn modelId="{446657F2-F3D6-4826-ABF3-D4770A879CD3}" type="presParOf" srcId="{3BE1CF0D-E29A-4EFC-88FE-EB62E019E400}" destId="{1F521C7E-979A-4C8A-BB3C-1BC83284A91F}" srcOrd="4" destOrd="0" presId="urn:microsoft.com/office/officeart/2008/layout/VerticalAccentList"/>
    <dgm:cxn modelId="{18F5CBE3-45E0-4C5D-B4A6-D8E65A2DAD7E}" type="presParOf" srcId="{1F521C7E-979A-4C8A-BB3C-1BC83284A91F}" destId="{66BC8272-EA02-4BA9-91F3-4C2F15ABD79D}" srcOrd="0" destOrd="0" presId="urn:microsoft.com/office/officeart/2008/layout/VerticalAccentList"/>
    <dgm:cxn modelId="{4B511269-FB82-49B8-9F48-4C8814F4C781}" type="presParOf" srcId="{1F521C7E-979A-4C8A-BB3C-1BC83284A91F}" destId="{14E0BFFD-507D-4D25-8058-37E82015FC38}" srcOrd="1" destOrd="0" presId="urn:microsoft.com/office/officeart/2008/layout/VerticalAccentList"/>
    <dgm:cxn modelId="{50ADEC71-79A8-4363-8D98-3E8A78C3097B}" type="presParOf" srcId="{1F521C7E-979A-4C8A-BB3C-1BC83284A91F}" destId="{87B19044-9315-483D-BBA4-F84BF519B1A4}" srcOrd="2" destOrd="0" presId="urn:microsoft.com/office/officeart/2008/layout/VerticalAccentList"/>
    <dgm:cxn modelId="{CE0096AF-33DD-406B-A30A-781ACF6B2E5C}" type="presParOf" srcId="{1F521C7E-979A-4C8A-BB3C-1BC83284A91F}" destId="{FA648F16-B528-440D-BEAA-D2625685DD6F}" srcOrd="3" destOrd="0" presId="urn:microsoft.com/office/officeart/2008/layout/VerticalAccentList"/>
    <dgm:cxn modelId="{A17CDCB3-AD5F-4383-AACF-12F4B9BC85FE}" type="presParOf" srcId="{1F521C7E-979A-4C8A-BB3C-1BC83284A91F}" destId="{19670E81-150B-4E5B-B367-EDEB70088E2C}" srcOrd="4" destOrd="0" presId="urn:microsoft.com/office/officeart/2008/layout/VerticalAccentList"/>
    <dgm:cxn modelId="{16CBFDAC-2E2F-48EB-9FC9-BB808D7E1080}" type="presParOf" srcId="{1F521C7E-979A-4C8A-BB3C-1BC83284A91F}" destId="{41F839A0-9373-4EBD-B5F5-ED199BB294A4}" srcOrd="5" destOrd="0" presId="urn:microsoft.com/office/officeart/2008/layout/VerticalAccentList"/>
    <dgm:cxn modelId="{F5BF7BE7-4FCA-4BFE-880C-99E19E069AB5}" type="presParOf" srcId="{1F521C7E-979A-4C8A-BB3C-1BC83284A91F}" destId="{43242F88-4350-4FB0-B16D-62CC1E99922F}" srcOrd="6" destOrd="0" presId="urn:microsoft.com/office/officeart/2008/layout/VerticalAccentList"/>
    <dgm:cxn modelId="{4F71DBDA-8A32-43B2-81AC-175590E51ABE}" type="presParOf" srcId="{1F521C7E-979A-4C8A-BB3C-1BC83284A91F}" destId="{AA636EF1-9B0E-4044-8537-3E194A13DFAD}" srcOrd="7" destOrd="0" presId="urn:microsoft.com/office/officeart/2008/layout/VerticalAccentList"/>
    <dgm:cxn modelId="{C2F245CB-0DED-4A29-9477-FD92B144BF27}" type="presParOf" srcId="{3BE1CF0D-E29A-4EFC-88FE-EB62E019E400}" destId="{F44C6354-F4CB-458D-92C1-EF98235B8ADB}" srcOrd="5" destOrd="0" presId="urn:microsoft.com/office/officeart/2008/layout/VerticalAccentList"/>
    <dgm:cxn modelId="{3C86BA57-53E9-4112-AA60-4583255F323E}" type="presParOf" srcId="{3BE1CF0D-E29A-4EFC-88FE-EB62E019E400}" destId="{549E2C35-C95B-4233-9692-C6920768B01C}" srcOrd="6" destOrd="0" presId="urn:microsoft.com/office/officeart/2008/layout/VerticalAccentList"/>
    <dgm:cxn modelId="{E14C88FB-703D-4111-A913-4E3A0DC203B6}" type="presParOf" srcId="{549E2C35-C95B-4233-9692-C6920768B01C}" destId="{732F6CAB-F6EF-443F-BC4A-F884410EDB93}" srcOrd="0" destOrd="0" presId="urn:microsoft.com/office/officeart/2008/layout/VerticalAccentList"/>
    <dgm:cxn modelId="{5BA8E971-A57D-4411-A725-A867D510721C}" type="presParOf" srcId="{3BE1CF0D-E29A-4EFC-88FE-EB62E019E400}" destId="{B00DF956-CC59-495B-AAE7-DA614705CF8E}" srcOrd="7" destOrd="0" presId="urn:microsoft.com/office/officeart/2008/layout/VerticalAccentList"/>
    <dgm:cxn modelId="{43D4CF75-08E4-40F8-8FD3-359A4A0CB6CA}" type="presParOf" srcId="{B00DF956-CC59-495B-AAE7-DA614705CF8E}" destId="{018D0424-9C73-429D-BCCC-40031DAEB16B}" srcOrd="0" destOrd="0" presId="urn:microsoft.com/office/officeart/2008/layout/VerticalAccentList"/>
    <dgm:cxn modelId="{DB859485-7BE6-44EB-9C38-462BD81E2E25}" type="presParOf" srcId="{B00DF956-CC59-495B-AAE7-DA614705CF8E}" destId="{2138EFBD-CCD7-4E2C-A934-BA05DCB3F54E}" srcOrd="1" destOrd="0" presId="urn:microsoft.com/office/officeart/2008/layout/VerticalAccentList"/>
    <dgm:cxn modelId="{96DCA384-45E7-4002-9BD4-3D0EDA1F973E}" type="presParOf" srcId="{B00DF956-CC59-495B-AAE7-DA614705CF8E}" destId="{AD97EDE3-2CAF-4C24-8020-B9E96832E860}" srcOrd="2" destOrd="0" presId="urn:microsoft.com/office/officeart/2008/layout/VerticalAccentList"/>
    <dgm:cxn modelId="{FDFB5914-1D64-4AE5-9657-B3E36F7F9204}" type="presParOf" srcId="{B00DF956-CC59-495B-AAE7-DA614705CF8E}" destId="{85C9A4F7-1F6E-4710-A8C4-4B846001F5AE}" srcOrd="3" destOrd="0" presId="urn:microsoft.com/office/officeart/2008/layout/VerticalAccentList"/>
    <dgm:cxn modelId="{6D60FD8C-1656-419E-8E23-D95DD225914C}" type="presParOf" srcId="{B00DF956-CC59-495B-AAE7-DA614705CF8E}" destId="{C6EC63A7-D3D6-4472-85CB-F16BB7D093CE}" srcOrd="4" destOrd="0" presId="urn:microsoft.com/office/officeart/2008/layout/VerticalAccentList"/>
    <dgm:cxn modelId="{24566CA9-B8DC-4EDB-9BF6-6D9B893FC249}" type="presParOf" srcId="{B00DF956-CC59-495B-AAE7-DA614705CF8E}" destId="{7F862C15-75B6-4347-A4C5-4E88E8118437}" srcOrd="5" destOrd="0" presId="urn:microsoft.com/office/officeart/2008/layout/VerticalAccentList"/>
    <dgm:cxn modelId="{B9446E1C-20BE-42BF-8C18-70AD59DA1CA2}" type="presParOf" srcId="{B00DF956-CC59-495B-AAE7-DA614705CF8E}" destId="{B566265E-78DD-47C3-9401-7D3F38E294F3}" srcOrd="6" destOrd="0" presId="urn:microsoft.com/office/officeart/2008/layout/VerticalAccentList"/>
    <dgm:cxn modelId="{62F06D45-4D7F-49D8-8EF5-5A7AEB6CFDC9}" type="presParOf" srcId="{B00DF956-CC59-495B-AAE7-DA614705CF8E}" destId="{C2D49712-3C72-43BF-A8F2-1CC3FBF57C44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95544-4A34-4070-9C81-466FAF305153}">
      <dsp:nvSpPr>
        <dsp:cNvPr id="0" name=""/>
        <dsp:cNvSpPr/>
      </dsp:nvSpPr>
      <dsp:spPr>
        <a:xfrm>
          <a:off x="1258000" y="2481"/>
          <a:ext cx="5301823" cy="481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Study of literature</a:t>
          </a:r>
          <a:endParaRPr lang="en-IN" sz="2200" kern="1200" dirty="0"/>
        </a:p>
      </dsp:txBody>
      <dsp:txXfrm>
        <a:off x="1258000" y="2481"/>
        <a:ext cx="5301823" cy="481983"/>
      </dsp:txXfrm>
    </dsp:sp>
    <dsp:sp modelId="{9A9A7BAD-6C70-4D98-B12A-25CCBB630ADF}">
      <dsp:nvSpPr>
        <dsp:cNvPr id="0" name=""/>
        <dsp:cNvSpPr/>
      </dsp:nvSpPr>
      <dsp:spPr>
        <a:xfrm>
          <a:off x="1258000" y="484465"/>
          <a:ext cx="1240626" cy="981819"/>
        </a:xfrm>
        <a:prstGeom prst="chevron">
          <a:avLst>
            <a:gd name="adj" fmla="val 706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6663B0-6232-4E5E-9378-969CB05EBB0B}">
      <dsp:nvSpPr>
        <dsp:cNvPr id="0" name=""/>
        <dsp:cNvSpPr/>
      </dsp:nvSpPr>
      <dsp:spPr>
        <a:xfrm>
          <a:off x="2003201" y="484465"/>
          <a:ext cx="1240626" cy="981819"/>
        </a:xfrm>
        <a:prstGeom prst="chevron">
          <a:avLst>
            <a:gd name="adj" fmla="val 70610"/>
          </a:avLst>
        </a:prstGeom>
        <a:solidFill>
          <a:schemeClr val="accent3">
            <a:hueOff val="562513"/>
            <a:satOff val="-844"/>
            <a:lumOff val="-137"/>
            <a:alphaOff val="0"/>
          </a:schemeClr>
        </a:solidFill>
        <a:ln w="25400" cap="flat" cmpd="sng" algn="ctr">
          <a:solidFill>
            <a:schemeClr val="accent3">
              <a:hueOff val="562513"/>
              <a:satOff val="-844"/>
              <a:lumOff val="-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0E62E-49E1-411E-9679-5A11329B8E8E}">
      <dsp:nvSpPr>
        <dsp:cNvPr id="0" name=""/>
        <dsp:cNvSpPr/>
      </dsp:nvSpPr>
      <dsp:spPr>
        <a:xfrm>
          <a:off x="2748991" y="484465"/>
          <a:ext cx="1240626" cy="981819"/>
        </a:xfrm>
        <a:prstGeom prst="chevron">
          <a:avLst>
            <a:gd name="adj" fmla="val 70610"/>
          </a:avLst>
        </a:prstGeom>
        <a:solidFill>
          <a:schemeClr val="accent3">
            <a:hueOff val="1125026"/>
            <a:satOff val="-1688"/>
            <a:lumOff val="-275"/>
            <a:alphaOff val="0"/>
          </a:schemeClr>
        </a:solidFill>
        <a:ln w="25400" cap="flat" cmpd="sng" algn="ctr">
          <a:solidFill>
            <a:schemeClr val="accent3">
              <a:hueOff val="1125026"/>
              <a:satOff val="-1688"/>
              <a:lumOff val="-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E2568-B2BD-4059-B871-BE806A0C0BD9}">
      <dsp:nvSpPr>
        <dsp:cNvPr id="0" name=""/>
        <dsp:cNvSpPr/>
      </dsp:nvSpPr>
      <dsp:spPr>
        <a:xfrm>
          <a:off x="3494192" y="484465"/>
          <a:ext cx="1240626" cy="981819"/>
        </a:xfrm>
        <a:prstGeom prst="chevron">
          <a:avLst>
            <a:gd name="adj" fmla="val 70610"/>
          </a:avLst>
        </a:prstGeom>
        <a:solidFill>
          <a:schemeClr val="accent3">
            <a:hueOff val="1687540"/>
            <a:satOff val="-2532"/>
            <a:lumOff val="-412"/>
            <a:alphaOff val="0"/>
          </a:schemeClr>
        </a:solidFill>
        <a:ln w="25400" cap="flat" cmpd="sng" algn="ctr">
          <a:solidFill>
            <a:schemeClr val="accent3">
              <a:hueOff val="1687540"/>
              <a:satOff val="-2532"/>
              <a:lumOff val="-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A9AF7-E431-47D4-9B42-03A4E3C4EF21}">
      <dsp:nvSpPr>
        <dsp:cNvPr id="0" name=""/>
        <dsp:cNvSpPr/>
      </dsp:nvSpPr>
      <dsp:spPr>
        <a:xfrm>
          <a:off x="4239981" y="484465"/>
          <a:ext cx="1240626" cy="981819"/>
        </a:xfrm>
        <a:prstGeom prst="chevron">
          <a:avLst>
            <a:gd name="adj" fmla="val 70610"/>
          </a:avLst>
        </a:prstGeom>
        <a:solidFill>
          <a:schemeClr val="accent3">
            <a:hueOff val="2250053"/>
            <a:satOff val="-3376"/>
            <a:lumOff val="-549"/>
            <a:alphaOff val="0"/>
          </a:schemeClr>
        </a:solidFill>
        <a:ln w="25400" cap="flat" cmpd="sng" algn="ctr">
          <a:solidFill>
            <a:schemeClr val="accent3">
              <a:hueOff val="2250053"/>
              <a:satOff val="-3376"/>
              <a:lumOff val="-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8C1F5-8521-493F-BD1C-B17AFE946632}">
      <dsp:nvSpPr>
        <dsp:cNvPr id="0" name=""/>
        <dsp:cNvSpPr/>
      </dsp:nvSpPr>
      <dsp:spPr>
        <a:xfrm>
          <a:off x="4985182" y="484465"/>
          <a:ext cx="1240626" cy="981819"/>
        </a:xfrm>
        <a:prstGeom prst="chevron">
          <a:avLst>
            <a:gd name="adj" fmla="val 70610"/>
          </a:avLst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7C758-09DF-4108-B8AC-48E0599BE03B}">
      <dsp:nvSpPr>
        <dsp:cNvPr id="0" name=""/>
        <dsp:cNvSpPr/>
      </dsp:nvSpPr>
      <dsp:spPr>
        <a:xfrm>
          <a:off x="5730972" y="484465"/>
          <a:ext cx="1240626" cy="981819"/>
        </a:xfrm>
        <a:prstGeom prst="chevron">
          <a:avLst>
            <a:gd name="adj" fmla="val 70610"/>
          </a:avLst>
        </a:prstGeom>
        <a:solidFill>
          <a:schemeClr val="accent3">
            <a:hueOff val="3375079"/>
            <a:satOff val="-5064"/>
            <a:lumOff val="-824"/>
            <a:alphaOff val="0"/>
          </a:schemeClr>
        </a:solidFill>
        <a:ln w="25400" cap="flat" cmpd="sng" algn="ctr">
          <a:solidFill>
            <a:schemeClr val="accent3">
              <a:hueOff val="3375079"/>
              <a:satOff val="-5064"/>
              <a:lumOff val="-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1B9F1-1AF7-47F3-8171-1CB785E3CAB7}">
      <dsp:nvSpPr>
        <dsp:cNvPr id="0" name=""/>
        <dsp:cNvSpPr/>
      </dsp:nvSpPr>
      <dsp:spPr>
        <a:xfrm>
          <a:off x="1258000" y="582647"/>
          <a:ext cx="5370747" cy="7854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Project Identification</a:t>
          </a:r>
          <a:endParaRPr lang="en-IN" sz="2200" kern="1200" dirty="0"/>
        </a:p>
      </dsp:txBody>
      <dsp:txXfrm>
        <a:off x="1258000" y="582647"/>
        <a:ext cx="5370747" cy="785455"/>
      </dsp:txXfrm>
    </dsp:sp>
    <dsp:sp modelId="{6D0A536A-20A8-451F-AE88-C0A191948668}">
      <dsp:nvSpPr>
        <dsp:cNvPr id="0" name=""/>
        <dsp:cNvSpPr/>
      </dsp:nvSpPr>
      <dsp:spPr>
        <a:xfrm>
          <a:off x="1258000" y="1531079"/>
          <a:ext cx="5301823" cy="481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Setup and Data Importing</a:t>
          </a:r>
          <a:endParaRPr lang="en-IN" sz="2200" kern="1200" dirty="0"/>
        </a:p>
      </dsp:txBody>
      <dsp:txXfrm>
        <a:off x="1258000" y="1531079"/>
        <a:ext cx="5301823" cy="481983"/>
      </dsp:txXfrm>
    </dsp:sp>
    <dsp:sp modelId="{66BC8272-EA02-4BA9-91F3-4C2F15ABD79D}">
      <dsp:nvSpPr>
        <dsp:cNvPr id="0" name=""/>
        <dsp:cNvSpPr/>
      </dsp:nvSpPr>
      <dsp:spPr>
        <a:xfrm>
          <a:off x="1258000" y="2013063"/>
          <a:ext cx="1240626" cy="981819"/>
        </a:xfrm>
        <a:prstGeom prst="chevron">
          <a:avLst>
            <a:gd name="adj" fmla="val 70610"/>
          </a:avLst>
        </a:prstGeom>
        <a:solidFill>
          <a:schemeClr val="accent3">
            <a:hueOff val="3937592"/>
            <a:satOff val="-5908"/>
            <a:lumOff val="-961"/>
            <a:alphaOff val="0"/>
          </a:schemeClr>
        </a:solidFill>
        <a:ln w="25400" cap="flat" cmpd="sng" algn="ctr">
          <a:solidFill>
            <a:schemeClr val="accent3">
              <a:hueOff val="3937592"/>
              <a:satOff val="-5908"/>
              <a:lumOff val="-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0BFFD-507D-4D25-8058-37E82015FC38}">
      <dsp:nvSpPr>
        <dsp:cNvPr id="0" name=""/>
        <dsp:cNvSpPr/>
      </dsp:nvSpPr>
      <dsp:spPr>
        <a:xfrm>
          <a:off x="2003201" y="2013063"/>
          <a:ext cx="1240626" cy="981819"/>
        </a:xfrm>
        <a:prstGeom prst="chevron">
          <a:avLst>
            <a:gd name="adj" fmla="val 70610"/>
          </a:avLst>
        </a:prstGeom>
        <a:solidFill>
          <a:schemeClr val="accent3">
            <a:hueOff val="4500106"/>
            <a:satOff val="-6752"/>
            <a:lumOff val="-1098"/>
            <a:alphaOff val="0"/>
          </a:schemeClr>
        </a:solidFill>
        <a:ln w="25400" cap="flat" cmpd="sng" algn="ctr">
          <a:solidFill>
            <a:schemeClr val="accent3">
              <a:hueOff val="4500106"/>
              <a:satOff val="-6752"/>
              <a:lumOff val="-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19044-9315-483D-BBA4-F84BF519B1A4}">
      <dsp:nvSpPr>
        <dsp:cNvPr id="0" name=""/>
        <dsp:cNvSpPr/>
      </dsp:nvSpPr>
      <dsp:spPr>
        <a:xfrm>
          <a:off x="2748991" y="2013063"/>
          <a:ext cx="1240626" cy="981819"/>
        </a:xfrm>
        <a:prstGeom prst="chevron">
          <a:avLst>
            <a:gd name="adj" fmla="val 70610"/>
          </a:avLst>
        </a:prstGeom>
        <a:solidFill>
          <a:schemeClr val="accent3">
            <a:hueOff val="5062619"/>
            <a:satOff val="-7596"/>
            <a:lumOff val="-1235"/>
            <a:alphaOff val="0"/>
          </a:schemeClr>
        </a:solidFill>
        <a:ln w="25400" cap="flat" cmpd="sng" algn="ctr">
          <a:solidFill>
            <a:schemeClr val="accent3">
              <a:hueOff val="5062619"/>
              <a:satOff val="-7596"/>
              <a:lumOff val="-1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48F16-B528-440D-BEAA-D2625685DD6F}">
      <dsp:nvSpPr>
        <dsp:cNvPr id="0" name=""/>
        <dsp:cNvSpPr/>
      </dsp:nvSpPr>
      <dsp:spPr>
        <a:xfrm>
          <a:off x="3494192" y="2013063"/>
          <a:ext cx="1240626" cy="981819"/>
        </a:xfrm>
        <a:prstGeom prst="chevron">
          <a:avLst>
            <a:gd name="adj" fmla="val 7061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70E81-150B-4E5B-B367-EDEB70088E2C}">
      <dsp:nvSpPr>
        <dsp:cNvPr id="0" name=""/>
        <dsp:cNvSpPr/>
      </dsp:nvSpPr>
      <dsp:spPr>
        <a:xfrm>
          <a:off x="4239981" y="2013063"/>
          <a:ext cx="1240626" cy="981819"/>
        </a:xfrm>
        <a:prstGeom prst="chevron">
          <a:avLst>
            <a:gd name="adj" fmla="val 70610"/>
          </a:avLst>
        </a:prstGeom>
        <a:solidFill>
          <a:schemeClr val="accent3">
            <a:hueOff val="6187645"/>
            <a:satOff val="-9284"/>
            <a:lumOff val="-1510"/>
            <a:alphaOff val="0"/>
          </a:schemeClr>
        </a:solidFill>
        <a:ln w="25400" cap="flat" cmpd="sng" algn="ctr">
          <a:solidFill>
            <a:schemeClr val="accent3">
              <a:hueOff val="6187645"/>
              <a:satOff val="-9284"/>
              <a:lumOff val="-15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839A0-9373-4EBD-B5F5-ED199BB294A4}">
      <dsp:nvSpPr>
        <dsp:cNvPr id="0" name=""/>
        <dsp:cNvSpPr/>
      </dsp:nvSpPr>
      <dsp:spPr>
        <a:xfrm>
          <a:off x="4985182" y="2013063"/>
          <a:ext cx="1240626" cy="981819"/>
        </a:xfrm>
        <a:prstGeom prst="chevron">
          <a:avLst>
            <a:gd name="adj" fmla="val 70610"/>
          </a:avLst>
        </a:prstGeom>
        <a:solidFill>
          <a:schemeClr val="accent3">
            <a:hueOff val="6750158"/>
            <a:satOff val="-10128"/>
            <a:lumOff val="-1647"/>
            <a:alphaOff val="0"/>
          </a:schemeClr>
        </a:solidFill>
        <a:ln w="25400" cap="flat" cmpd="sng" algn="ctr">
          <a:solidFill>
            <a:schemeClr val="accent3">
              <a:hueOff val="6750158"/>
              <a:satOff val="-10128"/>
              <a:lumOff val="-1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42F88-4350-4FB0-B16D-62CC1E99922F}">
      <dsp:nvSpPr>
        <dsp:cNvPr id="0" name=""/>
        <dsp:cNvSpPr/>
      </dsp:nvSpPr>
      <dsp:spPr>
        <a:xfrm>
          <a:off x="5730972" y="2013063"/>
          <a:ext cx="1240626" cy="981819"/>
        </a:xfrm>
        <a:prstGeom prst="chevron">
          <a:avLst>
            <a:gd name="adj" fmla="val 70610"/>
          </a:avLst>
        </a:prstGeom>
        <a:solidFill>
          <a:schemeClr val="accent3">
            <a:hueOff val="7312671"/>
            <a:satOff val="-10972"/>
            <a:lumOff val="-1784"/>
            <a:alphaOff val="0"/>
          </a:schemeClr>
        </a:solidFill>
        <a:ln w="25400" cap="flat" cmpd="sng" algn="ctr">
          <a:solidFill>
            <a:schemeClr val="accent3">
              <a:hueOff val="7312671"/>
              <a:satOff val="-10972"/>
              <a:lumOff val="-1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36EF1-9B0E-4044-8537-3E194A13DFAD}">
      <dsp:nvSpPr>
        <dsp:cNvPr id="0" name=""/>
        <dsp:cNvSpPr/>
      </dsp:nvSpPr>
      <dsp:spPr>
        <a:xfrm>
          <a:off x="1147202" y="2166659"/>
          <a:ext cx="5370747" cy="7854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Data </a:t>
          </a:r>
          <a:r>
            <a:rPr lang="en-IN" sz="2200" kern="1200" dirty="0" err="1" smtClean="0"/>
            <a:t>Preprocessing</a:t>
          </a:r>
          <a:endParaRPr lang="en-IN" sz="2200" kern="1200" dirty="0"/>
        </a:p>
      </dsp:txBody>
      <dsp:txXfrm>
        <a:off x="1147202" y="2166659"/>
        <a:ext cx="5370747" cy="785455"/>
      </dsp:txXfrm>
    </dsp:sp>
    <dsp:sp modelId="{732F6CAB-F6EF-443F-BC4A-F884410EDB93}">
      <dsp:nvSpPr>
        <dsp:cNvPr id="0" name=""/>
        <dsp:cNvSpPr/>
      </dsp:nvSpPr>
      <dsp:spPr>
        <a:xfrm>
          <a:off x="1258000" y="3059678"/>
          <a:ext cx="5301823" cy="481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Build a Algorithm</a:t>
          </a:r>
          <a:endParaRPr lang="en-IN" sz="2200" kern="1200" dirty="0"/>
        </a:p>
      </dsp:txBody>
      <dsp:txXfrm>
        <a:off x="1258000" y="3059678"/>
        <a:ext cx="5301823" cy="481983"/>
      </dsp:txXfrm>
    </dsp:sp>
    <dsp:sp modelId="{018D0424-9C73-429D-BCCC-40031DAEB16B}">
      <dsp:nvSpPr>
        <dsp:cNvPr id="0" name=""/>
        <dsp:cNvSpPr/>
      </dsp:nvSpPr>
      <dsp:spPr>
        <a:xfrm>
          <a:off x="1258000" y="3541662"/>
          <a:ext cx="1240626" cy="981819"/>
        </a:xfrm>
        <a:prstGeom prst="chevron">
          <a:avLst>
            <a:gd name="adj" fmla="val 70610"/>
          </a:avLst>
        </a:prstGeom>
        <a:solidFill>
          <a:schemeClr val="accent3">
            <a:hueOff val="7875184"/>
            <a:satOff val="-11816"/>
            <a:lumOff val="-1922"/>
            <a:alphaOff val="0"/>
          </a:schemeClr>
        </a:solidFill>
        <a:ln w="25400" cap="flat" cmpd="sng" algn="ctr">
          <a:solidFill>
            <a:schemeClr val="accent3">
              <a:hueOff val="7875184"/>
              <a:satOff val="-11816"/>
              <a:lumOff val="-1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38EFBD-CCD7-4E2C-A934-BA05DCB3F54E}">
      <dsp:nvSpPr>
        <dsp:cNvPr id="0" name=""/>
        <dsp:cNvSpPr/>
      </dsp:nvSpPr>
      <dsp:spPr>
        <a:xfrm>
          <a:off x="2003201" y="3541662"/>
          <a:ext cx="1240626" cy="981819"/>
        </a:xfrm>
        <a:prstGeom prst="chevron">
          <a:avLst>
            <a:gd name="adj" fmla="val 70610"/>
          </a:avLst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7EDE3-2CAF-4C24-8020-B9E96832E860}">
      <dsp:nvSpPr>
        <dsp:cNvPr id="0" name=""/>
        <dsp:cNvSpPr/>
      </dsp:nvSpPr>
      <dsp:spPr>
        <a:xfrm>
          <a:off x="2748991" y="3541662"/>
          <a:ext cx="1240626" cy="981819"/>
        </a:xfrm>
        <a:prstGeom prst="chevron">
          <a:avLst>
            <a:gd name="adj" fmla="val 70610"/>
          </a:avLst>
        </a:prstGeom>
        <a:solidFill>
          <a:schemeClr val="accent3">
            <a:hueOff val="9000211"/>
            <a:satOff val="-13504"/>
            <a:lumOff val="-2196"/>
            <a:alphaOff val="0"/>
          </a:schemeClr>
        </a:solidFill>
        <a:ln w="25400" cap="flat" cmpd="sng" algn="ctr">
          <a:solidFill>
            <a:schemeClr val="accent3">
              <a:hueOff val="9000211"/>
              <a:satOff val="-13504"/>
              <a:lumOff val="-2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9A4F7-1F6E-4710-A8C4-4B846001F5AE}">
      <dsp:nvSpPr>
        <dsp:cNvPr id="0" name=""/>
        <dsp:cNvSpPr/>
      </dsp:nvSpPr>
      <dsp:spPr>
        <a:xfrm>
          <a:off x="3494192" y="3541662"/>
          <a:ext cx="1240626" cy="981819"/>
        </a:xfrm>
        <a:prstGeom prst="chevron">
          <a:avLst>
            <a:gd name="adj" fmla="val 70610"/>
          </a:avLst>
        </a:prstGeom>
        <a:solidFill>
          <a:schemeClr val="accent3">
            <a:hueOff val="9562724"/>
            <a:satOff val="-14348"/>
            <a:lumOff val="-2333"/>
            <a:alphaOff val="0"/>
          </a:schemeClr>
        </a:solidFill>
        <a:ln w="25400" cap="flat" cmpd="sng" algn="ctr">
          <a:solidFill>
            <a:schemeClr val="accent3">
              <a:hueOff val="9562724"/>
              <a:satOff val="-14348"/>
              <a:lumOff val="-23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C63A7-D3D6-4472-85CB-F16BB7D093CE}">
      <dsp:nvSpPr>
        <dsp:cNvPr id="0" name=""/>
        <dsp:cNvSpPr/>
      </dsp:nvSpPr>
      <dsp:spPr>
        <a:xfrm>
          <a:off x="4239981" y="3541662"/>
          <a:ext cx="1240626" cy="981819"/>
        </a:xfrm>
        <a:prstGeom prst="chevron">
          <a:avLst>
            <a:gd name="adj" fmla="val 70610"/>
          </a:avLst>
        </a:prstGeom>
        <a:solidFill>
          <a:schemeClr val="accent3">
            <a:hueOff val="10125237"/>
            <a:satOff val="-15192"/>
            <a:lumOff val="-2471"/>
            <a:alphaOff val="0"/>
          </a:schemeClr>
        </a:solidFill>
        <a:ln w="25400" cap="flat" cmpd="sng" algn="ctr">
          <a:solidFill>
            <a:schemeClr val="accent3">
              <a:hueOff val="10125237"/>
              <a:satOff val="-15192"/>
              <a:lumOff val="-2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62C15-75B6-4347-A4C5-4E88E8118437}">
      <dsp:nvSpPr>
        <dsp:cNvPr id="0" name=""/>
        <dsp:cNvSpPr/>
      </dsp:nvSpPr>
      <dsp:spPr>
        <a:xfrm>
          <a:off x="4985182" y="3541662"/>
          <a:ext cx="1240626" cy="981819"/>
        </a:xfrm>
        <a:prstGeom prst="chevron">
          <a:avLst>
            <a:gd name="adj" fmla="val 70610"/>
          </a:avLst>
        </a:prstGeom>
        <a:solidFill>
          <a:schemeClr val="accent3">
            <a:hueOff val="10687750"/>
            <a:satOff val="-16036"/>
            <a:lumOff val="-2608"/>
            <a:alphaOff val="0"/>
          </a:schemeClr>
        </a:solidFill>
        <a:ln w="25400" cap="flat" cmpd="sng" algn="ctr">
          <a:solidFill>
            <a:schemeClr val="accent3">
              <a:hueOff val="10687750"/>
              <a:satOff val="-16036"/>
              <a:lumOff val="-2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6265E-78DD-47C3-9401-7D3F38E294F3}">
      <dsp:nvSpPr>
        <dsp:cNvPr id="0" name=""/>
        <dsp:cNvSpPr/>
      </dsp:nvSpPr>
      <dsp:spPr>
        <a:xfrm>
          <a:off x="5730972" y="3541662"/>
          <a:ext cx="1240626" cy="981819"/>
        </a:xfrm>
        <a:prstGeom prst="chevron">
          <a:avLst>
            <a:gd name="adj" fmla="val 7061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49712-3C72-43BF-A8F2-1CC3FBF57C44}">
      <dsp:nvSpPr>
        <dsp:cNvPr id="0" name=""/>
        <dsp:cNvSpPr/>
      </dsp:nvSpPr>
      <dsp:spPr>
        <a:xfrm>
          <a:off x="1258000" y="3639844"/>
          <a:ext cx="5370747" cy="7854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Training and Testing</a:t>
          </a:r>
          <a:endParaRPr lang="en-IN" sz="2200" kern="1200" dirty="0"/>
        </a:p>
      </dsp:txBody>
      <dsp:txXfrm>
        <a:off x="1258000" y="3639844"/>
        <a:ext cx="5370747" cy="785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41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F67352F0-B55D-4D06-B740-757FB6B2C34C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104874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4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4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4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D8571E7-594F-40E0-9210-155AAAB6F9DE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5246C70C-6AA3-4CC6-808F-2A95D9E031FF}" type="slidenum">
              <a:rPr lang="en-US" smtClean="0"/>
              <a:t>2</a:t>
            </a:fld>
            <a:endParaRPr lang="en-US"/>
          </a:p>
        </p:txBody>
      </p:sp>
      <p:sp>
        <p:nvSpPr>
          <p:cNvPr id="1048634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p>
            <a:fld id="{F44713B8-551F-4C81-8F96-368879818096}" type="datetime1">
              <a:rPr lang="en-US" smtClean="0"/>
              <a:t>5/22/2021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r>
              <a:rPr lang="en-US" smtClean="0"/>
              <a:t>MECHANICAL ENGINEERING DEPARTMENT</a:t>
            </a:r>
            <a:endParaRPr lang="en-US"/>
          </a:p>
        </p:txBody>
      </p:sp>
      <p:sp>
        <p:nvSpPr>
          <p:cNvPr id="1048636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p>
            <a:r>
              <a:rPr lang="en-US" smtClean="0"/>
              <a:t>AITRC, VITA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Google Shape;68;g7ba9dcf77c420dfb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91" name="Google Shape;69;g7ba9dcf77c420dfb_18:notes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19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10486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B1B4536-C78F-418A-BCBD-75279702FE6F}" type="datetime3">
              <a:rPr lang="en-US" smtClean="0"/>
              <a:t>22 May 2021</a:t>
            </a:fld>
            <a:endParaRPr lang="en-US"/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Mechanical Engineering Department</a:t>
            </a:r>
            <a:endParaRPr lang="en-US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C0A05A-FC4C-45F6-A68A-3047574F29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71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7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33E0C1-0BAE-4401-BA5F-8FAD711C04D6}" type="datetime3">
              <a:rPr lang="en-US" smtClean="0"/>
              <a:t>22 May 2021</a:t>
            </a:fld>
            <a:endParaRPr lang="en-US"/>
          </a:p>
        </p:txBody>
      </p:sp>
      <p:sp>
        <p:nvSpPr>
          <p:cNvPr id="10487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Mechanical Engineering Department</a:t>
            </a:r>
            <a:endParaRPr lang="en-US"/>
          </a:p>
        </p:txBody>
      </p:sp>
      <p:sp>
        <p:nvSpPr>
          <p:cNvPr id="10487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C0A05A-FC4C-45F6-A68A-3047574F29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70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7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FBEF804-29B5-484E-A7FA-B5FDD502B684}" type="datetime3">
              <a:rPr lang="en-US" smtClean="0"/>
              <a:t>22 May 2021</a:t>
            </a:fld>
            <a:endParaRPr lang="en-US"/>
          </a:p>
        </p:txBody>
      </p:sp>
      <p:sp>
        <p:nvSpPr>
          <p:cNvPr id="10487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Mechanical Engineering Department</a:t>
            </a:r>
            <a:endParaRPr lang="en-US"/>
          </a:p>
        </p:txBody>
      </p:sp>
      <p:sp>
        <p:nvSpPr>
          <p:cNvPr id="10487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C0A05A-FC4C-45F6-A68A-3047574F29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B32BDD-DA9B-4D3F-8B40-9EE3EA6611C5}" type="datetime3">
              <a:rPr lang="en-US" smtClean="0"/>
              <a:t>22 May 2021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Mechanical Engineering Department</a:t>
            </a:r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C0A05A-FC4C-45F6-A68A-3047574F29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8751EC-2309-49D3-B1D3-3D959DCDF28B}" type="datetime3">
              <a:rPr lang="en-US" smtClean="0"/>
              <a:t>22 May 2021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Mechanical Engineering Department</a:t>
            </a:r>
            <a:endParaRPr lang="en-US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C0A05A-FC4C-45F6-A68A-3047574F29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72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72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7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B43A05-71F6-4CCB-A510-44F8643AF2E0}" type="datetime3">
              <a:rPr lang="en-US" smtClean="0"/>
              <a:t>22 May 2021</a:t>
            </a:fld>
            <a:endParaRPr lang="en-US"/>
          </a:p>
        </p:txBody>
      </p:sp>
      <p:sp>
        <p:nvSpPr>
          <p:cNvPr id="10487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Mechanical Engineering Department</a:t>
            </a:r>
            <a:endParaRPr lang="en-US"/>
          </a:p>
        </p:txBody>
      </p:sp>
      <p:sp>
        <p:nvSpPr>
          <p:cNvPr id="10487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C0A05A-FC4C-45F6-A68A-3047574F29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7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2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72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3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73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FE660AA-0060-474A-9A31-9C65E072451E}" type="datetime3">
              <a:rPr lang="en-US" smtClean="0"/>
              <a:t>22 May 2021</a:t>
            </a:fld>
            <a:endParaRPr lang="en-US"/>
          </a:p>
        </p:txBody>
      </p:sp>
      <p:sp>
        <p:nvSpPr>
          <p:cNvPr id="104873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Mechanical Engineering Department</a:t>
            </a:r>
            <a:endParaRPr lang="en-US"/>
          </a:p>
        </p:txBody>
      </p:sp>
      <p:sp>
        <p:nvSpPr>
          <p:cNvPr id="104873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C0A05A-FC4C-45F6-A68A-3047574F29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1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B949DA-5A91-48BB-94BA-A22559C83554}" type="datetime3">
              <a:rPr lang="en-US" smtClean="0"/>
              <a:t>22 May 2021</a:t>
            </a:fld>
            <a:endParaRPr lang="en-US"/>
          </a:p>
        </p:txBody>
      </p:sp>
      <p:sp>
        <p:nvSpPr>
          <p:cNvPr id="10486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Mechanical Engineering Department</a:t>
            </a:r>
            <a:endParaRPr lang="en-US"/>
          </a:p>
        </p:txBody>
      </p:sp>
      <p:sp>
        <p:nvSpPr>
          <p:cNvPr id="10486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C0A05A-FC4C-45F6-A68A-3047574F29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A99ED77-B8DB-42F4-9472-5C1EC3CD6EBB}" type="datetime3">
              <a:rPr lang="en-US" smtClean="0"/>
              <a:t>22 May 2021</a:t>
            </a:fld>
            <a:endParaRPr lang="en-US"/>
          </a:p>
        </p:txBody>
      </p:sp>
      <p:sp>
        <p:nvSpPr>
          <p:cNvPr id="104860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Mechanical Engineering Department</a:t>
            </a:r>
            <a:endParaRPr lang="en-US"/>
          </a:p>
        </p:txBody>
      </p:sp>
      <p:sp>
        <p:nvSpPr>
          <p:cNvPr id="104860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C0A05A-FC4C-45F6-A68A-3047574F29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735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73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A2BFE0A-F244-492B-90FE-95B8A134D414}" type="datetime3">
              <a:rPr lang="en-US" smtClean="0"/>
              <a:t>22 May 2021</a:t>
            </a:fld>
            <a:endParaRPr lang="en-US"/>
          </a:p>
        </p:txBody>
      </p:sp>
      <p:sp>
        <p:nvSpPr>
          <p:cNvPr id="10487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Mechanical Engineering Department</a:t>
            </a:r>
            <a:endParaRPr lang="en-US"/>
          </a:p>
        </p:txBody>
      </p:sp>
      <p:sp>
        <p:nvSpPr>
          <p:cNvPr id="10487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C0A05A-FC4C-45F6-A68A-3047574F29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705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706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0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FFFB3BF-9751-48EA-8AAA-5F4485DB6169}" type="datetime3">
              <a:rPr lang="en-US" smtClean="0"/>
              <a:t>22 May 2021</a:t>
            </a:fld>
            <a:endParaRPr lang="en-US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Mechanical Engineering Department</a:t>
            </a:r>
            <a:endParaRPr lang="en-US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C0A05A-FC4C-45F6-A68A-3047574F29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80512-3EE7-48AA-9BE2-80EABAA8D645}" type="datetime3">
              <a:rPr lang="en-US" smtClean="0"/>
              <a:t>22 May 2021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Mechanical Engineering Department</a:t>
            </a:r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0A05A-FC4C-45F6-A68A-3047574F2951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1" hdr="0" sldNum="1"/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7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7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Google Shape;111;p1"/>
          <p:cNvSpPr txBox="1">
            <a:spLocks noGrp="1"/>
          </p:cNvSpPr>
          <p:nvPr>
            <p:ph type="ctrTitle"/>
          </p:nvPr>
        </p:nvSpPr>
        <p:spPr>
          <a:xfrm>
            <a:off x="685800" y="166552"/>
            <a:ext cx="7772400" cy="1066804"/>
          </a:xfrm>
          <a:prstGeom prst="rect"/>
          <a:solidFill>
            <a:schemeClr val="lt1"/>
          </a:solidFill>
          <a:ln w="25400" cap="flat" cmpd="sng">
            <a:solidFill>
              <a:schemeClr val="accent3"/>
            </a:solidFill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ctr" indent="0" marL="0">
              <a:buNone/>
            </a:pPr>
            <a:r>
              <a:rPr b="1" dirty="0" sz="2400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ADARSH INSTITUTE OF TECHNOLOGY AND RESEARCH CENTRE, VITA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48624" name="Google Shape;112;p1"/>
          <p:cNvSpPr txBox="1"/>
          <p:nvPr/>
        </p:nvSpPr>
        <p:spPr>
          <a:xfrm>
            <a:off x="937254" y="1230963"/>
            <a:ext cx="7239004" cy="64620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marL="0" marR="0">
              <a:buNone/>
            </a:pPr>
            <a:r>
              <a:rPr cap="none" dirty="0" sz="1800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rPr>
              <a:t>B Tech in Mechanical Engineering</a:t>
            </a:r>
          </a:p>
          <a:p>
            <a:pPr algn="ctr" indent="0" marL="0" marR="0">
              <a:buNone/>
            </a:pPr>
            <a:r>
              <a:rPr cap="none" dirty="0" sz="1800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rPr>
              <a:t>Project Phase – </a:t>
            </a:r>
            <a:r>
              <a:rPr dirty="0" lang="en-IN" smtClean="0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rPr>
              <a:t>II</a:t>
            </a:r>
            <a:endParaRPr cap="none" dirty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5" name="Google Shape;113;p1"/>
          <p:cNvSpPr txBox="1"/>
          <p:nvPr/>
        </p:nvSpPr>
        <p:spPr>
          <a:xfrm>
            <a:off x="937254" y="3193476"/>
            <a:ext cx="7239004" cy="2847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marL="0" marR="0">
              <a:buNone/>
            </a:pPr>
            <a:r>
              <a:rPr cap="none" dirty="0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cap="none" dirty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indent="0" marL="0" marR="0">
              <a:buNone/>
            </a:pPr>
            <a:r>
              <a:rPr b="1" cap="none" dirty="0" sz="160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cap="none" dirty="0" sz="160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iss.Chandanshive</a:t>
            </a:r>
            <a:r>
              <a:rPr b="1" cap="none" dirty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cap="none" dirty="0" sz="160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Pallavi</a:t>
            </a:r>
            <a:r>
              <a:rPr b="1" cap="none" dirty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cap="none" dirty="0" sz="160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Shashikant</a:t>
            </a:r>
            <a:r>
              <a:rPr b="1" cap="none" dirty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cap="none" dirty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indent="0" marL="0" marR="0">
              <a:buNone/>
            </a:pPr>
            <a:r>
              <a:rPr b="1" cap="none" dirty="0" sz="160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cap="none" dirty="0" sz="160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iss.Chavan</a:t>
            </a:r>
            <a:r>
              <a:rPr b="1" cap="none" dirty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cap="none" dirty="0" sz="160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Aarti</a:t>
            </a:r>
            <a:r>
              <a:rPr b="1" cap="none" dirty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cap="none" dirty="0" sz="160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Haribhau</a:t>
            </a:r>
            <a:r>
              <a:rPr b="1" cap="none" dirty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cap="none" dirty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indent="0" marL="0" marR="0">
              <a:buNone/>
            </a:pPr>
            <a:r>
              <a:rPr b="1" cap="none" dirty="0" sz="160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cap="none" dirty="0" sz="160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iss.Kale</a:t>
            </a:r>
            <a:r>
              <a:rPr b="1" cap="none" dirty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cap="none" dirty="0" sz="160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Pushpa</a:t>
            </a:r>
            <a:r>
              <a:rPr b="1" cap="none" dirty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cap="none" dirty="0" sz="160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Dnyaneshwar</a:t>
            </a:r>
            <a:r>
              <a:rPr b="1" cap="none" dirty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cap="none" dirty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indent="0" marL="0" marR="0">
              <a:buNone/>
            </a:pPr>
            <a:r>
              <a:rPr b="1" cap="none" dirty="0" sz="160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cap="none" dirty="0" sz="160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iss.Sutar</a:t>
            </a:r>
            <a:r>
              <a:rPr b="1" cap="none" dirty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cap="none" dirty="0" sz="160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Pradnya</a:t>
            </a:r>
            <a:r>
              <a:rPr b="1" cap="none" dirty="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cap="none" dirty="0" sz="160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Dilip</a:t>
            </a:r>
            <a:endParaRPr cap="none" dirty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indent="0" marL="0" marR="0">
              <a:buNone/>
            </a:pPr>
            <a:endParaRPr b="1" cap="none" dirty="0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indent="0" marL="0" marR="0">
              <a:buNone/>
            </a:pPr>
            <a:r>
              <a:rPr cap="none" dirty="0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</a:t>
            </a:r>
            <a:endParaRPr cap="none" dirty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indent="0" marL="0" marR="0">
              <a:buNone/>
            </a:pPr>
            <a:r>
              <a:rPr b="1" cap="none" dirty="0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Asst. </a:t>
            </a:r>
            <a:r>
              <a:rPr b="1" cap="none" dirty="0" sz="160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</a:t>
            </a:r>
            <a:r>
              <a:rPr b="1" cap="none" dirty="0" sz="160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Mr.U.Y.Siddha</a:t>
            </a:r>
            <a:endParaRPr cap="none" dirty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indent="0" marL="0" marR="0">
              <a:buNone/>
            </a:pPr>
            <a:endParaRPr b="1" cap="none" dirty="0"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indent="0" marL="0" marR="0">
              <a:buNone/>
            </a:pPr>
            <a:r>
              <a:rPr b="1" cap="none" dirty="0" sz="2200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MECHANICAL ENGINEERING</a:t>
            </a:r>
            <a:endParaRPr cap="none" dirty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indent="0" marL="0" marR="0">
              <a:buNone/>
            </a:pPr>
            <a:r>
              <a:rPr b="1" cap="none" dirty="0" sz="2200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dirty="0" sz="2200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cap="none" dirty="0" sz="2200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 2020-21</a:t>
            </a:r>
          </a:p>
        </p:txBody>
      </p:sp>
      <p:sp>
        <p:nvSpPr>
          <p:cNvPr id="1048626" name="Google Shape;114;p1"/>
          <p:cNvSpPr txBox="1"/>
          <p:nvPr/>
        </p:nvSpPr>
        <p:spPr>
          <a:xfrm>
            <a:off x="800100" y="1898072"/>
            <a:ext cx="7239004" cy="129540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ctr" indent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dirty="0" sz="27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“Design and Development of Automatic Surface Defect Detection in Hot rolled Steel </a:t>
            </a:r>
            <a:r>
              <a:rPr b="1" cap="none" dirty="0" sz="270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Strip</a:t>
            </a:r>
            <a:r>
              <a:rPr b="1" cap="none" dirty="0" sz="2700" lang="en-IN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By Python</a:t>
            </a:r>
            <a:r>
              <a:rPr b="1" cap="none" dirty="0" sz="2700" smtClea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”</a:t>
            </a:r>
            <a:endParaRPr b="1" cap="none" dirty="0" sz="27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Methodology</a:t>
            </a:r>
            <a:endParaRPr b="1" dirty="0" lang="en-I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194304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65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Mechanical Engineering Department</a:t>
            </a:r>
            <a:endParaRPr lang="en-US"/>
          </a:p>
        </p:txBody>
      </p:sp>
      <p:sp>
        <p:nvSpPr>
          <p:cNvPr id="104866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C0A05A-FC4C-45F6-A68A-3047574F2951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1326"/>
          </a:xfrm>
        </p:spPr>
        <p:txBody>
          <a:bodyPr>
            <a:normAutofit/>
          </a:bodyPr>
          <a:p>
            <a:pPr algn="l"/>
            <a:r>
              <a:rPr b="1" dirty="0" lang="en-I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layout</a:t>
            </a:r>
            <a:endParaRPr b="1" dirty="0" lang="en-I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866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Mechanical Engineering Department</a:t>
            </a:r>
            <a:endParaRPr lang="en-US"/>
          </a:p>
        </p:txBody>
      </p:sp>
      <p:sp>
        <p:nvSpPr>
          <p:cNvPr id="104866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C0A05A-FC4C-45F6-A68A-3047574F2951}" type="slidenum">
              <a:rPr lang="en-US" smtClean="0"/>
              <a:t>11</a:t>
            </a:fld>
            <a:endParaRPr lang="en-US"/>
          </a:p>
        </p:txBody>
      </p:sp>
      <p:pic>
        <p:nvPicPr>
          <p:cNvPr id="2097158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50417" y="1039091"/>
            <a:ext cx="6443166" cy="5818908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540328" y="288493"/>
            <a:ext cx="8229600" cy="1143000"/>
          </a:xfrm>
        </p:spPr>
        <p:txBody>
          <a:bodyPr/>
          <a:p>
            <a:r>
              <a:rPr b="1" dirty="0" lang="en-IN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Cambria" pitchFamily="18" charset="0"/>
              </a:rPr>
              <a:t>About Dataset</a:t>
            </a:r>
            <a:endParaRPr b="1" dirty="0" lang="en-IN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48665" name="Content Placeholder 2"/>
          <p:cNvSpPr>
            <a:spLocks noGrp="1"/>
          </p:cNvSpPr>
          <p:nvPr>
            <p:ph idx="1"/>
          </p:nvPr>
        </p:nvSpPr>
        <p:spPr>
          <a:xfrm>
            <a:off x="415636" y="2332037"/>
            <a:ext cx="8229600" cy="4525963"/>
          </a:xfrm>
        </p:spPr>
        <p:txBody>
          <a:bodyPr>
            <a:noAutofit/>
          </a:bodyPr>
          <a:p>
            <a:r>
              <a:rPr dirty="0" sz="2400" lang="en-US"/>
              <a:t>In the Northeastern University (NEU) surface defect database, six kinds of typical surface defects of the hot-rolled steel strip are collected, i.e., rolled-in scale (RS), patches (Pa), crazing (Cr), pitted surface (PS), inclusion (In) and scratches (</a:t>
            </a:r>
            <a:r>
              <a:rPr dirty="0" sz="2400" lang="en-US" err="1"/>
              <a:t>Sc</a:t>
            </a:r>
            <a:r>
              <a:rPr dirty="0" sz="2400" lang="en-US"/>
              <a:t>). The database includes 1,800 </a:t>
            </a:r>
            <a:r>
              <a:rPr dirty="0" sz="2400" lang="en-US" err="1"/>
              <a:t>grayscale</a:t>
            </a:r>
            <a:r>
              <a:rPr dirty="0" sz="2400" lang="en-US"/>
              <a:t> </a:t>
            </a:r>
            <a:r>
              <a:rPr dirty="0" sz="2400" lang="en-US" smtClean="0"/>
              <a:t>images</a:t>
            </a:r>
          </a:p>
          <a:p>
            <a:r>
              <a:rPr dirty="0" sz="2400" lang="en-US" smtClean="0"/>
              <a:t>It is verified and standard dataset . this dataset is approved by the manufacturing global-digital manufacturing platform and Smart Manufacturing Community-Mesa international.</a:t>
            </a:r>
            <a:endParaRPr dirty="0" sz="2400" lang="en-IN"/>
          </a:p>
        </p:txBody>
      </p:sp>
      <p:sp>
        <p:nvSpPr>
          <p:cNvPr id="104866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Mechanical Engineering Department</a:t>
            </a:r>
            <a:endParaRPr lang="en-US"/>
          </a:p>
        </p:txBody>
      </p:sp>
      <p:sp>
        <p:nvSpPr>
          <p:cNvPr id="104866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C0A05A-FC4C-45F6-A68A-3047574F2951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Footer Placeholder 104875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Mechanical Engineering Department</a:t>
            </a:r>
            <a:endParaRPr lang="en-US"/>
          </a:p>
        </p:txBody>
      </p:sp>
      <p:sp>
        <p:nvSpPr>
          <p:cNvPr id="1048669" name="Slide Number Placeholder 104875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C0A05A-FC4C-45F6-A68A-3047574F2951}" type="slidenum">
              <a:rPr lang="en-US" smtClean="0"/>
              <a:t>13</a:t>
            </a:fld>
            <a:endParaRPr lang="en-US"/>
          </a:p>
        </p:txBody>
      </p:sp>
      <p:pic>
        <p:nvPicPr>
          <p:cNvPr id="2097159" name="Picture 2097156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45529" y="726330"/>
            <a:ext cx="8452943" cy="5707692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367430" y="507304"/>
            <a:ext cx="8686800" cy="838200"/>
          </a:xfrm>
        </p:spPr>
        <p:txBody>
          <a:bodyPr/>
          <a:p>
            <a:r>
              <a:rPr b="1" dirty="0" lang="en-IN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Cambria" pitchFamily="18" charset="0"/>
              </a:rPr>
              <a:t>I</a:t>
            </a:r>
            <a:r>
              <a:rPr b="1" dirty="0" lang="en-IN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Cambria" pitchFamily="18" charset="0"/>
              </a:rPr>
              <a:t>mporting</a:t>
            </a:r>
            <a:r>
              <a:rPr dirty="0" lang="en-IN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b="1" dirty="0" lang="en-IN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Cambria" pitchFamily="18" charset="0"/>
              </a:rPr>
              <a:t>data</a:t>
            </a:r>
            <a:endParaRPr b="1" dirty="0" lang="en-IN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48671" name="Content Placeholder 2"/>
          <p:cNvSpPr>
            <a:spLocks noGrp="1"/>
          </p:cNvSpPr>
          <p:nvPr>
            <p:ph idx="1"/>
          </p:nvPr>
        </p:nvSpPr>
        <p:spPr>
          <a:xfrm>
            <a:off x="540328" y="1911927"/>
            <a:ext cx="8229600" cy="4228089"/>
          </a:xfrm>
        </p:spPr>
        <p:txBody>
          <a:bodyPr>
            <a:normAutofit/>
          </a:bodyPr>
          <a:p>
            <a:r>
              <a:rPr dirty="0" sz="2800" lang="en-IN" smtClean="0"/>
              <a:t>OS</a:t>
            </a:r>
          </a:p>
          <a:p>
            <a:r>
              <a:rPr dirty="0" sz="2800" lang="en-IN" err="1" smtClean="0"/>
              <a:t>Numpy</a:t>
            </a:r>
            <a:r>
              <a:rPr dirty="0" sz="2800" lang="en-IN" smtClean="0"/>
              <a:t> </a:t>
            </a:r>
          </a:p>
          <a:p>
            <a:r>
              <a:rPr dirty="0" sz="2800" lang="en-IN" smtClean="0"/>
              <a:t>Pandas</a:t>
            </a:r>
          </a:p>
          <a:p>
            <a:r>
              <a:rPr dirty="0" sz="2800" lang="en-IN" err="1" smtClean="0"/>
              <a:t>Tensorflow</a:t>
            </a:r>
            <a:endParaRPr dirty="0" sz="2800" lang="en-IN" smtClean="0"/>
          </a:p>
          <a:p>
            <a:r>
              <a:rPr dirty="0" sz="2800" lang="en-IN" smtClean="0"/>
              <a:t> </a:t>
            </a:r>
            <a:r>
              <a:rPr dirty="0" sz="2800" lang="en-IN" err="1" smtClean="0"/>
              <a:t>Matplotlab</a:t>
            </a:r>
            <a:endParaRPr dirty="0" sz="2800" lang="en-IN" smtClean="0"/>
          </a:p>
          <a:p>
            <a:r>
              <a:rPr dirty="0" sz="2800" lang="en-IN" err="1" smtClean="0"/>
              <a:t>Keras</a:t>
            </a:r>
            <a:endParaRPr dirty="0" sz="2800" lang="en-IN"/>
          </a:p>
        </p:txBody>
      </p:sp>
      <p:sp>
        <p:nvSpPr>
          <p:cNvPr id="104867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Mechanical Engineering Department</a:t>
            </a:r>
            <a:endParaRPr lang="en-US"/>
          </a:p>
        </p:txBody>
      </p:sp>
      <p:sp>
        <p:nvSpPr>
          <p:cNvPr id="104867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C0A05A-FC4C-45F6-A68A-3047574F2951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Mechanical Engineering Department</a:t>
            </a:r>
            <a:endParaRPr lang="en-US"/>
          </a:p>
        </p:txBody>
      </p:sp>
      <p:sp>
        <p:nvSpPr>
          <p:cNvPr id="104867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C0A05A-FC4C-45F6-A68A-3047574F2951}" type="slidenum">
              <a:rPr lang="en-US" smtClean="0"/>
              <a:t>15</a:t>
            </a:fld>
            <a:endParaRPr lang="en-US"/>
          </a:p>
        </p:txBody>
      </p:sp>
      <p:pic>
        <p:nvPicPr>
          <p:cNvPr id="2097160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90500" y="142441"/>
            <a:ext cx="8953500" cy="2656177"/>
          </a:xfrm>
          <a:prstGeom prst="rect"/>
        </p:spPr>
      </p:pic>
      <p:pic>
        <p:nvPicPr>
          <p:cNvPr id="2097161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04800" y="3269673"/>
            <a:ext cx="8839200" cy="2438399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Mechanical Engineering Department</a:t>
            </a:r>
            <a:endParaRPr lang="en-US"/>
          </a:p>
        </p:txBody>
      </p:sp>
      <p:sp>
        <p:nvSpPr>
          <p:cNvPr id="104867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C0A05A-FC4C-45F6-A68A-3047574F2951}" type="slidenum">
              <a:rPr lang="en-US" smtClean="0"/>
              <a:t>16</a:t>
            </a:fld>
            <a:endParaRPr lang="en-US"/>
          </a:p>
        </p:txBody>
      </p:sp>
      <p:pic>
        <p:nvPicPr>
          <p:cNvPr id="209716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25236" y="457200"/>
            <a:ext cx="6885709" cy="5791200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>
                <a:solidFill>
                  <a:schemeClr val="tx1">
                    <a:lumMod val="65000"/>
                    <a:lumOff val="35000"/>
                  </a:schemeClr>
                </a:solidFill>
              </a:rPr>
              <a:t>Machine learning</a:t>
            </a:r>
          </a:p>
        </p:txBody>
      </p:sp>
      <p:sp>
        <p:nvSpPr>
          <p:cNvPr id="10486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lang="en-US" smtClean="0"/>
              <a:t> </a:t>
            </a:r>
            <a:r>
              <a:rPr dirty="0" lang="en-US"/>
              <a:t>It is the study of computer algorithms that improve automatically through experience and by the use of </a:t>
            </a:r>
            <a:r>
              <a:rPr dirty="0" lang="en-US" err="1"/>
              <a:t>data.It</a:t>
            </a:r>
            <a:r>
              <a:rPr dirty="0" lang="en-US"/>
              <a:t> focuses on the development of computer programs that can access data and use it to learn for themselves</a:t>
            </a:r>
            <a:r>
              <a:rPr dirty="0" lang="en-US" smtClean="0"/>
              <a:t>.</a:t>
            </a:r>
          </a:p>
        </p:txBody>
      </p:sp>
      <p:sp>
        <p:nvSpPr>
          <p:cNvPr id="104868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Mechanical Engineering Department</a:t>
            </a:r>
            <a:endParaRPr lang="en-US"/>
          </a:p>
        </p:txBody>
      </p:sp>
      <p:sp>
        <p:nvSpPr>
          <p:cNvPr id="10486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C0A05A-FC4C-45F6-A68A-3047574F2951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Mechanical Engineering Department</a:t>
            </a:r>
            <a:endParaRPr lang="en-US"/>
          </a:p>
        </p:txBody>
      </p:sp>
      <p:sp>
        <p:nvSpPr>
          <p:cNvPr id="104868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C0A05A-FC4C-45F6-A68A-3047574F2951}" type="slidenum">
              <a:rPr lang="en-US" smtClean="0"/>
              <a:t>18</a:t>
            </a:fld>
            <a:endParaRPr lang="en-US"/>
          </a:p>
        </p:txBody>
      </p:sp>
      <p:pic>
        <p:nvPicPr>
          <p:cNvPr id="209716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45126" y="581892"/>
            <a:ext cx="7786255" cy="5306290"/>
          </a:xfrm>
          <a:prstGeom prst="rect"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Mechanical Engineering Department</a:t>
            </a:r>
            <a:endParaRPr lang="en-US"/>
          </a:p>
        </p:txBody>
      </p:sp>
      <p:sp>
        <p:nvSpPr>
          <p:cNvPr id="104868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C0A05A-FC4C-45F6-A68A-3047574F2951}" type="slidenum">
              <a:rPr lang="en-US" smtClean="0"/>
              <a:t>19</a:t>
            </a:fld>
            <a:endParaRPr lang="en-US"/>
          </a:p>
        </p:txBody>
      </p:sp>
      <p:sp>
        <p:nvSpPr>
          <p:cNvPr id="1048686" name="Rectangle 3"/>
          <p:cNvSpPr/>
          <p:nvPr/>
        </p:nvSpPr>
        <p:spPr>
          <a:xfrm>
            <a:off x="152400" y="224182"/>
            <a:ext cx="8742218" cy="2092881"/>
          </a:xfrm>
          <a:prstGeom prst="rect"/>
        </p:spPr>
        <p:txBody>
          <a:bodyPr wrap="square">
            <a:spAutoFit/>
          </a:bodyPr>
          <a:p>
            <a:pPr algn="ctr"/>
            <a:r>
              <a:rPr b="1" dirty="0" sz="4000"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Cambria" pitchFamily="18" charset="0"/>
              </a:rPr>
              <a:t>Deep </a:t>
            </a:r>
            <a:r>
              <a:rPr b="1" dirty="0" sz="4000"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Cambria" pitchFamily="18" charset="0"/>
              </a:rPr>
              <a:t>learning</a:t>
            </a:r>
          </a:p>
          <a:p>
            <a:endParaRPr dirty="0" lang="en-US"/>
          </a:p>
          <a:p>
            <a:r>
              <a:rPr dirty="0" sz="2400" lang="en-US" smtClean="0"/>
              <a:t>It </a:t>
            </a:r>
            <a:r>
              <a:rPr dirty="0" sz="2400" lang="en-US"/>
              <a:t>is an artificial intelligence function that imitates the workings of the human brain in processing data and creating patterns for use in decision making.</a:t>
            </a:r>
            <a:endParaRPr dirty="0" sz="2400" lang="en-IN"/>
          </a:p>
        </p:txBody>
      </p:sp>
      <p:pic>
        <p:nvPicPr>
          <p:cNvPr id="2097164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108365" y="2632364"/>
            <a:ext cx="6691744" cy="3505199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Contents</a:t>
            </a:r>
          </a:p>
        </p:txBody>
      </p:sp>
      <p:sp>
        <p:nvSpPr>
          <p:cNvPr id="104862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2400"/>
              <a:t>Introduction</a:t>
            </a:r>
          </a:p>
          <a:p>
            <a:r>
              <a:rPr dirty="0" sz="2400"/>
              <a:t>Literature Review</a:t>
            </a:r>
          </a:p>
          <a:p>
            <a:r>
              <a:rPr dirty="0" sz="2400"/>
              <a:t>Problem Statement</a:t>
            </a:r>
          </a:p>
          <a:p>
            <a:r>
              <a:rPr dirty="0" sz="2400"/>
              <a:t>Objectives</a:t>
            </a:r>
          </a:p>
          <a:p>
            <a:r>
              <a:rPr dirty="0" sz="2400"/>
              <a:t>Methodology</a:t>
            </a:r>
          </a:p>
          <a:p>
            <a:r>
              <a:rPr dirty="0" sz="2400"/>
              <a:t>Project Plan (Process Chart)</a:t>
            </a:r>
          </a:p>
          <a:p>
            <a:r>
              <a:rPr dirty="0" sz="2400"/>
              <a:t>References</a:t>
            </a:r>
          </a:p>
        </p:txBody>
      </p:sp>
      <p:sp>
        <p:nvSpPr>
          <p:cNvPr id="104862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t>Mechanical Engineering Department</a:t>
            </a:r>
          </a:p>
        </p:txBody>
      </p:sp>
      <p:sp>
        <p:nvSpPr>
          <p:cNvPr id="104863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Convolutional Neural Network</a:t>
            </a:r>
            <a:endParaRPr b="1" dirty="0" lang="en-I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868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CNN is a class of deep neural networks, most commonly applied to analyze visual imagery. It uses a special technique called </a:t>
            </a:r>
            <a:r>
              <a:rPr dirty="0" lang="en-US" err="1"/>
              <a:t>Convolution.It</a:t>
            </a:r>
            <a:r>
              <a:rPr dirty="0" lang="en-US"/>
              <a:t> is uses for image classification and recognition because of its high accuracy.</a:t>
            </a:r>
            <a:endParaRPr dirty="0" lang="en-IN"/>
          </a:p>
        </p:txBody>
      </p:sp>
      <p:sp>
        <p:nvSpPr>
          <p:cNvPr id="104868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Mechanical Engineering Department</a:t>
            </a:r>
            <a:endParaRPr lang="en-US"/>
          </a:p>
        </p:txBody>
      </p:sp>
      <p:sp>
        <p:nvSpPr>
          <p:cNvPr id="104869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C0A05A-FC4C-45F6-A68A-3047574F2951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Cambria" pitchFamily="18" charset="0"/>
              </a:rPr>
              <a:t>Design and Analysis</a:t>
            </a:r>
            <a:endParaRPr b="1" dirty="0" lang="en-IN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4869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2800" lang="en-IN" smtClean="0"/>
              <a:t>Selection-</a:t>
            </a:r>
          </a:p>
          <a:p>
            <a:pPr indent="0" marL="0">
              <a:buNone/>
            </a:pPr>
            <a:r>
              <a:rPr dirty="0" sz="2800" lang="en-IN"/>
              <a:t>1</a:t>
            </a:r>
            <a:r>
              <a:rPr dirty="0" sz="2800" lang="en-IN" smtClean="0"/>
              <a:t>.Machine </a:t>
            </a:r>
            <a:r>
              <a:rPr dirty="0" sz="2800" lang="en-IN"/>
              <a:t>learning-&gt;Categorical data type-&gt;supervised learning-&gt;classification </a:t>
            </a:r>
            <a:r>
              <a:rPr dirty="0" sz="2800" lang="en-IN" smtClean="0"/>
              <a:t>algorithm</a:t>
            </a:r>
          </a:p>
          <a:p>
            <a:pPr indent="0" marL="0">
              <a:buNone/>
            </a:pPr>
            <a:endParaRPr dirty="0" sz="2800" lang="en-IN" smtClean="0"/>
          </a:p>
          <a:p>
            <a:pPr indent="0" marL="0">
              <a:buNone/>
            </a:pPr>
            <a:r>
              <a:rPr dirty="0" sz="2800" lang="en-IN"/>
              <a:t>2</a:t>
            </a:r>
            <a:r>
              <a:rPr dirty="0" sz="2800" lang="en-IN" smtClean="0"/>
              <a:t>.Deep </a:t>
            </a:r>
            <a:r>
              <a:rPr dirty="0" sz="2800" lang="en-IN"/>
              <a:t>learning-&gt; CNN neural </a:t>
            </a:r>
            <a:r>
              <a:rPr dirty="0" sz="2800" lang="en-IN" err="1"/>
              <a:t>networkDesign</a:t>
            </a:r>
            <a:r>
              <a:rPr dirty="0" sz="2800" lang="en-IN"/>
              <a:t> </a:t>
            </a:r>
            <a:r>
              <a:rPr dirty="0" sz="2800" lang="en-IN" smtClean="0"/>
              <a:t>calculations</a:t>
            </a:r>
          </a:p>
          <a:p>
            <a:pPr indent="0" marL="0">
              <a:buNone/>
            </a:pPr>
            <a:endParaRPr dirty="0" sz="2800" lang="en-IN" smtClean="0"/>
          </a:p>
          <a:p>
            <a:pPr indent="0" marL="0">
              <a:buNone/>
            </a:pPr>
            <a:r>
              <a:rPr dirty="0" sz="2800" lang="en-IN" smtClean="0"/>
              <a:t>3.Size </a:t>
            </a:r>
            <a:r>
              <a:rPr dirty="0" sz="2800" lang="en-IN"/>
              <a:t>of Dataset-1800 images classified into 6 defect into 300 images</a:t>
            </a:r>
          </a:p>
        </p:txBody>
      </p:sp>
      <p:sp>
        <p:nvSpPr>
          <p:cNvPr id="104869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Mechanical Engineering Department</a:t>
            </a:r>
            <a:endParaRPr lang="en-US"/>
          </a:p>
        </p:txBody>
      </p:sp>
      <p:sp>
        <p:nvSpPr>
          <p:cNvPr id="10486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C0A05A-FC4C-45F6-A68A-3047574F2951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10030689" y="274638"/>
            <a:ext cx="235528" cy="1143000"/>
          </a:xfrm>
        </p:spPr>
        <p:txBody>
          <a:bodyPr/>
          <a:p>
            <a:endParaRPr dirty="0" lang="en-IN"/>
          </a:p>
        </p:txBody>
      </p:sp>
      <p:sp>
        <p:nvSpPr>
          <p:cNvPr id="1048696" name="Content Placeholder 2"/>
          <p:cNvSpPr>
            <a:spLocks noGrp="1"/>
          </p:cNvSpPr>
          <p:nvPr>
            <p:ph idx="1"/>
          </p:nvPr>
        </p:nvSpPr>
        <p:spPr>
          <a:xfrm>
            <a:off x="457200" y="928256"/>
            <a:ext cx="8229600" cy="5197908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lang="en-US"/>
              <a:t>4</a:t>
            </a:r>
            <a:r>
              <a:rPr dirty="0" lang="en-US" smtClean="0"/>
              <a:t>. </a:t>
            </a:r>
            <a:r>
              <a:rPr dirty="0" lang="en-US"/>
              <a:t>Rescaling all Images using </a:t>
            </a:r>
            <a:r>
              <a:rPr dirty="0" lang="en-US" err="1"/>
              <a:t>ImageDataGenerator</a:t>
            </a:r>
            <a:r>
              <a:rPr dirty="0" lang="en-US"/>
              <a:t> library rescale=1. / 255, </a:t>
            </a:r>
            <a:r>
              <a:rPr dirty="0" lang="en-US" err="1"/>
              <a:t>shear_range</a:t>
            </a:r>
            <a:r>
              <a:rPr dirty="0" lang="en-US"/>
              <a:t>=0.2, </a:t>
            </a:r>
            <a:r>
              <a:rPr dirty="0" lang="en-US" err="1"/>
              <a:t>zoom_range</a:t>
            </a:r>
            <a:r>
              <a:rPr dirty="0" lang="en-US"/>
              <a:t>=0.2, </a:t>
            </a:r>
            <a:r>
              <a:rPr dirty="0" lang="en-US" err="1" smtClean="0"/>
              <a:t>horizontal_flip</a:t>
            </a:r>
            <a:r>
              <a:rPr dirty="0" lang="en-US" smtClean="0"/>
              <a:t>=True</a:t>
            </a:r>
          </a:p>
          <a:p>
            <a:pPr algn="just" indent="0" marL="0">
              <a:buNone/>
            </a:pPr>
            <a:r>
              <a:rPr dirty="0" lang="en-US"/>
              <a:t>5</a:t>
            </a:r>
            <a:r>
              <a:rPr dirty="0" lang="en-US" smtClean="0"/>
              <a:t>.Training </a:t>
            </a:r>
            <a:r>
              <a:rPr dirty="0" lang="en-US"/>
              <a:t>data set used-80% </a:t>
            </a:r>
            <a:r>
              <a:rPr dirty="0" lang="en-US" err="1"/>
              <a:t>I.e</a:t>
            </a:r>
            <a:r>
              <a:rPr dirty="0" lang="en-US"/>
              <a:t>=1656 </a:t>
            </a:r>
            <a:r>
              <a:rPr dirty="0" lang="en-US" err="1"/>
              <a:t>imagesTesting</a:t>
            </a:r>
            <a:r>
              <a:rPr dirty="0" lang="en-US"/>
              <a:t> Data set used-10%=72Validation data set used-10%=</a:t>
            </a:r>
            <a:r>
              <a:rPr dirty="0" lang="en-US" smtClean="0"/>
              <a:t>72</a:t>
            </a:r>
          </a:p>
          <a:p>
            <a:pPr algn="just" indent="0" marL="0">
              <a:buNone/>
            </a:pPr>
            <a:r>
              <a:rPr dirty="0" lang="en-IN"/>
              <a:t>6</a:t>
            </a:r>
            <a:r>
              <a:rPr dirty="0" lang="en-IN" smtClean="0"/>
              <a:t>.Activation </a:t>
            </a:r>
            <a:r>
              <a:rPr dirty="0" lang="en-IN"/>
              <a:t>function-reluOptimizer-'rmspropEpoch-20Batch size-32(By default)</a:t>
            </a:r>
          </a:p>
        </p:txBody>
      </p:sp>
      <p:sp>
        <p:nvSpPr>
          <p:cNvPr id="10486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Mechanical Engineering Department</a:t>
            </a:r>
            <a:endParaRPr lang="en-US"/>
          </a:p>
        </p:txBody>
      </p:sp>
      <p:sp>
        <p:nvSpPr>
          <p:cNvPr id="10486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C0A05A-FC4C-45F6-A68A-3047574F2951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Mechanical Engineering Department</a:t>
            </a:r>
            <a:endParaRPr lang="en-US"/>
          </a:p>
        </p:txBody>
      </p:sp>
      <p:sp>
        <p:nvSpPr>
          <p:cNvPr id="104861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C0A05A-FC4C-45F6-A68A-3047574F2951}" type="slidenum">
              <a:rPr lang="en-US" smtClean="0"/>
              <a:t>23</a:t>
            </a:fld>
            <a:endParaRPr lang="en-US"/>
          </a:p>
        </p:txBody>
      </p:sp>
      <p:pic>
        <p:nvPicPr>
          <p:cNvPr id="2097153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-1"/>
            <a:ext cx="9144000" cy="7495309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Mechanical Engineering Department</a:t>
            </a:r>
            <a:endParaRPr lang="en-US"/>
          </a:p>
        </p:txBody>
      </p:sp>
      <p:sp>
        <p:nvSpPr>
          <p:cNvPr id="1048608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C0A05A-FC4C-45F6-A68A-3047574F2951}" type="slidenum">
              <a:rPr lang="en-US" smtClean="0"/>
              <a:t>24</a:t>
            </a:fld>
            <a:endParaRPr lang="en-US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858505"/>
            <a:ext cx="9144000" cy="514099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>
            <a:off x="229644" y="557408"/>
            <a:ext cx="8686800" cy="838200"/>
          </a:xfrm>
        </p:spPr>
        <p:txBody>
          <a:bodyPr/>
          <a:p>
            <a:r>
              <a:rPr b="1" dirty="0"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Cambria" pitchFamily="18" charset="0"/>
              </a:rPr>
              <a:t>Training and testing the model:</a:t>
            </a:r>
            <a:endParaRPr b="1" dirty="0" lang="en-IN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2800" lang="en-US" smtClean="0">
                <a:latin typeface="Cambria" pitchFamily="18" charset="0"/>
                <a:ea typeface="Cambria" pitchFamily="18" charset="0"/>
              </a:rPr>
              <a:t>The </a:t>
            </a:r>
            <a:r>
              <a:rPr dirty="0" sz="2800" lang="en-US">
                <a:latin typeface="Cambria" pitchFamily="18" charset="0"/>
                <a:ea typeface="Cambria" pitchFamily="18" charset="0"/>
              </a:rPr>
              <a:t>number of epochs is the number of times the model will cycle through the data. </a:t>
            </a:r>
            <a:r>
              <a:rPr dirty="0" sz="2800" lang="en-US" smtClean="0">
                <a:latin typeface="Cambria" pitchFamily="18" charset="0"/>
                <a:ea typeface="Cambria" pitchFamily="18" charset="0"/>
              </a:rPr>
              <a:t>The </a:t>
            </a:r>
            <a:r>
              <a:rPr dirty="0" sz="2800" lang="en-US">
                <a:latin typeface="Cambria" pitchFamily="18" charset="0"/>
                <a:ea typeface="Cambria" pitchFamily="18" charset="0"/>
              </a:rPr>
              <a:t>more epochs we run, the more the model will improve, up to a certain point. </a:t>
            </a:r>
            <a:r>
              <a:rPr dirty="0" sz="2800" lang="en-US" smtClean="0">
                <a:latin typeface="Cambria" pitchFamily="18" charset="0"/>
                <a:ea typeface="Cambria" pitchFamily="18" charset="0"/>
              </a:rPr>
              <a:t>After </a:t>
            </a:r>
            <a:r>
              <a:rPr dirty="0" sz="2800" lang="en-US">
                <a:latin typeface="Cambria" pitchFamily="18" charset="0"/>
                <a:ea typeface="Cambria" pitchFamily="18" charset="0"/>
              </a:rPr>
              <a:t>that point, the model will stop improving during each epoch.</a:t>
            </a:r>
            <a:endParaRPr dirty="0" sz="2800" lang="en-IN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485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Mechanical Engineering Department</a:t>
            </a:r>
            <a:endParaRPr lang="en-US"/>
          </a:p>
        </p:txBody>
      </p:sp>
      <p:sp>
        <p:nvSpPr>
          <p:cNvPr id="10485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C0A05A-FC4C-45F6-A68A-3047574F2951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  <p:timing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Mechanical Engineering Department</a:t>
            </a:r>
            <a:endParaRPr lang="en-US"/>
          </a:p>
        </p:txBody>
      </p:sp>
      <p:sp>
        <p:nvSpPr>
          <p:cNvPr id="104874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C0A05A-FC4C-45F6-A68A-3047574F2951}" type="slidenum">
              <a:rPr lang="en-US" smtClean="0"/>
              <a:t>26</a:t>
            </a:fld>
            <a:endParaRPr lang="en-US"/>
          </a:p>
        </p:txBody>
      </p:sp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12333" y="0"/>
            <a:ext cx="7919334" cy="6858000"/>
          </a:xfrm>
          <a:prstGeom prst="rect"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Mechanical Engineering Department</a:t>
            </a:r>
            <a:endParaRPr lang="en-US"/>
          </a:p>
        </p:txBody>
      </p:sp>
      <p:sp>
        <p:nvSpPr>
          <p:cNvPr id="1048749" name="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C0A05A-FC4C-45F6-A68A-3047574F2951}" type="slidenum">
              <a:rPr lang="en-US" smtClean="0"/>
              <a:t>27</a:t>
            </a:fld>
            <a:endParaRPr lang="en-US"/>
          </a:p>
        </p:txBody>
      </p:sp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56890">
            <a:off x="-230" y="134538"/>
            <a:ext cx="9144000" cy="6616500"/>
          </a:xfrm>
          <a:prstGeom prst="rect"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Google Shape;71;p2"/>
          <p:cNvSpPr txBox="1">
            <a:spLocks noGrp="1"/>
          </p:cNvSpPr>
          <p:nvPr>
            <p:ph type="title"/>
          </p:nvPr>
        </p:nvSpPr>
        <p:spPr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indent="0" marL="0">
              <a:buNone/>
            </a:pPr>
            <a:r>
              <a:rPr b="1" dirty="0">
                <a:solidFill>
                  <a:srgbClr val="595959"/>
                </a:solidFill>
                <a:latin typeface="Calibri" pitchFamily="34" charset="0"/>
                <a:ea typeface="Gill Sans"/>
                <a:cs typeface="Calibri" pitchFamily="34" charset="0"/>
                <a:sym typeface="Gill Sans"/>
              </a:rPr>
              <a:t>References</a:t>
            </a:r>
          </a:p>
        </p:txBody>
      </p:sp>
      <p:sp>
        <p:nvSpPr>
          <p:cNvPr id="1048587" name="Google Shape;72;p2"/>
          <p:cNvSpPr txBox="1">
            <a:spLocks noGrp="1"/>
          </p:cNvSpPr>
          <p:nvPr>
            <p:ph idx="1"/>
          </p:nvPr>
        </p:nvSpPr>
        <p:spPr>
          <a:prstGeom prst="rect"/>
          <a:noFill/>
          <a:ln>
            <a:noFill/>
          </a:ln>
        </p:spPr>
        <p:txBody>
          <a:bodyPr anchor="t" anchorCtr="0" bIns="45694" lIns="91431" rIns="91431" spcFirstLastPara="1" tIns="45694" wrap="square">
            <a:noAutofit/>
          </a:bodyPr>
          <a:p>
            <a:pPr indent="0" marL="0">
              <a:buClr>
                <a:schemeClr val="dk1"/>
              </a:buClr>
              <a:buSzPts val="2400"/>
              <a:buNone/>
            </a:pPr>
            <a:r>
              <a:rPr dirty="0" sz="2000" lang="en-IN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[1] </a:t>
            </a:r>
            <a:r>
              <a:rPr dirty="0" sz="2000" lang="en-IN" err="1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Hai</a:t>
            </a:r>
            <a:r>
              <a:rPr dirty="0" sz="2000" lang="en-IN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- Liang </a:t>
            </a:r>
            <a:r>
              <a:rPr dirty="0" sz="2000" lang="en-IN" err="1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Yu,Kiet</a:t>
            </a:r>
            <a:r>
              <a:rPr dirty="0" sz="2000" lang="en-IN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 </a:t>
            </a:r>
            <a:r>
              <a:rPr dirty="0" sz="2000" lang="en-IN" err="1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Tieu,Cheng</a:t>
            </a:r>
            <a:r>
              <a:rPr dirty="0" sz="2000" lang="en-IN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 </a:t>
            </a:r>
            <a:r>
              <a:rPr dirty="0" sz="2000" lang="en-IN" err="1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lu,Guan-yu</a:t>
            </a:r>
            <a:r>
              <a:rPr dirty="0" sz="2000" lang="en-IN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 </a:t>
            </a:r>
            <a:r>
              <a:rPr dirty="0" sz="2000" lang="en-IN" err="1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deng</a:t>
            </a:r>
            <a:r>
              <a:rPr dirty="0" sz="2000" lang="en-IN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, Xiang-</a:t>
            </a:r>
            <a:r>
              <a:rPr dirty="0" sz="2000" lang="en-IN" err="1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hua</a:t>
            </a:r>
            <a:r>
              <a:rPr dirty="0" sz="2000" lang="en-IN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 Liu, “ Occurrence of surface defects on strips during hot rolling process” .</a:t>
            </a:r>
            <a:r>
              <a:rPr dirty="0" sz="2000" lang="en-IN" err="1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Receivd</a:t>
            </a:r>
            <a:r>
              <a:rPr dirty="0" sz="2000" lang="en-IN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 13 </a:t>
            </a:r>
            <a:r>
              <a:rPr dirty="0" sz="2000" lang="en-IN" err="1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july</a:t>
            </a:r>
            <a:r>
              <a:rPr dirty="0" sz="2000" lang="en-IN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 2012/Accepted :3 </a:t>
            </a:r>
            <a:r>
              <a:rPr dirty="0" sz="2000" lang="en-IN" err="1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october</a:t>
            </a:r>
            <a:r>
              <a:rPr dirty="0" sz="2000" lang="en-IN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 </a:t>
            </a:r>
            <a:r>
              <a:rPr dirty="0" sz="2000" lang="en-IN" smtClean="0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2012</a:t>
            </a:r>
          </a:p>
          <a:p>
            <a:pPr indent="0" marL="0">
              <a:buClr>
                <a:schemeClr val="dk1"/>
              </a:buClr>
              <a:buSzPts val="2400"/>
              <a:buNone/>
            </a:pPr>
            <a:endParaRPr dirty="0" sz="2000" lang="en-IN">
              <a:latin typeface="Calibri" pitchFamily="34" charset="0"/>
              <a:ea typeface="Garamond"/>
              <a:cs typeface="Calibri" pitchFamily="34" charset="0"/>
              <a:sym typeface="Garamond"/>
            </a:endParaRPr>
          </a:p>
          <a:p>
            <a:pPr indent="0" marL="0">
              <a:buClr>
                <a:schemeClr val="dk1"/>
              </a:buClr>
              <a:buSzPts val="2400"/>
              <a:buNone/>
            </a:pPr>
            <a:r>
              <a:rPr dirty="0" sz="2000" lang="en-IN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[2] </a:t>
            </a:r>
            <a:r>
              <a:rPr dirty="0" sz="2000" lang="en-IN" err="1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T.Koinov</a:t>
            </a:r>
            <a:r>
              <a:rPr dirty="0" sz="2000" lang="en-IN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 (University of chemical </a:t>
            </a:r>
            <a:r>
              <a:rPr dirty="0" sz="2000" lang="en-IN" err="1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yechnology</a:t>
            </a:r>
            <a:r>
              <a:rPr dirty="0" sz="2000" lang="en-IN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 and </a:t>
            </a:r>
            <a:r>
              <a:rPr dirty="0" sz="2000" lang="en-IN" err="1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metallurgy,Sofia</a:t>
            </a:r>
            <a:r>
              <a:rPr dirty="0" sz="2000" lang="en-IN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, Bulgaria),</a:t>
            </a:r>
            <a:r>
              <a:rPr dirty="0" sz="2000" lang="en-IN" err="1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I.mazur</a:t>
            </a:r>
            <a:r>
              <a:rPr dirty="0" sz="2000" lang="en-IN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 (</a:t>
            </a:r>
            <a:r>
              <a:rPr dirty="0" sz="2000" lang="en-IN" err="1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Lipestsk</a:t>
            </a:r>
            <a:r>
              <a:rPr dirty="0" sz="2000" lang="en-IN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 state technical university, Russia), “Quality control system for a hot-rolled metal surface”.  2016</a:t>
            </a:r>
            <a:r>
              <a:rPr dirty="0" sz="2000" lang="en-IN" smtClean="0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.</a:t>
            </a:r>
          </a:p>
          <a:p>
            <a:pPr indent="0" marL="0">
              <a:buClr>
                <a:schemeClr val="dk1"/>
              </a:buClr>
              <a:buSzPts val="2400"/>
              <a:buNone/>
            </a:pPr>
            <a:endParaRPr dirty="0" sz="2000" lang="en-IN">
              <a:latin typeface="Calibri" pitchFamily="34" charset="0"/>
              <a:ea typeface="Garamond"/>
              <a:cs typeface="Calibri" pitchFamily="34" charset="0"/>
              <a:sym typeface="Garamond"/>
            </a:endParaRPr>
          </a:p>
          <a:p>
            <a:pPr indent="0" marL="0">
              <a:buClr>
                <a:schemeClr val="dk1"/>
              </a:buClr>
              <a:buSzPts val="2400"/>
              <a:buNone/>
            </a:pPr>
            <a:r>
              <a:rPr dirty="0" sz="2000" lang="en-IN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[3]</a:t>
            </a:r>
            <a:r>
              <a:rPr dirty="0" sz="2000" lang="en-IN" err="1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Xiaohong</a:t>
            </a:r>
            <a:r>
              <a:rPr dirty="0" sz="2000" lang="en-IN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 </a:t>
            </a:r>
            <a:r>
              <a:rPr dirty="0" sz="2000" lang="en-IN" err="1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Sun,Jinan</a:t>
            </a:r>
            <a:r>
              <a:rPr dirty="0" sz="2000" lang="en-IN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 </a:t>
            </a:r>
            <a:r>
              <a:rPr dirty="0" sz="2000" lang="en-IN" err="1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Gu</a:t>
            </a:r>
            <a:r>
              <a:rPr dirty="0" sz="2000" lang="en-IN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, </a:t>
            </a:r>
            <a:r>
              <a:rPr dirty="0" sz="2000" lang="en-IN" err="1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Shixi</a:t>
            </a:r>
            <a:r>
              <a:rPr dirty="0" sz="2000" lang="en-IN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 Tang and Jing Li, Research progress of visual inspection technology of steel products”.received:15 </a:t>
            </a:r>
            <a:r>
              <a:rPr dirty="0" sz="2000" lang="en-IN" err="1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september</a:t>
            </a:r>
            <a:r>
              <a:rPr dirty="0" sz="2000" lang="en-IN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 2018, Accepted: 2 </a:t>
            </a:r>
            <a:r>
              <a:rPr dirty="0" sz="2000" lang="en-IN" err="1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november</a:t>
            </a:r>
            <a:r>
              <a:rPr dirty="0" sz="2000" lang="en-IN">
                <a:latin typeface="Calibri" pitchFamily="34" charset="0"/>
                <a:ea typeface="Garamond"/>
                <a:cs typeface="Calibri" pitchFamily="34" charset="0"/>
                <a:sym typeface="Garamond"/>
              </a:rPr>
              <a:t> 2018, Published : 8November 2018.</a:t>
            </a:r>
          </a:p>
        </p:txBody>
      </p:sp>
      <p:sp>
        <p:nvSpPr>
          <p:cNvPr id="1048588" name="Google Shape;74;p2"/>
          <p:cNvSpPr txBox="1">
            <a:spLocks noGrp="1"/>
          </p:cNvSpPr>
          <p:nvPr>
            <p:ph type="ftr" sz="quarter" idx="11"/>
          </p:nvPr>
        </p:nvSpPr>
        <p:spPr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marL="0">
              <a:buNone/>
            </a:pPr>
            <a:r>
              <a:t>Mechanical Engineering Department</a:t>
            </a:r>
          </a:p>
        </p:txBody>
      </p:sp>
      <p:sp>
        <p:nvSpPr>
          <p:cNvPr id="1048589" name="Google Shape;75;p2"/>
          <p:cNvSpPr txBox="1">
            <a:spLocks noGrp="1"/>
          </p:cNvSpPr>
          <p:nvPr>
            <p:ph type="sldNum" sz="quarter" idx="12"/>
          </p:nvPr>
        </p:nvSpPr>
        <p:spPr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r" indent="0" marL="0">
              <a:buNone/>
            </a:pPr>
            <a:r>
              <a:t>21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10797436" y="462529"/>
            <a:ext cx="1077238" cy="652288"/>
          </a:xfrm>
        </p:spPr>
        <p:txBody>
          <a:bodyPr>
            <a:normAutofit/>
          </a:bodyPr>
          <a:p>
            <a:endParaRPr dirty="0" lang="en-IN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457200" y="375782"/>
            <a:ext cx="8229600" cy="5750382"/>
          </a:xfrm>
        </p:spPr>
        <p:txBody>
          <a:bodyPr>
            <a:normAutofit fontScale="96552" lnSpcReduction="20000"/>
          </a:bodyPr>
          <a:p>
            <a:pPr indent="0" marL="0">
              <a:buNone/>
            </a:pPr>
            <a:r>
              <a:rPr dirty="0" sz="3100" lang="en-IN"/>
              <a:t>[</a:t>
            </a:r>
            <a:r>
              <a:rPr dirty="0" sz="2900" lang="en-IN"/>
              <a:t>4]</a:t>
            </a:r>
            <a:r>
              <a:rPr dirty="0" sz="2900" lang="en-IN" err="1"/>
              <a:t>Didarul</a:t>
            </a:r>
            <a:r>
              <a:rPr dirty="0" sz="2900" lang="en-IN"/>
              <a:t> </a:t>
            </a:r>
            <a:r>
              <a:rPr dirty="0" sz="2900" lang="en-IN" err="1"/>
              <a:t>Amin,Shamin</a:t>
            </a:r>
            <a:r>
              <a:rPr dirty="0" sz="2900" lang="en-IN"/>
              <a:t> </a:t>
            </a:r>
            <a:r>
              <a:rPr dirty="0" sz="2900" lang="en-IN" err="1"/>
              <a:t>Akhter</a:t>
            </a:r>
            <a:r>
              <a:rPr dirty="0" sz="2900" lang="en-IN"/>
              <a:t> (University of business agriculture and technology Dhaka, Bangladesh), “deep learning based on defect detection system in steel surface”,didardul38@gmail.com,7 </a:t>
            </a:r>
            <a:r>
              <a:rPr dirty="0" sz="2900" lang="en-IN" err="1"/>
              <a:t>june</a:t>
            </a:r>
            <a:r>
              <a:rPr dirty="0" sz="2900" lang="en-IN"/>
              <a:t> 2020</a:t>
            </a:r>
            <a:r>
              <a:rPr dirty="0" sz="2900" lang="en-IN" smtClean="0"/>
              <a:t>.</a:t>
            </a:r>
          </a:p>
          <a:p>
            <a:pPr indent="0" marL="0">
              <a:buNone/>
            </a:pPr>
            <a:endParaRPr dirty="0" sz="2900" lang="en-IN"/>
          </a:p>
          <a:p>
            <a:pPr indent="0" marL="0">
              <a:buNone/>
            </a:pPr>
            <a:r>
              <a:rPr dirty="0" sz="2900" lang="en-IN"/>
              <a:t>[5] A. </a:t>
            </a:r>
            <a:r>
              <a:rPr dirty="0" sz="2900" lang="en-IN" err="1"/>
              <a:t>Jiangyun</a:t>
            </a:r>
            <a:r>
              <a:rPr dirty="0" sz="2900" lang="en-IN"/>
              <a:t> Li,  B. </a:t>
            </a:r>
            <a:r>
              <a:rPr dirty="0" sz="2900" lang="en-IN" err="1"/>
              <a:t>Zhenfeng</a:t>
            </a:r>
            <a:r>
              <a:rPr dirty="0" sz="2900" lang="en-IN"/>
              <a:t> </a:t>
            </a:r>
            <a:r>
              <a:rPr dirty="0" sz="2900" lang="en-IN" err="1"/>
              <a:t>Siu,C</a:t>
            </a:r>
            <a:r>
              <a:rPr dirty="0" sz="2900" lang="en-IN"/>
              <a:t>. </a:t>
            </a:r>
            <a:r>
              <a:rPr dirty="0" sz="2900" lang="en-IN" err="1"/>
              <a:t>Jiahui</a:t>
            </a:r>
            <a:r>
              <a:rPr dirty="0" sz="2900" lang="en-IN"/>
              <a:t> </a:t>
            </a:r>
            <a:r>
              <a:rPr dirty="0" sz="2900" lang="en-IN" err="1"/>
              <a:t>geng,Yixin</a:t>
            </a:r>
            <a:r>
              <a:rPr dirty="0" sz="2900" lang="en-IN"/>
              <a:t> Yin, Real time detection of steel strip surface”.2018,IFAC(International </a:t>
            </a:r>
            <a:r>
              <a:rPr dirty="0" sz="2900" lang="en-IN" err="1"/>
              <a:t>Federattion</a:t>
            </a:r>
            <a:r>
              <a:rPr dirty="0" sz="2900" lang="en-IN"/>
              <a:t> of automatic control)hosting by </a:t>
            </a:r>
            <a:r>
              <a:rPr dirty="0" sz="2900" lang="en-IN" err="1"/>
              <a:t>Elesevier</a:t>
            </a:r>
            <a:r>
              <a:rPr dirty="0" sz="2900" lang="en-IN"/>
              <a:t> ltd. All right reserved</a:t>
            </a:r>
            <a:r>
              <a:rPr dirty="0" sz="2900" lang="en-IN" smtClean="0"/>
              <a:t>.</a:t>
            </a:r>
          </a:p>
          <a:p>
            <a:pPr indent="0" marL="0">
              <a:buNone/>
            </a:pPr>
            <a:endParaRPr dirty="0" sz="2900" lang="en-IN"/>
          </a:p>
          <a:p>
            <a:pPr indent="0" marL="0">
              <a:buNone/>
            </a:pPr>
            <a:r>
              <a:rPr dirty="0" sz="2900" lang="en-IN"/>
              <a:t>[6] Mohammed </a:t>
            </a:r>
            <a:r>
              <a:rPr dirty="0" sz="2900" lang="en-IN" err="1"/>
              <a:t>waleed</a:t>
            </a:r>
            <a:r>
              <a:rPr dirty="0" sz="2900" lang="en-IN"/>
              <a:t> </a:t>
            </a:r>
            <a:r>
              <a:rPr dirty="0" sz="2900" lang="en-IN" err="1"/>
              <a:t>ashour</a:t>
            </a:r>
            <a:r>
              <a:rPr dirty="0" sz="2900" lang="en-IN"/>
              <a:t>, k. </a:t>
            </a:r>
            <a:r>
              <a:rPr dirty="0" sz="2900" lang="en-IN" err="1"/>
              <a:t>Fatimah,Alfian</a:t>
            </a:r>
            <a:r>
              <a:rPr dirty="0" sz="2900" lang="en-IN"/>
              <a:t> </a:t>
            </a:r>
            <a:r>
              <a:rPr dirty="0" sz="2900" lang="en-IN" err="1"/>
              <a:t>abdul</a:t>
            </a:r>
            <a:r>
              <a:rPr dirty="0" sz="2900" lang="en-IN"/>
              <a:t> </a:t>
            </a:r>
            <a:r>
              <a:rPr dirty="0" sz="2900" lang="en-IN" err="1"/>
              <a:t>Halin,Lili</a:t>
            </a:r>
            <a:r>
              <a:rPr dirty="0" sz="2900" lang="en-IN"/>
              <a:t> </a:t>
            </a:r>
            <a:r>
              <a:rPr dirty="0" sz="2900" lang="en-IN" err="1"/>
              <a:t>N.abdullah</a:t>
            </a:r>
            <a:r>
              <a:rPr dirty="0" sz="2900" lang="en-IN"/>
              <a:t>, “Surface defects classification of hot rolled steel strips using multidirectional </a:t>
            </a:r>
            <a:r>
              <a:rPr dirty="0" sz="2900" lang="en-IN" err="1"/>
              <a:t>shearlet</a:t>
            </a:r>
            <a:r>
              <a:rPr dirty="0" sz="2900" lang="en-IN"/>
              <a:t> features” . Arabian Journal for Science and Engineering ,Received :1 August 2017;Accepted :17 May </a:t>
            </a:r>
            <a:r>
              <a:rPr dirty="0" sz="2900" lang="en-IN" smtClean="0"/>
              <a:t>2018</a:t>
            </a:r>
          </a:p>
          <a:p>
            <a:pPr indent="0" marL="0">
              <a:buNone/>
            </a:pPr>
            <a:endParaRPr dirty="0" sz="2900" lang="en-IN"/>
          </a:p>
          <a:p>
            <a:pPr indent="0" marL="0">
              <a:buNone/>
            </a:pPr>
            <a:r>
              <a:rPr dirty="0" sz="2900" lang="en-IN"/>
              <a:t> [7]</a:t>
            </a:r>
            <a:r>
              <a:rPr dirty="0" sz="2900" lang="en-IN" err="1"/>
              <a:t>Shiyang</a:t>
            </a:r>
            <a:r>
              <a:rPr dirty="0" sz="2900" lang="en-IN"/>
              <a:t> Zhou ,</a:t>
            </a:r>
            <a:r>
              <a:rPr dirty="0" sz="2900" lang="en-IN" err="1"/>
              <a:t>Dailin</a:t>
            </a:r>
            <a:r>
              <a:rPr dirty="0" sz="2900" lang="en-IN"/>
              <a:t> Zhang( </a:t>
            </a:r>
            <a:r>
              <a:rPr dirty="0" sz="2900" lang="en-IN" err="1"/>
              <a:t>Huazhong</a:t>
            </a:r>
            <a:r>
              <a:rPr dirty="0" sz="2900" lang="en-IN"/>
              <a:t> university of science and technology), ,"Classification “Classification of surface defects on steel using CNN “. Wuhan,430074.Received :2015-11-30;accepted for publication :2016-01-07</a:t>
            </a:r>
          </a:p>
          <a:p>
            <a:endParaRPr dirty="0" sz="2900" lang="en-IN"/>
          </a:p>
        </p:txBody>
      </p:sp>
      <p:sp>
        <p:nvSpPr>
          <p:cNvPr id="10485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Mechanical Engineering Department</a:t>
            </a:r>
            <a:endParaRPr lang="en-US"/>
          </a:p>
        </p:txBody>
      </p:sp>
      <p:sp>
        <p:nvSpPr>
          <p:cNvPr id="10485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C0A05A-FC4C-45F6-A68A-3047574F2951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Introduction</a:t>
            </a:r>
            <a:endParaRPr b="1" dirty="0" lang="en-I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lang="en-US"/>
              <a:t>•</a:t>
            </a:r>
            <a:r>
              <a:rPr dirty="0" sz="2800" lang="en-US"/>
              <a:t>Hot rolled steel strip has an essential role in many industrial fields</a:t>
            </a:r>
            <a:r>
              <a:rPr dirty="0" sz="2800" lang="en-US" smtClean="0"/>
              <a:t>.</a:t>
            </a:r>
          </a:p>
          <a:p>
            <a:pPr indent="0" marL="0">
              <a:buNone/>
            </a:pPr>
            <a:r>
              <a:rPr dirty="0" sz="2800" lang="en-US" smtClean="0"/>
              <a:t>•</a:t>
            </a:r>
            <a:r>
              <a:rPr dirty="0" sz="2800" lang="en-US"/>
              <a:t>Automatic work </a:t>
            </a:r>
            <a:r>
              <a:rPr dirty="0" sz="2800" lang="en-US" smtClean="0"/>
              <a:t>.</a:t>
            </a:r>
          </a:p>
          <a:p>
            <a:pPr indent="0" marL="0">
              <a:buNone/>
            </a:pPr>
            <a:r>
              <a:rPr dirty="0" sz="2800" lang="en-US" smtClean="0"/>
              <a:t>•</a:t>
            </a:r>
            <a:r>
              <a:rPr dirty="0" sz="2800" lang="en-US"/>
              <a:t>Industry </a:t>
            </a:r>
            <a:r>
              <a:rPr dirty="0" sz="2800" lang="en-US" smtClean="0"/>
              <a:t>4.0</a:t>
            </a:r>
          </a:p>
          <a:p>
            <a:pPr indent="0" marL="0">
              <a:buNone/>
            </a:pPr>
            <a:r>
              <a:rPr dirty="0" sz="2800" lang="en-US" smtClean="0"/>
              <a:t>•</a:t>
            </a:r>
            <a:r>
              <a:rPr dirty="0" sz="2800" lang="en-US"/>
              <a:t>Real-time accurate inspection of surface </a:t>
            </a:r>
            <a:r>
              <a:rPr dirty="0" sz="2800" lang="en-US" smtClean="0"/>
              <a:t>defect.</a:t>
            </a:r>
          </a:p>
          <a:p>
            <a:pPr indent="0" marL="0">
              <a:buNone/>
            </a:pPr>
            <a:r>
              <a:rPr dirty="0" sz="2800" lang="en-US" smtClean="0"/>
              <a:t>•</a:t>
            </a:r>
            <a:r>
              <a:rPr dirty="0" sz="2800" lang="en-US"/>
              <a:t>High accuracy rate and reliability</a:t>
            </a:r>
            <a:r>
              <a:rPr dirty="0" sz="2800" lang="en-US" smtClean="0"/>
              <a:t>.</a:t>
            </a:r>
          </a:p>
          <a:p>
            <a:pPr indent="0" marL="0">
              <a:buNone/>
            </a:pPr>
            <a:r>
              <a:rPr dirty="0" sz="2800" lang="en-US" smtClean="0"/>
              <a:t>•</a:t>
            </a:r>
            <a:r>
              <a:rPr dirty="0" sz="2800" lang="en-US"/>
              <a:t>Improve defect recognition rate with extraction and defect classification.</a:t>
            </a:r>
            <a:endParaRPr dirty="0" lang="en-IN"/>
          </a:p>
        </p:txBody>
      </p:sp>
      <p:sp>
        <p:nvSpPr>
          <p:cNvPr id="104863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Mechanical Engineering Department</a:t>
            </a:r>
            <a:endParaRPr lang="en-US"/>
          </a:p>
        </p:txBody>
      </p:sp>
      <p:sp>
        <p:nvSpPr>
          <p:cNvPr id="10486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C0A05A-FC4C-45F6-A68A-3047574F295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9432098" y="801666"/>
            <a:ext cx="5730657" cy="87682"/>
          </a:xfrm>
        </p:spPr>
        <p:txBody>
          <a:bodyPr>
            <a:normAutofit fontScale="90000"/>
          </a:bodyPr>
          <a:p>
            <a:endParaRPr dirty="0" lang="en-IN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457200" y="388308"/>
            <a:ext cx="8229600" cy="5737856"/>
          </a:xfrm>
        </p:spPr>
        <p:txBody>
          <a:bodyPr>
            <a:normAutofit fontScale="71875" lnSpcReduction="20000"/>
          </a:bodyPr>
          <a:p>
            <a:pPr indent="0" marL="0">
              <a:buNone/>
            </a:pPr>
            <a:r>
              <a:rPr dirty="0" lang="en-IN"/>
              <a:t> </a:t>
            </a:r>
            <a:r>
              <a:rPr dirty="0" sz="3900" lang="en-IN"/>
              <a:t>[8]</a:t>
            </a:r>
            <a:r>
              <a:rPr dirty="0" sz="3900" lang="en-IN" err="1"/>
              <a:t>Zoheir</a:t>
            </a:r>
            <a:r>
              <a:rPr dirty="0" sz="3900" lang="en-IN"/>
              <a:t> </a:t>
            </a:r>
            <a:r>
              <a:rPr dirty="0" sz="3900" lang="en-IN" err="1"/>
              <a:t>mentouri</a:t>
            </a:r>
            <a:r>
              <a:rPr dirty="0" sz="3900" lang="en-IN"/>
              <a:t> ,</a:t>
            </a:r>
            <a:r>
              <a:rPr dirty="0" sz="3900" lang="en-IN" err="1"/>
              <a:t>Abdelkrim</a:t>
            </a:r>
            <a:r>
              <a:rPr dirty="0" sz="3900" lang="en-IN"/>
              <a:t> </a:t>
            </a:r>
            <a:r>
              <a:rPr dirty="0" sz="3900" lang="en-IN" err="1"/>
              <a:t>Mossaoui</a:t>
            </a:r>
            <a:r>
              <a:rPr dirty="0" sz="3900" lang="en-IN"/>
              <a:t>, </a:t>
            </a:r>
            <a:r>
              <a:rPr dirty="0" sz="3900" lang="en-IN" err="1"/>
              <a:t>Djalit</a:t>
            </a:r>
            <a:r>
              <a:rPr dirty="0" sz="3900" lang="en-IN"/>
              <a:t> </a:t>
            </a:r>
            <a:r>
              <a:rPr dirty="0" sz="3900" lang="en-IN" err="1"/>
              <a:t>boudjehem</a:t>
            </a:r>
            <a:r>
              <a:rPr dirty="0" sz="3900" lang="en-IN"/>
              <a:t>, Hakim </a:t>
            </a:r>
            <a:r>
              <a:rPr dirty="0" sz="3900" lang="en-IN" err="1"/>
              <a:t>donhmane</a:t>
            </a:r>
            <a:r>
              <a:rPr dirty="0" sz="3900" lang="en-IN"/>
              <a:t>,"Steel Strip Surface Defect Identification Based On Statistical </a:t>
            </a:r>
            <a:r>
              <a:rPr dirty="0" sz="3900" lang="en-IN" err="1"/>
              <a:t>Features",U.P.B.Sci.Bull.,Series</a:t>
            </a:r>
            <a:r>
              <a:rPr dirty="0" sz="3900" lang="en-IN"/>
              <a:t> </a:t>
            </a:r>
            <a:r>
              <a:rPr dirty="0" sz="3900" lang="en-IN" smtClean="0"/>
              <a:t>B,Vol.80,Iss.4,2018</a:t>
            </a:r>
          </a:p>
          <a:p>
            <a:pPr indent="0" marL="0">
              <a:buNone/>
            </a:pPr>
            <a:endParaRPr dirty="0" sz="3900" lang="en-IN"/>
          </a:p>
          <a:p>
            <a:pPr indent="0" marL="0">
              <a:buNone/>
            </a:pPr>
            <a:r>
              <a:rPr dirty="0" sz="3900" lang="en-IN"/>
              <a:t>[9] Yang Liu ,</a:t>
            </a:r>
            <a:r>
              <a:rPr dirty="0" sz="3900" lang="en-IN" err="1"/>
              <a:t>Yachao,cristhian</a:t>
            </a:r>
            <a:r>
              <a:rPr dirty="0" sz="3900" lang="en-IN"/>
              <a:t> </a:t>
            </a:r>
            <a:r>
              <a:rPr dirty="0" sz="3900" lang="en-IN" err="1"/>
              <a:t>balta</a:t>
            </a:r>
            <a:r>
              <a:rPr dirty="0" sz="3900" lang="en-IN"/>
              <a:t> and Jing </a:t>
            </a:r>
            <a:r>
              <a:rPr dirty="0" sz="3900" lang="en-IN" err="1"/>
              <a:t>Liu."A</a:t>
            </a:r>
            <a:r>
              <a:rPr dirty="0" sz="3900" lang="en-IN"/>
              <a:t> Light-Weight Deep-learning Model with Multi-Scale Features for Steel surface Defect Classification ",Bremen Institute for Mechanical Engineering -</a:t>
            </a:r>
            <a:r>
              <a:rPr dirty="0" sz="3900" lang="en-IN" err="1"/>
              <a:t>bime,University</a:t>
            </a:r>
            <a:r>
              <a:rPr dirty="0" sz="3900" lang="en-IN"/>
              <a:t> of Bremen ,28359 </a:t>
            </a:r>
            <a:r>
              <a:rPr dirty="0" sz="3900" lang="en-IN" err="1"/>
              <a:t>Bremen,Germany;Institute</a:t>
            </a:r>
            <a:r>
              <a:rPr dirty="0" sz="3900" lang="en-IN"/>
              <a:t> of Computer Science ,University of </a:t>
            </a:r>
            <a:r>
              <a:rPr dirty="0" sz="3900" lang="en-IN" err="1"/>
              <a:t>Goettingen</a:t>
            </a:r>
            <a:r>
              <a:rPr dirty="0" sz="3900" lang="en-IN"/>
              <a:t> ,37077 </a:t>
            </a:r>
            <a:r>
              <a:rPr dirty="0" sz="3900" lang="en-IN" err="1"/>
              <a:t>Goettingen</a:t>
            </a:r>
            <a:r>
              <a:rPr dirty="0" sz="3900" lang="en-IN"/>
              <a:t> ,</a:t>
            </a:r>
            <a:r>
              <a:rPr dirty="0" sz="3900" lang="en-IN" err="1"/>
              <a:t>Germany.Received</a:t>
            </a:r>
            <a:r>
              <a:rPr dirty="0" sz="3900" lang="en-IN"/>
              <a:t> :7 </a:t>
            </a:r>
            <a:r>
              <a:rPr dirty="0" sz="3900" lang="en-IN" err="1"/>
              <a:t>sept</a:t>
            </a:r>
            <a:r>
              <a:rPr dirty="0" sz="3900" lang="en-IN"/>
              <a:t> 2020; Accepted:13 </a:t>
            </a:r>
            <a:r>
              <a:rPr dirty="0" sz="3900" lang="en-IN" err="1"/>
              <a:t>oct</a:t>
            </a:r>
            <a:r>
              <a:rPr dirty="0" sz="3900" lang="en-IN"/>
              <a:t> 2020;Published :16 </a:t>
            </a:r>
            <a:r>
              <a:rPr dirty="0" sz="3900" lang="en-IN" err="1"/>
              <a:t>oct</a:t>
            </a:r>
            <a:r>
              <a:rPr dirty="0" sz="3900" lang="en-IN"/>
              <a:t> 2020</a:t>
            </a:r>
            <a:r>
              <a:rPr dirty="0" sz="3900" lang="en-IN" smtClean="0"/>
              <a:t>.</a:t>
            </a:r>
          </a:p>
          <a:p>
            <a:pPr indent="0" marL="0">
              <a:buNone/>
            </a:pPr>
            <a:endParaRPr dirty="0" sz="3900" lang="en-IN"/>
          </a:p>
          <a:p>
            <a:pPr indent="0" marL="0">
              <a:buNone/>
            </a:pPr>
            <a:r>
              <a:rPr dirty="0" sz="3900" lang="en-IN"/>
              <a:t>[10] Chao </a:t>
            </a:r>
            <a:r>
              <a:rPr dirty="0" sz="3900" lang="en-IN" err="1"/>
              <a:t>Wang,Yu</a:t>
            </a:r>
            <a:r>
              <a:rPr dirty="0" sz="3900" lang="en-IN"/>
              <a:t> ting </a:t>
            </a:r>
            <a:r>
              <a:rPr dirty="0" sz="3900" lang="en-IN" err="1"/>
              <a:t>liu,Ya-ning</a:t>
            </a:r>
            <a:r>
              <a:rPr dirty="0" sz="3900" lang="en-IN"/>
              <a:t> </a:t>
            </a:r>
            <a:r>
              <a:rPr dirty="0" sz="3900" lang="en-IN" err="1"/>
              <a:t>yang,xiang</a:t>
            </a:r>
            <a:r>
              <a:rPr dirty="0" sz="3900" lang="en-IN"/>
              <a:t> </a:t>
            </a:r>
            <a:r>
              <a:rPr dirty="0" sz="3900" lang="en-IN" err="1"/>
              <a:t>yu</a:t>
            </a:r>
            <a:r>
              <a:rPr dirty="0" sz="3900" lang="en-IN"/>
              <a:t> and Tao </a:t>
            </a:r>
            <a:r>
              <a:rPr dirty="0" sz="3900" lang="en-IN" err="1"/>
              <a:t>Zhang."Research</a:t>
            </a:r>
            <a:r>
              <a:rPr dirty="0" sz="3900" lang="en-IN"/>
              <a:t> on Classification of Surface Defects of Hot-Rolled Steel Strip Based on Deep Learning". College of Electromechanical Engineering ,Dalian Liaoning 116605,China. Control and Automation (ICA 2019</a:t>
            </a:r>
            <a:r>
              <a:rPr dirty="0" sz="3900" lang="en-IN" smtClean="0"/>
              <a:t>).</a:t>
            </a:r>
          </a:p>
          <a:p>
            <a:pPr indent="0" marL="0">
              <a:buNone/>
            </a:pPr>
            <a:endParaRPr dirty="0" sz="3900" lang="en-IN"/>
          </a:p>
          <a:p>
            <a:pPr indent="0" marL="0">
              <a:buNone/>
            </a:pPr>
            <a:r>
              <a:rPr dirty="0" sz="3900" lang="en-IN"/>
              <a:t>[11]M.Graf,R.</a:t>
            </a:r>
            <a:r>
              <a:rPr dirty="0" sz="3900" lang="en-IN" err="1"/>
              <a:t>Kawalla</a:t>
            </a:r>
            <a:r>
              <a:rPr dirty="0" sz="3900" lang="en-IN"/>
              <a:t>,"Scale development on steel during hot strip </a:t>
            </a:r>
            <a:r>
              <a:rPr dirty="0" sz="3900" lang="en-IN" err="1"/>
              <a:t>rolling",La</a:t>
            </a:r>
            <a:r>
              <a:rPr dirty="0" sz="3900" lang="en-IN"/>
              <a:t> </a:t>
            </a:r>
            <a:r>
              <a:rPr dirty="0" sz="3900" lang="en-IN" err="1"/>
              <a:t>Metallurgia</a:t>
            </a:r>
            <a:r>
              <a:rPr dirty="0" sz="3900" lang="en-IN"/>
              <a:t> Italiana-n.2/2014</a:t>
            </a:r>
          </a:p>
          <a:p>
            <a:endParaRPr dirty="0" lang="en-IN"/>
          </a:p>
        </p:txBody>
      </p:sp>
      <p:sp>
        <p:nvSpPr>
          <p:cNvPr id="10486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Mechanical Engineering Department</a:t>
            </a:r>
            <a:endParaRPr lang="en-US"/>
          </a:p>
        </p:txBody>
      </p:sp>
      <p:sp>
        <p:nvSpPr>
          <p:cNvPr id="10486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C0A05A-FC4C-45F6-A68A-3047574F2951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  <p:timing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569934" y="2454166"/>
            <a:ext cx="8229600" cy="1143000"/>
          </a:xfrm>
        </p:spPr>
        <p:txBody>
          <a:bodyPr>
            <a:normAutofit/>
          </a:bodyPr>
          <a:p>
            <a:r>
              <a:rPr dirty="0" sz="6600" lang="en-IN" smtClean="0"/>
              <a:t>Thank</a:t>
            </a:r>
            <a:r>
              <a:rPr dirty="0" sz="5400" lang="en-IN" smtClean="0"/>
              <a:t> </a:t>
            </a:r>
            <a:r>
              <a:rPr dirty="0" sz="6000" lang="en-IN" smtClean="0"/>
              <a:t>You</a:t>
            </a:r>
            <a:endParaRPr dirty="0" sz="5400" lang="en-IN"/>
          </a:p>
        </p:txBody>
      </p:sp>
      <p:sp>
        <p:nvSpPr>
          <p:cNvPr id="10486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Mechanical Engineering Department</a:t>
            </a:r>
            <a:endParaRPr lang="en-US"/>
          </a:p>
        </p:txBody>
      </p:sp>
      <p:sp>
        <p:nvSpPr>
          <p:cNvPr id="10486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C0A05A-FC4C-45F6-A68A-3047574F2951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048585"/>
          <p:cNvSpPr>
            <a:spLocks noGrp="1"/>
          </p:cNvSpPr>
          <p:nvPr>
            <p:ph type="title"/>
          </p:nvPr>
        </p:nvSpPr>
        <p:spPr>
          <a:xfrm>
            <a:off x="-61468" y="109710"/>
            <a:ext cx="6371337" cy="528832"/>
          </a:xfrm>
        </p:spPr>
        <p:txBody>
          <a:bodyPr>
            <a:noAutofit/>
          </a:bodyPr>
          <a:p>
            <a:r>
              <a:rPr b="1" dirty="0" lang="en-US">
                <a:latin typeface="Calibri" pitchFamily="34" charset="0"/>
                <a:cs typeface="Calibri" pitchFamily="34" charset="0"/>
              </a:rPr>
              <a:t>Literature Review </a:t>
            </a:r>
          </a:p>
        </p:txBody>
      </p:sp>
      <p:sp>
        <p:nvSpPr>
          <p:cNvPr id="1048642" name="Footer Placeholder 104858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Mechanical Engineering Department</a:t>
            </a:r>
            <a:endParaRPr lang="en-US"/>
          </a:p>
        </p:txBody>
      </p:sp>
      <p:sp>
        <p:nvSpPr>
          <p:cNvPr id="1048643" name="Slide Number Placeholder 104858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C0A05A-FC4C-45F6-A68A-3047574F2951}" type="slidenum">
              <a:rPr lang="en-US" smtClean="0"/>
              <a:t>4</a:t>
            </a:fld>
            <a:endParaRPr lang="en-US"/>
          </a:p>
        </p:txBody>
      </p:sp>
      <p:pic>
        <p:nvPicPr>
          <p:cNvPr id="2097154" name="Picture 2097152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4409" y="1001026"/>
            <a:ext cx="8555181" cy="4545173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Footer Placeholder 104859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Mechanical Engineering Department</a:t>
            </a:r>
            <a:endParaRPr lang="en-US"/>
          </a:p>
        </p:txBody>
      </p:sp>
      <p:sp>
        <p:nvSpPr>
          <p:cNvPr id="1048645" name="Slide Number Placeholder 104859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C0A05A-FC4C-45F6-A68A-3047574F2951}" type="slidenum">
              <a:rPr lang="en-US" smtClean="0"/>
              <a:t>5</a:t>
            </a:fld>
            <a:endParaRPr lang="en-US"/>
          </a:p>
        </p:txBody>
      </p:sp>
      <p:pic>
        <p:nvPicPr>
          <p:cNvPr id="2097155" name="Picture 2097153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90380"/>
            <a:ext cx="9144000" cy="6677239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Footer Placeholder 104860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Mechanical Engineering Department</a:t>
            </a:r>
            <a:endParaRPr lang="en-US"/>
          </a:p>
        </p:txBody>
      </p:sp>
      <p:sp>
        <p:nvSpPr>
          <p:cNvPr id="1048647" name="Slide Number Placeholder 104860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C0A05A-FC4C-45F6-A68A-3047574F2951}" type="slidenum">
              <a:rPr lang="en-US" smtClean="0"/>
              <a:t>6</a:t>
            </a:fld>
            <a:endParaRPr lang="en-US"/>
          </a:p>
        </p:txBody>
      </p:sp>
      <p:pic>
        <p:nvPicPr>
          <p:cNvPr id="2097156" name="Picture 2097154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60247" y="0"/>
            <a:ext cx="8623506" cy="685800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Footer Placeholder 104873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Mechanical Engineering Department</a:t>
            </a:r>
            <a:endParaRPr lang="en-US"/>
          </a:p>
        </p:txBody>
      </p:sp>
      <p:sp>
        <p:nvSpPr>
          <p:cNvPr id="1048649" name="Slide Number Placeholder 104873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C0A05A-FC4C-45F6-A68A-3047574F2951}" type="slidenum">
              <a:rPr lang="en-US" smtClean="0"/>
              <a:t>7</a:t>
            </a:fld>
            <a:endParaRPr lang="en-US"/>
          </a:p>
        </p:txBody>
      </p:sp>
      <p:pic>
        <p:nvPicPr>
          <p:cNvPr id="2097157" name="Picture 2097155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29885" y="48396"/>
            <a:ext cx="8884227" cy="6809604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Cambria" pitchFamily="18" charset="0"/>
              </a:rPr>
              <a:t>Problem Statement</a:t>
            </a:r>
          </a:p>
        </p:txBody>
      </p:sp>
      <p:sp>
        <p:nvSpPr>
          <p:cNvPr id="1048651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dirty="0" sz="2400" smtClean="0">
                <a:latin typeface="Calibri" pitchFamily="34" charset="0"/>
                <a:cs typeface="Calibri" pitchFamily="34" charset="0"/>
              </a:rPr>
              <a:t>Surface </a:t>
            </a:r>
            <a:r>
              <a:rPr dirty="0" sz="2400">
                <a:latin typeface="Calibri" pitchFamily="34" charset="0"/>
                <a:cs typeface="Calibri" pitchFamily="34" charset="0"/>
              </a:rPr>
              <a:t>defect is one of the important factors affecting the quality of hot rolled steel strip</a:t>
            </a:r>
            <a:r>
              <a:rPr dirty="0" sz="2400" smtClean="0">
                <a:latin typeface="Calibri" pitchFamily="34" charset="0"/>
                <a:cs typeface="Calibri" pitchFamily="34" charset="0"/>
              </a:rPr>
              <a:t>.</a:t>
            </a:r>
            <a:endParaRPr dirty="0" sz="2400">
              <a:latin typeface="Calibri" pitchFamily="34" charset="0"/>
              <a:cs typeface="Calibri" pitchFamily="34" charset="0"/>
            </a:endParaRPr>
          </a:p>
          <a:p>
            <a:r>
              <a:rPr dirty="0" sz="2400" smtClean="0">
                <a:latin typeface="Calibri" pitchFamily="34" charset="0"/>
                <a:cs typeface="Calibri" pitchFamily="34" charset="0"/>
              </a:rPr>
              <a:t>Replaced </a:t>
            </a:r>
            <a:r>
              <a:rPr dirty="0" sz="2400">
                <a:latin typeface="Calibri" pitchFamily="34" charset="0"/>
                <a:cs typeface="Calibri" pitchFamily="34" charset="0"/>
              </a:rPr>
              <a:t>the traditional method of manual detection</a:t>
            </a:r>
            <a:r>
              <a:rPr dirty="0" sz="2400" smtClean="0">
                <a:latin typeface="Calibri" pitchFamily="34" charset="0"/>
                <a:cs typeface="Calibri" pitchFamily="34" charset="0"/>
              </a:rPr>
              <a:t>,</a:t>
            </a:r>
            <a:r>
              <a:rPr dirty="0" sz="2400" lang="en-IN" smtClean="0">
                <a:latin typeface="Calibri" pitchFamily="34" charset="0"/>
                <a:cs typeface="Calibri" pitchFamily="34" charset="0"/>
              </a:rPr>
              <a:t> </a:t>
            </a:r>
            <a:r>
              <a:rPr dirty="0" sz="2400" smtClean="0">
                <a:latin typeface="Calibri" pitchFamily="34" charset="0"/>
                <a:cs typeface="Calibri" pitchFamily="34" charset="0"/>
              </a:rPr>
              <a:t>and </a:t>
            </a:r>
            <a:r>
              <a:rPr dirty="0" sz="2400">
                <a:latin typeface="Calibri" pitchFamily="34" charset="0"/>
                <a:cs typeface="Calibri" pitchFamily="34" charset="0"/>
              </a:rPr>
              <a:t>has been applied in large-scale production practice</a:t>
            </a:r>
            <a:r>
              <a:rPr dirty="0" sz="2400" smtClean="0">
                <a:latin typeface="Calibri" pitchFamily="34" charset="0"/>
                <a:cs typeface="Calibri" pitchFamily="34" charset="0"/>
              </a:rPr>
              <a:t>.</a:t>
            </a:r>
            <a:endParaRPr dirty="0" sz="2400" lang="en-IN" smtClean="0">
              <a:latin typeface="Calibri" pitchFamily="34" charset="0"/>
              <a:cs typeface="Calibri" pitchFamily="34" charset="0"/>
            </a:endParaRPr>
          </a:p>
          <a:p>
            <a:r>
              <a:rPr dirty="0" sz="2400" lang="en-IN" smtClean="0">
                <a:latin typeface="Calibri" pitchFamily="34" charset="0"/>
                <a:cs typeface="Calibri" pitchFamily="34" charset="0"/>
              </a:rPr>
              <a:t>Having low accuracy factor there is need to be for enhancing the accuracy percentage</a:t>
            </a:r>
            <a:r>
              <a:rPr dirty="0" sz="2400" lang="en-IN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dirty="0" sz="2400" lang="en-IN" smtClean="0">
                <a:latin typeface="Calibri" pitchFamily="34" charset="0"/>
                <a:cs typeface="Calibri" pitchFamily="34" charset="0"/>
              </a:rPr>
              <a:t>Replacing the Automatic Programming to genetic </a:t>
            </a:r>
            <a:r>
              <a:rPr dirty="0" sz="2400" lang="en-IN" err="1" smtClean="0">
                <a:latin typeface="Calibri" pitchFamily="34" charset="0"/>
                <a:cs typeface="Calibri" pitchFamily="34" charset="0"/>
              </a:rPr>
              <a:t>Programmimng</a:t>
            </a:r>
            <a:r>
              <a:rPr dirty="0" sz="2400" lang="en-IN" smtClean="0">
                <a:latin typeface="Calibri" pitchFamily="34" charset="0"/>
                <a:cs typeface="Calibri" pitchFamily="34" charset="0"/>
              </a:rPr>
              <a:t>.</a:t>
            </a:r>
            <a:endParaRPr dirty="0" sz="2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4865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t>Mechanical Engineering Department</a:t>
            </a:r>
          </a:p>
        </p:txBody>
      </p:sp>
      <p:sp>
        <p:nvSpPr>
          <p:cNvPr id="104865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t>15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Google Shape;17;p2"/>
          <p:cNvSpPr txBox="1"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 smtClean="0">
                <a:solidFill>
                  <a:schemeClr val="tx1">
                    <a:lumMod val="65000"/>
                    <a:lumOff val="35000"/>
                  </a:schemeClr>
                </a:solidFill>
                <a:sym typeface="Gill Sans"/>
              </a:rPr>
              <a:t>Objectives</a:t>
            </a:r>
            <a:endParaRPr b="1" dirty="0" lang="en-IN">
              <a:solidFill>
                <a:schemeClr val="tx1">
                  <a:lumMod val="65000"/>
                  <a:lumOff val="35000"/>
                </a:schemeClr>
              </a:solidFill>
              <a:sym typeface="Gill Sans"/>
            </a:endParaRPr>
          </a:p>
        </p:txBody>
      </p:sp>
      <p:sp>
        <p:nvSpPr>
          <p:cNvPr id="1048655" name="Google Shape;18;p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smtClean="0">
                <a:sym typeface="Garamond"/>
              </a:rPr>
              <a:t>To detect surface quality of steel. </a:t>
            </a:r>
          </a:p>
          <a:p>
            <a:r>
              <a:rPr dirty="0" lang="en-US" smtClean="0">
                <a:sym typeface="Garamond"/>
              </a:rPr>
              <a:t>To evaluate the models, accuracy metrics used.</a:t>
            </a:r>
          </a:p>
          <a:p>
            <a:r>
              <a:rPr dirty="0" lang="en-US" smtClean="0">
                <a:sym typeface="Garamond"/>
              </a:rPr>
              <a:t>To detect and classify steel surface defects using machine and deep learning. </a:t>
            </a:r>
          </a:p>
          <a:p>
            <a:r>
              <a:rPr dirty="0" lang="en-US" smtClean="0">
                <a:sym typeface="Garamond"/>
              </a:rPr>
              <a:t>To give better accuracy.</a:t>
            </a:r>
          </a:p>
          <a:p>
            <a:r>
              <a:rPr dirty="0" lang="en-US" smtClean="0">
                <a:sym typeface="Garamond"/>
              </a:rPr>
              <a:t>To improve algorithm by </a:t>
            </a:r>
            <a:r>
              <a:rPr dirty="0" lang="en-US" err="1" smtClean="0">
                <a:sym typeface="Garamond"/>
              </a:rPr>
              <a:t>localizating</a:t>
            </a:r>
            <a:r>
              <a:rPr dirty="0" lang="en-US" smtClean="0">
                <a:sym typeface="Garamond"/>
              </a:rPr>
              <a:t> and classifying surface defects on sheet metal.</a:t>
            </a:r>
          </a:p>
          <a:p>
            <a:r>
              <a:rPr dirty="0" lang="en-US" smtClean="0">
                <a:sym typeface="Garamond"/>
              </a:rPr>
              <a:t>To find out the surface defects of the hot-rolled round steel under help of software. </a:t>
            </a:r>
            <a:endParaRPr dirty="0" lang="en-US">
              <a:sym typeface="Garamond"/>
            </a:endParaRPr>
          </a:p>
        </p:txBody>
      </p:sp>
      <p:sp>
        <p:nvSpPr>
          <p:cNvPr id="1048656" name="Google Shape;20;p2"/>
          <p:cNvSpPr txBox="1"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 smtClean="0"/>
              <a:t>Mechanical Engineering Department</a:t>
            </a:r>
            <a:endParaRPr lang="en-IN"/>
          </a:p>
        </p:txBody>
      </p:sp>
      <p:sp>
        <p:nvSpPr>
          <p:cNvPr id="1048657" name="Google Shape;21;p2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IN" smtClean="0"/>
              <a:t>16</a:t>
            </a:r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ADARSH INSTITUTE OF TECHNOLOGY AND RESEARCH CENTRE, VITA</dc:title>
  <dc:creator>Z61_2GB</dc:creator>
  <cp:lastModifiedBy>Pradnya</cp:lastModifiedBy>
  <dcterms:created xsi:type="dcterms:W3CDTF">2020-11-26T13:12:51Z</dcterms:created>
  <dcterms:modified xsi:type="dcterms:W3CDTF">2021-06-26T04:36:19Z</dcterms:modified>
</cp:coreProperties>
</file>