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71" r:id="rId2"/>
  </p:sldMasterIdLst>
  <p:notesMasterIdLst>
    <p:notesMasterId r:id="rId15"/>
  </p:notesMasterIdLst>
  <p:sldIdLst>
    <p:sldId id="354" r:id="rId3"/>
    <p:sldId id="328" r:id="rId4"/>
    <p:sldId id="342" r:id="rId5"/>
    <p:sldId id="352" r:id="rId6"/>
    <p:sldId id="324" r:id="rId7"/>
    <p:sldId id="341" r:id="rId8"/>
    <p:sldId id="322" r:id="rId9"/>
    <p:sldId id="343" r:id="rId10"/>
    <p:sldId id="345" r:id="rId11"/>
    <p:sldId id="355" r:id="rId12"/>
    <p:sldId id="326" r:id="rId13"/>
    <p:sldId id="321" r:id="rId14"/>
  </p:sldIdLst>
  <p:sldSz cx="12192000" cy="6858000"/>
  <p:notesSz cx="7010400" cy="9296400"/>
  <p:embeddedFontLs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Raleway" pitchFamily="2" charset="-52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Light" panose="02000000000000000000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952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i/1R+VGQj6rR1j+EvdKwKzU9yZ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0F7"/>
    <a:srgbClr val="FFFFFF"/>
    <a:srgbClr val="0067B1"/>
    <a:srgbClr val="49B0E3"/>
    <a:srgbClr val="1F497D"/>
    <a:srgbClr val="3C90DC"/>
    <a:srgbClr val="25AEDF"/>
    <a:srgbClr val="023A84"/>
    <a:srgbClr val="EA0029"/>
    <a:srgbClr val="001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5CA1F69-63E4-4748-A82F-6462BE253F79}">
  <a:tblStyle styleId="{A5CA1F69-63E4-4748-A82F-6462BE253F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3998F9-9C8F-48FB-A58E-ADEB5E960DB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53C36B-DBC5-4B84-8AB3-5A083790369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9209" autoAdjust="0"/>
  </p:normalViewPr>
  <p:slideViewPr>
    <p:cSldViewPr snapToGrid="0">
      <p:cViewPr varScale="1">
        <p:scale>
          <a:sx n="73" d="100"/>
          <a:sy n="73" d="100"/>
        </p:scale>
        <p:origin x="907" y="72"/>
      </p:cViewPr>
      <p:guideLst>
        <p:guide orient="horz" pos="2160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52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7" y="0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75" cy="46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>
              <a:buSzPts val="1200"/>
              <a:buFont typeface="Calibri"/>
              <a:buNone/>
            </a:pPr>
            <a:fld id="{00000000-1234-1234-1234-123412341234}" type="slidenum">
              <a:rPr lang="en-US" sz="1200" smtClean="0">
                <a:ea typeface="Calibri"/>
                <a:sym typeface="Calibri"/>
              </a:rPr>
              <a:pPr algn="r">
                <a:buSzPts val="1200"/>
                <a:buFont typeface="Calibri"/>
                <a:buNone/>
              </a:pPr>
              <a:t>‹#›</a:t>
            </a:fld>
            <a:endParaRPr lang="en-US" dirty="0">
              <a:latin typeface="Arial"/>
              <a:cs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5fc866f1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b5fc866f1e_0_45:notes"/>
          <p:cNvSpPr txBox="1">
            <a:spLocks noGrp="1"/>
          </p:cNvSpPr>
          <p:nvPr>
            <p:ph type="body" idx="1"/>
          </p:nvPr>
        </p:nvSpPr>
        <p:spPr>
          <a:xfrm>
            <a:off x="701675" y="4473575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1" name="Google Shape;141;gb5fc866f1e_0_45:notes"/>
          <p:cNvSpPr txBox="1">
            <a:spLocks noGrp="1"/>
          </p:cNvSpPr>
          <p:nvPr>
            <p:ph type="sldNum" idx="12"/>
          </p:nvPr>
        </p:nvSpPr>
        <p:spPr>
          <a:xfrm>
            <a:off x="3970337" y="8829675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50" rIns="93150" bIns="46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1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7763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Font typeface="Arial" panose="020B0604020202020204" pitchFamily="34" charset="0"/>
              <a:buNone/>
            </a:pPr>
            <a:r>
              <a:rPr lang="ru-RU" sz="1600" b="1" u="none" dirty="0">
                <a:solidFill>
                  <a:schemeClr val="tx1"/>
                </a:solidFill>
              </a:rPr>
              <a:t>Внимание!</a:t>
            </a:r>
          </a:p>
          <a:p>
            <a:pPr marL="228600" indent="0">
              <a:buFont typeface="Arial" panose="020B0604020202020204" pitchFamily="34" charset="0"/>
              <a:buNone/>
            </a:pPr>
            <a:endParaRPr lang="ru-RU" b="1" u="none" dirty="0">
              <a:solidFill>
                <a:schemeClr val="tx1"/>
              </a:solidFill>
            </a:endParaRPr>
          </a:p>
          <a:p>
            <a:pPr marL="228600" indent="0">
              <a:buFont typeface="Arial" panose="020B0604020202020204" pitchFamily="34" charset="0"/>
              <a:buNone/>
            </a:pPr>
            <a:r>
              <a:rPr lang="ru-RU" b="1" u="none" dirty="0">
                <a:solidFill>
                  <a:schemeClr val="tx1"/>
                </a:solidFill>
              </a:rPr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  <a:buFont typeface="Calibri"/>
              <a:buNone/>
            </a:pPr>
            <a:fld id="{00000000-1234-1234-1234-123412341234}" type="slidenum">
              <a:rPr lang="en-US" sz="1200" smtClean="0">
                <a:ea typeface="Calibri"/>
                <a:sym typeface="Calibri"/>
              </a:rPr>
              <a:pPr algn="r">
                <a:buSzPts val="1200"/>
                <a:buFont typeface="Calibri"/>
                <a:buNone/>
              </a:pPr>
              <a:t>12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7757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endParaRPr lang="ru-RU" sz="1800" b="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ea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2</a:t>
            </a:fld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718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ea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3</a:t>
            </a:fld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9516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ea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4</a:t>
            </a:fld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13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  <a:buFont typeface="Calibri"/>
              <a:buNone/>
            </a:pPr>
            <a:fld id="{00000000-1234-1234-1234-123412341234}" type="slidenum">
              <a:rPr lang="en-US" sz="1200" smtClean="0">
                <a:ea typeface="Calibri"/>
                <a:sym typeface="Calibri"/>
              </a:rPr>
              <a:pPr algn="r">
                <a:buSzPts val="1200"/>
                <a:buFont typeface="Calibri"/>
                <a:buNone/>
              </a:pPr>
              <a:t>5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1508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ea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6</a:t>
            </a:fld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008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ts val="1200"/>
              <a:buFont typeface="Calibri"/>
              <a:buNone/>
            </a:pPr>
            <a:fld id="{00000000-1234-1234-1234-123412341234}" type="slidenum">
              <a:rPr lang="en-US" sz="1200" smtClean="0">
                <a:ea typeface="Calibri"/>
                <a:sym typeface="Calibri"/>
              </a:rPr>
              <a:pPr algn="r">
                <a:buSzPts val="1200"/>
                <a:buFont typeface="Calibri"/>
                <a:buNone/>
              </a:pPr>
              <a:t>7</a:t>
            </a:fld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116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ea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8</a:t>
            </a:fld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9587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000000"/>
                </a:solidFill>
                <a:ea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</a:pPr>
              <a:t>9</a:t>
            </a:fld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153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2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" name="Google Shape;45;p2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">
  <p:cSld name="9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>
            <a:spLocks noGrp="1"/>
          </p:cNvSpPr>
          <p:nvPr>
            <p:ph type="pic" idx="2"/>
          </p:nvPr>
        </p:nvSpPr>
        <p:spPr>
          <a:xfrm>
            <a:off x="588169" y="580345"/>
            <a:ext cx="11015662" cy="339725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1_Blank">
  <p:cSld name="21_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>
            <a:spLocks noGrp="1"/>
          </p:cNvSpPr>
          <p:nvPr>
            <p:ph type="pic" idx="2"/>
          </p:nvPr>
        </p:nvSpPr>
        <p:spPr>
          <a:xfrm>
            <a:off x="8752114" y="0"/>
            <a:ext cx="3439886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5_Blank">
  <p:cSld name="55_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>
            <a:spLocks noGrp="1"/>
          </p:cNvSpPr>
          <p:nvPr>
            <p:ph type="pic" idx="2"/>
          </p:nvPr>
        </p:nvSpPr>
        <p:spPr>
          <a:xfrm>
            <a:off x="8572500" y="0"/>
            <a:ext cx="36195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Full Image">
  <p:cSld name="17_Full Imag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4"/>
          <p:cNvSpPr>
            <a:spLocks noGrp="1"/>
          </p:cNvSpPr>
          <p:nvPr>
            <p:ph type="pic" idx="2"/>
          </p:nvPr>
        </p:nvSpPr>
        <p:spPr>
          <a:xfrm>
            <a:off x="-1" y="0"/>
            <a:ext cx="824595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4_Blank">
  <p:cSld name="54_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5"/>
          <p:cNvSpPr>
            <a:spLocks noGrp="1"/>
          </p:cNvSpPr>
          <p:nvPr>
            <p:ph type="pic" idx="2"/>
          </p:nvPr>
        </p:nvSpPr>
        <p:spPr>
          <a:xfrm>
            <a:off x="914400" y="938717"/>
            <a:ext cx="3696512" cy="4978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57200" dist="558800" dir="5400000" sx="92000" sy="92000" algn="t" rotWithShape="0">
              <a:srgbClr val="000000">
                <a:alpha val="30588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">
  <p:cSld name="8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>
            <a:spLocks noGrp="1"/>
          </p:cNvSpPr>
          <p:nvPr>
            <p:ph type="pic" idx="2"/>
          </p:nvPr>
        </p:nvSpPr>
        <p:spPr>
          <a:xfrm>
            <a:off x="7489371" y="0"/>
            <a:ext cx="4702629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3_Blank">
  <p:cSld name="53_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>
            <a:spLocks noGrp="1"/>
          </p:cNvSpPr>
          <p:nvPr>
            <p:ph type="pic" idx="2"/>
          </p:nvPr>
        </p:nvSpPr>
        <p:spPr>
          <a:xfrm>
            <a:off x="1468533" y="1821937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46"/>
          <p:cNvSpPr>
            <a:spLocks noGrp="1"/>
          </p:cNvSpPr>
          <p:nvPr>
            <p:ph type="pic" idx="3"/>
          </p:nvPr>
        </p:nvSpPr>
        <p:spPr>
          <a:xfrm>
            <a:off x="1468533" y="3778135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0" name="Google Shape;100;p46"/>
          <p:cNvSpPr>
            <a:spLocks noGrp="1"/>
          </p:cNvSpPr>
          <p:nvPr>
            <p:ph type="pic" idx="4"/>
          </p:nvPr>
        </p:nvSpPr>
        <p:spPr>
          <a:xfrm>
            <a:off x="9809067" y="2758563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1" name="Google Shape;101;p46"/>
          <p:cNvSpPr>
            <a:spLocks noGrp="1"/>
          </p:cNvSpPr>
          <p:nvPr>
            <p:ph type="pic" idx="5"/>
          </p:nvPr>
        </p:nvSpPr>
        <p:spPr>
          <a:xfrm>
            <a:off x="9809067" y="4664472"/>
            <a:ext cx="914400" cy="914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3"/>
              <a:buFont typeface="Arial"/>
              <a:buChar char="•"/>
              <a:defRPr sz="1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2" name="Google Shape;102;p46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2_Blank">
  <p:cSld name="52_Blank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7"/>
          <p:cNvSpPr>
            <a:spLocks noGrp="1"/>
          </p:cNvSpPr>
          <p:nvPr>
            <p:ph type="pic" idx="2"/>
          </p:nvPr>
        </p:nvSpPr>
        <p:spPr>
          <a:xfrm>
            <a:off x="0" y="2603500"/>
            <a:ext cx="12192000" cy="38227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1_Blank">
  <p:cSld name="51_Blank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8"/>
          <p:cNvSpPr>
            <a:spLocks noGrp="1"/>
          </p:cNvSpPr>
          <p:nvPr>
            <p:ph type="pic" idx="2"/>
          </p:nvPr>
        </p:nvSpPr>
        <p:spPr>
          <a:xfrm>
            <a:off x="6426557" y="2833353"/>
            <a:ext cx="4945487" cy="346441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_Blank">
  <p:cSld name="50_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9"/>
          <p:cNvSpPr>
            <a:spLocks noGrp="1"/>
          </p:cNvSpPr>
          <p:nvPr>
            <p:ph type="pic" idx="2"/>
          </p:nvPr>
        </p:nvSpPr>
        <p:spPr>
          <a:xfrm>
            <a:off x="0" y="0"/>
            <a:ext cx="8288338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Title Slide">
  <p:cSld name="10_Title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0"/>
          <p:cNvSpPr>
            <a:spLocks noGrp="1"/>
          </p:cNvSpPr>
          <p:nvPr>
            <p:ph type="pic" idx="2"/>
          </p:nvPr>
        </p:nvSpPr>
        <p:spPr>
          <a:xfrm>
            <a:off x="5026542" y="889000"/>
            <a:ext cx="7025758" cy="5465768"/>
          </a:xfrm>
          <a:prstGeom prst="rect">
            <a:avLst/>
          </a:prstGeom>
          <a:solidFill>
            <a:srgbClr val="E1E9EA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1"/>
          <p:cNvSpPr>
            <a:spLocks noGrp="1"/>
          </p:cNvSpPr>
          <p:nvPr>
            <p:ph type="pic" idx="2"/>
          </p:nvPr>
        </p:nvSpPr>
        <p:spPr>
          <a:xfrm>
            <a:off x="0" y="781844"/>
            <a:ext cx="12192000" cy="529431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6_Title Slide">
  <p:cSld name="26_Title Slid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8" name="Google Shape;118;p53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9" name="Google Shape;119;p53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67"/>
              <a:buFont typeface="Roboto"/>
              <a:buNone/>
              <a:defRPr sz="4267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4_Title Slide">
  <p:cSld name="24_Title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4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2" name="Google Shape;122;p54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7_Title Slide">
  <p:cSld name="27_Title Slid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7574d5ef3_5_262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7574d5ef3_5_53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>
            <a:spLocks noGrp="1"/>
          </p:cNvSpPr>
          <p:nvPr>
            <p:ph type="pic" idx="2"/>
          </p:nvPr>
        </p:nvSpPr>
        <p:spPr>
          <a:xfrm>
            <a:off x="7329487" y="0"/>
            <a:ext cx="4862513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Slide">
  <p:cSld name="5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>
            <a:spLocks noGrp="1"/>
          </p:cNvSpPr>
          <p:nvPr>
            <p:ph type="pic" idx="2"/>
          </p:nvPr>
        </p:nvSpPr>
        <p:spPr>
          <a:xfrm>
            <a:off x="6609761" y="1303502"/>
            <a:ext cx="4621907" cy="4250996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>
            <a:spLocks noGrp="1"/>
          </p:cNvSpPr>
          <p:nvPr>
            <p:ph type="pic" idx="2"/>
          </p:nvPr>
        </p:nvSpPr>
        <p:spPr>
          <a:xfrm>
            <a:off x="1320800" y="812800"/>
            <a:ext cx="3759200" cy="52324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  <a:effectLst>
            <a:outerShdw blurRad="469900" dist="279400" sx="96000" sy="96000" algn="l" rotWithShape="0">
              <a:srgbClr val="000000">
                <a:alpha val="26666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>
            <a:spLocks noGrp="1"/>
          </p:cNvSpPr>
          <p:nvPr>
            <p:ph type="pic" idx="2"/>
          </p:nvPr>
        </p:nvSpPr>
        <p:spPr>
          <a:xfrm>
            <a:off x="0" y="0"/>
            <a:ext cx="6052457" cy="6858000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508001" y="1178427"/>
            <a:ext cx="11157817" cy="231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BFBFB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508001" y="455085"/>
            <a:ext cx="11157817" cy="66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267"/>
              <a:buFont typeface="Roboto"/>
              <a:buNone/>
              <a:defRPr sz="4267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>
            <a:spLocks noGrp="1"/>
          </p:cNvSpPr>
          <p:nvPr>
            <p:ph type="pic" idx="2"/>
          </p:nvPr>
        </p:nvSpPr>
        <p:spPr>
          <a:xfrm>
            <a:off x="0" y="2237232"/>
            <a:ext cx="12192000" cy="2694432"/>
          </a:xfrm>
          <a:prstGeom prst="rect">
            <a:avLst/>
          </a:prstGeom>
          <a:solidFill>
            <a:srgbClr val="F2F2F2">
              <a:alpha val="68627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54;gb6f6fa0e72_1_0"/>
          <p:cNvSpPr/>
          <p:nvPr/>
        </p:nvSpPr>
        <p:spPr>
          <a:xfrm rot="5400000">
            <a:off x="4800597" y="-533400"/>
            <a:ext cx="2590801" cy="12192001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2" t="5308" r="36158" b="40926"/>
          <a:stretch>
            <a:fillRect/>
          </a:stretch>
        </p:blipFill>
        <p:spPr>
          <a:xfrm>
            <a:off x="5777610" y="0"/>
            <a:ext cx="6414390" cy="4267200"/>
          </a:xfrm>
          <a:prstGeom prst="rect">
            <a:avLst/>
          </a:prstGeom>
        </p:spPr>
      </p:pic>
      <p:pic>
        <p:nvPicPr>
          <p:cNvPr id="1026" name="Picture 2" descr="C:\Users\Софья\Desktop\Приоритет 2030\ru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287935" y="5424732"/>
            <a:ext cx="1179095" cy="732133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7C157FE-C021-45B8-A0ED-7E8CD90FE7A9}"/>
              </a:ext>
            </a:extLst>
          </p:cNvPr>
          <p:cNvSpPr/>
          <p:nvPr/>
        </p:nvSpPr>
        <p:spPr>
          <a:xfrm>
            <a:off x="671127" y="5903893"/>
            <a:ext cx="83077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Выполнили студенты ИМКТ: </a:t>
            </a:r>
            <a:r>
              <a:rPr lang="ru-RU" sz="1800" i="1" dirty="0" err="1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Княжев</a:t>
            </a:r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 А.К., </a:t>
            </a:r>
            <a:r>
              <a:rPr lang="ru-RU" sz="1800" i="1" dirty="0" err="1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Княжева</a:t>
            </a:r>
            <a:r>
              <a:rPr lang="ru-RU" sz="1800" i="1" dirty="0">
                <a:solidFill>
                  <a:schemeClr val="bg1"/>
                </a:solidFill>
                <a:latin typeface="+mj-lt"/>
                <a:ea typeface="Roboto" pitchFamily="2" charset="0"/>
                <a:sym typeface="Calibri"/>
              </a:rPr>
              <a:t> В.Л., Барбаянов М.А.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1EB4197-7888-4B6B-A423-9EFFA379FE9E}"/>
              </a:ext>
            </a:extLst>
          </p:cNvPr>
          <p:cNvSpPr/>
          <p:nvPr/>
        </p:nvSpPr>
        <p:spPr>
          <a:xfrm>
            <a:off x="189186" y="618220"/>
            <a:ext cx="5454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Транслятор из</a:t>
            </a:r>
            <a:r>
              <a:rPr lang="en-US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 </a:t>
            </a:r>
            <a:r>
              <a:rPr lang="ru-RU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языка </a:t>
            </a:r>
            <a:r>
              <a:rPr lang="en-US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Python </a:t>
            </a:r>
            <a:r>
              <a:rPr lang="ru-RU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в </a:t>
            </a:r>
            <a:r>
              <a:rPr lang="en-US" sz="3600" b="1" dirty="0">
                <a:solidFill>
                  <a:srgbClr val="023A84"/>
                </a:solidFill>
                <a:latin typeface="+mj-lt"/>
                <a:ea typeface="Roboto" pitchFamily="2" charset="0"/>
                <a:sym typeface="Calibri"/>
              </a:rPr>
              <a:t>C++</a:t>
            </a:r>
            <a:endParaRPr lang="ru-RU" sz="3600" b="1" dirty="0">
              <a:solidFill>
                <a:srgbClr val="023A84"/>
              </a:solidFill>
              <a:latin typeface="+mj-lt"/>
              <a:ea typeface="Roboto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316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06;p15">
            <a:extLst>
              <a:ext uri="{FF2B5EF4-FFF2-40B4-BE49-F238E27FC236}">
                <a16:creationId xmlns:a16="http://schemas.microsoft.com/office/drawing/2014/main" id="{7CA0FB56-3A6F-44A5-8D9A-8B90ADEDC3A3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10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" name="Google Shape;333;p7">
            <a:extLst>
              <a:ext uri="{FF2B5EF4-FFF2-40B4-BE49-F238E27FC236}">
                <a16:creationId xmlns:a16="http://schemas.microsoft.com/office/drawing/2014/main" id="{5080BC62-C6DC-40BE-B2F0-0014CEF1FD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8785080"/>
              </p:ext>
            </p:extLst>
          </p:nvPr>
        </p:nvGraphicFramePr>
        <p:xfrm>
          <a:off x="12803" y="806783"/>
          <a:ext cx="12179197" cy="5087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12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7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3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580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404040"/>
                          </a:solidFill>
                          <a:effectLst/>
                        </a:rPr>
                        <a:t>ID</a:t>
                      </a:r>
                      <a:endParaRPr lang="ru-RU" sz="1200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R="76200" marT="76200" marB="76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404040"/>
                          </a:solidFill>
                          <a:effectLst/>
                        </a:rPr>
                        <a:t>Тест</a:t>
                      </a: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404040"/>
                          </a:solidFill>
                          <a:effectLst/>
                        </a:rPr>
                        <a:t>Тестируемые требования</a:t>
                      </a: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404040"/>
                          </a:solidFill>
                          <a:effectLst/>
                        </a:rPr>
                        <a:t>Ожидаемый результат</a:t>
                      </a: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404040"/>
                          </a:solidFill>
                          <a:effectLst/>
                        </a:rPr>
                        <a:t>Соответствие ожидаемому результату</a:t>
                      </a: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39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TEST_UI_001</a:t>
                      </a:r>
                    </a:p>
                  </a:txBody>
                  <a:tcPr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Проверка наличия текстового поля для ввода кода на </a:t>
                      </a:r>
                      <a:r>
                        <a:rPr lang="en-US" sz="1200" dirty="0">
                          <a:effectLst/>
                        </a:rPr>
                        <a:t>Python</a:t>
                      </a:r>
                      <a:endParaRPr lang="ru-RU" sz="1200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REQ_UI_001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На сайте присутствует поле для ввода исходного кода на</a:t>
                      </a:r>
                      <a:r>
                        <a:rPr lang="en-US" sz="1200" dirty="0">
                          <a:effectLst/>
                        </a:rPr>
                        <a:t> Python</a:t>
                      </a:r>
                      <a:endParaRPr lang="ru-RU" sz="1200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+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TEST_UI_002</a:t>
                      </a:r>
                    </a:p>
                  </a:txBody>
                  <a:tcPr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Проверка программы при вводе кода на </a:t>
                      </a:r>
                      <a:r>
                        <a:rPr lang="en-US" sz="1200" dirty="0">
                          <a:effectLst/>
                        </a:rPr>
                        <a:t>Python </a:t>
                      </a:r>
                      <a:r>
                        <a:rPr lang="ru-RU" sz="1200" dirty="0">
                          <a:effectLst/>
                        </a:rPr>
                        <a:t>и отображения результата в поле </a:t>
                      </a:r>
                      <a:r>
                        <a:rPr lang="en-US" sz="1200" dirty="0">
                          <a:effectLst/>
                        </a:rPr>
                        <a:t>C++</a:t>
                      </a:r>
                      <a:endParaRPr lang="ru-RU" sz="1200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REQ_UI_002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Код </a:t>
                      </a:r>
                      <a:r>
                        <a:rPr lang="en-US" sz="1200" dirty="0">
                          <a:effectLst/>
                        </a:rPr>
                        <a:t>C++</a:t>
                      </a:r>
                      <a:r>
                        <a:rPr lang="ru-RU" sz="1200" dirty="0">
                          <a:effectLst/>
                        </a:rPr>
                        <a:t> отображается корректно и доступен для копирования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+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5643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TEST_UI_003</a:t>
                      </a:r>
                    </a:p>
                  </a:txBody>
                  <a:tcPr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Проверка обработки ошибок при трансляции групповых переменных или списков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REQ_UI_003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При попытке трансляции выводится уведомление об ошибке в поле интерфейса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+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98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TEST_UI_004</a:t>
                      </a:r>
                    </a:p>
                  </a:txBody>
                  <a:tcPr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Проверка автоматического форматирования </a:t>
                      </a:r>
                      <a:r>
                        <a:rPr lang="en-US" sz="1200" dirty="0">
                          <a:effectLst/>
                        </a:rPr>
                        <a:t>C++ </a:t>
                      </a:r>
                      <a:r>
                        <a:rPr lang="ru-RU" sz="1200" dirty="0">
                          <a:effectLst/>
                        </a:rPr>
                        <a:t>кода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REQ_UI_004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Транслированный код отображается в отформатированном виде согласно правилам сообщества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+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53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TEST_I_00</a:t>
                      </a:r>
                      <a:r>
                        <a:rPr lang="ru-RU" sz="1200" dirty="0">
                          <a:effectLst/>
                        </a:rPr>
                        <a:t>1</a:t>
                      </a:r>
                      <a:endParaRPr lang="en-US" sz="1200" dirty="0">
                        <a:effectLst/>
                      </a:endParaRPr>
                    </a:p>
                  </a:txBody>
                  <a:tcPr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Проверка корректности трансляции оператора </a:t>
                      </a:r>
                      <a:r>
                        <a:rPr lang="en-US" sz="1200" dirty="0">
                          <a:effectLst/>
                        </a:rPr>
                        <a:t>print</a:t>
                      </a:r>
                      <a:r>
                        <a:rPr lang="ru-RU" sz="1200" dirty="0">
                          <a:effectLst/>
                        </a:rPr>
                        <a:t> из </a:t>
                      </a:r>
                      <a:r>
                        <a:rPr lang="en-US" sz="1200" dirty="0">
                          <a:effectLst/>
                        </a:rPr>
                        <a:t>Python</a:t>
                      </a:r>
                      <a:r>
                        <a:rPr lang="ru-RU" sz="1200" dirty="0">
                          <a:effectLst/>
                        </a:rPr>
                        <a:t> в </a:t>
                      </a:r>
                      <a:r>
                        <a:rPr lang="en-US" sz="1200" dirty="0">
                          <a:effectLst/>
                        </a:rPr>
                        <a:t>C++</a:t>
                      </a:r>
                      <a:endParaRPr lang="ru-RU" sz="1200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REQ_I_001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Вывод в консоль оператора </a:t>
                      </a:r>
                      <a:r>
                        <a:rPr lang="en-US" sz="1200" dirty="0" err="1">
                          <a:effectLst/>
                        </a:rPr>
                        <a:t>cout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с теми же параметрами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+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564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TEST_I_00</a:t>
                      </a:r>
                      <a:r>
                        <a:rPr lang="ru-RU" sz="1200" dirty="0">
                          <a:effectLst/>
                        </a:rPr>
                        <a:t>2</a:t>
                      </a:r>
                      <a:endParaRPr lang="en-US" sz="1200" dirty="0">
                        <a:effectLst/>
                      </a:endParaRPr>
                    </a:p>
                  </a:txBody>
                  <a:tcPr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Проверка трансляции конструкции </a:t>
                      </a:r>
                      <a:r>
                        <a:rPr lang="en-US" sz="1200" dirty="0">
                          <a:effectLst/>
                        </a:rPr>
                        <a:t>if-else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REQ_I_002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Логика выполнения сохраняется при трансляции в С++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effectLst/>
                        </a:rPr>
                        <a:t>+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539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TEST_I_00</a:t>
                      </a:r>
                      <a:r>
                        <a:rPr lang="ru-RU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</a:endParaRPr>
                    </a:p>
                  </a:txBody>
                  <a:tcPr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Проверка трансляции конструкции </a:t>
                      </a:r>
                      <a:r>
                        <a:rPr lang="en-US" sz="1200" dirty="0">
                          <a:effectLst/>
                        </a:rPr>
                        <a:t>if __name__==‘__main__’: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REQ_I_00</a:t>
                      </a:r>
                      <a:r>
                        <a:rPr lang="ru-RU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Конструкция корректно преобразуется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ru-RU" sz="1200" dirty="0">
                          <a:effectLst/>
                        </a:rPr>
                        <a:t>в </a:t>
                      </a:r>
                      <a:r>
                        <a:rPr lang="en-US" sz="1200" dirty="0">
                          <a:effectLst/>
                        </a:rPr>
                        <a:t>int main() {}</a:t>
                      </a:r>
                      <a:r>
                        <a:rPr lang="ru-RU" sz="12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 и работает как ожидалось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/>
                        </a:rPr>
                        <a:t>+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144CEA12-2707-9B76-8B7D-5F7677950B74}"/>
              </a:ext>
            </a:extLst>
          </p:cNvPr>
          <p:cNvSpPr txBox="1"/>
          <p:nvPr/>
        </p:nvSpPr>
        <p:spPr>
          <a:xfrm>
            <a:off x="0" y="0"/>
            <a:ext cx="196342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1F497D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658207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06;p15">
            <a:extLst>
              <a:ext uri="{FF2B5EF4-FFF2-40B4-BE49-F238E27FC236}">
                <a16:creationId xmlns:a16="http://schemas.microsoft.com/office/drawing/2014/main" id="{7CA0FB56-3A6F-44A5-8D9A-8B90ADEDC3A3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11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" name="Google Shape;333;p7">
            <a:extLst>
              <a:ext uri="{FF2B5EF4-FFF2-40B4-BE49-F238E27FC236}">
                <a16:creationId xmlns:a16="http://schemas.microsoft.com/office/drawing/2014/main" id="{5080BC62-C6DC-40BE-B2F0-0014CEF1FD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2104070"/>
              </p:ext>
            </p:extLst>
          </p:nvPr>
        </p:nvGraphicFramePr>
        <p:xfrm>
          <a:off x="0" y="950173"/>
          <a:ext cx="12192000" cy="5349027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2954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874">
                  <a:extLst>
                    <a:ext uri="{9D8B030D-6E8A-4147-A177-3AD203B41FA5}">
                      <a16:colId xmlns:a16="http://schemas.microsoft.com/office/drawing/2014/main" val="244435632"/>
                    </a:ext>
                  </a:extLst>
                </a:gridCol>
                <a:gridCol w="3037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3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47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9708"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solidFill>
                            <a:srgbClr val="404040"/>
                          </a:solidFill>
                          <a:effectLst/>
                        </a:rPr>
                        <a:t>Критерий</a:t>
                      </a:r>
                    </a:p>
                  </a:txBody>
                  <a:tcPr marR="76200" marT="76200" marB="76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solidFill>
                            <a:srgbClr val="404040"/>
                          </a:solidFill>
                          <a:effectLst/>
                        </a:rPr>
                        <a:t>Наш проект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solidFill>
                            <a:srgbClr val="404040"/>
                          </a:solidFill>
                          <a:effectLst/>
                        </a:rPr>
                        <a:t>Ручной перенос</a:t>
                      </a: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solidFill>
                            <a:srgbClr val="404040"/>
                          </a:solidFill>
                          <a:effectLst/>
                        </a:rPr>
                        <a:t>Инструменты на </a:t>
                      </a:r>
                      <a:r>
                        <a:rPr lang="en-US" b="1">
                          <a:solidFill>
                            <a:srgbClr val="404040"/>
                          </a:solidFill>
                          <a:effectLst/>
                        </a:rPr>
                        <a:t>Roslyn</a:t>
                      </a: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404040"/>
                          </a:solidFill>
                          <a:effectLst/>
                        </a:rPr>
                        <a:t>AI-</a:t>
                      </a:r>
                      <a:r>
                        <a:rPr lang="ru-RU" b="1" dirty="0">
                          <a:solidFill>
                            <a:srgbClr val="404040"/>
                          </a:solidFill>
                          <a:effectLst/>
                        </a:rPr>
                        <a:t>генераторы кода</a:t>
                      </a:r>
                    </a:p>
                  </a:txBody>
                  <a:tcPr marL="76200" marR="76200" marT="76200" marB="762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25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Скорость</a:t>
                      </a:r>
                      <a:endParaRPr lang="ru-RU" dirty="0">
                        <a:effectLst/>
                      </a:endParaRPr>
                    </a:p>
                  </a:txBody>
                  <a:tcPr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Мгновенно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Медленно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Средняя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Быстро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885"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Точность</a:t>
                      </a:r>
                      <a:endParaRPr lang="ru-RU">
                        <a:effectLst/>
                      </a:endParaRPr>
                    </a:p>
                  </a:txBody>
                  <a:tcPr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Высокая (на основе </a:t>
                      </a:r>
                      <a:r>
                        <a:rPr lang="en-US" dirty="0">
                          <a:effectLst/>
                        </a:rPr>
                        <a:t>AST)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Зависит от опыта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Высокая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Нестабильная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885"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Управляемость</a:t>
                      </a:r>
                      <a:endParaRPr lang="ru-RU">
                        <a:effectLst/>
                      </a:endParaRPr>
                    </a:p>
                  </a:txBody>
                  <a:tcPr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Полный контроль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Да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Частично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Нет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4166"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Простота использования</a:t>
                      </a:r>
                      <a:endParaRPr lang="ru-RU">
                        <a:effectLst/>
                      </a:endParaRPr>
                    </a:p>
                  </a:txBody>
                  <a:tcPr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В браузере, без установки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Сложно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Требует настройки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Неинтуитивно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25"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Читаемость кода</a:t>
                      </a:r>
                      <a:endParaRPr lang="ru-RU">
                        <a:effectLst/>
                      </a:endParaRPr>
                    </a:p>
                  </a:txBody>
                  <a:tcPr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Чистый, понятный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Зависит от разработчика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Иногда перегружен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Может быть читаем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9708"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Расширяемость</a:t>
                      </a:r>
                      <a:endParaRPr lang="ru-RU">
                        <a:effectLst/>
                      </a:endParaRPr>
                    </a:p>
                  </a:txBody>
                  <a:tcPr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Легко добавлять правила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—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Ограничена </a:t>
                      </a:r>
                      <a:r>
                        <a:rPr lang="en-US">
                          <a:effectLst/>
                        </a:rPr>
                        <a:t>API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Нет доступа к логике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9225"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Цена</a:t>
                      </a:r>
                      <a:endParaRPr lang="ru-RU">
                        <a:effectLst/>
                      </a:endParaRPr>
                    </a:p>
                  </a:txBody>
                  <a:tcPr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Бесплатно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Дорого (время разработчиков)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Часто платные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Может быть платным</a:t>
                      </a:r>
                    </a:p>
                  </a:txBody>
                  <a:tcPr marL="76200" marR="76200" marT="76200" marB="762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0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5FC6890E-9C4B-F2AC-C9A7-8C02FF769737}"/>
              </a:ext>
            </a:extLst>
          </p:cNvPr>
          <p:cNvSpPr txBox="1"/>
          <p:nvPr/>
        </p:nvSpPr>
        <p:spPr>
          <a:xfrm>
            <a:off x="281940" y="130651"/>
            <a:ext cx="470863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1F497D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Сравнение с аналогами</a:t>
            </a:r>
          </a:p>
        </p:txBody>
      </p:sp>
    </p:spTree>
    <p:extLst>
      <p:ext uri="{BB962C8B-B14F-4D97-AF65-F5344CB8AC3E}">
        <p14:creationId xmlns:p14="http://schemas.microsoft.com/office/powerpoint/2010/main" val="237744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23B25950-86D2-41AB-997C-781F3B45E8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" y="0"/>
            <a:ext cx="12192002" cy="6858000"/>
          </a:xfrm>
          <a:prstGeom prst="rect">
            <a:avLst/>
          </a:prstGeom>
        </p:spPr>
      </p:pic>
      <p:sp>
        <p:nvSpPr>
          <p:cNvPr id="56" name="Google Shape;154;gb6f6fa0e72_1_0">
            <a:extLst>
              <a:ext uri="{FF2B5EF4-FFF2-40B4-BE49-F238E27FC236}">
                <a16:creationId xmlns:a16="http://schemas.microsoft.com/office/drawing/2014/main" id="{8D821B33-E5C9-4CB2-A886-A929CBF93160}"/>
              </a:ext>
            </a:extLst>
          </p:cNvPr>
          <p:cNvSpPr/>
          <p:nvPr/>
        </p:nvSpPr>
        <p:spPr>
          <a:xfrm rot="5400000">
            <a:off x="3467097" y="-162518"/>
            <a:ext cx="1133475" cy="8067679"/>
          </a:xfrm>
          <a:prstGeom prst="rect">
            <a:avLst/>
          </a:prstGeom>
          <a:solidFill>
            <a:srgbClr val="023A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9755244-E690-4F68-8958-D1125360DB46}"/>
              </a:ext>
            </a:extLst>
          </p:cNvPr>
          <p:cNvSpPr/>
          <p:nvPr/>
        </p:nvSpPr>
        <p:spPr>
          <a:xfrm>
            <a:off x="671127" y="3528785"/>
            <a:ext cx="8730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3600" b="1" dirty="0">
                <a:solidFill>
                  <a:schemeClr val="bg1"/>
                </a:solidFill>
                <a:latin typeface="Montserrat" panose="00000500000000000000" pitchFamily="2" charset="-52"/>
                <a:ea typeface="Roboto" pitchFamily="2" charset="0"/>
                <a:sym typeface="Calibri"/>
              </a:rPr>
              <a:t>СПАСИБО ЗА ВНИМАНИЕ!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BDC8EF9-465A-48F1-9374-C6DBE96FE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436" y="3304583"/>
            <a:ext cx="1358334" cy="84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67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06;p15">
            <a:extLst>
              <a:ext uri="{FF2B5EF4-FFF2-40B4-BE49-F238E27FC236}">
                <a16:creationId xmlns:a16="http://schemas.microsoft.com/office/drawing/2014/main" id="{7CA0FB56-3A6F-44A5-8D9A-8B90ADEDC3A3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2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42BDC-1C15-1DD4-BCFF-13C322B4F8C3}"/>
              </a:ext>
            </a:extLst>
          </p:cNvPr>
          <p:cNvSpPr txBox="1"/>
          <p:nvPr/>
        </p:nvSpPr>
        <p:spPr>
          <a:xfrm>
            <a:off x="206878" y="741293"/>
            <a:ext cx="7054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Проект «</a:t>
            </a:r>
            <a:r>
              <a:rPr lang="ru-RU" sz="2000" b="1" dirty="0"/>
              <a:t>Транслятор из языка </a:t>
            </a:r>
            <a:r>
              <a:rPr lang="en-US" sz="2000" b="1" dirty="0"/>
              <a:t>Python </a:t>
            </a:r>
            <a:r>
              <a:rPr lang="ru-RU" sz="2000" b="1" dirty="0"/>
              <a:t>в </a:t>
            </a:r>
            <a:r>
              <a:rPr lang="en-US" sz="2000" b="1" dirty="0"/>
              <a:t>C++</a:t>
            </a:r>
            <a:r>
              <a:rPr lang="ru-RU" sz="2000" dirty="0"/>
              <a:t>» должен: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Упростить миграцию проектов из </a:t>
            </a:r>
            <a:r>
              <a:rPr lang="en-US" sz="2000" dirty="0"/>
              <a:t>Python </a:t>
            </a:r>
            <a:r>
              <a:rPr lang="ru-RU" sz="2000" dirty="0"/>
              <a:t>в </a:t>
            </a:r>
            <a:r>
              <a:rPr lang="en-US" sz="2000" dirty="0"/>
              <a:t>C++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Уменьшить объём ручной работы при портировании кода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Обеспечить читаемый и исполняемый валидный </a:t>
            </a:r>
            <a:r>
              <a:rPr lang="en-US" sz="2000" dirty="0"/>
              <a:t>C++</a:t>
            </a:r>
            <a:r>
              <a:rPr lang="ru-RU" sz="2000" dirty="0"/>
              <a:t> код выходе</a:t>
            </a:r>
          </a:p>
        </p:txBody>
      </p:sp>
      <p:sp>
        <p:nvSpPr>
          <p:cNvPr id="12" name="Google Shape;67;p15">
            <a:extLst>
              <a:ext uri="{FF2B5EF4-FFF2-40B4-BE49-F238E27FC236}">
                <a16:creationId xmlns:a16="http://schemas.microsoft.com/office/drawing/2014/main" id="{73DCA77F-2396-4881-878C-EE230BBB181B}"/>
              </a:ext>
            </a:extLst>
          </p:cNvPr>
          <p:cNvSpPr txBox="1"/>
          <p:nvPr/>
        </p:nvSpPr>
        <p:spPr>
          <a:xfrm>
            <a:off x="248919" y="106636"/>
            <a:ext cx="392368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1" dirty="0">
                <a:solidFill>
                  <a:srgbClr val="1F497D"/>
                </a:solidFill>
                <a:latin typeface="+mj-lt"/>
                <a:ea typeface="Montserrat Medium"/>
                <a:cs typeface="Montserrat Medium"/>
                <a:sym typeface="Montserrat Light"/>
              </a:rPr>
              <a:t>Цель проекта и актуальность</a:t>
            </a:r>
            <a:endParaRPr lang="ru-RU" sz="2000" b="1" i="0" u="none" strike="noStrike" cap="none" dirty="0">
              <a:solidFill>
                <a:srgbClr val="1F497D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D8EC303-8772-3DB4-984E-A4F10957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2738448"/>
            <a:ext cx="6809850" cy="36737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88EF8B-6D61-D2AA-2E55-56201AAE8931}"/>
              </a:ext>
            </a:extLst>
          </p:cNvPr>
          <p:cNvSpPr txBox="1"/>
          <p:nvPr/>
        </p:nvSpPr>
        <p:spPr>
          <a:xfrm>
            <a:off x="7125686" y="2680285"/>
            <a:ext cx="48173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Проект актуален потому что:</a:t>
            </a:r>
          </a:p>
          <a:p>
            <a:pPr algn="just"/>
            <a:endParaRPr lang="ru-RU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В компаниях часто встречаются </a:t>
            </a:r>
            <a:r>
              <a:rPr lang="en-US" sz="2000" dirty="0"/>
              <a:t>Python </a:t>
            </a:r>
            <a:r>
              <a:rPr lang="ru-RU" sz="2000" dirty="0"/>
              <a:t>проекты, которые нужно переписать на </a:t>
            </a:r>
            <a:r>
              <a:rPr lang="en-US" sz="2000" dirty="0"/>
              <a:t>C++ </a:t>
            </a:r>
            <a:r>
              <a:rPr lang="ru-RU" sz="2000" dirty="0"/>
              <a:t>для ускорения работы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Ручной перенос это долгий и затратный процесс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Проект автоматизирует 80-90% этой работы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Транслятор сокращает время миграции программ с дней до часов</a:t>
            </a:r>
          </a:p>
        </p:txBody>
      </p:sp>
      <p:pic>
        <p:nvPicPr>
          <p:cNvPr id="4" name="Picture 2" descr="23 IT Companies in India to Know | Built In">
            <a:extLst>
              <a:ext uri="{FF2B5EF4-FFF2-40B4-BE49-F238E27FC236}">
                <a16:creationId xmlns:a16="http://schemas.microsoft.com/office/drawing/2014/main" id="{D3FACEA1-03EC-824D-0AF0-3A5D53BD7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185" y="212775"/>
            <a:ext cx="3923687" cy="245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96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06;p15">
            <a:extLst>
              <a:ext uri="{FF2B5EF4-FFF2-40B4-BE49-F238E27FC236}">
                <a16:creationId xmlns:a16="http://schemas.microsoft.com/office/drawing/2014/main" id="{7CA0FB56-3A6F-44A5-8D9A-8B90ADEDC3A3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3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42BDC-1C15-1DD4-BCFF-13C322B4F8C3}"/>
              </a:ext>
            </a:extLst>
          </p:cNvPr>
          <p:cNvSpPr txBox="1"/>
          <p:nvPr/>
        </p:nvSpPr>
        <p:spPr>
          <a:xfrm>
            <a:off x="281940" y="715575"/>
            <a:ext cx="8726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Подготовлен план проекта: этапы, задачи, сроки, исполнители.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План утвержден до начала работ и служит основным источником информации.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Разработан перечень задач и сроки их исполнения</a:t>
            </a:r>
          </a:p>
        </p:txBody>
      </p:sp>
      <p:sp>
        <p:nvSpPr>
          <p:cNvPr id="6" name="AutoShape 6" descr="Picture background">
            <a:extLst>
              <a:ext uri="{FF2B5EF4-FFF2-40B4-BE49-F238E27FC236}">
                <a16:creationId xmlns:a16="http://schemas.microsoft.com/office/drawing/2014/main" id="{E2B6A24C-BB5D-4CC4-B63C-A2217E4DC8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54824" y="1187824"/>
            <a:ext cx="4482352" cy="448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Google Shape;67;p15">
            <a:extLst>
              <a:ext uri="{FF2B5EF4-FFF2-40B4-BE49-F238E27FC236}">
                <a16:creationId xmlns:a16="http://schemas.microsoft.com/office/drawing/2014/main" id="{06FC082D-199E-47DB-848A-ACE478EDC0CA}"/>
              </a:ext>
            </a:extLst>
          </p:cNvPr>
          <p:cNvSpPr txBox="1"/>
          <p:nvPr/>
        </p:nvSpPr>
        <p:spPr>
          <a:xfrm>
            <a:off x="281940" y="130651"/>
            <a:ext cx="698937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1F497D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Разработка плана проекта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7CBE6B-35AD-10E2-B60D-8782D019B9C6}"/>
              </a:ext>
            </a:extLst>
          </p:cNvPr>
          <p:cNvSpPr txBox="1"/>
          <p:nvPr/>
        </p:nvSpPr>
        <p:spPr>
          <a:xfrm>
            <a:off x="6786880" y="3537931"/>
            <a:ext cx="5392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Исполнители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/>
              <a:t>Team</a:t>
            </a:r>
            <a:r>
              <a:rPr lang="ru-RU" sz="2000" b="1" dirty="0"/>
              <a:t> </a:t>
            </a:r>
            <a:r>
              <a:rPr lang="en-US" sz="2000" b="1" dirty="0"/>
              <a:t>Lead/Coder </a:t>
            </a:r>
            <a:r>
              <a:rPr lang="ru-RU" sz="2000" dirty="0" err="1"/>
              <a:t>Княжев</a:t>
            </a:r>
            <a:r>
              <a:rPr lang="ru-RU" sz="2000" dirty="0"/>
              <a:t> А.К.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/>
              <a:t>Build Engineer/Coder </a:t>
            </a:r>
            <a:r>
              <a:rPr lang="ru-RU" sz="2000" dirty="0" err="1"/>
              <a:t>Княжева</a:t>
            </a:r>
            <a:r>
              <a:rPr lang="ru-RU" sz="2000" dirty="0"/>
              <a:t> В.Л.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/>
              <a:t>Technical Writer/Tester </a:t>
            </a:r>
            <a:r>
              <a:rPr lang="ru-RU" sz="2000" dirty="0"/>
              <a:t>Барбаянов М.А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7338C4-0F06-FC38-A680-5551BBD9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4" y="2023822"/>
            <a:ext cx="6598410" cy="483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9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06;p15">
            <a:extLst>
              <a:ext uri="{FF2B5EF4-FFF2-40B4-BE49-F238E27FC236}">
                <a16:creationId xmlns:a16="http://schemas.microsoft.com/office/drawing/2014/main" id="{7CA0FB56-3A6F-44A5-8D9A-8B90ADEDC3A3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4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AutoShape 6" descr="Picture background">
            <a:extLst>
              <a:ext uri="{FF2B5EF4-FFF2-40B4-BE49-F238E27FC236}">
                <a16:creationId xmlns:a16="http://schemas.microsoft.com/office/drawing/2014/main" id="{E2B6A24C-BB5D-4CC4-B63C-A2217E4DC8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54824" y="1187824"/>
            <a:ext cx="4482352" cy="448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7" name="Google Shape;67;p15">
            <a:extLst>
              <a:ext uri="{FF2B5EF4-FFF2-40B4-BE49-F238E27FC236}">
                <a16:creationId xmlns:a16="http://schemas.microsoft.com/office/drawing/2014/main" id="{06FC082D-199E-47DB-848A-ACE478EDC0CA}"/>
              </a:ext>
            </a:extLst>
          </p:cNvPr>
          <p:cNvSpPr txBox="1"/>
          <p:nvPr/>
        </p:nvSpPr>
        <p:spPr>
          <a:xfrm>
            <a:off x="256571" y="154089"/>
            <a:ext cx="566670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1F497D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Разработка плана проведения инспекции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6B467D5-3509-4377-AAF5-8EF31A1D0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051" y="872815"/>
            <a:ext cx="9126813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Цель</a:t>
            </a:r>
            <a:r>
              <a:rPr lang="ru-RU" sz="2000" dirty="0"/>
              <a:t>: обнаружение ошибок на ранних этапах, повышение качества продукта.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Типы инспекций</a:t>
            </a:r>
            <a:r>
              <a:rPr lang="ru-RU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Неформальная — небольшие изменения (≤5 строк/элементов).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Формальная — критические изменения и ключевые компоненты.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Роли</a:t>
            </a:r>
            <a:r>
              <a:rPr lang="ru-RU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Автор — создаёт Pull </a:t>
            </a:r>
            <a:r>
              <a:rPr lang="ru-RU" sz="2000" dirty="0" err="1"/>
              <a:t>Request</a:t>
            </a:r>
            <a:r>
              <a:rPr lang="ru-RU" sz="2000" dirty="0"/>
              <a:t>, вносит правки.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Инспектор — анализирует изменения, оставляет замечания.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Председатель — (Team </a:t>
            </a:r>
            <a:r>
              <a:rPr lang="ru-RU" sz="2000" dirty="0" err="1"/>
              <a:t>Lead</a:t>
            </a:r>
            <a:r>
              <a:rPr lang="ru-RU" sz="2000" dirty="0"/>
              <a:t>) контролирует процесс.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Процесс</a:t>
            </a:r>
            <a:r>
              <a:rPr lang="ru-RU" sz="2000" dirty="0"/>
              <a:t>:</a:t>
            </a:r>
            <a:br>
              <a:rPr lang="ru-RU" sz="2000" dirty="0"/>
            </a:br>
            <a:r>
              <a:rPr lang="ru-RU" sz="2000" dirty="0"/>
              <a:t>Инициация → Подготовка → Инспекция → Доработка → Завершение.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Срок инспекции</a:t>
            </a:r>
            <a:r>
              <a:rPr lang="ru-RU" sz="2000" dirty="0"/>
              <a:t> — до 7 дней.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Замечания</a:t>
            </a:r>
            <a:r>
              <a:rPr lang="ru-RU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i="1" dirty="0"/>
              <a:t>Комментарий</a:t>
            </a:r>
            <a:r>
              <a:rPr lang="ru-RU" sz="2000" dirty="0"/>
              <a:t> — рекомендация.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i="1" dirty="0"/>
              <a:t>Ошибка</a:t>
            </a:r>
            <a:r>
              <a:rPr lang="ru-RU" sz="2000" dirty="0"/>
              <a:t> — обязательное исправление.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/>
              <a:t>Метрика эффективности</a:t>
            </a:r>
            <a:r>
              <a:rPr lang="ru-RU" sz="2000" dirty="0"/>
              <a:t>:</a:t>
            </a:r>
            <a:br>
              <a:rPr lang="ru-RU" sz="2000" dirty="0"/>
            </a:br>
            <a:r>
              <a:rPr lang="ru-RU" sz="2000" b="1" dirty="0"/>
              <a:t>IR = Размер продукта / Время инспекции.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907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212;g12ed61292f3_23_17">
            <a:extLst>
              <a:ext uri="{FF2B5EF4-FFF2-40B4-BE49-F238E27FC236}">
                <a16:creationId xmlns:a16="http://schemas.microsoft.com/office/drawing/2014/main" id="{7BB053CD-3CFC-404B-A562-3FFFA61A65CF}"/>
              </a:ext>
            </a:extLst>
          </p:cNvPr>
          <p:cNvSpPr/>
          <p:nvPr/>
        </p:nvSpPr>
        <p:spPr>
          <a:xfrm>
            <a:off x="318367" y="2274634"/>
            <a:ext cx="2566191" cy="3314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Клиент-серверное приложение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Подсистемы: Пользовательский интерфейс и Трансляция кода</a:t>
            </a:r>
            <a:endParaRPr sz="2000" b="0" i="0" u="none" strike="noStrike" cap="none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cxnSp>
        <p:nvCxnSpPr>
          <p:cNvPr id="64" name="Google Shape;213;g12ed61292f3_23_17">
            <a:extLst>
              <a:ext uri="{FF2B5EF4-FFF2-40B4-BE49-F238E27FC236}">
                <a16:creationId xmlns:a16="http://schemas.microsoft.com/office/drawing/2014/main" id="{643B5F78-0263-46AA-BC59-EA3C54C68239}"/>
              </a:ext>
            </a:extLst>
          </p:cNvPr>
          <p:cNvCxnSpPr>
            <a:cxnSpLocks/>
          </p:cNvCxnSpPr>
          <p:nvPr/>
        </p:nvCxnSpPr>
        <p:spPr>
          <a:xfrm rot="10800000">
            <a:off x="3022214" y="1742316"/>
            <a:ext cx="0" cy="4378667"/>
          </a:xfrm>
          <a:prstGeom prst="straightConnector1">
            <a:avLst/>
          </a:prstGeom>
          <a:noFill/>
          <a:ln w="6350" cap="flat" cmpd="sng">
            <a:solidFill>
              <a:srgbClr val="1C4587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67" name="Google Shape;216;g12ed61292f3_23_17">
            <a:extLst>
              <a:ext uri="{FF2B5EF4-FFF2-40B4-BE49-F238E27FC236}">
                <a16:creationId xmlns:a16="http://schemas.microsoft.com/office/drawing/2014/main" id="{6FA38AA3-E2AB-4386-9B79-65EC24E52F45}"/>
              </a:ext>
            </a:extLst>
          </p:cNvPr>
          <p:cNvSpPr/>
          <p:nvPr/>
        </p:nvSpPr>
        <p:spPr>
          <a:xfrm>
            <a:off x="349134" y="1542143"/>
            <a:ext cx="2673078" cy="58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i="0" u="none" strike="noStrike" cap="none" dirty="0">
                <a:solidFill>
                  <a:srgbClr val="3C90DC"/>
                </a:solidFill>
                <a:latin typeface="+mj-lt"/>
                <a:ea typeface="Montserrat"/>
                <a:cs typeface="Montserrat"/>
                <a:sym typeface="Montserrat"/>
              </a:rPr>
              <a:t>Структура системы</a:t>
            </a:r>
            <a:endParaRPr lang="ru" sz="2000" b="1" i="0" u="none" strike="noStrike" cap="none" dirty="0">
              <a:solidFill>
                <a:srgbClr val="3C90DC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233;g12ed61292f3_23_17">
            <a:extLst>
              <a:ext uri="{FF2B5EF4-FFF2-40B4-BE49-F238E27FC236}">
                <a16:creationId xmlns:a16="http://schemas.microsoft.com/office/drawing/2014/main" id="{B048A11E-18F3-4849-A87B-7F35AB1BE60E}"/>
              </a:ext>
            </a:extLst>
          </p:cNvPr>
          <p:cNvCxnSpPr/>
          <p:nvPr/>
        </p:nvCxnSpPr>
        <p:spPr>
          <a:xfrm rot="10800000">
            <a:off x="5809022" y="1742316"/>
            <a:ext cx="0" cy="4378667"/>
          </a:xfrm>
          <a:prstGeom prst="straightConnector1">
            <a:avLst/>
          </a:prstGeom>
          <a:noFill/>
          <a:ln w="6350" cap="flat" cmpd="sng">
            <a:solidFill>
              <a:srgbClr val="1C4587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85" name="Google Shape;234;g12ed61292f3_23_17">
            <a:extLst>
              <a:ext uri="{FF2B5EF4-FFF2-40B4-BE49-F238E27FC236}">
                <a16:creationId xmlns:a16="http://schemas.microsoft.com/office/drawing/2014/main" id="{6CEF5D5D-F45D-4048-8E35-1F5F4611179C}"/>
              </a:ext>
            </a:extLst>
          </p:cNvPr>
          <p:cNvCxnSpPr>
            <a:cxnSpLocks/>
          </p:cNvCxnSpPr>
          <p:nvPr/>
        </p:nvCxnSpPr>
        <p:spPr>
          <a:xfrm flipV="1">
            <a:off x="8482101" y="1742317"/>
            <a:ext cx="0" cy="4378666"/>
          </a:xfrm>
          <a:prstGeom prst="straightConnector1">
            <a:avLst/>
          </a:prstGeom>
          <a:noFill/>
          <a:ln w="6350" cap="flat" cmpd="sng">
            <a:solidFill>
              <a:srgbClr val="1C4587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94" name="Google Shape;106;p15">
            <a:extLst>
              <a:ext uri="{FF2B5EF4-FFF2-40B4-BE49-F238E27FC236}">
                <a16:creationId xmlns:a16="http://schemas.microsoft.com/office/drawing/2014/main" id="{7CA0FB56-3A6F-44A5-8D9A-8B90ADEDC3A3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5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BBC07CE3-E5A6-CAD1-5FB0-872A4FA44FA7}"/>
              </a:ext>
            </a:extLst>
          </p:cNvPr>
          <p:cNvSpPr txBox="1"/>
          <p:nvPr/>
        </p:nvSpPr>
        <p:spPr>
          <a:xfrm>
            <a:off x="256571" y="154089"/>
            <a:ext cx="5666709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1F497D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Требования к транслятору</a:t>
            </a:r>
          </a:p>
        </p:txBody>
      </p:sp>
      <p:sp>
        <p:nvSpPr>
          <p:cNvPr id="4" name="Google Shape;216;g12ed61292f3_23_17">
            <a:extLst>
              <a:ext uri="{FF2B5EF4-FFF2-40B4-BE49-F238E27FC236}">
                <a16:creationId xmlns:a16="http://schemas.microsoft.com/office/drawing/2014/main" id="{1F199437-F4E5-7B24-3C09-8E7BFD51B2A7}"/>
              </a:ext>
            </a:extLst>
          </p:cNvPr>
          <p:cNvSpPr/>
          <p:nvPr/>
        </p:nvSpPr>
        <p:spPr>
          <a:xfrm>
            <a:off x="3009447" y="1544294"/>
            <a:ext cx="2673078" cy="58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3C90DC"/>
                </a:solidFill>
                <a:latin typeface="+mj-lt"/>
                <a:sym typeface="Montserrat"/>
              </a:rPr>
              <a:t>Ключевые функции</a:t>
            </a:r>
            <a:endParaRPr lang="ru" sz="2000" b="1" i="0" u="none" strike="noStrike" cap="none" dirty="0">
              <a:solidFill>
                <a:srgbClr val="3C90DC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2;g12ed61292f3_23_17">
            <a:extLst>
              <a:ext uri="{FF2B5EF4-FFF2-40B4-BE49-F238E27FC236}">
                <a16:creationId xmlns:a16="http://schemas.microsoft.com/office/drawing/2014/main" id="{56C52431-7656-D039-CCF6-83D920A3A256}"/>
              </a:ext>
            </a:extLst>
          </p:cNvPr>
          <p:cNvSpPr/>
          <p:nvPr/>
        </p:nvSpPr>
        <p:spPr>
          <a:xfrm>
            <a:off x="3009447" y="2274634"/>
            <a:ext cx="2566191" cy="395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Ручной ввод кода на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Python</a:t>
            </a:r>
            <a:endParaRPr lang="ru-RU" sz="2000" b="0" i="0" u="none" strike="noStrike" cap="none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Трансляция в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C++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по команде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Форматирование кода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Копирование результата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Вывод ошибок с описанием</a:t>
            </a:r>
            <a:endParaRPr sz="2000" b="0" i="0" u="none" strike="noStrike" cap="none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216;g12ed61292f3_23_17">
            <a:extLst>
              <a:ext uri="{FF2B5EF4-FFF2-40B4-BE49-F238E27FC236}">
                <a16:creationId xmlns:a16="http://schemas.microsoft.com/office/drawing/2014/main" id="{C55F4915-6DE9-11BC-32FC-36E05E3DAA96}"/>
              </a:ext>
            </a:extLst>
          </p:cNvPr>
          <p:cNvSpPr/>
          <p:nvPr/>
        </p:nvSpPr>
        <p:spPr>
          <a:xfrm>
            <a:off x="5796254" y="1542142"/>
            <a:ext cx="2673078" cy="58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3C90DC"/>
                </a:solidFill>
                <a:latin typeface="+mj-lt"/>
                <a:sym typeface="Montserrat"/>
              </a:rPr>
              <a:t>Пользовательский интерфейс</a:t>
            </a:r>
            <a:endParaRPr lang="ru" sz="2000" b="1" i="0" u="none" strike="noStrike" cap="none" dirty="0">
              <a:solidFill>
                <a:srgbClr val="3C90DC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8" name="Google Shape;212;g12ed61292f3_23_17">
            <a:extLst>
              <a:ext uri="{FF2B5EF4-FFF2-40B4-BE49-F238E27FC236}">
                <a16:creationId xmlns:a16="http://schemas.microsoft.com/office/drawing/2014/main" id="{EAB2E582-34E3-2369-F3AD-78157E3F5FF6}"/>
              </a:ext>
            </a:extLst>
          </p:cNvPr>
          <p:cNvSpPr/>
          <p:nvPr/>
        </p:nvSpPr>
        <p:spPr>
          <a:xfrm>
            <a:off x="5849697" y="2274634"/>
            <a:ext cx="2566191" cy="395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Адаптивный дизайн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Поле ввода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dirty="0">
                <a:latin typeface="+mj-lt"/>
                <a:ea typeface="Montserrat"/>
                <a:cs typeface="Montserrat"/>
                <a:sym typeface="Montserrat"/>
              </a:rPr>
              <a:t>Поле вывода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Поле вывода информации об ошибках</a:t>
            </a:r>
            <a:endParaRPr sz="2000" b="0" i="0" u="none" strike="noStrike" cap="none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Google Shape;216;g12ed61292f3_23_17">
            <a:extLst>
              <a:ext uri="{FF2B5EF4-FFF2-40B4-BE49-F238E27FC236}">
                <a16:creationId xmlns:a16="http://schemas.microsoft.com/office/drawing/2014/main" id="{2096202C-BE26-FB91-9E4A-28EB8849FD7B}"/>
              </a:ext>
            </a:extLst>
          </p:cNvPr>
          <p:cNvSpPr/>
          <p:nvPr/>
        </p:nvSpPr>
        <p:spPr>
          <a:xfrm>
            <a:off x="8179268" y="1542142"/>
            <a:ext cx="2673078" cy="585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rgbClr val="3C90DC"/>
                </a:solidFill>
                <a:latin typeface="+mj-lt"/>
                <a:sym typeface="Montserrat"/>
              </a:rPr>
              <a:t>Трансляция</a:t>
            </a:r>
            <a:endParaRPr lang="ru" sz="2000" b="1" i="0" u="none" strike="noStrike" cap="none" dirty="0">
              <a:solidFill>
                <a:srgbClr val="3C90DC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12;g12ed61292f3_23_17">
            <a:extLst>
              <a:ext uri="{FF2B5EF4-FFF2-40B4-BE49-F238E27FC236}">
                <a16:creationId xmlns:a16="http://schemas.microsoft.com/office/drawing/2014/main" id="{F492BD68-F044-83FE-8ACA-FE05A48E8927}"/>
              </a:ext>
            </a:extLst>
          </p:cNvPr>
          <p:cNvSpPr/>
          <p:nvPr/>
        </p:nvSpPr>
        <p:spPr>
          <a:xfrm>
            <a:off x="8494871" y="2128120"/>
            <a:ext cx="2566191" cy="3953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Обработка лексических и синтаксических ошибок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Формирование АСД (дерева разбора)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Корректная генерация условных конструкций, циклов, классов, базовых типов</a:t>
            </a:r>
            <a:endParaRPr sz="2000" b="0" i="0" u="none" strike="noStrike" cap="none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39576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06;p15">
            <a:extLst>
              <a:ext uri="{FF2B5EF4-FFF2-40B4-BE49-F238E27FC236}">
                <a16:creationId xmlns:a16="http://schemas.microsoft.com/office/drawing/2014/main" id="{7CA0FB56-3A6F-44A5-8D9A-8B90ADEDC3A3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6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Google Shape;67;p15">
            <a:extLst>
              <a:ext uri="{FF2B5EF4-FFF2-40B4-BE49-F238E27FC236}">
                <a16:creationId xmlns:a16="http://schemas.microsoft.com/office/drawing/2014/main" id="{13B17C4E-5697-4207-91D5-8E472F8832D2}"/>
              </a:ext>
            </a:extLst>
          </p:cNvPr>
          <p:cNvSpPr txBox="1"/>
          <p:nvPr/>
        </p:nvSpPr>
        <p:spPr>
          <a:xfrm>
            <a:off x="281940" y="130651"/>
            <a:ext cx="456149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1" dirty="0">
                <a:solidFill>
                  <a:srgbClr val="1F497D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Архитектура проекта</a:t>
            </a:r>
            <a:endParaRPr lang="ru-RU" sz="2000" b="1" i="0" u="none" strike="noStrike" cap="none" dirty="0">
              <a:solidFill>
                <a:srgbClr val="1F497D"/>
              </a:solidFill>
              <a:latin typeface="+mj-lt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Рисунок 2" descr="Изображение выглядит как текст, диаграмма, круг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1C8B0FD-A58D-0776-A5C2-DFFA3BA09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4" y="623063"/>
            <a:ext cx="5363981" cy="5888832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диаграмма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E359875-ED86-5676-CE57-5229DE9DD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625" y="555704"/>
            <a:ext cx="6810375" cy="59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8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C0914A6-D994-C090-4E23-1FACFEE2D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774" y="4129146"/>
            <a:ext cx="5386069" cy="21469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D39D30-961A-951C-8D3E-6E70DB102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775" y="1589204"/>
            <a:ext cx="5356388" cy="12422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13C7FA-5156-E5A2-274D-9DD6E295408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0000" b="61041"/>
          <a:stretch/>
        </p:blipFill>
        <p:spPr>
          <a:xfrm>
            <a:off x="353149" y="1203948"/>
            <a:ext cx="5340250" cy="2308512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58D744C-2939-4815-88B9-1B0808874F37}"/>
              </a:ext>
            </a:extLst>
          </p:cNvPr>
          <p:cNvGrpSpPr/>
          <p:nvPr/>
        </p:nvGrpSpPr>
        <p:grpSpPr>
          <a:xfrm>
            <a:off x="434975" y="834895"/>
            <a:ext cx="11285187" cy="5230694"/>
            <a:chOff x="384551" y="922020"/>
            <a:chExt cx="8302249" cy="3848100"/>
          </a:xfrm>
        </p:grpSpPr>
        <p:cxnSp>
          <p:nvCxnSpPr>
            <p:cNvPr id="70" name="Google Shape;125;p16">
              <a:extLst>
                <a:ext uri="{FF2B5EF4-FFF2-40B4-BE49-F238E27FC236}">
                  <a16:creationId xmlns:a16="http://schemas.microsoft.com/office/drawing/2014/main" id="{22E59030-096E-49FB-9AAC-803D7EE2A6C6}"/>
                </a:ext>
              </a:extLst>
            </p:cNvPr>
            <p:cNvCxnSpPr/>
            <p:nvPr/>
          </p:nvCxnSpPr>
          <p:spPr>
            <a:xfrm>
              <a:off x="4428174" y="922020"/>
              <a:ext cx="0" cy="384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72" name="Google Shape;125;p16">
              <a:extLst>
                <a:ext uri="{FF2B5EF4-FFF2-40B4-BE49-F238E27FC236}">
                  <a16:creationId xmlns:a16="http://schemas.microsoft.com/office/drawing/2014/main" id="{469277B3-3964-4189-8F8F-A08BD17A34CD}"/>
                </a:ext>
              </a:extLst>
            </p:cNvPr>
            <p:cNvCxnSpPr/>
            <p:nvPr/>
          </p:nvCxnSpPr>
          <p:spPr>
            <a:xfrm flipH="1">
              <a:off x="384551" y="2968277"/>
              <a:ext cx="830224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</p:cxnSp>
        <p:sp>
          <p:nvSpPr>
            <p:cNvPr id="76" name="Google Shape;116;p16">
              <a:extLst>
                <a:ext uri="{FF2B5EF4-FFF2-40B4-BE49-F238E27FC236}">
                  <a16:creationId xmlns:a16="http://schemas.microsoft.com/office/drawing/2014/main" id="{7AA952F0-A064-4726-955A-D3337EE6D9C4}"/>
                </a:ext>
              </a:extLst>
            </p:cNvPr>
            <p:cNvSpPr/>
            <p:nvPr/>
          </p:nvSpPr>
          <p:spPr>
            <a:xfrm>
              <a:off x="3763628" y="2344655"/>
              <a:ext cx="1329092" cy="1247244"/>
            </a:xfrm>
            <a:prstGeom prst="ellipse">
              <a:avLst/>
            </a:prstGeom>
            <a:solidFill>
              <a:srgbClr val="BBD6EE">
                <a:alpha val="49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71D3C717-F96F-4837-A24E-C1ECEF5A6A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66639" b="1303"/>
            <a:stretch/>
          </p:blipFill>
          <p:spPr>
            <a:xfrm>
              <a:off x="4258905" y="2698257"/>
              <a:ext cx="338538" cy="621810"/>
            </a:xfrm>
            <a:prstGeom prst="rect">
              <a:avLst/>
            </a:prstGeom>
          </p:spPr>
        </p:pic>
      </p:grpSp>
      <p:sp>
        <p:nvSpPr>
          <p:cNvPr id="144" name="Google Shape;106;p15">
            <a:extLst>
              <a:ext uri="{FF2B5EF4-FFF2-40B4-BE49-F238E27FC236}">
                <a16:creationId xmlns:a16="http://schemas.microsoft.com/office/drawing/2014/main" id="{80A26F6C-39D1-4A34-B8B3-5205B1DD3D31}"/>
              </a:ext>
            </a:extLst>
          </p:cNvPr>
          <p:cNvSpPr txBox="1">
            <a:spLocks/>
          </p:cNvSpPr>
          <p:nvPr/>
        </p:nvSpPr>
        <p:spPr>
          <a:xfrm>
            <a:off x="11882767" y="6481142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7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Google Shape;67;p15">
            <a:extLst>
              <a:ext uri="{FF2B5EF4-FFF2-40B4-BE49-F238E27FC236}">
                <a16:creationId xmlns:a16="http://schemas.microsoft.com/office/drawing/2014/main" id="{748C51A7-F49E-8A2B-8635-E38101F6A6DF}"/>
              </a:ext>
            </a:extLst>
          </p:cNvPr>
          <p:cNvSpPr txBox="1"/>
          <p:nvPr/>
        </p:nvSpPr>
        <p:spPr>
          <a:xfrm>
            <a:off x="275576" y="145921"/>
            <a:ext cx="44458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1F497D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Устройство системы</a:t>
            </a:r>
          </a:p>
        </p:txBody>
      </p:sp>
      <p:sp>
        <p:nvSpPr>
          <p:cNvPr id="4" name="Google Shape;212;g12ed61292f3_23_17">
            <a:extLst>
              <a:ext uri="{FF2B5EF4-FFF2-40B4-BE49-F238E27FC236}">
                <a16:creationId xmlns:a16="http://schemas.microsoft.com/office/drawing/2014/main" id="{87012412-03F2-6082-4FCA-FC3EAEF4A51A}"/>
              </a:ext>
            </a:extLst>
          </p:cNvPr>
          <p:cNvSpPr/>
          <p:nvPr/>
        </p:nvSpPr>
        <p:spPr>
          <a:xfrm>
            <a:off x="171398" y="718903"/>
            <a:ext cx="5906170" cy="74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Пользователь вставляет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Python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код в систему</a:t>
            </a:r>
          </a:p>
        </p:txBody>
      </p:sp>
      <p:sp>
        <p:nvSpPr>
          <p:cNvPr id="6" name="Google Shape;212;g12ed61292f3_23_17">
            <a:extLst>
              <a:ext uri="{FF2B5EF4-FFF2-40B4-BE49-F238E27FC236}">
                <a16:creationId xmlns:a16="http://schemas.microsoft.com/office/drawing/2014/main" id="{2C2CF410-099A-9581-4AC9-2228EADEDBC6}"/>
              </a:ext>
            </a:extLst>
          </p:cNvPr>
          <p:cNvSpPr/>
          <p:nvPr/>
        </p:nvSpPr>
        <p:spPr>
          <a:xfrm>
            <a:off x="6834755" y="718903"/>
            <a:ext cx="4826880" cy="74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Строится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AST </a:t>
            </a:r>
            <a:r>
              <a:rPr lang="ru-RU" sz="20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дерево (структуры кода)</a:t>
            </a:r>
          </a:p>
        </p:txBody>
      </p:sp>
      <p:sp>
        <p:nvSpPr>
          <p:cNvPr id="13" name="Google Shape;212;g12ed61292f3_23_17">
            <a:extLst>
              <a:ext uri="{FF2B5EF4-FFF2-40B4-BE49-F238E27FC236}">
                <a16:creationId xmlns:a16="http://schemas.microsoft.com/office/drawing/2014/main" id="{C00285D1-155B-5992-5CE6-27E66CD2930E}"/>
              </a:ext>
            </a:extLst>
          </p:cNvPr>
          <p:cNvSpPr/>
          <p:nvPr/>
        </p:nvSpPr>
        <p:spPr>
          <a:xfrm>
            <a:off x="6701091" y="3655558"/>
            <a:ext cx="5942463" cy="74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Python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узлы преобразуются в 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C++ </a:t>
            </a:r>
            <a:r>
              <a:rPr lang="ru-RU" sz="18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эквиваленты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 </a:t>
            </a:r>
            <a:endParaRPr lang="ru-RU" sz="1800" b="0" i="0" u="none" strike="noStrike" cap="none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212;g12ed61292f3_23_17">
            <a:extLst>
              <a:ext uri="{FF2B5EF4-FFF2-40B4-BE49-F238E27FC236}">
                <a16:creationId xmlns:a16="http://schemas.microsoft.com/office/drawing/2014/main" id="{F1B3BDAE-39B0-ACF3-F781-CB6FDCAE0884}"/>
              </a:ext>
            </a:extLst>
          </p:cNvPr>
          <p:cNvSpPr/>
          <p:nvPr/>
        </p:nvSpPr>
        <p:spPr>
          <a:xfrm>
            <a:off x="1215683" y="3581538"/>
            <a:ext cx="3521639" cy="745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ru-RU" sz="1800" dirty="0">
                <a:latin typeface="+mj-lt"/>
                <a:ea typeface="Montserrat"/>
                <a:cs typeface="Montserrat"/>
                <a:sym typeface="Montserrat"/>
              </a:rPr>
              <a:t>Код разделяется на токены</a:t>
            </a:r>
          </a:p>
          <a:p>
            <a:pPr algn="ctr"/>
            <a:r>
              <a:rPr lang="ru-RU" sz="1800" b="0" i="0" u="none" strike="noStrike" cap="none" dirty="0">
                <a:solidFill>
                  <a:srgbClr val="000000"/>
                </a:solidFill>
                <a:latin typeface="+mj-lt"/>
                <a:ea typeface="Montserrat"/>
                <a:cs typeface="Montserrat"/>
                <a:sym typeface="Montserrat"/>
              </a:rPr>
              <a:t>(Лексический Анализ)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117769-0CF1-B0D9-34A0-3EB666BFA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660" y="4223331"/>
            <a:ext cx="4852581" cy="204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5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06;p15">
            <a:extLst>
              <a:ext uri="{FF2B5EF4-FFF2-40B4-BE49-F238E27FC236}">
                <a16:creationId xmlns:a16="http://schemas.microsoft.com/office/drawing/2014/main" id="{7CA0FB56-3A6F-44A5-8D9A-8B90ADEDC3A3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8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42BDC-1C15-1DD4-BCFF-13C322B4F8C3}"/>
              </a:ext>
            </a:extLst>
          </p:cNvPr>
          <p:cNvSpPr txBox="1"/>
          <p:nvPr/>
        </p:nvSpPr>
        <p:spPr>
          <a:xfrm>
            <a:off x="494274" y="673895"/>
            <a:ext cx="2141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Вход (</a:t>
            </a:r>
            <a:r>
              <a:rPr lang="en-US" sz="2000" dirty="0"/>
              <a:t>Python)</a:t>
            </a:r>
            <a:endParaRPr lang="ru-RU" sz="2000" dirty="0"/>
          </a:p>
        </p:txBody>
      </p:sp>
      <p:sp>
        <p:nvSpPr>
          <p:cNvPr id="8" name="Google Shape;67;p15">
            <a:extLst>
              <a:ext uri="{FF2B5EF4-FFF2-40B4-BE49-F238E27FC236}">
                <a16:creationId xmlns:a16="http://schemas.microsoft.com/office/drawing/2014/main" id="{13B17C4E-5697-4207-91D5-8E472F8832D2}"/>
              </a:ext>
            </a:extLst>
          </p:cNvPr>
          <p:cNvSpPr txBox="1"/>
          <p:nvPr/>
        </p:nvSpPr>
        <p:spPr>
          <a:xfrm>
            <a:off x="281940" y="130651"/>
            <a:ext cx="4708634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1F497D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Возможности и ограничения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19EC9D-6657-B553-5540-46ECD7A6F8AD}"/>
              </a:ext>
            </a:extLst>
          </p:cNvPr>
          <p:cNvSpPr txBox="1"/>
          <p:nvPr/>
        </p:nvSpPr>
        <p:spPr>
          <a:xfrm>
            <a:off x="494274" y="3383684"/>
            <a:ext cx="2141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Выход (С++</a:t>
            </a:r>
            <a:r>
              <a:rPr lang="en-US" sz="2000" dirty="0"/>
              <a:t>)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51D7B6-AB8B-5820-1722-43B811E4D2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000" b="57026"/>
          <a:stretch/>
        </p:blipFill>
        <p:spPr>
          <a:xfrm>
            <a:off x="494274" y="1066903"/>
            <a:ext cx="4889500" cy="226714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3431E3-8A89-2221-9FED-6D60D0AC8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74" y="3777889"/>
            <a:ext cx="4889500" cy="2828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01FB36-86B5-F277-A1D0-48DC05E1D840}"/>
              </a:ext>
            </a:extLst>
          </p:cNvPr>
          <p:cNvSpPr txBox="1"/>
          <p:nvPr/>
        </p:nvSpPr>
        <p:spPr>
          <a:xfrm>
            <a:off x="6096000" y="1066903"/>
            <a:ext cx="44216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При этом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Сохраняются имена функций и переменных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i="1" dirty="0"/>
              <a:t>print</a:t>
            </a:r>
            <a:r>
              <a:rPr lang="en-US" sz="2000" dirty="0"/>
              <a:t> </a:t>
            </a:r>
            <a:r>
              <a:rPr lang="ru-RU" sz="2000" dirty="0"/>
              <a:t>заменяется на </a:t>
            </a:r>
            <a:r>
              <a:rPr lang="en-US" sz="2000" b="1" i="1" dirty="0" err="1"/>
              <a:t>cout</a:t>
            </a:r>
            <a:endParaRPr lang="en-US" sz="2000" b="1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Соблюдается синтаксис </a:t>
            </a:r>
            <a:r>
              <a:rPr lang="en-US" sz="2000" dirty="0"/>
              <a:t>C++</a:t>
            </a:r>
            <a:endParaRPr lang="ru-RU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Добавляется возвращение нуля в конец кода</a:t>
            </a:r>
          </a:p>
          <a:p>
            <a:pPr algn="just"/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AD5D7-E8EB-DBDF-F450-C0004B437B72}"/>
              </a:ext>
            </a:extLst>
          </p:cNvPr>
          <p:cNvSpPr txBox="1"/>
          <p:nvPr/>
        </p:nvSpPr>
        <p:spPr>
          <a:xfrm>
            <a:off x="6096000" y="3896766"/>
            <a:ext cx="47975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Ограничения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Не может работать с групповым объявлением переменных </a:t>
            </a:r>
            <a:br>
              <a:rPr lang="ru-RU" sz="2000" dirty="0"/>
            </a:br>
            <a:r>
              <a:rPr lang="ru-RU" sz="2000" dirty="0"/>
              <a:t>(язык </a:t>
            </a:r>
            <a:r>
              <a:rPr lang="en-US" sz="2000" dirty="0"/>
              <a:t>C++</a:t>
            </a:r>
            <a:r>
              <a:rPr lang="ru-RU" sz="2000" dirty="0"/>
              <a:t> не поддерживает)</a:t>
            </a:r>
            <a:r>
              <a:rPr lang="en-US" sz="2000" dirty="0"/>
              <a:t> </a:t>
            </a:r>
            <a:endParaRPr lang="ru-RU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Не может работать со списками (возможно реализовать этот функционал в следующей версии)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896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06;p15">
            <a:extLst>
              <a:ext uri="{FF2B5EF4-FFF2-40B4-BE49-F238E27FC236}">
                <a16:creationId xmlns:a16="http://schemas.microsoft.com/office/drawing/2014/main" id="{7CA0FB56-3A6F-44A5-8D9A-8B90ADEDC3A3}"/>
              </a:ext>
            </a:extLst>
          </p:cNvPr>
          <p:cNvSpPr txBox="1">
            <a:spLocks/>
          </p:cNvSpPr>
          <p:nvPr/>
        </p:nvSpPr>
        <p:spPr>
          <a:xfrm>
            <a:off x="11869963" y="6481143"/>
            <a:ext cx="309233" cy="376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850" tIns="36425" rIns="72850" bIns="36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2C99D833-E6EB-48ED-BF68-5E3F3F1E2E6A}" type="slidenum">
              <a:rPr lang="ru" sz="1000" smtClean="0">
                <a:latin typeface="+mj-lt"/>
                <a:ea typeface="Montserrat"/>
                <a:cs typeface="Montserrat"/>
                <a:sym typeface="Montserrat"/>
              </a:rPr>
              <a:pPr/>
              <a:t>9</a:t>
            </a:fld>
            <a:endParaRPr lang="ru" sz="1000" dirty="0"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42BDC-1C15-1DD4-BCFF-13C322B4F8C3}"/>
              </a:ext>
            </a:extLst>
          </p:cNvPr>
          <p:cNvSpPr txBox="1"/>
          <p:nvPr/>
        </p:nvSpPr>
        <p:spPr>
          <a:xfrm>
            <a:off x="1084580" y="623063"/>
            <a:ext cx="1057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Метрики эффективности разработки: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Среднее время разработки: время, затраченное на реализацию функциональности.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Плотность ошибок: Количество ошибок на единицу объёма кода.</a:t>
            </a:r>
          </a:p>
        </p:txBody>
      </p:sp>
      <p:sp>
        <p:nvSpPr>
          <p:cNvPr id="8" name="Google Shape;67;p15">
            <a:extLst>
              <a:ext uri="{FF2B5EF4-FFF2-40B4-BE49-F238E27FC236}">
                <a16:creationId xmlns:a16="http://schemas.microsoft.com/office/drawing/2014/main" id="{13B17C4E-5697-4207-91D5-8E472F8832D2}"/>
              </a:ext>
            </a:extLst>
          </p:cNvPr>
          <p:cNvSpPr txBox="1"/>
          <p:nvPr/>
        </p:nvSpPr>
        <p:spPr>
          <a:xfrm>
            <a:off x="281940" y="130651"/>
            <a:ext cx="44458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000" b="1" i="0" u="none" strike="noStrike" cap="none" dirty="0">
                <a:solidFill>
                  <a:srgbClr val="1F497D"/>
                </a:solidFill>
                <a:latin typeface="+mj-lt"/>
                <a:ea typeface="Montserrat Medium"/>
                <a:cs typeface="Montserrat Medium"/>
                <a:sym typeface="Montserrat Medium"/>
              </a:rPr>
              <a:t>Измерения и метрики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85120-2DF6-38FD-D9B2-829343A89316}"/>
              </a:ext>
            </a:extLst>
          </p:cNvPr>
          <p:cNvSpPr txBox="1"/>
          <p:nvPr/>
        </p:nvSpPr>
        <p:spPr>
          <a:xfrm>
            <a:off x="1084580" y="2699337"/>
            <a:ext cx="10570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Метрики качества продукта: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Покрытие тестами: Процент кода, проверенного автоматическими тестами.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Точность трансляции: Процент успешных трансляций без ошибок.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B1B4D-C591-64A1-EB01-9F74ECE563AE}"/>
              </a:ext>
            </a:extLst>
          </p:cNvPr>
          <p:cNvSpPr txBox="1"/>
          <p:nvPr/>
        </p:nvSpPr>
        <p:spPr>
          <a:xfrm>
            <a:off x="1084580" y="5157704"/>
            <a:ext cx="105702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Цели и сбор данных: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Цели: минимизировать время разработки, количество ошибок и повысить качество.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/>
              <a:t>Сбор данных: Системы управления задачами, тестирование, логирование и покрытие тестами.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54FC23-E58F-C428-3E48-65B3A2F89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694" y="1625490"/>
            <a:ext cx="2148081" cy="10112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AE48C7-F344-E8CD-3279-6C318E5C9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095" y="1638726"/>
            <a:ext cx="2419688" cy="10860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CC9CBAD-F543-BC66-F46F-3FB72265B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9722" y="3878111"/>
            <a:ext cx="3029373" cy="108600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2016BD9-9B59-C806-BE4C-877F3080E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015" y="3870610"/>
            <a:ext cx="332468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21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3373</TotalTime>
  <Words>861</Words>
  <Application>Microsoft Office PowerPoint</Application>
  <PresentationFormat>Широкоэкранный</PresentationFormat>
  <Paragraphs>189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Calibri</vt:lpstr>
      <vt:lpstr>Roboto Light</vt:lpstr>
      <vt:lpstr>Montserrat</vt:lpstr>
      <vt:lpstr>Wingdings</vt:lpstr>
      <vt:lpstr>Roboto</vt:lpstr>
      <vt:lpstr>Raleway</vt:lpstr>
      <vt:lpstr>Arial</vt:lpstr>
      <vt:lpstr>Times New Roman</vt:lpstr>
      <vt:lpstr>Office Theme</vt:lpstr>
      <vt:lpstr>1_Office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1 1</dc:creator>
  <cp:lastModifiedBy>Максим Барбаянов</cp:lastModifiedBy>
  <cp:revision>571</cp:revision>
  <dcterms:modified xsi:type="dcterms:W3CDTF">2025-05-08T19:00:44Z</dcterms:modified>
</cp:coreProperties>
</file>