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2" r:id="rId4"/>
    <p:sldId id="257" r:id="rId5"/>
    <p:sldId id="273" r:id="rId6"/>
    <p:sldId id="266" r:id="rId7"/>
    <p:sldId id="267" r:id="rId8"/>
    <p:sldId id="271" r:id="rId9"/>
    <p:sldId id="258" r:id="rId10"/>
    <p:sldId id="270" r:id="rId11"/>
    <p:sldId id="259" r:id="rId12"/>
    <p:sldId id="260" r:id="rId13"/>
    <p:sldId id="262" r:id="rId14"/>
    <p:sldId id="263" r:id="rId15"/>
    <p:sldId id="264" r:id="rId16"/>
    <p:sldId id="274" r:id="rId17"/>
    <p:sldId id="277" r:id="rId18"/>
    <p:sldId id="275" r:id="rId19"/>
    <p:sldId id="278" r:id="rId20"/>
    <p:sldId id="280" r:id="rId21"/>
    <p:sldId id="279" r:id="rId22"/>
    <p:sldId id="281" r:id="rId23"/>
    <p:sldId id="276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3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83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22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7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40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4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9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8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9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8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F7543A3-65D6-4442-942E-8FC70883E7B7}" type="datetimeFigureOut">
              <a:rPr lang="en-CA" smtClean="0"/>
              <a:t>28/08/2018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09A905A-F705-4DC1-BC8E-37CC775825F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332A0B-F409-4ACE-AC5B-F313A6F842C5}"/>
              </a:ext>
            </a:extLst>
          </p:cNvPr>
          <p:cNvCxnSpPr/>
          <p:nvPr/>
        </p:nvCxnSpPr>
        <p:spPr>
          <a:xfrm>
            <a:off x="927652" y="2363374"/>
            <a:ext cx="64273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1BB669-380D-47BF-A50A-27CB9357B863}"/>
              </a:ext>
            </a:extLst>
          </p:cNvPr>
          <p:cNvSpPr txBox="1"/>
          <p:nvPr/>
        </p:nvSpPr>
        <p:spPr>
          <a:xfrm>
            <a:off x="927652" y="1515041"/>
            <a:ext cx="4729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Capstone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B3D9C-3DCB-4AC5-A448-6407C3FEF28D}"/>
              </a:ext>
            </a:extLst>
          </p:cNvPr>
          <p:cNvSpPr txBox="1"/>
          <p:nvPr/>
        </p:nvSpPr>
        <p:spPr>
          <a:xfrm>
            <a:off x="927651" y="2557669"/>
            <a:ext cx="642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factors are most important in determining whether a patient is likely to suffer from a heart attack?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A4367-2584-4A9C-87E3-A26B3272F1C4}"/>
              </a:ext>
            </a:extLst>
          </p:cNvPr>
          <p:cNvSpPr txBox="1"/>
          <p:nvPr/>
        </p:nvSpPr>
        <p:spPr>
          <a:xfrm>
            <a:off x="9886122" y="5817704"/>
            <a:ext cx="198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Omar Imambaccus</a:t>
            </a:r>
          </a:p>
          <a:p>
            <a:r>
              <a:rPr lang="en-CA" i="1" dirty="0"/>
              <a:t>August, 2018</a:t>
            </a:r>
          </a:p>
        </p:txBody>
      </p:sp>
    </p:spTree>
    <p:extLst>
      <p:ext uri="{BB962C8B-B14F-4D97-AF65-F5344CB8AC3E}">
        <p14:creationId xmlns:p14="http://schemas.microsoft.com/office/powerpoint/2010/main" val="28850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534495" y="2982724"/>
            <a:ext cx="9123010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What story does the data tell us?</a:t>
            </a:r>
          </a:p>
        </p:txBody>
      </p:sp>
    </p:spTree>
    <p:extLst>
      <p:ext uri="{BB962C8B-B14F-4D97-AF65-F5344CB8AC3E}">
        <p14:creationId xmlns:p14="http://schemas.microsoft.com/office/powerpoint/2010/main" val="314990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1000867" y="3930296"/>
            <a:ext cx="32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Patient Age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AD312-2028-415B-B6C8-FF4B5B760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1" y="1322505"/>
            <a:ext cx="3930650" cy="24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E0BB7-5362-442D-96B2-383F84DF386C}"/>
              </a:ext>
            </a:extLst>
          </p:cNvPr>
          <p:cNvSpPr txBox="1"/>
          <p:nvPr/>
        </p:nvSpPr>
        <p:spPr>
          <a:xfrm>
            <a:off x="7220011" y="3975262"/>
            <a:ext cx="32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Gender Distribution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CBA47-B31D-4577-A1CA-12ECDF3951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5" y="1154893"/>
            <a:ext cx="3930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566578" y="4375372"/>
            <a:ext cx="404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of patients are between the ages of 55-60 years old.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520C1-183F-4F0A-ACA4-9BCC809704E7}"/>
              </a:ext>
            </a:extLst>
          </p:cNvPr>
          <p:cNvSpPr txBox="1"/>
          <p:nvPr/>
        </p:nvSpPr>
        <p:spPr>
          <a:xfrm>
            <a:off x="6305611" y="4375372"/>
            <a:ext cx="552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80% of patients in our analysis are males.</a:t>
            </a:r>
          </a:p>
        </p:txBody>
      </p:sp>
    </p:spTree>
    <p:extLst>
      <p:ext uri="{BB962C8B-B14F-4D97-AF65-F5344CB8AC3E}">
        <p14:creationId xmlns:p14="http://schemas.microsoft.com/office/powerpoint/2010/main" val="204655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3477062" y="3588027"/>
            <a:ext cx="523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Serum Cholesterol Levels and Resting Blood Pressure | Gender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3580612" y="4796135"/>
            <a:ext cx="503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 average, male and female patients have the same average cholesterol levels and resting blood pressure.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CE40EC-BB70-42F3-B926-7AF8D54C18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6" y="289344"/>
            <a:ext cx="4659713" cy="298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3A6A61-AC51-4424-AB56-D688702731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6" y="289344"/>
            <a:ext cx="4659713" cy="298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8350" y="3500733"/>
            <a:ext cx="523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Chest Pain and Maximum Heart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402555" y="4105098"/>
            <a:ext cx="444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exhibited asymptomatic chest pains were not able to reach high maximum heart rate levels when put under stress.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95AA5-05A2-4D33-9846-040A1869EA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" y="293709"/>
            <a:ext cx="4253947" cy="300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701E-74B3-4874-9BC9-48D5DAEF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50" y="293709"/>
            <a:ext cx="4253947" cy="30027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03407F-6115-4E8D-AC27-8B0D903DDFD9}"/>
              </a:ext>
            </a:extLst>
          </p:cNvPr>
          <p:cNvSpPr txBox="1"/>
          <p:nvPr/>
        </p:nvSpPr>
        <p:spPr>
          <a:xfrm>
            <a:off x="6821605" y="3500733"/>
            <a:ext cx="523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RER and Resting Blood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313570" y="4056793"/>
            <a:ext cx="465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patients had normal RER readings, while the height of each plot shows that the range of resting blood pressure is roughly the same across all patients. </a:t>
            </a:r>
          </a:p>
        </p:txBody>
      </p:sp>
    </p:spTree>
    <p:extLst>
      <p:ext uri="{BB962C8B-B14F-4D97-AF65-F5344CB8AC3E}">
        <p14:creationId xmlns:p14="http://schemas.microsoft.com/office/powerpoint/2010/main" val="48440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3477062" y="3315178"/>
            <a:ext cx="523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Analysis of Target Variable: Predicting whether a patient will have a heart attack (DHD)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169011" y="4478257"/>
            <a:ext cx="487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with more than 50% or less than 50% of their major vessels blocked had the same average resting blood pressure.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095267" y="4478257"/>
            <a:ext cx="447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had more than 50% of their vessels blocked mostly suffered from asymptomatic chest pains.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2A252-AFC0-4F18-91AC-604BF53DC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4" y="181497"/>
            <a:ext cx="4473879" cy="29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C0561-D2B3-40FC-9713-76B6EED0E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67" y="181496"/>
            <a:ext cx="4473879" cy="298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096D4B-0CF7-48EE-A812-3610F7A204A1}"/>
              </a:ext>
            </a:extLst>
          </p:cNvPr>
          <p:cNvSpPr txBox="1"/>
          <p:nvPr/>
        </p:nvSpPr>
        <p:spPr>
          <a:xfrm>
            <a:off x="367794" y="3958296"/>
            <a:ext cx="447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Most patients with major blockage in their vessels had normal electrocardiographic readings.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E226-678B-4D56-8410-69E5CE891E2F}"/>
              </a:ext>
            </a:extLst>
          </p:cNvPr>
          <p:cNvSpPr txBox="1"/>
          <p:nvPr/>
        </p:nvSpPr>
        <p:spPr>
          <a:xfrm>
            <a:off x="7350329" y="3958296"/>
            <a:ext cx="447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Patients that had more than 50% of their vessels blocked were mostly between the ages of 51-70 years old.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2A6A3-33E2-4EF1-8F82-3E1160B074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4" y="222955"/>
            <a:ext cx="4473879" cy="29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479B2-BB9F-41AE-A7E8-FFEB8F773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29" y="222956"/>
            <a:ext cx="4473879" cy="2986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0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3267469" y="2982724"/>
            <a:ext cx="565706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310684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F205A-8FEB-41BE-81C5-DDA047AEBE02}"/>
              </a:ext>
            </a:extLst>
          </p:cNvPr>
          <p:cNvSpPr txBox="1"/>
          <p:nvPr/>
        </p:nvSpPr>
        <p:spPr>
          <a:xfrm>
            <a:off x="257151" y="384313"/>
            <a:ext cx="1167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section, we tested the null hypothesis that the mean of  two different sample populations were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did this to identify whether certain variables add value to our analysis and draw conclusions about their respective means. Below are some examples: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DAD9A-908C-45A8-A1BF-53B2EF138B31}"/>
              </a:ext>
            </a:extLst>
          </p:cNvPr>
          <p:cNvSpPr txBox="1"/>
          <p:nvPr/>
        </p:nvSpPr>
        <p:spPr>
          <a:xfrm>
            <a:off x="257150" y="1928189"/>
            <a:ext cx="1167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Firstly, we separated the dataset into two sample groups, those with high and low blood pressures.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tested whether the null hypothesis was true: the mean that they would have a major blockage/minor blockage was the same across both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reject this null hypothesis – the means of both samples are different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38B70D-1427-434F-980E-06CD4AB6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06971"/>
              </p:ext>
            </p:extLst>
          </p:nvPr>
        </p:nvGraphicFramePr>
        <p:xfrm>
          <a:off x="3127373" y="3266890"/>
          <a:ext cx="5937250" cy="436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156786689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299949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test statistic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p-value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140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3.43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0.0006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5661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1D5035-82EA-48D1-B31B-FDE3B0F9C185}"/>
              </a:ext>
            </a:extLst>
          </p:cNvPr>
          <p:cNvSpPr txBox="1"/>
          <p:nvPr/>
        </p:nvSpPr>
        <p:spPr>
          <a:xfrm>
            <a:off x="257150" y="1446015"/>
            <a:ext cx="593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High Resting Blood Pressure v Low Resting Blood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CDE8-F43E-4C8A-9F90-354678361242}"/>
              </a:ext>
            </a:extLst>
          </p:cNvPr>
          <p:cNvSpPr txBox="1"/>
          <p:nvPr/>
        </p:nvSpPr>
        <p:spPr>
          <a:xfrm>
            <a:off x="257150" y="4439476"/>
            <a:ext cx="1167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Firstly, we separated the dataset into two sample groups, those with normal and abnormal RER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tested whether the null hypothesis was true: the mean that they would have a major blockage/minor blockage was the same across both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reject this null hypothesis – the means of both samples are different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A4B74-7123-40A3-9F59-9916B83834AF}"/>
              </a:ext>
            </a:extLst>
          </p:cNvPr>
          <p:cNvSpPr txBox="1"/>
          <p:nvPr/>
        </p:nvSpPr>
        <p:spPr>
          <a:xfrm>
            <a:off x="257150" y="3957302"/>
            <a:ext cx="581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Normal v Abnormal  Resting Electrocardiographic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966B2-B557-489C-B05A-3D0F7C6E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3874"/>
              </p:ext>
            </p:extLst>
          </p:nvPr>
        </p:nvGraphicFramePr>
        <p:xfrm>
          <a:off x="3127373" y="5900528"/>
          <a:ext cx="5937250" cy="436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54624637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943223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test statistic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p-value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56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-2.98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0.002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09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950474" y="2982724"/>
            <a:ext cx="8291052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7875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Logistic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3" y="993913"/>
            <a:ext cx="1170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began our analysis by using a logistic regression model to predict our results. Below are the coefficients of our analysis: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C33F9-D820-47E6-8B98-93055A690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16129"/>
              </p:ext>
            </p:extLst>
          </p:nvPr>
        </p:nvGraphicFramePr>
        <p:xfrm>
          <a:off x="503583" y="1594812"/>
          <a:ext cx="6418688" cy="4269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329">
                  <a:extLst>
                    <a:ext uri="{9D8B030D-6E8A-4147-A177-3AD203B41FA5}">
                      <a16:colId xmlns:a16="http://schemas.microsoft.com/office/drawing/2014/main" val="2001780077"/>
                    </a:ext>
                  </a:extLst>
                </a:gridCol>
                <a:gridCol w="1604329">
                  <a:extLst>
                    <a:ext uri="{9D8B030D-6E8A-4147-A177-3AD203B41FA5}">
                      <a16:colId xmlns:a16="http://schemas.microsoft.com/office/drawing/2014/main" val="3790138919"/>
                    </a:ext>
                  </a:extLst>
                </a:gridCol>
                <a:gridCol w="1605015">
                  <a:extLst>
                    <a:ext uri="{9D8B030D-6E8A-4147-A177-3AD203B41FA5}">
                      <a16:colId xmlns:a16="http://schemas.microsoft.com/office/drawing/2014/main" val="2933148948"/>
                    </a:ext>
                  </a:extLst>
                </a:gridCol>
                <a:gridCol w="1605015">
                  <a:extLst>
                    <a:ext uri="{9D8B030D-6E8A-4147-A177-3AD203B41FA5}">
                      <a16:colId xmlns:a16="http://schemas.microsoft.com/office/drawing/2014/main" val="3036102433"/>
                    </a:ext>
                  </a:extLst>
                </a:gridCol>
              </a:tblGrid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Variable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Coefficient 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Standard Error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Odds Ratio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19377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Age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9.394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954068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Sex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1.108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0.425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3.023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021183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Chest Pain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0.542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0.935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1.720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16912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Resting BP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18.597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388310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Serum Cholesterol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-0.002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93.694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0.998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183173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Fasting Blood Sugar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0.404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0.356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1.499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012282"/>
                  </a:ext>
                </a:extLst>
              </a:tr>
              <a:tr h="764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Resting Electrocardiographic Results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0.277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0.839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1.32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526081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Maximum Heart Rate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-0.02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25.830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0.981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651302"/>
                  </a:ext>
                </a:extLst>
              </a:tr>
              <a:tr h="50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Exercise Induced Angina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0.49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3.312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934309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 Depression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0.701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1.08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2.018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09641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079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86E3-1AD5-4454-BA3F-8270C72C631F}"/>
              </a:ext>
            </a:extLst>
          </p:cNvPr>
          <p:cNvSpPr txBox="1"/>
          <p:nvPr/>
        </p:nvSpPr>
        <p:spPr>
          <a:xfrm>
            <a:off x="7029488" y="1859339"/>
            <a:ext cx="4837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Coefficients of a logistic regression are hard to interpret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interpretation we transform coefficients into odds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 with the most impact are ones with the </a:t>
            </a:r>
            <a:r>
              <a:rPr lang="en-CA" b="1" dirty="0"/>
              <a:t>highest</a:t>
            </a:r>
            <a:r>
              <a:rPr lang="en-CA" dirty="0"/>
              <a:t> odds ratio and </a:t>
            </a:r>
            <a:r>
              <a:rPr lang="en-CA" b="1" dirty="0"/>
              <a:t>smallest</a:t>
            </a:r>
            <a:r>
              <a:rPr lang="en-CA" dirty="0"/>
              <a:t>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case, we see the standout features are gender, chest pain, fasting blood sugar, resting electrocardiographic results and exercise induced angina</a:t>
            </a:r>
          </a:p>
        </p:txBody>
      </p:sp>
    </p:spTree>
    <p:extLst>
      <p:ext uri="{BB962C8B-B14F-4D97-AF65-F5344CB8AC3E}">
        <p14:creationId xmlns:p14="http://schemas.microsoft.com/office/powerpoint/2010/main" val="36325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F995-DC7D-4535-BFF0-DB20EA7328E2}"/>
              </a:ext>
            </a:extLst>
          </p:cNvPr>
          <p:cNvSpPr txBox="1"/>
          <p:nvPr/>
        </p:nvSpPr>
        <p:spPr>
          <a:xfrm>
            <a:off x="954157" y="543339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AA8D-BF1E-4219-B73A-71393D1D2F08}"/>
              </a:ext>
            </a:extLst>
          </p:cNvPr>
          <p:cNvSpPr txBox="1"/>
          <p:nvPr/>
        </p:nvSpPr>
        <p:spPr>
          <a:xfrm>
            <a:off x="954157" y="1382286"/>
            <a:ext cx="41775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Problem Identification</a:t>
            </a:r>
            <a:br>
              <a:rPr lang="en-CA" sz="2000" dirty="0"/>
            </a:b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Understanding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Data Wrangling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What story does the data tell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Inferential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Supervised Machine Learning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Limitations and 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57B14-C584-46EA-A257-6973AABED11A}"/>
              </a:ext>
            </a:extLst>
          </p:cNvPr>
          <p:cNvCxnSpPr>
            <a:cxnSpLocks/>
          </p:cNvCxnSpPr>
          <p:nvPr/>
        </p:nvCxnSpPr>
        <p:spPr>
          <a:xfrm>
            <a:off x="1066401" y="1152940"/>
            <a:ext cx="390316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463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Logistic Regression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evaluate the competency of our model using several approaches. For this presentation, we will focus on a confusion matrix and an ROC curve.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47" y="2546639"/>
            <a:ext cx="14037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dirty="0"/>
              <a:t>True Positive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45CFB-EB80-449D-B033-C6EF468D1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3" y="1827503"/>
            <a:ext cx="4464202" cy="29492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A5BE4-0CF2-48CB-9522-0DC7FD6A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35384"/>
              </p:ext>
            </p:extLst>
          </p:nvPr>
        </p:nvGraphicFramePr>
        <p:xfrm>
          <a:off x="5929894" y="3021629"/>
          <a:ext cx="5937250" cy="56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450562142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852343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u="sng" dirty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u="sng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58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178DC-D4D4-4C1A-97DA-E93C4D7B5049}"/>
              </a:ext>
            </a:extLst>
          </p:cNvPr>
          <p:cNvSpPr txBox="1"/>
          <p:nvPr/>
        </p:nvSpPr>
        <p:spPr>
          <a:xfrm>
            <a:off x="9648967" y="3688247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380D3-0194-46E9-9F65-6CA38FCFB8DF}"/>
              </a:ext>
            </a:extLst>
          </p:cNvPr>
          <p:cNvSpPr txBox="1"/>
          <p:nvPr/>
        </p:nvSpPr>
        <p:spPr>
          <a:xfrm>
            <a:off x="872973" y="5076967"/>
            <a:ext cx="446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greater the area under our ROC curve, the more favourable is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the latter, our model faired well.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3D25D-21A4-4117-98BE-254D7D947A45}"/>
              </a:ext>
            </a:extLst>
          </p:cNvPr>
          <p:cNvSpPr txBox="1"/>
          <p:nvPr/>
        </p:nvSpPr>
        <p:spPr>
          <a:xfrm>
            <a:off x="5929894" y="4938467"/>
            <a:ext cx="593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 confusion matrix, we want to focus on the True Positive Rate and True Negative Rate (the whole numbers are in bold 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see that the TPR and TNR are 79%, which is favourable</a:t>
            </a:r>
          </a:p>
        </p:txBody>
      </p:sp>
    </p:spTree>
    <p:extLst>
      <p:ext uri="{BB962C8B-B14F-4D97-AF65-F5344CB8AC3E}">
        <p14:creationId xmlns:p14="http://schemas.microsoft.com/office/powerpoint/2010/main" val="128412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Random Forest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compare our analysis, we used a stronger and more stable model. The coefficients, in terms of feature importance, from this model are below: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079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86E3-1AD5-4454-BA3F-8270C72C631F}"/>
              </a:ext>
            </a:extLst>
          </p:cNvPr>
          <p:cNvSpPr txBox="1"/>
          <p:nvPr/>
        </p:nvSpPr>
        <p:spPr>
          <a:xfrm>
            <a:off x="6595520" y="2704071"/>
            <a:ext cx="4837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Unlike the previous model, a random forest is able to compute each individual feature importance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From the plot, we see that there are three major stand out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These features are age, serum cholesterol levels and exercise induced angina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B107E-10AD-49A4-983F-701F03AC28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1827503"/>
            <a:ext cx="5532887" cy="378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2370C-C39D-4D2D-A38A-EF1981EB40C8}"/>
              </a:ext>
            </a:extLst>
          </p:cNvPr>
          <p:cNvSpPr txBox="1"/>
          <p:nvPr/>
        </p:nvSpPr>
        <p:spPr>
          <a:xfrm>
            <a:off x="503583" y="43732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Model: Random Forest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5E670-0AE6-4933-A9DF-9A6AB2AD7234}"/>
              </a:ext>
            </a:extLst>
          </p:cNvPr>
          <p:cNvSpPr txBox="1"/>
          <p:nvPr/>
        </p:nvSpPr>
        <p:spPr>
          <a:xfrm>
            <a:off x="503584" y="993913"/>
            <a:ext cx="113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evaluate the competency of our random forest model by studying the </a:t>
            </a:r>
            <a:r>
              <a:rPr lang="en-CA" b="1" dirty="0"/>
              <a:t>mean squared error (MSE) </a:t>
            </a:r>
            <a:r>
              <a:rPr lang="en-CA" dirty="0"/>
              <a:t>and the </a:t>
            </a:r>
            <a:r>
              <a:rPr lang="en-CA" b="1" dirty="0"/>
              <a:t>R Score </a:t>
            </a:r>
            <a:r>
              <a:rPr lang="en-CA" dirty="0"/>
              <a:t>on the training and test sets.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714A51-CA62-42E2-8BCB-347DD75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079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61F3F-1D2D-4A9B-B58D-8C0982FEA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12447"/>
              </p:ext>
            </p:extLst>
          </p:nvPr>
        </p:nvGraphicFramePr>
        <p:xfrm>
          <a:off x="503583" y="2352890"/>
          <a:ext cx="4833592" cy="9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6796">
                  <a:extLst>
                    <a:ext uri="{9D8B030D-6E8A-4147-A177-3AD203B41FA5}">
                      <a16:colId xmlns:a16="http://schemas.microsoft.com/office/drawing/2014/main" val="4239891369"/>
                    </a:ext>
                  </a:extLst>
                </a:gridCol>
                <a:gridCol w="2416796">
                  <a:extLst>
                    <a:ext uri="{9D8B030D-6E8A-4147-A177-3AD203B41FA5}">
                      <a16:colId xmlns:a16="http://schemas.microsoft.com/office/drawing/2014/main" val="1012221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R Score 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Training Set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R Score 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Test Set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3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8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CCC70-8B56-4ED1-9F5B-DA10F402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3526"/>
              </p:ext>
            </p:extLst>
          </p:nvPr>
        </p:nvGraphicFramePr>
        <p:xfrm>
          <a:off x="6095999" y="2352890"/>
          <a:ext cx="5592418" cy="949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209">
                  <a:extLst>
                    <a:ext uri="{9D8B030D-6E8A-4147-A177-3AD203B41FA5}">
                      <a16:colId xmlns:a16="http://schemas.microsoft.com/office/drawing/2014/main" val="1570894617"/>
                    </a:ext>
                  </a:extLst>
                </a:gridCol>
                <a:gridCol w="2796209">
                  <a:extLst>
                    <a:ext uri="{9D8B030D-6E8A-4147-A177-3AD203B41FA5}">
                      <a16:colId xmlns:a16="http://schemas.microsoft.com/office/drawing/2014/main" val="769732071"/>
                    </a:ext>
                  </a:extLst>
                </a:gridCol>
              </a:tblGrid>
              <a:tr h="6377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MSE on the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Training Set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MSE on the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Test Set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740"/>
                  </a:ext>
                </a:extLst>
              </a:tr>
              <a:tr h="3116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0.172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09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C11004-CA99-41D4-8BE2-1D3B4FF272E6}"/>
              </a:ext>
            </a:extLst>
          </p:cNvPr>
          <p:cNvSpPr txBox="1"/>
          <p:nvPr/>
        </p:nvSpPr>
        <p:spPr>
          <a:xfrm>
            <a:off x="503583" y="3592460"/>
            <a:ext cx="48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Our model performed well on the training set but lacked quality in predicting the test set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28E15-2AAD-40B8-94C6-D4B243ABF3CE}"/>
              </a:ext>
            </a:extLst>
          </p:cNvPr>
          <p:cNvSpPr txBox="1"/>
          <p:nvPr/>
        </p:nvSpPr>
        <p:spPr>
          <a:xfrm>
            <a:off x="6095998" y="3592459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MSE was low on both training and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MSE decreases on the test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Our predictions are more stable</a:t>
            </a:r>
          </a:p>
        </p:txBody>
      </p:sp>
    </p:spTree>
    <p:extLst>
      <p:ext uri="{BB962C8B-B14F-4D97-AF65-F5344CB8AC3E}">
        <p14:creationId xmlns:p14="http://schemas.microsoft.com/office/powerpoint/2010/main" val="240947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1191548" y="2982724"/>
            <a:ext cx="9808904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Limitations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916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10EA-B7EB-4D65-B2E1-A57D5C51BBE1}"/>
              </a:ext>
            </a:extLst>
          </p:cNvPr>
          <p:cNvSpPr txBox="1"/>
          <p:nvPr/>
        </p:nvSpPr>
        <p:spPr>
          <a:xfrm>
            <a:off x="1046922" y="553183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F5CBE-7964-469E-9043-3E834D000345}"/>
              </a:ext>
            </a:extLst>
          </p:cNvPr>
          <p:cNvSpPr txBox="1"/>
          <p:nvPr/>
        </p:nvSpPr>
        <p:spPr>
          <a:xfrm>
            <a:off x="1046922" y="1338469"/>
            <a:ext cx="10076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Lack of observations means a lack of variety in analysis and therefore lower confidence in predictions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 missing values from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is 30 years old, lifestyle choices, nutrition and the medical sector has changed since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Male dominant dataset – analysis might not be applicable to an average female patient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EBBC-CA13-4050-A6AD-20C5C9DBB86F}"/>
              </a:ext>
            </a:extLst>
          </p:cNvPr>
          <p:cNvSpPr txBox="1"/>
          <p:nvPr/>
        </p:nvSpPr>
        <p:spPr>
          <a:xfrm>
            <a:off x="1046922" y="2844225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865C6-8475-46B4-89BB-BEF15007883A}"/>
              </a:ext>
            </a:extLst>
          </p:cNvPr>
          <p:cNvSpPr txBox="1"/>
          <p:nvPr/>
        </p:nvSpPr>
        <p:spPr>
          <a:xfrm>
            <a:off x="1046922" y="3734427"/>
            <a:ext cx="808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more relevant features (variables) to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more observations and complete patient rows to the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Transform study into a longitudinal one to capture trends and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Collect more recent data for the analysis </a:t>
            </a:r>
          </a:p>
        </p:txBody>
      </p:sp>
    </p:spTree>
    <p:extLst>
      <p:ext uri="{BB962C8B-B14F-4D97-AF65-F5344CB8AC3E}">
        <p14:creationId xmlns:p14="http://schemas.microsoft.com/office/powerpoint/2010/main" val="26907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808080" y="2967335"/>
            <a:ext cx="65758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400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2236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2527A5-E15B-4759-ADF3-F55919EBAEEA}"/>
              </a:ext>
            </a:extLst>
          </p:cNvPr>
          <p:cNvSpPr txBox="1"/>
          <p:nvPr/>
        </p:nvSpPr>
        <p:spPr>
          <a:xfrm>
            <a:off x="1817028" y="1392047"/>
            <a:ext cx="1019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Misallocation of resources in the Canadian health sector. Not being able to cater to cardiac patients in need of urgent care.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ED95A-F67F-47B7-992F-18541A491840}"/>
              </a:ext>
            </a:extLst>
          </p:cNvPr>
          <p:cNvSpPr txBox="1"/>
          <p:nvPr/>
        </p:nvSpPr>
        <p:spPr>
          <a:xfrm>
            <a:off x="181078" y="1392047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Problem: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83411-DBEE-4CBE-A0D6-C8611BA13307}"/>
              </a:ext>
            </a:extLst>
          </p:cNvPr>
          <p:cNvSpPr txBox="1"/>
          <p:nvPr/>
        </p:nvSpPr>
        <p:spPr>
          <a:xfrm>
            <a:off x="1817027" y="2930780"/>
            <a:ext cx="1019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Identifying what health related factors are the strongest predictors of whether a patient is likely to have a heart attack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43A24-8E4D-4F81-AF9D-3744F490EF5C}"/>
              </a:ext>
            </a:extLst>
          </p:cNvPr>
          <p:cNvSpPr txBox="1"/>
          <p:nvPr/>
        </p:nvSpPr>
        <p:spPr>
          <a:xfrm>
            <a:off x="210057" y="2930780"/>
            <a:ext cx="80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Task: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CD890-5ABA-421E-9B48-3A970C3187AC}"/>
              </a:ext>
            </a:extLst>
          </p:cNvPr>
          <p:cNvSpPr txBox="1"/>
          <p:nvPr/>
        </p:nvSpPr>
        <p:spPr>
          <a:xfrm>
            <a:off x="1817028" y="2261441"/>
            <a:ext cx="101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Medical professionals in the health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15C49-837B-4E9E-8F23-1023EC5DBF1B}"/>
              </a:ext>
            </a:extLst>
          </p:cNvPr>
          <p:cNvSpPr txBox="1"/>
          <p:nvPr/>
        </p:nvSpPr>
        <p:spPr>
          <a:xfrm>
            <a:off x="181077" y="2261441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Client: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B7AF6-6F0B-4D31-A2DC-1B041DC77F5F}"/>
              </a:ext>
            </a:extLst>
          </p:cNvPr>
          <p:cNvSpPr txBox="1"/>
          <p:nvPr/>
        </p:nvSpPr>
        <p:spPr>
          <a:xfrm>
            <a:off x="1817026" y="3907895"/>
            <a:ext cx="101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UCI Machine Learning Repository/Heart Disease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7C5C3-8781-4E91-93CA-ABDDE940FA4E}"/>
              </a:ext>
            </a:extLst>
          </p:cNvPr>
          <p:cNvSpPr txBox="1"/>
          <p:nvPr/>
        </p:nvSpPr>
        <p:spPr>
          <a:xfrm>
            <a:off x="210057" y="3861728"/>
            <a:ext cx="133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07336-A613-41D3-8EF9-428A48A8666D}"/>
              </a:ext>
            </a:extLst>
          </p:cNvPr>
          <p:cNvSpPr txBox="1"/>
          <p:nvPr/>
        </p:nvSpPr>
        <p:spPr>
          <a:xfrm>
            <a:off x="208769" y="264224"/>
            <a:ext cx="40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5308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277486" y="2982724"/>
            <a:ext cx="7637027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Understanding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56602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409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>
                <a:latin typeface="Century Gothic" panose="020B0502020202020204" pitchFamily="34" charset="0"/>
              </a:rPr>
              <a:t>A look at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0E30A-68A2-4AC4-86FF-0E2D9FBFE5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78" y="3853147"/>
            <a:ext cx="5122427" cy="23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C5E00D-F524-4C0E-8A8D-0BF185FBF9F3}"/>
              </a:ext>
            </a:extLst>
          </p:cNvPr>
          <p:cNvSpPr txBox="1"/>
          <p:nvPr/>
        </p:nvSpPr>
        <p:spPr>
          <a:xfrm>
            <a:off x="328037" y="1498651"/>
            <a:ext cx="17187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Age of the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E6483-1340-4672-979C-434E978E3B60}"/>
              </a:ext>
            </a:extLst>
          </p:cNvPr>
          <p:cNvSpPr txBox="1"/>
          <p:nvPr/>
        </p:nvSpPr>
        <p:spPr>
          <a:xfrm>
            <a:off x="2319287" y="1498651"/>
            <a:ext cx="200888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Gender of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F13C3-6766-43CB-87F5-2D5C73B3CECC}"/>
              </a:ext>
            </a:extLst>
          </p:cNvPr>
          <p:cNvSpPr txBox="1"/>
          <p:nvPr/>
        </p:nvSpPr>
        <p:spPr>
          <a:xfrm>
            <a:off x="4600681" y="1509625"/>
            <a:ext cx="15249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Chest Pain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C9DB1-1515-44D9-8CD4-E9E0CDF8E7C9}"/>
              </a:ext>
            </a:extLst>
          </p:cNvPr>
          <p:cNvSpPr txBox="1"/>
          <p:nvPr/>
        </p:nvSpPr>
        <p:spPr>
          <a:xfrm>
            <a:off x="6398160" y="1522893"/>
            <a:ext cx="213949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Resting Blood Pressure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8CC5A-CDC2-4350-8905-5BEDD38EDCCF}"/>
              </a:ext>
            </a:extLst>
          </p:cNvPr>
          <p:cNvSpPr txBox="1"/>
          <p:nvPr/>
        </p:nvSpPr>
        <p:spPr>
          <a:xfrm>
            <a:off x="8810166" y="1509625"/>
            <a:ext cx="23300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Serum Cholesterol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B8C76-EE6C-49ED-B999-70E8FC7EBD87}"/>
              </a:ext>
            </a:extLst>
          </p:cNvPr>
          <p:cNvSpPr txBox="1"/>
          <p:nvPr/>
        </p:nvSpPr>
        <p:spPr>
          <a:xfrm>
            <a:off x="328037" y="2183092"/>
            <a:ext cx="188526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Fasting Blood Sugar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E92C-DB1A-4508-B417-08AD761F61A6}"/>
              </a:ext>
            </a:extLst>
          </p:cNvPr>
          <p:cNvSpPr txBox="1"/>
          <p:nvPr/>
        </p:nvSpPr>
        <p:spPr>
          <a:xfrm>
            <a:off x="2509617" y="2183092"/>
            <a:ext cx="199125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Resting </a:t>
            </a:r>
          </a:p>
          <a:p>
            <a:pPr algn="ctr"/>
            <a:r>
              <a:rPr lang="en-CA" sz="1600" dirty="0"/>
              <a:t>Electrocardiographic </a:t>
            </a:r>
          </a:p>
          <a:p>
            <a:pPr algn="ctr"/>
            <a:r>
              <a:rPr lang="en-CA" sz="1600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852B2-C044-4BCA-B22A-CD20A560D330}"/>
              </a:ext>
            </a:extLst>
          </p:cNvPr>
          <p:cNvSpPr txBox="1"/>
          <p:nvPr/>
        </p:nvSpPr>
        <p:spPr>
          <a:xfrm>
            <a:off x="4797187" y="2183092"/>
            <a:ext cx="13372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Maximum </a:t>
            </a:r>
          </a:p>
          <a:p>
            <a:pPr algn="ctr"/>
            <a:r>
              <a:rPr lang="en-CA" sz="1600" dirty="0"/>
              <a:t>Heartrate</a:t>
            </a:r>
          </a:p>
          <a:p>
            <a:pPr algn="ctr"/>
            <a:r>
              <a:rPr lang="en-CA" sz="1600" dirty="0"/>
              <a:t>Achieved </a:t>
            </a:r>
          </a:p>
          <a:p>
            <a:pPr algn="ctr"/>
            <a:r>
              <a:rPr lang="en-CA" sz="1600" dirty="0"/>
              <a:t>(under stress)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68A9D-E65D-4FAB-B39B-5C2926782FB7}"/>
              </a:ext>
            </a:extLst>
          </p:cNvPr>
          <p:cNvSpPr txBox="1"/>
          <p:nvPr/>
        </p:nvSpPr>
        <p:spPr>
          <a:xfrm>
            <a:off x="6430733" y="2183092"/>
            <a:ext cx="224510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Exercise Induced Angina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1ED70-1F2A-4F13-8910-BE700CAD1C82}"/>
              </a:ext>
            </a:extLst>
          </p:cNvPr>
          <p:cNvSpPr txBox="1"/>
          <p:nvPr/>
        </p:nvSpPr>
        <p:spPr>
          <a:xfrm>
            <a:off x="8972155" y="2183092"/>
            <a:ext cx="14077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600" dirty="0"/>
              <a:t>ST Depression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CAE58-F165-448E-9E69-F4F1C670CDA7}"/>
              </a:ext>
            </a:extLst>
          </p:cNvPr>
          <p:cNvSpPr txBox="1"/>
          <p:nvPr/>
        </p:nvSpPr>
        <p:spPr>
          <a:xfrm>
            <a:off x="421992" y="4137916"/>
            <a:ext cx="3593417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Greater or less than 50%</a:t>
            </a:r>
          </a:p>
          <a:p>
            <a:pPr algn="ctr"/>
            <a:r>
              <a:rPr lang="en-CA" sz="1600" b="1" dirty="0"/>
              <a:t>of major vessel blocked [0,1]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Greater than 50% means patient is more likely to suffer from a heart attack.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0A01F6-0262-49A4-BE27-6A8EFF0B4522}"/>
              </a:ext>
            </a:extLst>
          </p:cNvPr>
          <p:cNvSpPr txBox="1"/>
          <p:nvPr/>
        </p:nvSpPr>
        <p:spPr>
          <a:xfrm>
            <a:off x="208769" y="933276"/>
            <a:ext cx="40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entury Gothic" panose="020B0502020202020204" pitchFamily="34" charset="0"/>
              </a:rPr>
              <a:t>Independent Variables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72F578-D02B-4B83-902E-ECC43FA1AED2}"/>
              </a:ext>
            </a:extLst>
          </p:cNvPr>
          <p:cNvSpPr txBox="1"/>
          <p:nvPr/>
        </p:nvSpPr>
        <p:spPr>
          <a:xfrm>
            <a:off x="328037" y="3591974"/>
            <a:ext cx="40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entury Gothic" panose="020B0502020202020204" pitchFamily="34" charset="0"/>
              </a:rPr>
              <a:t>Target (Dependent) Variable</a:t>
            </a:r>
          </a:p>
        </p:txBody>
      </p:sp>
    </p:spTree>
    <p:extLst>
      <p:ext uri="{BB962C8B-B14F-4D97-AF65-F5344CB8AC3E}">
        <p14:creationId xmlns:p14="http://schemas.microsoft.com/office/powerpoint/2010/main" val="20353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745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Grouping the dataset by target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8558E-DDBD-4185-9170-C963F684A5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" y="1550022"/>
            <a:ext cx="10588487" cy="2398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7699B-4C2B-4934-9DF8-1064071224B3}"/>
              </a:ext>
            </a:extLst>
          </p:cNvPr>
          <p:cNvSpPr txBox="1"/>
          <p:nvPr/>
        </p:nvSpPr>
        <p:spPr>
          <a:xfrm>
            <a:off x="869825" y="4526577"/>
            <a:ext cx="1045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 the table above, we published the mean of every variable after grouping the dataset by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22671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B102-D9A0-4753-B03C-C5C459DAB104}"/>
              </a:ext>
            </a:extLst>
          </p:cNvPr>
          <p:cNvSpPr txBox="1"/>
          <p:nvPr/>
        </p:nvSpPr>
        <p:spPr>
          <a:xfrm>
            <a:off x="2733829" y="2982724"/>
            <a:ext cx="6724341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5200" dirty="0"/>
              <a:t>Data Wrangling Process</a:t>
            </a:r>
          </a:p>
        </p:txBody>
      </p:sp>
    </p:spTree>
    <p:extLst>
      <p:ext uri="{BB962C8B-B14F-4D97-AF65-F5344CB8AC3E}">
        <p14:creationId xmlns:p14="http://schemas.microsoft.com/office/powerpoint/2010/main" val="128918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CD4340-A723-4F8C-9080-C03A03406658}"/>
              </a:ext>
            </a:extLst>
          </p:cNvPr>
          <p:cNvSpPr txBox="1"/>
          <p:nvPr/>
        </p:nvSpPr>
        <p:spPr>
          <a:xfrm>
            <a:off x="208769" y="264224"/>
            <a:ext cx="29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Data Wrangling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3AFCA-E996-4856-B1AD-6173410E6C39}"/>
              </a:ext>
            </a:extLst>
          </p:cNvPr>
          <p:cNvSpPr txBox="1"/>
          <p:nvPr/>
        </p:nvSpPr>
        <p:spPr>
          <a:xfrm>
            <a:off x="208768" y="1062422"/>
            <a:ext cx="29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7BE4A-E3CE-4AB6-AF8D-8EB21A43C4C4}"/>
              </a:ext>
            </a:extLst>
          </p:cNvPr>
          <p:cNvSpPr txBox="1"/>
          <p:nvPr/>
        </p:nvSpPr>
        <p:spPr>
          <a:xfrm>
            <a:off x="208768" y="1683227"/>
            <a:ext cx="1163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4 processed datasets from Cleveland, Long Beach, Hungary and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is cross-sectional from 1988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15 explanatory variables with 916 observations in 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D5E46-6769-4213-9EFB-DD2773B49F01}"/>
              </a:ext>
            </a:extLst>
          </p:cNvPr>
          <p:cNvSpPr txBox="1"/>
          <p:nvPr/>
        </p:nvSpPr>
        <p:spPr>
          <a:xfrm>
            <a:off x="208768" y="2836515"/>
            <a:ext cx="45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Dealing with missing (NaN)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A743E-29EE-405B-ACFD-852E1E155461}"/>
              </a:ext>
            </a:extLst>
          </p:cNvPr>
          <p:cNvSpPr txBox="1"/>
          <p:nvPr/>
        </p:nvSpPr>
        <p:spPr>
          <a:xfrm>
            <a:off x="208768" y="3457320"/>
            <a:ext cx="1163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Missing values denoted by ‘-9’ or ‘?’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Did not delete rows with NaN values initially for 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Will need to delete rows for supervised learning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C1EA2-396E-471B-9E43-0EF25252380C}"/>
              </a:ext>
            </a:extLst>
          </p:cNvPr>
          <p:cNvSpPr txBox="1"/>
          <p:nvPr/>
        </p:nvSpPr>
        <p:spPr>
          <a:xfrm>
            <a:off x="208768" y="4564429"/>
            <a:ext cx="29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Dropping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6FCBB-1DE0-4F65-83FD-011B2D10EEE3}"/>
              </a:ext>
            </a:extLst>
          </p:cNvPr>
          <p:cNvSpPr txBox="1"/>
          <p:nvPr/>
        </p:nvSpPr>
        <p:spPr>
          <a:xfrm>
            <a:off x="208768" y="5185234"/>
            <a:ext cx="1163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Variables that had 50% or more of the data missing were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These variables do not add value to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now has 11 explanatory variables </a:t>
            </a:r>
          </a:p>
        </p:txBody>
      </p:sp>
    </p:spTree>
    <p:extLst>
      <p:ext uri="{BB962C8B-B14F-4D97-AF65-F5344CB8AC3E}">
        <p14:creationId xmlns:p14="http://schemas.microsoft.com/office/powerpoint/2010/main" val="314167380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175</TotalTime>
  <Words>1236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Century Schoolbook</vt:lpstr>
      <vt:lpstr>Corbel</vt:lpstr>
      <vt:lpstr>Times New Roman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Baccus</dc:creator>
  <cp:lastModifiedBy>Omar Baccus</cp:lastModifiedBy>
  <cp:revision>24</cp:revision>
  <dcterms:created xsi:type="dcterms:W3CDTF">2018-08-23T16:51:55Z</dcterms:created>
  <dcterms:modified xsi:type="dcterms:W3CDTF">2018-08-28T17:09:38Z</dcterms:modified>
</cp:coreProperties>
</file>