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8ec738a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8ec738a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8ec738aa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8ec738aa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a65751d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a65751d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8ec738aa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8ec738aa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8ec738a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8ec738a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8ec738aa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8ec738aa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8ec738aa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8ec738aa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8ec738aa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8ec738aa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8ec738a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8ec738a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8ec738aa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8ec738aa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8ec738aa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8ec738aa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8ec738aa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8ec738aa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8ec738aa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8ec738aa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8ec738aa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8ec738aa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ec738a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ec738a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8ec738aa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8ec738aa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8ec738a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8ec738a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ec738a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8ec738a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st.github.com/obada-jaras/72702434577fd9cc298043b862172b2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obada-jaras.github.io/NL-Variants-Fronten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obada-jaras.github.io/NL-Variants-Fronte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275" y="630225"/>
            <a:ext cx="8466000" cy="24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latin typeface="Calibri"/>
                <a:ea typeface="Calibri"/>
                <a:cs typeface="Calibri"/>
                <a:sym typeface="Calibri"/>
              </a:rPr>
              <a:t>PANL-SQL</a:t>
            </a:r>
            <a:r>
              <a:rPr b="0" lang="en" sz="4400">
                <a:solidFill>
                  <a:schemeClr val="dk2"/>
                </a:solidFill>
                <a:latin typeface="Calibri"/>
                <a:ea typeface="Calibri"/>
                <a:cs typeface="Calibri"/>
                <a:sym typeface="Calibri"/>
              </a:rPr>
              <a:t>: </a:t>
            </a:r>
            <a:r>
              <a:rPr lang="en" sz="4400">
                <a:latin typeface="Calibri"/>
                <a:ea typeface="Calibri"/>
                <a:cs typeface="Calibri"/>
                <a:sym typeface="Calibri"/>
              </a:rPr>
              <a:t>P</a:t>
            </a:r>
            <a:r>
              <a:rPr b="0" lang="en" sz="4400">
                <a:solidFill>
                  <a:schemeClr val="dk2"/>
                </a:solidFill>
                <a:latin typeface="Calibri"/>
                <a:ea typeface="Calibri"/>
                <a:cs typeface="Calibri"/>
                <a:sym typeface="Calibri"/>
              </a:rPr>
              <a:t>alestinian </a:t>
            </a:r>
            <a:r>
              <a:rPr lang="en" sz="4400">
                <a:latin typeface="Calibri"/>
                <a:ea typeface="Calibri"/>
                <a:cs typeface="Calibri"/>
                <a:sym typeface="Calibri"/>
              </a:rPr>
              <a:t>A</a:t>
            </a:r>
            <a:r>
              <a:rPr b="0" lang="en" sz="4400">
                <a:solidFill>
                  <a:schemeClr val="dk2"/>
                </a:solidFill>
                <a:latin typeface="Calibri"/>
                <a:ea typeface="Calibri"/>
                <a:cs typeface="Calibri"/>
                <a:sym typeface="Calibri"/>
              </a:rPr>
              <a:t>rabic </a:t>
            </a:r>
            <a:r>
              <a:rPr lang="en" sz="4400">
                <a:latin typeface="Calibri"/>
                <a:ea typeface="Calibri"/>
                <a:cs typeface="Calibri"/>
                <a:sym typeface="Calibri"/>
              </a:rPr>
              <a:t>N</a:t>
            </a:r>
            <a:r>
              <a:rPr b="0" lang="en" sz="4400">
                <a:solidFill>
                  <a:schemeClr val="dk2"/>
                </a:solidFill>
                <a:latin typeface="Calibri"/>
                <a:ea typeface="Calibri"/>
                <a:cs typeface="Calibri"/>
                <a:sym typeface="Calibri"/>
              </a:rPr>
              <a:t>atural </a:t>
            </a:r>
            <a:r>
              <a:rPr lang="en" sz="4400">
                <a:latin typeface="Calibri"/>
                <a:ea typeface="Calibri"/>
                <a:cs typeface="Calibri"/>
                <a:sym typeface="Calibri"/>
              </a:rPr>
              <a:t>L</a:t>
            </a:r>
            <a:r>
              <a:rPr b="0" lang="en" sz="4400">
                <a:solidFill>
                  <a:schemeClr val="dk2"/>
                </a:solidFill>
                <a:latin typeface="Calibri"/>
                <a:ea typeface="Calibri"/>
                <a:cs typeface="Calibri"/>
                <a:sym typeface="Calibri"/>
              </a:rPr>
              <a:t>anguage to </a:t>
            </a:r>
            <a:r>
              <a:rPr lang="en" sz="4400">
                <a:latin typeface="Calibri"/>
                <a:ea typeface="Calibri"/>
                <a:cs typeface="Calibri"/>
                <a:sym typeface="Calibri"/>
              </a:rPr>
              <a:t>SQL</a:t>
            </a:r>
            <a:r>
              <a:rPr b="0" lang="en" sz="4400">
                <a:solidFill>
                  <a:schemeClr val="dk2"/>
                </a:solidFill>
                <a:latin typeface="Calibri"/>
                <a:ea typeface="Calibri"/>
                <a:cs typeface="Calibri"/>
                <a:sym typeface="Calibri"/>
              </a:rPr>
              <a:t> Translation</a:t>
            </a:r>
            <a:endParaRPr/>
          </a:p>
        </p:txBody>
      </p:sp>
      <p:sp>
        <p:nvSpPr>
          <p:cNvPr id="73" name="Google Shape;73;p13"/>
          <p:cNvSpPr txBox="1"/>
          <p:nvPr>
            <p:ph idx="1" type="subTitle"/>
          </p:nvPr>
        </p:nvSpPr>
        <p:spPr>
          <a:xfrm>
            <a:off x="2525825" y="4293575"/>
            <a:ext cx="6177300" cy="4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Emphasizing Palestinian Dialect and University Database Context</a:t>
            </a:r>
            <a:endParaRPr sz="1600"/>
          </a:p>
        </p:txBody>
      </p:sp>
      <p:sp>
        <p:nvSpPr>
          <p:cNvPr id="74" name="Google Shape;74;p13"/>
          <p:cNvSpPr txBox="1"/>
          <p:nvPr/>
        </p:nvSpPr>
        <p:spPr>
          <a:xfrm>
            <a:off x="5128200" y="4804800"/>
            <a:ext cx="3574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u="sng">
                <a:solidFill>
                  <a:schemeClr val="dk2"/>
                </a:solidFill>
                <a:hlinkClick r:id="rId3">
                  <a:extLst>
                    <a:ext uri="{A12FA001-AC4F-418D-AE19-62706E023703}">
                      <ahyp:hlinkClr val="tx"/>
                    </a:ext>
                  </a:extLst>
                </a:hlinkClick>
              </a:rPr>
              <a:t>The datasets, model, and fine-tuning codes for PANL-SQL (github.com)</a:t>
            </a:r>
            <a:endParaRPr sz="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1364850" y="1974750"/>
            <a:ext cx="6414300" cy="11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96666"/>
                </a:solidFill>
              </a:rPr>
              <a:t>Specific </a:t>
            </a:r>
            <a:r>
              <a:rPr lang="en">
                <a:solidFill>
                  <a:srgbClr val="F96666"/>
                </a:solidFill>
              </a:rPr>
              <a:t>Fine-Tuning</a:t>
            </a:r>
            <a:endParaRPr>
              <a:solidFill>
                <a:srgbClr val="F96666"/>
              </a:solidFill>
            </a:endParaRPr>
          </a:p>
          <a:p>
            <a:pPr indent="0" lvl="0" marL="0" rtl="0" algn="ctr">
              <a:spcBef>
                <a:spcPts val="0"/>
              </a:spcBef>
              <a:spcAft>
                <a:spcPts val="0"/>
              </a:spcAft>
              <a:buNone/>
            </a:pPr>
            <a:r>
              <a:rPr lang="en" sz="1700">
                <a:solidFill>
                  <a:srgbClr val="999999"/>
                </a:solidFill>
              </a:rPr>
              <a:t>On our specific dataset (Palestinian NL variants - SQL).</a:t>
            </a:r>
            <a:endParaRPr>
              <a:solidFill>
                <a:srgbClr val="F9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3"/>
          <p:cNvSpPr txBox="1"/>
          <p:nvPr>
            <p:ph idx="4294967295" type="ctrTitle"/>
          </p:nvPr>
        </p:nvSpPr>
        <p:spPr>
          <a:xfrm>
            <a:off x="1025650" y="1370075"/>
            <a:ext cx="7092600" cy="24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rgbClr val="F96666"/>
                </a:solidFill>
                <a:latin typeface="Calibri"/>
                <a:ea typeface="Calibri"/>
                <a:cs typeface="Calibri"/>
                <a:sym typeface="Calibri"/>
              </a:rPr>
              <a:t>Results</a:t>
            </a:r>
            <a:endParaRPr sz="9000">
              <a:solidFill>
                <a:srgbClr val="F9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1111050" y="1196700"/>
            <a:ext cx="6921900" cy="275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0"/>
              </a:spcAft>
              <a:buNone/>
            </a:pPr>
            <a:r>
              <a:rPr lang="en" sz="2500">
                <a:solidFill>
                  <a:srgbClr val="F96666"/>
                </a:solidFill>
                <a:latin typeface="Calibri"/>
                <a:ea typeface="Calibri"/>
                <a:cs typeface="Calibri"/>
                <a:sym typeface="Calibri"/>
              </a:rPr>
              <a:t>Total Evaluated Examples: </a:t>
            </a:r>
            <a:r>
              <a:rPr b="1" lang="en" sz="2500">
                <a:solidFill>
                  <a:srgbClr val="F96666"/>
                </a:solidFill>
                <a:latin typeface="Calibri"/>
                <a:ea typeface="Calibri"/>
                <a:cs typeface="Calibri"/>
                <a:sym typeface="Calibri"/>
              </a:rPr>
              <a:t>427</a:t>
            </a:r>
            <a:endParaRPr b="1" sz="2500">
              <a:solidFill>
                <a:srgbClr val="F96666"/>
              </a:solidFill>
              <a:latin typeface="Calibri"/>
              <a:ea typeface="Calibri"/>
              <a:cs typeface="Calibri"/>
              <a:sym typeface="Calibri"/>
            </a:endParaRPr>
          </a:p>
          <a:p>
            <a:pPr indent="0" lvl="0" marL="0" rtl="0" algn="just">
              <a:lnSpc>
                <a:spcPct val="115000"/>
              </a:lnSpc>
              <a:spcBef>
                <a:spcPts val="800"/>
              </a:spcBef>
              <a:spcAft>
                <a:spcPts val="0"/>
              </a:spcAft>
              <a:buNone/>
            </a:pPr>
            <a:r>
              <a:t/>
            </a:r>
            <a:endParaRPr b="1" sz="2500">
              <a:solidFill>
                <a:srgbClr val="F96666"/>
              </a:solidFill>
              <a:latin typeface="Calibri"/>
              <a:ea typeface="Calibri"/>
              <a:cs typeface="Calibri"/>
              <a:sym typeface="Calibri"/>
            </a:endParaRPr>
          </a:p>
          <a:p>
            <a:pPr indent="0" lvl="0" marL="0" rtl="0" algn="just">
              <a:lnSpc>
                <a:spcPct val="115000"/>
              </a:lnSpc>
              <a:spcBef>
                <a:spcPts val="800"/>
              </a:spcBef>
              <a:spcAft>
                <a:spcPts val="0"/>
              </a:spcAft>
              <a:buNone/>
            </a:pPr>
            <a:r>
              <a:rPr lang="en" sz="2500">
                <a:solidFill>
                  <a:srgbClr val="999999"/>
                </a:solidFill>
                <a:latin typeface="Calibri"/>
                <a:ea typeface="Calibri"/>
                <a:cs typeface="Calibri"/>
                <a:sym typeface="Calibri"/>
              </a:rPr>
              <a:t>Execution Success Rate (Valid SQL): </a:t>
            </a:r>
            <a:r>
              <a:rPr b="1" lang="en" sz="2500">
                <a:solidFill>
                  <a:srgbClr val="999999"/>
                </a:solidFill>
                <a:latin typeface="Calibri"/>
                <a:ea typeface="Calibri"/>
                <a:cs typeface="Calibri"/>
                <a:sym typeface="Calibri"/>
              </a:rPr>
              <a:t>0.94</a:t>
            </a:r>
            <a:endParaRPr b="1" sz="2500">
              <a:solidFill>
                <a:srgbClr val="F96666"/>
              </a:solidFill>
              <a:latin typeface="Calibri"/>
              <a:ea typeface="Calibri"/>
              <a:cs typeface="Calibri"/>
              <a:sym typeface="Calibri"/>
            </a:endParaRPr>
          </a:p>
          <a:p>
            <a:pPr indent="0" lvl="0" marL="0" rtl="0" algn="just">
              <a:lnSpc>
                <a:spcPct val="115000"/>
              </a:lnSpc>
              <a:spcBef>
                <a:spcPts val="800"/>
              </a:spcBef>
              <a:spcAft>
                <a:spcPts val="0"/>
              </a:spcAft>
              <a:buNone/>
            </a:pPr>
            <a:r>
              <a:rPr lang="en" sz="2500">
                <a:solidFill>
                  <a:srgbClr val="999999"/>
                </a:solidFill>
                <a:latin typeface="Calibri"/>
                <a:ea typeface="Calibri"/>
                <a:cs typeface="Calibri"/>
                <a:sym typeface="Calibri"/>
              </a:rPr>
              <a:t>Accuracy: </a:t>
            </a:r>
            <a:r>
              <a:rPr b="1" lang="en" sz="2500">
                <a:solidFill>
                  <a:srgbClr val="999999"/>
                </a:solidFill>
                <a:latin typeface="Calibri"/>
                <a:ea typeface="Calibri"/>
                <a:cs typeface="Calibri"/>
                <a:sym typeface="Calibri"/>
              </a:rPr>
              <a:t>0.92</a:t>
            </a:r>
            <a:endParaRPr b="1" sz="2500">
              <a:solidFill>
                <a:srgbClr val="999999"/>
              </a:solidFill>
              <a:latin typeface="Calibri"/>
              <a:ea typeface="Calibri"/>
              <a:cs typeface="Calibri"/>
              <a:sym typeface="Calibri"/>
            </a:endParaRPr>
          </a:p>
          <a:p>
            <a:pPr indent="0" lvl="0" marL="0" rtl="0" algn="just">
              <a:lnSpc>
                <a:spcPct val="115000"/>
              </a:lnSpc>
              <a:spcBef>
                <a:spcPts val="800"/>
              </a:spcBef>
              <a:spcAft>
                <a:spcPts val="0"/>
              </a:spcAft>
              <a:buNone/>
            </a:pPr>
            <a:r>
              <a:rPr lang="en" sz="2500" u="sng">
                <a:solidFill>
                  <a:srgbClr val="999999"/>
                </a:solidFill>
                <a:latin typeface="Calibri"/>
                <a:ea typeface="Calibri"/>
                <a:cs typeface="Calibri"/>
                <a:sym typeface="Calibri"/>
              </a:rPr>
              <a:t>Average SQL Generation Time: </a:t>
            </a:r>
            <a:r>
              <a:rPr b="1" lang="en" sz="2500" u="sng">
                <a:solidFill>
                  <a:srgbClr val="999999"/>
                </a:solidFill>
                <a:latin typeface="Calibri"/>
                <a:ea typeface="Calibri"/>
                <a:cs typeface="Calibri"/>
                <a:sym typeface="Calibri"/>
              </a:rPr>
              <a:t>4.69 seconds</a:t>
            </a:r>
            <a:endParaRPr b="1" sz="2500" u="sng">
              <a:solidFill>
                <a:srgbClr val="9999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52125" y="45925"/>
            <a:ext cx="9448251" cy="5051650"/>
          </a:xfrm>
          <a:prstGeom prst="rect">
            <a:avLst/>
          </a:prstGeom>
          <a:noFill/>
          <a:ln>
            <a:noFill/>
          </a:ln>
        </p:spPr>
      </p:pic>
      <p:sp>
        <p:nvSpPr>
          <p:cNvPr id="148" name="Google Shape;148;p25"/>
          <p:cNvSpPr txBox="1"/>
          <p:nvPr/>
        </p:nvSpPr>
        <p:spPr>
          <a:xfrm>
            <a:off x="1701600" y="297050"/>
            <a:ext cx="57408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Handling Unknown Values</a:t>
            </a:r>
            <a:endParaRPr b="1" sz="3000">
              <a:solidFill>
                <a:schemeClr val="lt2"/>
              </a:solidFill>
              <a:latin typeface="Raleway"/>
              <a:ea typeface="Raleway"/>
              <a:cs typeface="Raleway"/>
              <a:sym typeface="Raleway"/>
            </a:endParaRPr>
          </a:p>
        </p:txBody>
      </p:sp>
      <p:pic>
        <p:nvPicPr>
          <p:cNvPr id="149" name="Google Shape;149;p25"/>
          <p:cNvPicPr preferRelativeResize="0"/>
          <p:nvPr/>
        </p:nvPicPr>
        <p:blipFill>
          <a:blip r:embed="rId4">
            <a:alphaModFix/>
          </a:blip>
          <a:stretch>
            <a:fillRect/>
          </a:stretch>
        </p:blipFill>
        <p:spPr>
          <a:xfrm>
            <a:off x="704175" y="1095700"/>
            <a:ext cx="7735649" cy="2890850"/>
          </a:xfrm>
          <a:prstGeom prst="rect">
            <a:avLst/>
          </a:prstGeom>
          <a:noFill/>
          <a:ln>
            <a:noFill/>
          </a:ln>
        </p:spPr>
      </p:pic>
      <p:sp>
        <p:nvSpPr>
          <p:cNvPr id="150" name="Google Shape;150;p25"/>
          <p:cNvSpPr txBox="1"/>
          <p:nvPr/>
        </p:nvSpPr>
        <p:spPr>
          <a:xfrm>
            <a:off x="603450" y="40226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2"/>
                </a:solidFill>
                <a:latin typeface="Calibri"/>
                <a:ea typeface="Calibri"/>
                <a:cs typeface="Calibri"/>
                <a:sym typeface="Calibri"/>
              </a:rPr>
              <a:t>Figure 2: </a:t>
            </a:r>
            <a:r>
              <a:rPr lang="en" sz="1100">
                <a:solidFill>
                  <a:schemeClr val="dk2"/>
                </a:solidFill>
                <a:latin typeface="Calibri"/>
                <a:ea typeface="Calibri"/>
                <a:cs typeface="Calibri"/>
                <a:sym typeface="Calibri"/>
              </a:rPr>
              <a:t>Examples of the model's struggle with unknown values it was not trained on.</a:t>
            </a:r>
            <a:endParaRPr sz="11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152125" y="45925"/>
            <a:ext cx="9448251" cy="5051650"/>
          </a:xfrm>
          <a:prstGeom prst="rect">
            <a:avLst/>
          </a:prstGeom>
          <a:noFill/>
          <a:ln>
            <a:noFill/>
          </a:ln>
        </p:spPr>
      </p:pic>
      <p:sp>
        <p:nvSpPr>
          <p:cNvPr id="156" name="Google Shape;156;p26"/>
          <p:cNvSpPr txBox="1"/>
          <p:nvPr/>
        </p:nvSpPr>
        <p:spPr>
          <a:xfrm>
            <a:off x="1701600" y="297050"/>
            <a:ext cx="57408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Value Variations</a:t>
            </a:r>
            <a:endParaRPr b="1" sz="3000">
              <a:solidFill>
                <a:schemeClr val="lt2"/>
              </a:solidFill>
              <a:latin typeface="Raleway"/>
              <a:ea typeface="Raleway"/>
              <a:cs typeface="Raleway"/>
              <a:sym typeface="Raleway"/>
            </a:endParaRPr>
          </a:p>
        </p:txBody>
      </p:sp>
      <p:sp>
        <p:nvSpPr>
          <p:cNvPr id="157" name="Google Shape;157;p26"/>
          <p:cNvSpPr txBox="1"/>
          <p:nvPr/>
        </p:nvSpPr>
        <p:spPr>
          <a:xfrm>
            <a:off x="603450" y="40226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2"/>
                </a:solidFill>
                <a:latin typeface="Calibri"/>
                <a:ea typeface="Calibri"/>
                <a:cs typeface="Calibri"/>
                <a:sym typeface="Calibri"/>
              </a:rPr>
              <a:t>Figure 3: Examples of the model's ability to manage variations in values.</a:t>
            </a:r>
            <a:endParaRPr sz="1100">
              <a:solidFill>
                <a:schemeClr val="dk2"/>
              </a:solidFill>
              <a:latin typeface="Calibri"/>
              <a:ea typeface="Calibri"/>
              <a:cs typeface="Calibri"/>
              <a:sym typeface="Calibri"/>
            </a:endParaRPr>
          </a:p>
        </p:txBody>
      </p:sp>
      <p:pic>
        <p:nvPicPr>
          <p:cNvPr id="158" name="Google Shape;158;p26"/>
          <p:cNvPicPr preferRelativeResize="0"/>
          <p:nvPr/>
        </p:nvPicPr>
        <p:blipFill>
          <a:blip r:embed="rId4">
            <a:alphaModFix/>
          </a:blip>
          <a:stretch>
            <a:fillRect/>
          </a:stretch>
        </p:blipFill>
        <p:spPr>
          <a:xfrm>
            <a:off x="1154310" y="1140550"/>
            <a:ext cx="6835381" cy="286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152125" y="45925"/>
            <a:ext cx="9448251" cy="5051650"/>
          </a:xfrm>
          <a:prstGeom prst="rect">
            <a:avLst/>
          </a:prstGeom>
          <a:noFill/>
          <a:ln>
            <a:noFill/>
          </a:ln>
        </p:spPr>
      </p:pic>
      <p:sp>
        <p:nvSpPr>
          <p:cNvPr id="164" name="Google Shape;164;p27"/>
          <p:cNvSpPr txBox="1"/>
          <p:nvPr/>
        </p:nvSpPr>
        <p:spPr>
          <a:xfrm>
            <a:off x="1701600" y="297050"/>
            <a:ext cx="57408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Simple Queries</a:t>
            </a:r>
            <a:endParaRPr b="1" sz="3000">
              <a:solidFill>
                <a:schemeClr val="lt2"/>
              </a:solidFill>
              <a:latin typeface="Raleway"/>
              <a:ea typeface="Raleway"/>
              <a:cs typeface="Raleway"/>
              <a:sym typeface="Raleway"/>
            </a:endParaRPr>
          </a:p>
        </p:txBody>
      </p:sp>
      <p:sp>
        <p:nvSpPr>
          <p:cNvPr id="165" name="Google Shape;165;p27"/>
          <p:cNvSpPr txBox="1"/>
          <p:nvPr/>
        </p:nvSpPr>
        <p:spPr>
          <a:xfrm>
            <a:off x="603450" y="40226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2"/>
                </a:solidFill>
                <a:latin typeface="Calibri"/>
                <a:ea typeface="Calibri"/>
                <a:cs typeface="Calibri"/>
                <a:sym typeface="Calibri"/>
              </a:rPr>
              <a:t>Figure 4</a:t>
            </a:r>
            <a:r>
              <a:rPr lang="en" sz="1100">
                <a:solidFill>
                  <a:schemeClr val="dk2"/>
                </a:solidFill>
                <a:latin typeface="Calibri"/>
                <a:ea typeface="Calibri"/>
                <a:cs typeface="Calibri"/>
                <a:sym typeface="Calibri"/>
              </a:rPr>
              <a:t>:</a:t>
            </a:r>
            <a:r>
              <a:rPr lang="en" sz="1100">
                <a:solidFill>
                  <a:schemeClr val="dk2"/>
                </a:solidFill>
                <a:latin typeface="Calibri"/>
                <a:ea typeface="Calibri"/>
                <a:cs typeface="Calibri"/>
                <a:sym typeface="Calibri"/>
              </a:rPr>
              <a:t> Examples of the model's excellent performance on very simple queries.</a:t>
            </a:r>
            <a:endParaRPr sz="1100">
              <a:solidFill>
                <a:schemeClr val="dk2"/>
              </a:solidFill>
              <a:latin typeface="Calibri"/>
              <a:ea typeface="Calibri"/>
              <a:cs typeface="Calibri"/>
              <a:sym typeface="Calibri"/>
            </a:endParaRPr>
          </a:p>
        </p:txBody>
      </p:sp>
      <p:pic>
        <p:nvPicPr>
          <p:cNvPr id="166" name="Google Shape;166;p27"/>
          <p:cNvPicPr preferRelativeResize="0"/>
          <p:nvPr/>
        </p:nvPicPr>
        <p:blipFill>
          <a:blip r:embed="rId4">
            <a:alphaModFix/>
          </a:blip>
          <a:stretch>
            <a:fillRect/>
          </a:stretch>
        </p:blipFill>
        <p:spPr>
          <a:xfrm>
            <a:off x="1321086" y="1095700"/>
            <a:ext cx="6501829" cy="289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152125" y="45925"/>
            <a:ext cx="9448251" cy="5051650"/>
          </a:xfrm>
          <a:prstGeom prst="rect">
            <a:avLst/>
          </a:prstGeom>
          <a:noFill/>
          <a:ln>
            <a:noFill/>
          </a:ln>
        </p:spPr>
      </p:pic>
      <p:sp>
        <p:nvSpPr>
          <p:cNvPr id="172" name="Google Shape;172;p28"/>
          <p:cNvSpPr txBox="1"/>
          <p:nvPr/>
        </p:nvSpPr>
        <p:spPr>
          <a:xfrm>
            <a:off x="1701600" y="297050"/>
            <a:ext cx="57408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Simple Queries with JOINs</a:t>
            </a:r>
            <a:endParaRPr b="1" sz="3000">
              <a:solidFill>
                <a:schemeClr val="lt2"/>
              </a:solidFill>
              <a:latin typeface="Raleway"/>
              <a:ea typeface="Raleway"/>
              <a:cs typeface="Raleway"/>
              <a:sym typeface="Raleway"/>
            </a:endParaRPr>
          </a:p>
        </p:txBody>
      </p:sp>
      <p:sp>
        <p:nvSpPr>
          <p:cNvPr id="173" name="Google Shape;173;p28"/>
          <p:cNvSpPr txBox="1"/>
          <p:nvPr/>
        </p:nvSpPr>
        <p:spPr>
          <a:xfrm>
            <a:off x="603450" y="40226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2"/>
                </a:solidFill>
                <a:latin typeface="Calibri"/>
                <a:ea typeface="Calibri"/>
                <a:cs typeface="Calibri"/>
                <a:sym typeface="Calibri"/>
              </a:rPr>
              <a:t>Figure 5: Examples of the model's performance on simple queries involving JOIN operations.</a:t>
            </a:r>
            <a:endParaRPr sz="1100">
              <a:solidFill>
                <a:schemeClr val="dk2"/>
              </a:solidFill>
              <a:latin typeface="Calibri"/>
              <a:ea typeface="Calibri"/>
              <a:cs typeface="Calibri"/>
              <a:sym typeface="Calibri"/>
            </a:endParaRPr>
          </a:p>
        </p:txBody>
      </p:sp>
      <p:pic>
        <p:nvPicPr>
          <p:cNvPr id="174" name="Google Shape;174;p28"/>
          <p:cNvPicPr preferRelativeResize="0"/>
          <p:nvPr/>
        </p:nvPicPr>
        <p:blipFill>
          <a:blip r:embed="rId4">
            <a:alphaModFix/>
          </a:blip>
          <a:stretch>
            <a:fillRect/>
          </a:stretch>
        </p:blipFill>
        <p:spPr>
          <a:xfrm>
            <a:off x="1384541" y="1095700"/>
            <a:ext cx="6374916" cy="28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152125" y="45925"/>
            <a:ext cx="9448251" cy="5051650"/>
          </a:xfrm>
          <a:prstGeom prst="rect">
            <a:avLst/>
          </a:prstGeom>
          <a:noFill/>
          <a:ln>
            <a:noFill/>
          </a:ln>
        </p:spPr>
      </p:pic>
      <p:sp>
        <p:nvSpPr>
          <p:cNvPr id="180" name="Google Shape;180;p29"/>
          <p:cNvSpPr txBox="1"/>
          <p:nvPr/>
        </p:nvSpPr>
        <p:spPr>
          <a:xfrm>
            <a:off x="1701600" y="297050"/>
            <a:ext cx="5740800" cy="7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Complex Queries</a:t>
            </a:r>
            <a:endParaRPr b="1" sz="3000">
              <a:solidFill>
                <a:schemeClr val="lt2"/>
              </a:solidFill>
              <a:latin typeface="Raleway"/>
              <a:ea typeface="Raleway"/>
              <a:cs typeface="Raleway"/>
              <a:sym typeface="Raleway"/>
            </a:endParaRPr>
          </a:p>
        </p:txBody>
      </p:sp>
      <p:sp>
        <p:nvSpPr>
          <p:cNvPr id="181" name="Google Shape;181;p29"/>
          <p:cNvSpPr txBox="1"/>
          <p:nvPr/>
        </p:nvSpPr>
        <p:spPr>
          <a:xfrm>
            <a:off x="603450" y="40226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dk2"/>
                </a:solidFill>
                <a:latin typeface="Calibri"/>
                <a:ea typeface="Calibri"/>
                <a:cs typeface="Calibri"/>
                <a:sym typeface="Calibri"/>
              </a:rPr>
              <a:t>Figure 6: Examples of the model's struggle with complex queries.</a:t>
            </a:r>
            <a:endParaRPr sz="1100">
              <a:solidFill>
                <a:schemeClr val="dk2"/>
              </a:solidFill>
              <a:latin typeface="Calibri"/>
              <a:ea typeface="Calibri"/>
              <a:cs typeface="Calibri"/>
              <a:sym typeface="Calibri"/>
            </a:endParaRPr>
          </a:p>
        </p:txBody>
      </p:sp>
      <p:pic>
        <p:nvPicPr>
          <p:cNvPr id="182" name="Google Shape;182;p29"/>
          <p:cNvPicPr preferRelativeResize="0"/>
          <p:nvPr/>
        </p:nvPicPr>
        <p:blipFill>
          <a:blip r:embed="rId4">
            <a:alphaModFix/>
          </a:blip>
          <a:stretch>
            <a:fillRect/>
          </a:stretch>
        </p:blipFill>
        <p:spPr>
          <a:xfrm>
            <a:off x="1461500" y="1109925"/>
            <a:ext cx="6221000" cy="2862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30"/>
          <p:cNvSpPr txBox="1"/>
          <p:nvPr>
            <p:ph idx="4294967295" type="ctrTitle"/>
          </p:nvPr>
        </p:nvSpPr>
        <p:spPr>
          <a:xfrm>
            <a:off x="30625" y="352100"/>
            <a:ext cx="9082800" cy="24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400">
                <a:solidFill>
                  <a:srgbClr val="F96666"/>
                </a:solidFill>
                <a:latin typeface="Calibri"/>
                <a:ea typeface="Calibri"/>
                <a:cs typeface="Calibri"/>
                <a:sym typeface="Calibri"/>
              </a:rPr>
              <a:t>System Integration</a:t>
            </a:r>
            <a:endParaRPr sz="8400">
              <a:solidFill>
                <a:srgbClr val="F96666"/>
              </a:solidFill>
            </a:endParaRPr>
          </a:p>
        </p:txBody>
      </p:sp>
      <p:sp>
        <p:nvSpPr>
          <p:cNvPr id="188" name="Google Shape;188;p30"/>
          <p:cNvSpPr txBox="1"/>
          <p:nvPr/>
        </p:nvSpPr>
        <p:spPr>
          <a:xfrm>
            <a:off x="387800" y="2388050"/>
            <a:ext cx="8368500" cy="14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0"/>
              </a:spcAft>
              <a:buNone/>
            </a:pPr>
            <a:r>
              <a:rPr lang="en" sz="2500">
                <a:solidFill>
                  <a:srgbClr val="999999"/>
                </a:solidFill>
                <a:latin typeface="Calibri"/>
                <a:ea typeface="Calibri"/>
                <a:cs typeface="Calibri"/>
                <a:sym typeface="Calibri"/>
              </a:rPr>
              <a:t>Our trained model was incorporated into an interactive web interface, featuring a simple input field and output for database responses.</a:t>
            </a:r>
            <a:endParaRPr sz="2500">
              <a:solidFill>
                <a:srgbClr val="999999"/>
              </a:solidFill>
              <a:latin typeface="Calibri"/>
              <a:ea typeface="Calibri"/>
              <a:cs typeface="Calibri"/>
              <a:sym typeface="Calibri"/>
            </a:endParaRPr>
          </a:p>
        </p:txBody>
      </p:sp>
      <p:sp>
        <p:nvSpPr>
          <p:cNvPr id="189" name="Google Shape;189;p30"/>
          <p:cNvSpPr txBox="1"/>
          <p:nvPr/>
        </p:nvSpPr>
        <p:spPr>
          <a:xfrm>
            <a:off x="419150" y="4554150"/>
            <a:ext cx="84576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Webpage:</a:t>
            </a:r>
            <a:r>
              <a:rPr lang="en" sz="1200">
                <a:solidFill>
                  <a:srgbClr val="22A39F"/>
                </a:solidFill>
                <a:latin typeface="Lato"/>
                <a:ea typeface="Lato"/>
                <a:cs typeface="Lato"/>
                <a:sym typeface="Lato"/>
              </a:rPr>
              <a:t> </a:t>
            </a:r>
            <a:r>
              <a:rPr lang="en" sz="1200" u="sng">
                <a:solidFill>
                  <a:srgbClr val="22A39F"/>
                </a:solidFill>
                <a:latin typeface="Lato"/>
                <a:ea typeface="Lato"/>
                <a:cs typeface="Lato"/>
                <a:sym typeface="Lato"/>
                <a:hlinkClick r:id="rId3">
                  <a:extLst>
                    <a:ext uri="{A12FA001-AC4F-418D-AE19-62706E023703}">
                      <ahyp:hlinkClr val="tx"/>
                    </a:ext>
                  </a:extLst>
                </a:hlinkClick>
              </a:rPr>
              <a:t>https://obada-jaras.github.io/PANL-SQL</a:t>
            </a:r>
            <a:endParaRPr sz="1200">
              <a:solidFill>
                <a:srgbClr val="22A39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txBox="1"/>
          <p:nvPr>
            <p:ph idx="4294967295" type="ctrTitle"/>
          </p:nvPr>
        </p:nvSpPr>
        <p:spPr>
          <a:xfrm>
            <a:off x="1025650" y="1370075"/>
            <a:ext cx="7092600" cy="2403300"/>
          </a:xfrm>
          <a:prstGeom prst="rect">
            <a:avLst/>
          </a:prstGeom>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lang="en" sz="8400">
                <a:solidFill>
                  <a:srgbClr val="F96666"/>
                </a:solidFill>
                <a:latin typeface="Calibri"/>
                <a:ea typeface="Calibri"/>
                <a:cs typeface="Calibri"/>
                <a:sym typeface="Calibri"/>
              </a:rPr>
              <a:t>Future Work</a:t>
            </a:r>
            <a:endParaRPr sz="9000">
              <a:solidFill>
                <a:srgbClr val="F966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96666"/>
                </a:solidFill>
              </a:rPr>
              <a:t>Objective</a:t>
            </a:r>
            <a:endParaRPr sz="2400">
              <a:solidFill>
                <a:srgbClr val="F96666"/>
              </a:solidFill>
            </a:endParaRPr>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Our aim was to develop a model capable of translating Arabic Natural Language (NL) queries into SQL, specifically focusing on the Palestinian dialect and a university database context.</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283100" y="413650"/>
            <a:ext cx="8622300" cy="887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rgbClr val="F96666"/>
                </a:solidFill>
              </a:rPr>
              <a:t>Future Work</a:t>
            </a:r>
            <a:endParaRPr sz="2500">
              <a:solidFill>
                <a:srgbClr val="999999"/>
              </a:solidFill>
            </a:endParaRPr>
          </a:p>
        </p:txBody>
      </p:sp>
      <p:sp>
        <p:nvSpPr>
          <p:cNvPr id="200" name="Google Shape;200;p32"/>
          <p:cNvSpPr txBox="1"/>
          <p:nvPr/>
        </p:nvSpPr>
        <p:spPr>
          <a:xfrm>
            <a:off x="311750" y="2257925"/>
            <a:ext cx="8565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Raleway"/>
                <a:ea typeface="Raleway"/>
                <a:cs typeface="Raleway"/>
                <a:sym typeface="Raleway"/>
              </a:rPr>
              <a:t>1.	More preprocessing and data cleaning.</a:t>
            </a:r>
            <a:endParaRPr b="1" sz="1500">
              <a:solidFill>
                <a:schemeClr val="lt1"/>
              </a:solidFill>
              <a:latin typeface="Raleway"/>
              <a:ea typeface="Raleway"/>
              <a:cs typeface="Raleway"/>
              <a:sym typeface="Raleway"/>
            </a:endParaRPr>
          </a:p>
          <a:p>
            <a:pPr indent="0" lvl="0" marL="0" rtl="0" algn="l">
              <a:spcBef>
                <a:spcPts val="0"/>
              </a:spcBef>
              <a:spcAft>
                <a:spcPts val="0"/>
              </a:spcAft>
              <a:buNone/>
            </a:pPr>
            <a:r>
              <a:rPr b="1" lang="en" sz="1500">
                <a:solidFill>
                  <a:schemeClr val="lt1"/>
                </a:solidFill>
                <a:latin typeface="Raleway"/>
                <a:ea typeface="Raleway"/>
                <a:cs typeface="Raleway"/>
                <a:sym typeface="Raleway"/>
              </a:rPr>
              <a:t>2.	</a:t>
            </a:r>
            <a:r>
              <a:rPr b="1" lang="en" sz="1500">
                <a:solidFill>
                  <a:schemeClr val="lt1"/>
                </a:solidFill>
                <a:latin typeface="Raleway"/>
                <a:ea typeface="Raleway"/>
                <a:cs typeface="Raleway"/>
                <a:sym typeface="Raleway"/>
              </a:rPr>
              <a:t>Try more translation approaches </a:t>
            </a:r>
            <a:r>
              <a:rPr b="1" lang="en" sz="1500">
                <a:solidFill>
                  <a:srgbClr val="22A39F"/>
                </a:solidFill>
                <a:latin typeface="Raleway"/>
                <a:ea typeface="Raleway"/>
                <a:cs typeface="Raleway"/>
                <a:sym typeface="Raleway"/>
              </a:rPr>
              <a:t>(e.g. Google Translate API)</a:t>
            </a:r>
            <a:r>
              <a:rPr b="1" lang="en" sz="1500">
                <a:solidFill>
                  <a:schemeClr val="lt1"/>
                </a:solidFill>
                <a:latin typeface="Raleway"/>
                <a:ea typeface="Raleway"/>
                <a:cs typeface="Raleway"/>
                <a:sym typeface="Raleway"/>
              </a:rPr>
              <a:t>.</a:t>
            </a:r>
            <a:endParaRPr b="1" sz="1500">
              <a:solidFill>
                <a:schemeClr val="lt1"/>
              </a:solidFill>
              <a:latin typeface="Raleway"/>
              <a:ea typeface="Raleway"/>
              <a:cs typeface="Raleway"/>
              <a:sym typeface="Raleway"/>
            </a:endParaRPr>
          </a:p>
          <a:p>
            <a:pPr indent="0" lvl="0" marL="0" rtl="0" algn="l">
              <a:spcBef>
                <a:spcPts val="0"/>
              </a:spcBef>
              <a:spcAft>
                <a:spcPts val="0"/>
              </a:spcAft>
              <a:buNone/>
            </a:pPr>
            <a:r>
              <a:rPr b="1" lang="en" sz="1500">
                <a:solidFill>
                  <a:schemeClr val="lt1"/>
                </a:solidFill>
                <a:latin typeface="Raleway"/>
                <a:ea typeface="Raleway"/>
                <a:cs typeface="Raleway"/>
                <a:sym typeface="Raleway"/>
              </a:rPr>
              <a:t>3.	Complex dataset utilization.</a:t>
            </a:r>
            <a:endParaRPr b="1" sz="1500">
              <a:solidFill>
                <a:schemeClr val="lt1"/>
              </a:solidFill>
              <a:latin typeface="Raleway"/>
              <a:ea typeface="Raleway"/>
              <a:cs typeface="Raleway"/>
              <a:sym typeface="Raleway"/>
            </a:endParaRPr>
          </a:p>
          <a:p>
            <a:pPr indent="0" lvl="0" marL="0" rtl="0" algn="l">
              <a:spcBef>
                <a:spcPts val="0"/>
              </a:spcBef>
              <a:spcAft>
                <a:spcPts val="0"/>
              </a:spcAft>
              <a:buNone/>
            </a:pPr>
            <a:r>
              <a:rPr b="1" lang="en" sz="1500">
                <a:solidFill>
                  <a:schemeClr val="lt1"/>
                </a:solidFill>
                <a:latin typeface="Raleway"/>
                <a:ea typeface="Raleway"/>
                <a:cs typeface="Raleway"/>
                <a:sym typeface="Raleway"/>
              </a:rPr>
              <a:t>4</a:t>
            </a:r>
            <a:r>
              <a:rPr b="1" lang="en" sz="1500">
                <a:solidFill>
                  <a:schemeClr val="lt1"/>
                </a:solidFill>
                <a:latin typeface="Raleway"/>
                <a:ea typeface="Raleway"/>
                <a:cs typeface="Raleway"/>
                <a:sym typeface="Raleway"/>
              </a:rPr>
              <a:t>.	Models experimentation &amp; Hyperparameter tuning.</a:t>
            </a:r>
            <a:endParaRPr b="1" sz="1500">
              <a:solidFill>
                <a:schemeClr val="lt1"/>
              </a:solidFill>
              <a:latin typeface="Raleway"/>
              <a:ea typeface="Raleway"/>
              <a:cs typeface="Raleway"/>
              <a:sym typeface="Raleway"/>
            </a:endParaRPr>
          </a:p>
        </p:txBody>
      </p:sp>
      <p:sp>
        <p:nvSpPr>
          <p:cNvPr id="201" name="Google Shape;201;p32"/>
          <p:cNvSpPr txBox="1"/>
          <p:nvPr/>
        </p:nvSpPr>
        <p:spPr>
          <a:xfrm>
            <a:off x="6589775" y="4798045"/>
            <a:ext cx="2391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A39F"/>
                </a:solidFill>
                <a:latin typeface="Lato"/>
                <a:ea typeface="Lato"/>
                <a:cs typeface="Lato"/>
                <a:sym typeface="Lato"/>
              </a:rPr>
              <a:t>Continued in the next slide…</a:t>
            </a:r>
            <a:endParaRPr>
              <a:solidFill>
                <a:srgbClr val="22A39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283100" y="413650"/>
            <a:ext cx="8622300" cy="887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rgbClr val="F96666"/>
                </a:solidFill>
              </a:rPr>
              <a:t>Future Work</a:t>
            </a:r>
            <a:endParaRPr sz="2500">
              <a:solidFill>
                <a:srgbClr val="999999"/>
              </a:solidFill>
            </a:endParaRPr>
          </a:p>
        </p:txBody>
      </p:sp>
      <p:sp>
        <p:nvSpPr>
          <p:cNvPr id="207" name="Google Shape;207;p33"/>
          <p:cNvSpPr txBox="1"/>
          <p:nvPr/>
        </p:nvSpPr>
        <p:spPr>
          <a:xfrm>
            <a:off x="311750" y="1194025"/>
            <a:ext cx="8565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Raleway"/>
                <a:ea typeface="Raleway"/>
                <a:cs typeface="Raleway"/>
                <a:sym typeface="Raleway"/>
              </a:rPr>
              <a:t>5.	Intermediate </a:t>
            </a:r>
            <a:r>
              <a:rPr b="1" lang="en" sz="1500">
                <a:solidFill>
                  <a:schemeClr val="lt1"/>
                </a:solidFill>
                <a:latin typeface="Raleway"/>
                <a:ea typeface="Raleway"/>
                <a:cs typeface="Raleway"/>
                <a:sym typeface="Raleway"/>
              </a:rPr>
              <a:t>representation.</a:t>
            </a:r>
            <a:endParaRPr b="1" sz="1500">
              <a:solidFill>
                <a:schemeClr val="lt1"/>
              </a:solidFill>
              <a:latin typeface="Raleway"/>
              <a:ea typeface="Raleway"/>
              <a:cs typeface="Raleway"/>
              <a:sym typeface="Raleway"/>
            </a:endParaRPr>
          </a:p>
        </p:txBody>
      </p:sp>
      <p:sp>
        <p:nvSpPr>
          <p:cNvPr id="208" name="Google Shape;208;p33"/>
          <p:cNvSpPr txBox="1"/>
          <p:nvPr/>
        </p:nvSpPr>
        <p:spPr>
          <a:xfrm rot="-130">
            <a:off x="603455" y="4306200"/>
            <a:ext cx="7937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FFFFFF"/>
                </a:solidFill>
                <a:latin typeface="Calibri"/>
                <a:ea typeface="Calibri"/>
                <a:cs typeface="Calibri"/>
                <a:sym typeface="Calibri"/>
              </a:rPr>
              <a:t>Figure 7: SemQL 2.0 Grammar[4]</a:t>
            </a:r>
            <a:endParaRPr sz="1100">
              <a:solidFill>
                <a:srgbClr val="FFFFFF"/>
              </a:solidFill>
              <a:latin typeface="Calibri"/>
              <a:ea typeface="Calibri"/>
              <a:cs typeface="Calibri"/>
              <a:sym typeface="Calibri"/>
            </a:endParaRPr>
          </a:p>
        </p:txBody>
      </p:sp>
      <p:sp>
        <p:nvSpPr>
          <p:cNvPr id="209" name="Google Shape;209;p33"/>
          <p:cNvSpPr txBox="1"/>
          <p:nvPr/>
        </p:nvSpPr>
        <p:spPr>
          <a:xfrm>
            <a:off x="6589775" y="4798045"/>
            <a:ext cx="2391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A39F"/>
                </a:solidFill>
                <a:latin typeface="Lato"/>
                <a:ea typeface="Lato"/>
                <a:cs typeface="Lato"/>
                <a:sym typeface="Lato"/>
              </a:rPr>
              <a:t>Continued in the next slide…</a:t>
            </a:r>
            <a:endParaRPr>
              <a:solidFill>
                <a:srgbClr val="22A39F"/>
              </a:solidFill>
              <a:latin typeface="Lato"/>
              <a:ea typeface="Lato"/>
              <a:cs typeface="Lato"/>
              <a:sym typeface="Lato"/>
            </a:endParaRPr>
          </a:p>
        </p:txBody>
      </p:sp>
      <p:pic>
        <p:nvPicPr>
          <p:cNvPr id="210" name="Google Shape;210;p33"/>
          <p:cNvPicPr preferRelativeResize="0"/>
          <p:nvPr/>
        </p:nvPicPr>
        <p:blipFill>
          <a:blip r:embed="rId3">
            <a:alphaModFix/>
          </a:blip>
          <a:stretch>
            <a:fillRect/>
          </a:stretch>
        </p:blipFill>
        <p:spPr>
          <a:xfrm>
            <a:off x="2781635" y="1592375"/>
            <a:ext cx="3580724" cy="2759250"/>
          </a:xfrm>
          <a:prstGeom prst="rect">
            <a:avLst/>
          </a:prstGeom>
          <a:noFill/>
          <a:ln>
            <a:noFill/>
          </a:ln>
        </p:spPr>
      </p:pic>
      <p:sp>
        <p:nvSpPr>
          <p:cNvPr id="211" name="Google Shape;211;p33"/>
          <p:cNvSpPr txBox="1"/>
          <p:nvPr/>
        </p:nvSpPr>
        <p:spPr>
          <a:xfrm>
            <a:off x="124950" y="4727496"/>
            <a:ext cx="62373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4.	 U. Brunner and K. Stockinger, “Valuenet: A natural language-to-sql system that learns from database information,” in 2021 IEEE 37th International Conference on Data Engineering (ICDE), pp. 2177–2182, IEEE, 2021.</a:t>
            </a:r>
            <a:endParaRPr sz="9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283100" y="413650"/>
            <a:ext cx="8622300" cy="887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rgbClr val="F96666"/>
                </a:solidFill>
              </a:rPr>
              <a:t>Future Work</a:t>
            </a:r>
            <a:endParaRPr sz="2500">
              <a:solidFill>
                <a:srgbClr val="999999"/>
              </a:solidFill>
            </a:endParaRPr>
          </a:p>
        </p:txBody>
      </p:sp>
      <p:sp>
        <p:nvSpPr>
          <p:cNvPr id="217" name="Google Shape;217;p34"/>
          <p:cNvSpPr txBox="1"/>
          <p:nvPr/>
        </p:nvSpPr>
        <p:spPr>
          <a:xfrm>
            <a:off x="289500" y="1476075"/>
            <a:ext cx="8565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Raleway"/>
                <a:ea typeface="Raleway"/>
                <a:cs typeface="Raleway"/>
                <a:sym typeface="Raleway"/>
              </a:rPr>
              <a:t>6.	Values management.</a:t>
            </a:r>
            <a:endParaRPr b="1" sz="1500">
              <a:solidFill>
                <a:schemeClr val="lt1"/>
              </a:solidFill>
              <a:latin typeface="Raleway"/>
              <a:ea typeface="Raleway"/>
              <a:cs typeface="Raleway"/>
              <a:sym typeface="Raleway"/>
            </a:endParaRPr>
          </a:p>
        </p:txBody>
      </p:sp>
      <p:sp>
        <p:nvSpPr>
          <p:cNvPr id="218" name="Google Shape;218;p34"/>
          <p:cNvSpPr txBox="1"/>
          <p:nvPr/>
        </p:nvSpPr>
        <p:spPr>
          <a:xfrm>
            <a:off x="6589775" y="4798045"/>
            <a:ext cx="2391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A39F"/>
                </a:solidFill>
                <a:latin typeface="Lato"/>
                <a:ea typeface="Lato"/>
                <a:cs typeface="Lato"/>
                <a:sym typeface="Lato"/>
              </a:rPr>
              <a:t>Continued in the next slide…</a:t>
            </a:r>
            <a:endParaRPr>
              <a:solidFill>
                <a:srgbClr val="22A39F"/>
              </a:solidFill>
              <a:latin typeface="Lato"/>
              <a:ea typeface="Lato"/>
              <a:cs typeface="Lato"/>
              <a:sym typeface="Lato"/>
            </a:endParaRPr>
          </a:p>
        </p:txBody>
      </p:sp>
      <p:sp>
        <p:nvSpPr>
          <p:cNvPr id="219" name="Google Shape;219;p34"/>
          <p:cNvSpPr/>
          <p:nvPr/>
        </p:nvSpPr>
        <p:spPr>
          <a:xfrm>
            <a:off x="1154550" y="1943075"/>
            <a:ext cx="6834900" cy="1201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r">
              <a:spcBef>
                <a:spcPts val="0"/>
              </a:spcBef>
              <a:spcAft>
                <a:spcPts val="0"/>
              </a:spcAft>
              <a:buNone/>
            </a:pPr>
            <a:r>
              <a:rPr lang="en">
                <a:solidFill>
                  <a:schemeClr val="dk2"/>
                </a:solidFill>
              </a:rPr>
              <a:t>من هو </a:t>
            </a:r>
            <a:r>
              <a:rPr lang="en">
                <a:solidFill>
                  <a:schemeClr val="dk2"/>
                </a:solidFill>
              </a:rPr>
              <a:t>عميد كلية [faculty-name]؟</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SELECT i.name_arabic FROM faculty f JOIN instructor i ON f.dean_id = i.id WHERE f.name_arabic = '[faculty-name]';</a:t>
            </a:r>
            <a:endParaRPr>
              <a:solidFill>
                <a:schemeClr val="dk2"/>
              </a:solidFill>
              <a:highlight>
                <a:srgbClr val="000000"/>
              </a:highlight>
            </a:endParaRPr>
          </a:p>
        </p:txBody>
      </p:sp>
      <p:sp>
        <p:nvSpPr>
          <p:cNvPr id="220" name="Google Shape;220;p34"/>
          <p:cNvSpPr txBox="1"/>
          <p:nvPr/>
        </p:nvSpPr>
        <p:spPr>
          <a:xfrm>
            <a:off x="289500" y="3465425"/>
            <a:ext cx="8565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aleway"/>
                <a:ea typeface="Raleway"/>
                <a:cs typeface="Raleway"/>
                <a:sym typeface="Raleway"/>
              </a:rPr>
              <a:t>Advantage of:</a:t>
            </a:r>
            <a:endParaRPr sz="1000">
              <a:solidFill>
                <a:schemeClr val="lt1"/>
              </a:solidFill>
              <a:latin typeface="Raleway"/>
              <a:ea typeface="Raleway"/>
              <a:cs typeface="Raleway"/>
              <a:sym typeface="Raleway"/>
            </a:endParaRPr>
          </a:p>
          <a:p>
            <a:pPr indent="-292100" lvl="0" marL="457200" rtl="0" algn="l">
              <a:spcBef>
                <a:spcPts val="0"/>
              </a:spcBef>
              <a:spcAft>
                <a:spcPts val="0"/>
              </a:spcAft>
              <a:buClr>
                <a:schemeClr val="lt1"/>
              </a:buClr>
              <a:buSzPts val="1000"/>
              <a:buFont typeface="Raleway"/>
              <a:buChar char="-"/>
            </a:pPr>
            <a:r>
              <a:rPr lang="en" sz="1000">
                <a:solidFill>
                  <a:srgbClr val="F96666"/>
                </a:solidFill>
                <a:latin typeface="Raleway"/>
                <a:ea typeface="Raleway"/>
                <a:cs typeface="Raleway"/>
                <a:sym typeface="Raleway"/>
              </a:rPr>
              <a:t>POS</a:t>
            </a:r>
            <a:r>
              <a:rPr lang="en" sz="1000">
                <a:solidFill>
                  <a:schemeClr val="lt1"/>
                </a:solidFill>
                <a:latin typeface="Raleway"/>
                <a:ea typeface="Raleway"/>
                <a:cs typeface="Raleway"/>
                <a:sym typeface="Raleway"/>
              </a:rPr>
              <a:t>, </a:t>
            </a:r>
            <a:r>
              <a:rPr lang="en" sz="1000">
                <a:solidFill>
                  <a:srgbClr val="F96666"/>
                </a:solidFill>
                <a:latin typeface="Raleway"/>
                <a:ea typeface="Raleway"/>
                <a:cs typeface="Raleway"/>
                <a:sym typeface="Raleway"/>
              </a:rPr>
              <a:t>NER</a:t>
            </a:r>
            <a:r>
              <a:rPr lang="en" sz="1000">
                <a:solidFill>
                  <a:schemeClr val="lt1"/>
                </a:solidFill>
                <a:latin typeface="Raleway"/>
                <a:ea typeface="Raleway"/>
                <a:cs typeface="Raleway"/>
                <a:sym typeface="Raleway"/>
              </a:rPr>
              <a:t>, and </a:t>
            </a:r>
            <a:r>
              <a:rPr lang="en" sz="1000">
                <a:solidFill>
                  <a:srgbClr val="F96666"/>
                </a:solidFill>
                <a:latin typeface="Raleway"/>
                <a:ea typeface="Raleway"/>
                <a:cs typeface="Raleway"/>
                <a:sym typeface="Raleway"/>
              </a:rPr>
              <a:t>WordNet </a:t>
            </a:r>
            <a:r>
              <a:rPr lang="en" sz="1000">
                <a:solidFill>
                  <a:schemeClr val="lt1"/>
                </a:solidFill>
                <a:latin typeface="Raleway"/>
                <a:ea typeface="Raleway"/>
                <a:cs typeface="Raleway"/>
                <a:sym typeface="Raleway"/>
              </a:rPr>
              <a:t>to extract labels.</a:t>
            </a:r>
            <a:endParaRPr sz="1000">
              <a:solidFill>
                <a:schemeClr val="lt1"/>
              </a:solidFill>
              <a:latin typeface="Raleway"/>
              <a:ea typeface="Raleway"/>
              <a:cs typeface="Raleway"/>
              <a:sym typeface="Raleway"/>
            </a:endParaRPr>
          </a:p>
          <a:p>
            <a:pPr indent="-292100" lvl="0" marL="457200" rtl="0" algn="l">
              <a:spcBef>
                <a:spcPts val="0"/>
              </a:spcBef>
              <a:spcAft>
                <a:spcPts val="0"/>
              </a:spcAft>
              <a:buClr>
                <a:schemeClr val="lt1"/>
              </a:buClr>
              <a:buSzPts val="1000"/>
              <a:buFont typeface="Raleway"/>
              <a:buChar char="-"/>
            </a:pPr>
            <a:r>
              <a:rPr lang="en" sz="1000">
                <a:solidFill>
                  <a:srgbClr val="F96666"/>
                </a:solidFill>
                <a:latin typeface="Raleway"/>
                <a:ea typeface="Raleway"/>
                <a:cs typeface="Raleway"/>
                <a:sym typeface="Raleway"/>
              </a:rPr>
              <a:t>Embeddings </a:t>
            </a:r>
            <a:r>
              <a:rPr lang="en" sz="1000">
                <a:solidFill>
                  <a:schemeClr val="lt1"/>
                </a:solidFill>
                <a:latin typeface="Raleway"/>
                <a:ea typeface="Raleway"/>
                <a:cs typeface="Raleway"/>
                <a:sym typeface="Raleway"/>
              </a:rPr>
              <a:t>to match with the best value (correct in the database).</a:t>
            </a:r>
            <a:endParaRPr sz="100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224" name="Shape 224"/>
        <p:cNvGrpSpPr/>
        <p:nvPr/>
      </p:nvGrpSpPr>
      <p:grpSpPr>
        <a:xfrm>
          <a:off x="0" y="0"/>
          <a:ext cx="0" cy="0"/>
          <a:chOff x="0" y="0"/>
          <a:chExt cx="0" cy="0"/>
        </a:xfrm>
      </p:grpSpPr>
      <p:pic>
        <p:nvPicPr>
          <p:cNvPr id="225" name="Google Shape;225;p3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226" name="Google Shape;226;p3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Conclusion</a:t>
            </a:r>
            <a:endParaRPr b="1" sz="3000">
              <a:solidFill>
                <a:schemeClr val="lt2"/>
              </a:solidFill>
              <a:latin typeface="Raleway"/>
              <a:ea typeface="Raleway"/>
              <a:cs typeface="Raleway"/>
              <a:sym typeface="Raleway"/>
            </a:endParaRPr>
          </a:p>
        </p:txBody>
      </p:sp>
      <p:sp>
        <p:nvSpPr>
          <p:cNvPr id="227" name="Google Shape;227;p35"/>
          <p:cNvSpPr txBox="1"/>
          <p:nvPr>
            <p:ph idx="4294967295" type="body"/>
          </p:nvPr>
        </p:nvSpPr>
        <p:spPr>
          <a:xfrm>
            <a:off x="2855550" y="1676225"/>
            <a:ext cx="3432900" cy="273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1000"/>
              </a:spcAft>
              <a:buClr>
                <a:srgbClr val="F96666"/>
              </a:buClr>
              <a:buSzPts val="1400"/>
              <a:buFont typeface="Raleway"/>
              <a:buChar char="➔"/>
            </a:pPr>
            <a:r>
              <a:rPr b="1" lang="en" sz="1200">
                <a:latin typeface="Raleway"/>
                <a:ea typeface="Raleway"/>
                <a:cs typeface="Raleway"/>
                <a:sym typeface="Raleway"/>
              </a:rPr>
              <a:t>This proof-of-concept study shows potential for Arabic NL to SQL translation, specifically the Palestinian dialect. The model managed simple queries well, with future work aimed at refining handling of specific training values. It's a promising step towards broader NL to SQL systems, especially for underrepresented languages like Arabic</a:t>
            </a:r>
            <a:endParaRPr b="1"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6666"/>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Methods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676225"/>
            <a:ext cx="3432900" cy="168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96666"/>
              </a:buClr>
              <a:buSzPts val="1400"/>
              <a:buFont typeface="Raleway"/>
              <a:buChar char="➔"/>
            </a:pPr>
            <a:r>
              <a:rPr b="1" lang="en" sz="1200">
                <a:latin typeface="Raleway"/>
                <a:ea typeface="Raleway"/>
                <a:cs typeface="Raleway"/>
                <a:sym typeface="Raleway"/>
              </a:rPr>
              <a:t>We utilized WikiSQL (translated to Arabic) and a university-specific dataset (created manually).</a:t>
            </a:r>
            <a:endParaRPr b="1" sz="1200">
              <a:latin typeface="Raleway"/>
              <a:ea typeface="Raleway"/>
              <a:cs typeface="Raleway"/>
              <a:sym typeface="Raleway"/>
            </a:endParaRPr>
          </a:p>
          <a:p>
            <a:pPr indent="-317500" lvl="0" marL="457200" rtl="0" algn="l">
              <a:spcBef>
                <a:spcPts val="1000"/>
              </a:spcBef>
              <a:spcAft>
                <a:spcPts val="1000"/>
              </a:spcAft>
              <a:buClr>
                <a:srgbClr val="F96666"/>
              </a:buClr>
              <a:buSzPts val="1400"/>
              <a:buFont typeface="Raleway"/>
              <a:buChar char="➔"/>
            </a:pPr>
            <a:r>
              <a:rPr b="1" lang="en" sz="1200">
                <a:latin typeface="Raleway"/>
                <a:ea typeface="Raleway"/>
                <a:cs typeface="Raleway"/>
                <a:sym typeface="Raleway"/>
              </a:rPr>
              <a:t>For the model, we adopted AraT5 transformer and Turjuman model for translation.</a:t>
            </a:r>
            <a:endParaRPr b="1"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6"/>
          <p:cNvSpPr txBox="1"/>
          <p:nvPr>
            <p:ph idx="4294967295" type="ctrTitle"/>
          </p:nvPr>
        </p:nvSpPr>
        <p:spPr>
          <a:xfrm>
            <a:off x="1025650" y="1370075"/>
            <a:ext cx="7092600" cy="24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rgbClr val="F96666"/>
                </a:solidFill>
                <a:latin typeface="Calibri"/>
                <a:ea typeface="Calibri"/>
                <a:cs typeface="Calibri"/>
                <a:sym typeface="Calibri"/>
              </a:rPr>
              <a:t>Datasets</a:t>
            </a:r>
            <a:endParaRPr sz="9000">
              <a:solidFill>
                <a:srgbClr val="F9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67775" y="413625"/>
            <a:ext cx="6414300" cy="9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96666"/>
                </a:solidFill>
              </a:rPr>
              <a:t>WikiSQL</a:t>
            </a:r>
            <a:r>
              <a:rPr lang="en" sz="2000"/>
              <a:t>[1]</a:t>
            </a:r>
            <a:endParaRPr sz="2000"/>
          </a:p>
        </p:txBody>
      </p:sp>
      <p:sp>
        <p:nvSpPr>
          <p:cNvPr id="98" name="Google Shape;98;p17"/>
          <p:cNvSpPr txBox="1"/>
          <p:nvPr/>
        </p:nvSpPr>
        <p:spPr>
          <a:xfrm>
            <a:off x="124950" y="4186750"/>
            <a:ext cx="8894100" cy="8265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 V. Zhong, C. Xiong, and R. Socher, “Seq2sql: Generating structured queries from natural language using reinforcement learning,” CoRR, vol. abs/1709.00103, 2017.</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 E. M. B. Nagoudi, A. Elmadany, and M. Abdul-Mageed, “Turjuman: A public toolkit for neural arabic machine translation,” in Proceedings of the 5th Workshop on Open-Source Arabic Corpora and Processing Tools (OSACT5), (Marseille, France), European Language Resource Association, June 2022.</a:t>
            </a:r>
            <a:endParaRPr sz="900">
              <a:solidFill>
                <a:schemeClr val="lt1"/>
              </a:solidFill>
              <a:latin typeface="Lato"/>
              <a:ea typeface="Lato"/>
              <a:cs typeface="Lato"/>
              <a:sym typeface="Lato"/>
            </a:endParaRPr>
          </a:p>
          <a:p>
            <a:pPr indent="-285750" lvl="0" marL="457200" rtl="0" algn="l">
              <a:spcBef>
                <a:spcPts val="0"/>
              </a:spcBef>
              <a:spcAft>
                <a:spcPts val="0"/>
              </a:spcAft>
              <a:buClr>
                <a:schemeClr val="lt1"/>
              </a:buClr>
              <a:buSzPts val="900"/>
              <a:buFont typeface="Lato"/>
              <a:buAutoNum type="arabicPeriod"/>
            </a:pPr>
            <a:r>
              <a:rPr lang="en" sz="900">
                <a:solidFill>
                  <a:schemeClr val="lt1"/>
                </a:solidFill>
                <a:latin typeface="Lato"/>
                <a:ea typeface="Lato"/>
                <a:cs typeface="Lato"/>
                <a:sym typeface="Lato"/>
              </a:rPr>
              <a:t> M. B. Nagoudi, A. Elmadany, and M. Abdul-Mageed, “Arat5: Text to-text transformers for arabic language generation,” arXiv preprint arXiv:2109.12068, 2021.</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99" name="Google Shape;99;p17"/>
          <p:cNvSpPr txBox="1"/>
          <p:nvPr/>
        </p:nvSpPr>
        <p:spPr>
          <a:xfrm>
            <a:off x="124950" y="1661025"/>
            <a:ext cx="8692500" cy="2326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Raleway"/>
              <a:buChar char="-"/>
            </a:pPr>
            <a:r>
              <a:rPr b="1" lang="en" sz="1500" u="sng">
                <a:solidFill>
                  <a:srgbClr val="22A39F"/>
                </a:solidFill>
                <a:latin typeface="Raleway"/>
                <a:ea typeface="Raleway"/>
                <a:cs typeface="Raleway"/>
                <a:sym typeface="Raleway"/>
              </a:rPr>
              <a:t>80,654</a:t>
            </a:r>
            <a:r>
              <a:rPr b="1" lang="en" sz="1500">
                <a:solidFill>
                  <a:schemeClr val="lt1"/>
                </a:solidFill>
                <a:latin typeface="Raleway"/>
                <a:ea typeface="Raleway"/>
                <a:cs typeface="Raleway"/>
                <a:sym typeface="Raleway"/>
              </a:rPr>
              <a:t> examples of English Natural Language (NL) to SQL query pairs.</a:t>
            </a:r>
            <a:endParaRPr b="1" sz="1500">
              <a:solidFill>
                <a:schemeClr val="lt1"/>
              </a:solidFill>
              <a:latin typeface="Raleway"/>
              <a:ea typeface="Raleway"/>
              <a:cs typeface="Raleway"/>
              <a:sym typeface="Raleway"/>
            </a:endParaRPr>
          </a:p>
          <a:p>
            <a:pPr indent="0" lvl="0" marL="457200" rtl="0" algn="l">
              <a:spcBef>
                <a:spcPts val="0"/>
              </a:spcBef>
              <a:spcAft>
                <a:spcPts val="0"/>
              </a:spcAft>
              <a:buClr>
                <a:schemeClr val="dk2"/>
              </a:buClr>
              <a:buSzPts val="1100"/>
              <a:buFont typeface="Arial"/>
              <a:buNone/>
            </a:pPr>
            <a:r>
              <a:t/>
            </a:r>
            <a:endParaRPr b="1"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b="1" lang="en" sz="1500">
                <a:solidFill>
                  <a:schemeClr val="lt1"/>
                </a:solidFill>
                <a:latin typeface="Raleway"/>
                <a:ea typeface="Raleway"/>
                <a:cs typeface="Raleway"/>
                <a:sym typeface="Raleway"/>
              </a:rPr>
              <a:t>Each English NL query translated into three translations. This process multiplied the initial </a:t>
            </a:r>
            <a:r>
              <a:rPr b="1" lang="en" sz="1500" u="sng">
                <a:solidFill>
                  <a:srgbClr val="22A39F"/>
                </a:solidFill>
                <a:latin typeface="Raleway"/>
                <a:ea typeface="Raleway"/>
                <a:cs typeface="Raleway"/>
                <a:sym typeface="Raleway"/>
              </a:rPr>
              <a:t>80,654</a:t>
            </a:r>
            <a:r>
              <a:rPr b="1" lang="en" sz="1500">
                <a:solidFill>
                  <a:schemeClr val="lt1"/>
                </a:solidFill>
                <a:latin typeface="Raleway"/>
                <a:ea typeface="Raleway"/>
                <a:cs typeface="Raleway"/>
                <a:sym typeface="Raleway"/>
              </a:rPr>
              <a:t> pairs into approximately </a:t>
            </a:r>
            <a:r>
              <a:rPr b="1" lang="en" sz="1500" u="sng">
                <a:solidFill>
                  <a:srgbClr val="22A39F"/>
                </a:solidFill>
                <a:latin typeface="Raleway"/>
                <a:ea typeface="Raleway"/>
                <a:cs typeface="Raleway"/>
                <a:sym typeface="Raleway"/>
              </a:rPr>
              <a:t>241,962</a:t>
            </a:r>
            <a:r>
              <a:rPr b="1" lang="en" sz="1500">
                <a:solidFill>
                  <a:schemeClr val="lt1"/>
                </a:solidFill>
                <a:latin typeface="Raleway"/>
                <a:ea typeface="Raleway"/>
                <a:cs typeface="Raleway"/>
                <a:sym typeface="Raleway"/>
              </a:rPr>
              <a:t> Arabic NL-SQL pairs (</a:t>
            </a:r>
            <a:r>
              <a:rPr b="1" lang="en" sz="1500" u="sng">
                <a:solidFill>
                  <a:srgbClr val="22A39F"/>
                </a:solidFill>
                <a:latin typeface="Raleway"/>
                <a:ea typeface="Raleway"/>
                <a:cs typeface="Raleway"/>
                <a:sym typeface="Raleway"/>
              </a:rPr>
              <a:t>80,654</a:t>
            </a:r>
            <a:r>
              <a:rPr b="1" lang="en" sz="1500">
                <a:solidFill>
                  <a:schemeClr val="lt1"/>
                </a:solidFill>
                <a:latin typeface="Raleway"/>
                <a:ea typeface="Raleway"/>
                <a:cs typeface="Raleway"/>
                <a:sym typeface="Raleway"/>
              </a:rPr>
              <a:t> distinct SQL queries).</a:t>
            </a:r>
            <a:endParaRPr b="1" sz="1500">
              <a:solidFill>
                <a:schemeClr val="lt1"/>
              </a:solidFill>
              <a:latin typeface="Raleway"/>
              <a:ea typeface="Raleway"/>
              <a:cs typeface="Raleway"/>
              <a:sym typeface="Raleway"/>
            </a:endParaRPr>
          </a:p>
          <a:p>
            <a:pPr indent="0" lvl="0" marL="457200" rtl="0" algn="l">
              <a:spcBef>
                <a:spcPts val="0"/>
              </a:spcBef>
              <a:spcAft>
                <a:spcPts val="0"/>
              </a:spcAft>
              <a:buClr>
                <a:schemeClr val="dk2"/>
              </a:buClr>
              <a:buSzPts val="1100"/>
              <a:buFont typeface="Arial"/>
              <a:buNone/>
            </a:pPr>
            <a:r>
              <a:t/>
            </a:r>
            <a:endParaRPr b="1"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Char char="-"/>
            </a:pPr>
            <a:r>
              <a:rPr b="1" lang="en" sz="1500">
                <a:solidFill>
                  <a:schemeClr val="lt1"/>
                </a:solidFill>
                <a:latin typeface="Raleway"/>
                <a:ea typeface="Raleway"/>
                <a:cs typeface="Raleway"/>
                <a:sym typeface="Raleway"/>
              </a:rPr>
              <a:t>The translation process done using the Turjuman[2] model, that built on the foundation of the AraT5 transformer[3].</a:t>
            </a:r>
            <a:endParaRPr b="1" sz="1500">
              <a:solidFill>
                <a:schemeClr val="lt1"/>
              </a:solidFill>
              <a:latin typeface="Raleway"/>
              <a:ea typeface="Raleway"/>
              <a:cs typeface="Raleway"/>
              <a:sym typeface="Raleway"/>
            </a:endParaRPr>
          </a:p>
          <a:p>
            <a:pPr indent="0" lvl="0" marL="457200" rtl="0" algn="l">
              <a:spcBef>
                <a:spcPts val="0"/>
              </a:spcBef>
              <a:spcAft>
                <a:spcPts val="0"/>
              </a:spcAft>
              <a:buClr>
                <a:schemeClr val="dk2"/>
              </a:buClr>
              <a:buSzPts val="1100"/>
              <a:buFont typeface="Arial"/>
              <a:buNone/>
            </a:pPr>
            <a:r>
              <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83100" y="413650"/>
            <a:ext cx="8622300" cy="14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96666"/>
                </a:solidFill>
              </a:rPr>
              <a:t>Specific Dataset </a:t>
            </a:r>
            <a:endParaRPr>
              <a:solidFill>
                <a:srgbClr val="F96666"/>
              </a:solidFill>
            </a:endParaRPr>
          </a:p>
          <a:p>
            <a:pPr indent="0" lvl="0" marL="0" rtl="0" algn="l">
              <a:spcBef>
                <a:spcPts val="1000"/>
              </a:spcBef>
              <a:spcAft>
                <a:spcPts val="1000"/>
              </a:spcAft>
              <a:buNone/>
            </a:pPr>
            <a:r>
              <a:rPr lang="en" sz="2500">
                <a:solidFill>
                  <a:srgbClr val="999999"/>
                </a:solidFill>
              </a:rPr>
              <a:t>Creation Process:</a:t>
            </a:r>
            <a:endParaRPr sz="2500">
              <a:solidFill>
                <a:srgbClr val="999999"/>
              </a:solidFill>
            </a:endParaRPr>
          </a:p>
        </p:txBody>
      </p:sp>
      <p:sp>
        <p:nvSpPr>
          <p:cNvPr id="105" name="Google Shape;105;p18"/>
          <p:cNvSpPr txBox="1"/>
          <p:nvPr/>
        </p:nvSpPr>
        <p:spPr>
          <a:xfrm>
            <a:off x="311750" y="2257925"/>
            <a:ext cx="8565000" cy="149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Raleway"/>
              <a:buAutoNum type="arabicPeriod"/>
            </a:pPr>
            <a:r>
              <a:rPr b="1" lang="en" sz="1500">
                <a:solidFill>
                  <a:schemeClr val="lt1"/>
                </a:solidFill>
                <a:latin typeface="Raleway"/>
                <a:ea typeface="Raleway"/>
                <a:cs typeface="Raleway"/>
                <a:sym typeface="Raleway"/>
              </a:rPr>
              <a:t>Created database filled with dummy data.</a:t>
            </a:r>
            <a:endParaRPr b="1" sz="15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AutoNum type="arabicPeriod"/>
            </a:pPr>
            <a:r>
              <a:rPr b="1" lang="en" sz="1500">
                <a:solidFill>
                  <a:schemeClr val="lt1"/>
                </a:solidFill>
                <a:latin typeface="Raleway"/>
                <a:ea typeface="Raleway"/>
                <a:cs typeface="Raleway"/>
                <a:sym typeface="Raleway"/>
              </a:rPr>
              <a:t>Identified </a:t>
            </a:r>
            <a:r>
              <a:rPr b="1" lang="en" sz="1500" u="sng">
                <a:solidFill>
                  <a:srgbClr val="22A39F"/>
                </a:solidFill>
                <a:latin typeface="Raleway"/>
                <a:ea typeface="Raleway"/>
                <a:cs typeface="Raleway"/>
                <a:sym typeface="Raleway"/>
              </a:rPr>
              <a:t>70</a:t>
            </a:r>
            <a:r>
              <a:rPr b="1" lang="en" sz="1500">
                <a:solidFill>
                  <a:schemeClr val="lt1"/>
                </a:solidFill>
                <a:latin typeface="Raleway"/>
                <a:ea typeface="Raleway"/>
                <a:cs typeface="Raleway"/>
                <a:sym typeface="Raleway"/>
              </a:rPr>
              <a:t> common queries in Modern Standard Arabic (MSA).</a:t>
            </a:r>
            <a:endParaRPr b="1"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AutoNum type="arabicPeriod"/>
            </a:pPr>
            <a:r>
              <a:rPr b="1" lang="en" sz="1500">
                <a:solidFill>
                  <a:schemeClr val="lt1"/>
                </a:solidFill>
                <a:latin typeface="Raleway"/>
                <a:ea typeface="Raleway"/>
                <a:cs typeface="Raleway"/>
                <a:sym typeface="Raleway"/>
              </a:rPr>
              <a:t>Formulated corresponding SQL statements for each query.</a:t>
            </a:r>
            <a:endParaRPr b="1"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AutoNum type="arabicPeriod"/>
            </a:pPr>
            <a:r>
              <a:rPr b="1" lang="en" sz="1500">
                <a:solidFill>
                  <a:schemeClr val="lt1"/>
                </a:solidFill>
                <a:latin typeface="Raleway"/>
                <a:ea typeface="Raleway"/>
                <a:cs typeface="Raleway"/>
                <a:sym typeface="Raleway"/>
              </a:rPr>
              <a:t>Executed each SQL statement to verify output consistency with its MSA question.</a:t>
            </a:r>
            <a:endParaRPr b="1" sz="1500">
              <a:solidFill>
                <a:schemeClr val="lt1"/>
              </a:solidFill>
              <a:latin typeface="Raleway"/>
              <a:ea typeface="Raleway"/>
              <a:cs typeface="Raleway"/>
              <a:sym typeface="Raleway"/>
            </a:endParaRPr>
          </a:p>
          <a:p>
            <a:pPr indent="-323850" lvl="0" marL="457200" rtl="0" algn="l">
              <a:spcBef>
                <a:spcPts val="0"/>
              </a:spcBef>
              <a:spcAft>
                <a:spcPts val="0"/>
              </a:spcAft>
              <a:buClr>
                <a:schemeClr val="lt1"/>
              </a:buClr>
              <a:buSzPts val="1500"/>
              <a:buFont typeface="Raleway"/>
              <a:buAutoNum type="arabicPeriod"/>
            </a:pPr>
            <a:r>
              <a:rPr b="1" lang="en" sz="1500">
                <a:solidFill>
                  <a:schemeClr val="lt1"/>
                </a:solidFill>
                <a:latin typeface="Raleway"/>
                <a:ea typeface="Raleway"/>
                <a:cs typeface="Raleway"/>
                <a:sym typeface="Raleway"/>
              </a:rPr>
              <a:t>Initiated dialect translation task with university students, generating </a:t>
            </a:r>
            <a:r>
              <a:rPr b="1" lang="en" sz="1500" u="sng">
                <a:solidFill>
                  <a:srgbClr val="22A39F"/>
                </a:solidFill>
                <a:latin typeface="Raleway"/>
                <a:ea typeface="Raleway"/>
                <a:cs typeface="Raleway"/>
                <a:sym typeface="Raleway"/>
              </a:rPr>
              <a:t>2,844</a:t>
            </a:r>
            <a:r>
              <a:rPr b="1" lang="en" sz="1500">
                <a:solidFill>
                  <a:schemeClr val="lt1"/>
                </a:solidFill>
                <a:latin typeface="Raleway"/>
                <a:ea typeface="Raleway"/>
                <a:cs typeface="Raleway"/>
                <a:sym typeface="Raleway"/>
              </a:rPr>
              <a:t> variants.</a:t>
            </a:r>
            <a:endParaRPr b="1" sz="1500">
              <a:solidFill>
                <a:schemeClr val="lt1"/>
              </a:solidFill>
              <a:latin typeface="Raleway"/>
              <a:ea typeface="Raleway"/>
              <a:cs typeface="Raleway"/>
              <a:sym typeface="Raleway"/>
            </a:endParaRPr>
          </a:p>
        </p:txBody>
      </p:sp>
      <p:sp>
        <p:nvSpPr>
          <p:cNvPr id="106" name="Google Shape;106;p18"/>
          <p:cNvSpPr txBox="1"/>
          <p:nvPr/>
        </p:nvSpPr>
        <p:spPr>
          <a:xfrm>
            <a:off x="419150" y="4554150"/>
            <a:ext cx="84576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Students Form:</a:t>
            </a:r>
            <a:r>
              <a:rPr lang="en" sz="1200">
                <a:solidFill>
                  <a:srgbClr val="22A39F"/>
                </a:solidFill>
                <a:latin typeface="Lato"/>
                <a:ea typeface="Lato"/>
                <a:cs typeface="Lato"/>
                <a:sym typeface="Lato"/>
              </a:rPr>
              <a:t> </a:t>
            </a:r>
            <a:r>
              <a:rPr lang="en" sz="1200" u="sng">
                <a:solidFill>
                  <a:srgbClr val="22A39F"/>
                </a:solidFill>
                <a:latin typeface="Lato"/>
                <a:ea typeface="Lato"/>
                <a:cs typeface="Lato"/>
                <a:sym typeface="Lato"/>
                <a:hlinkClick r:id="rId3">
                  <a:extLst>
                    <a:ext uri="{A12FA001-AC4F-418D-AE19-62706E023703}">
                      <ahyp:hlinkClr val="tx"/>
                    </a:ext>
                  </a:extLst>
                </a:hlinkClick>
              </a:rPr>
              <a:t>https://obada-jaras.github.io/NL-Variants-Frontend</a:t>
            </a:r>
            <a:r>
              <a:rPr lang="en" sz="1200">
                <a:solidFill>
                  <a:srgbClr val="22A39F"/>
                </a:solidFill>
                <a:latin typeface="Lato"/>
                <a:ea typeface="Lato"/>
                <a:cs typeface="Lato"/>
                <a:sym typeface="Lato"/>
              </a:rPr>
              <a:t> </a:t>
            </a:r>
            <a:endParaRPr sz="1200">
              <a:solidFill>
                <a:srgbClr val="22A39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83100" y="413650"/>
            <a:ext cx="8622300" cy="964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solidFill>
                  <a:srgbClr val="F96666"/>
                </a:solidFill>
              </a:rPr>
              <a:t>Our Database Structure</a:t>
            </a:r>
            <a:endParaRPr sz="2500">
              <a:solidFill>
                <a:srgbClr val="999999"/>
              </a:solidFill>
            </a:endParaRPr>
          </a:p>
        </p:txBody>
      </p:sp>
      <p:sp>
        <p:nvSpPr>
          <p:cNvPr id="112" name="Google Shape;112;p19"/>
          <p:cNvSpPr txBox="1"/>
          <p:nvPr/>
        </p:nvSpPr>
        <p:spPr>
          <a:xfrm>
            <a:off x="289500" y="4789500"/>
            <a:ext cx="8565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lt1"/>
                </a:solidFill>
                <a:latin typeface="Calibri"/>
                <a:ea typeface="Calibri"/>
                <a:cs typeface="Calibri"/>
                <a:sym typeface="Calibri"/>
              </a:rPr>
              <a:t>Figure 1: University Info Database Structure</a:t>
            </a:r>
            <a:endParaRPr sz="1100">
              <a:solidFill>
                <a:schemeClr val="lt1"/>
              </a:solidFill>
              <a:latin typeface="Calibri"/>
              <a:ea typeface="Calibri"/>
              <a:cs typeface="Calibri"/>
              <a:sym typeface="Calibri"/>
            </a:endParaRPr>
          </a:p>
        </p:txBody>
      </p:sp>
      <p:pic>
        <p:nvPicPr>
          <p:cNvPr id="113" name="Google Shape;113;p19"/>
          <p:cNvPicPr preferRelativeResize="0"/>
          <p:nvPr/>
        </p:nvPicPr>
        <p:blipFill>
          <a:blip r:embed="rId3">
            <a:alphaModFix/>
          </a:blip>
          <a:stretch>
            <a:fillRect/>
          </a:stretch>
        </p:blipFill>
        <p:spPr>
          <a:xfrm>
            <a:off x="1483348" y="1377852"/>
            <a:ext cx="6177304" cy="346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0"/>
          <p:cNvSpPr txBox="1"/>
          <p:nvPr>
            <p:ph idx="4294967295" type="ctrTitle"/>
          </p:nvPr>
        </p:nvSpPr>
        <p:spPr>
          <a:xfrm>
            <a:off x="1025700" y="352100"/>
            <a:ext cx="7092600" cy="240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0">
                <a:solidFill>
                  <a:srgbClr val="F96666"/>
                </a:solidFill>
                <a:latin typeface="Calibri"/>
                <a:ea typeface="Calibri"/>
                <a:cs typeface="Calibri"/>
                <a:sym typeface="Calibri"/>
              </a:rPr>
              <a:t>Fine-Tuning</a:t>
            </a:r>
            <a:endParaRPr sz="9000">
              <a:solidFill>
                <a:srgbClr val="F96666"/>
              </a:solidFill>
            </a:endParaRPr>
          </a:p>
        </p:txBody>
      </p:sp>
      <p:sp>
        <p:nvSpPr>
          <p:cNvPr id="119" name="Google Shape;119;p20"/>
          <p:cNvSpPr txBox="1"/>
          <p:nvPr/>
        </p:nvSpPr>
        <p:spPr>
          <a:xfrm>
            <a:off x="1701150" y="2388050"/>
            <a:ext cx="5741700" cy="1897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0"/>
              </a:spcAft>
              <a:buNone/>
            </a:pPr>
            <a:r>
              <a:rPr lang="en" sz="2500">
                <a:solidFill>
                  <a:srgbClr val="999999"/>
                </a:solidFill>
                <a:latin typeface="Calibri"/>
                <a:ea typeface="Calibri"/>
                <a:cs typeface="Calibri"/>
                <a:sym typeface="Calibri"/>
              </a:rPr>
              <a:t>We employed a two-step sequential fine-tuning approach, general fine-tuning followed by specific fine-tuning, to train the model.</a:t>
            </a:r>
            <a:endParaRPr sz="2500">
              <a:solidFill>
                <a:srgbClr val="9999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98425" y="405975"/>
            <a:ext cx="8694900" cy="11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96666"/>
                </a:solidFill>
              </a:rPr>
              <a:t>General Fine-Tuning</a:t>
            </a:r>
            <a:endParaRPr>
              <a:solidFill>
                <a:srgbClr val="F96666"/>
              </a:solidFill>
            </a:endParaRPr>
          </a:p>
          <a:p>
            <a:pPr indent="0" lvl="0" marL="0" rtl="0" algn="l">
              <a:spcBef>
                <a:spcPts val="0"/>
              </a:spcBef>
              <a:spcAft>
                <a:spcPts val="0"/>
              </a:spcAft>
              <a:buNone/>
            </a:pPr>
            <a:r>
              <a:rPr lang="en" sz="1700">
                <a:solidFill>
                  <a:srgbClr val="999999"/>
                </a:solidFill>
              </a:rPr>
              <a:t>On the translated WikiSQL dataset.</a:t>
            </a:r>
            <a:endParaRPr sz="1700">
              <a:solidFill>
                <a:srgbClr val="999999"/>
              </a:solidFill>
            </a:endParaRPr>
          </a:p>
          <a:p>
            <a:pPr indent="0" lvl="0" marL="0" rtl="0" algn="l">
              <a:spcBef>
                <a:spcPts val="0"/>
              </a:spcBef>
              <a:spcAft>
                <a:spcPts val="0"/>
              </a:spcAft>
              <a:buNone/>
            </a:pPr>
            <a:r>
              <a:t/>
            </a:r>
            <a:endParaRPr>
              <a:solidFill>
                <a:srgbClr val="F96666"/>
              </a:solidFill>
            </a:endParaRPr>
          </a:p>
        </p:txBody>
      </p:sp>
      <p:pic>
        <p:nvPicPr>
          <p:cNvPr id="125" name="Google Shape;125;p21"/>
          <p:cNvPicPr preferRelativeResize="0"/>
          <p:nvPr/>
        </p:nvPicPr>
        <p:blipFill>
          <a:blip r:embed="rId3">
            <a:alphaModFix/>
          </a:blip>
          <a:stretch>
            <a:fillRect/>
          </a:stretch>
        </p:blipFill>
        <p:spPr>
          <a:xfrm>
            <a:off x="2349775" y="1633450"/>
            <a:ext cx="4444450" cy="2847349"/>
          </a:xfrm>
          <a:prstGeom prst="rect">
            <a:avLst/>
          </a:prstGeom>
          <a:noFill/>
          <a:ln>
            <a:noFill/>
          </a:ln>
        </p:spPr>
      </p:pic>
      <p:sp>
        <p:nvSpPr>
          <p:cNvPr id="126" name="Google Shape;126;p21"/>
          <p:cNvSpPr txBox="1"/>
          <p:nvPr/>
        </p:nvSpPr>
        <p:spPr>
          <a:xfrm>
            <a:off x="289500" y="4470600"/>
            <a:ext cx="8565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lt1"/>
                </a:solidFill>
                <a:latin typeface="Calibri"/>
                <a:ea typeface="Calibri"/>
                <a:cs typeface="Calibri"/>
                <a:sym typeface="Calibri"/>
              </a:rPr>
              <a:t>Figure 2: </a:t>
            </a:r>
            <a:r>
              <a:rPr lang="en" sz="1100">
                <a:solidFill>
                  <a:schemeClr val="lt1"/>
                </a:solidFill>
                <a:latin typeface="Calibri"/>
                <a:ea typeface="Calibri"/>
                <a:cs typeface="Calibri"/>
                <a:sym typeface="Calibri"/>
              </a:rPr>
              <a:t>Progression of BLEU[4] Score Over Ten Epochs During the General Fine-tuning Phase Using the WikiSQL Dataset.</a:t>
            </a:r>
            <a:endParaRPr sz="1100">
              <a:solidFill>
                <a:schemeClr val="lt1"/>
              </a:solidFill>
              <a:latin typeface="Calibri"/>
              <a:ea typeface="Calibri"/>
              <a:cs typeface="Calibri"/>
              <a:sym typeface="Calibri"/>
            </a:endParaRPr>
          </a:p>
        </p:txBody>
      </p:sp>
      <p:sp>
        <p:nvSpPr>
          <p:cNvPr id="127" name="Google Shape;127;p21"/>
          <p:cNvSpPr txBox="1"/>
          <p:nvPr/>
        </p:nvSpPr>
        <p:spPr>
          <a:xfrm>
            <a:off x="48750" y="4900800"/>
            <a:ext cx="8894100" cy="1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lt1"/>
                </a:solidFill>
                <a:latin typeface="Lato"/>
                <a:ea typeface="Lato"/>
                <a:cs typeface="Lato"/>
                <a:sym typeface="Lato"/>
              </a:rPr>
              <a:t>4              K. Papineni, S. Roukos, T. Ward, and W.-J. Zhu, “Bleu: a method for automatic evaluation of machine translation,” in Proceedings of the 40th annual meeting of the Association for Computational Linguistics, pp. 311–318, 2002.</a:t>
            </a:r>
            <a:endParaRPr sz="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