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5" roundtripDataSignature="AMtx7mgXNvwNMKwvdMC+4ZX+mq87T0CZ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7" name="Google Shape;157;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5" name="Google Shape;165;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3" name="Google Shape;17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353073f8a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53073f8a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8" name="Google Shape;188;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5" name="Google Shape;195;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2" name="Google Shape;82;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Fuel Efficiency requirements: government legislation?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Motors types used: </a:t>
            </a:r>
            <a:r>
              <a:rPr lang="en-US" sz="1150">
                <a:solidFill>
                  <a:srgbClr val="333333"/>
                </a:solidFill>
                <a:highlight>
                  <a:srgbClr val="FFFFFF"/>
                </a:highlight>
                <a:latin typeface="Georgia"/>
                <a:ea typeface="Georgia"/>
                <a:cs typeface="Georgia"/>
                <a:sym typeface="Georgia"/>
              </a:rPr>
              <a:t>interior permanent magnet synchronous machines (IPMSM)  induction machine (1M)</a:t>
            </a:r>
            <a:endParaRPr/>
          </a:p>
          <a:p>
            <a:pPr indent="0" lvl="0" marL="0" rtl="0" algn="l">
              <a:lnSpc>
                <a:spcPct val="100000"/>
              </a:lnSpc>
              <a:spcBef>
                <a:spcPts val="0"/>
              </a:spcBef>
              <a:spcAft>
                <a:spcPts val="0"/>
              </a:spcAft>
              <a:buSzPts val="1400"/>
              <a:buNone/>
            </a:pPr>
            <a:r>
              <a:rPr lang="en-US"/>
              <a:t>Advantage: </a:t>
            </a:r>
            <a:r>
              <a:rPr lang="en-US" sz="1150">
                <a:solidFill>
                  <a:srgbClr val="333333"/>
                </a:solidFill>
                <a:highlight>
                  <a:srgbClr val="FFFFFF"/>
                </a:highlight>
                <a:latin typeface="Georgia"/>
                <a:ea typeface="Georgia"/>
                <a:cs typeface="Georgia"/>
                <a:sym typeface="Georgia"/>
              </a:rPr>
              <a:t>This class of machines has two major advantages over the induction machine (1M), which can be considered to be the second most commonly used machine in this type of application.</a:t>
            </a:r>
            <a:endParaRPr sz="1150">
              <a:solidFill>
                <a:srgbClr val="333333"/>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400"/>
              <a:buNone/>
            </a:pPr>
            <a:r>
              <a:t/>
            </a:r>
            <a:endParaRPr sz="1150">
              <a:solidFill>
                <a:srgbClr val="333333"/>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400"/>
              <a:buNone/>
            </a:pPr>
            <a:r>
              <a:rPr lang="en-US" sz="1050">
                <a:highlight>
                  <a:srgbClr val="FFFFFF"/>
                </a:highlight>
              </a:rPr>
              <a:t>Being able to have strong estimators for the rotor temperature helps the automotive industry to manufacture motors with less material and enables control strategies to utilize the motor to its maximum capability. A precise torque estimate leads to more accurate and adequate control of the motor, reducing power losses and eventually heat build-up.</a:t>
            </a:r>
            <a:r>
              <a:rPr lang="en-US" sz="1150">
                <a:solidFill>
                  <a:srgbClr val="333333"/>
                </a:solidFill>
                <a:highlight>
                  <a:srgbClr val="FFFFFF"/>
                </a:highlight>
                <a:latin typeface="Georgia"/>
                <a:ea typeface="Georgia"/>
                <a:cs typeface="Georgia"/>
                <a:sym typeface="Georgia"/>
              </a:rPr>
              <a:t>As the temperature has direct impact on the remanent flux density of the magnet material monitoring its temperature also helps to increase the accuracy of the estimated torque </a:t>
            </a:r>
            <a:r>
              <a:rPr lang="en-US" sz="1150">
                <a:solidFill>
                  <a:srgbClr val="006699"/>
                </a:solidFill>
                <a:highlight>
                  <a:srgbClr val="FFFFFF"/>
                </a:highlight>
                <a:latin typeface="Georgia"/>
                <a:ea typeface="Georgia"/>
                <a:cs typeface="Georgia"/>
                <a:sym typeface="Georgia"/>
              </a:rPr>
              <a:t>[1]</a:t>
            </a:r>
            <a:r>
              <a:rPr lang="en-US" sz="1150">
                <a:solidFill>
                  <a:srgbClr val="333333"/>
                </a:solidFill>
                <a:highlight>
                  <a:srgbClr val="FFFFFF"/>
                </a:highlight>
                <a:latin typeface="Georgia"/>
                <a:ea typeface="Georgia"/>
                <a:cs typeface="Georgia"/>
                <a:sym typeface="Georgia"/>
              </a:rPr>
              <a:t>.</a:t>
            </a:r>
            <a:endParaRPr sz="1150">
              <a:solidFill>
                <a:srgbClr val="333333"/>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400"/>
              <a:buNone/>
            </a:pPr>
            <a:r>
              <a:t/>
            </a:r>
            <a:endParaRPr sz="1150">
              <a:solidFill>
                <a:srgbClr val="333333"/>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400"/>
              <a:buNone/>
            </a:pPr>
            <a:r>
              <a:rPr lang="en-US" sz="1150">
                <a:solidFill>
                  <a:srgbClr val="333333"/>
                </a:solidFill>
                <a:highlight>
                  <a:srgbClr val="FFFFFF"/>
                </a:highlight>
                <a:latin typeface="Georgia"/>
                <a:ea typeface="Georgia"/>
                <a:cs typeface="Georgia"/>
                <a:sym typeface="Georgia"/>
              </a:rPr>
              <a:t>Direct measurement of the permanent magnet temperature is in most cases not economically reasonable, as information has to be passed over from rotor to stator preferably via some kind of wireless technology.</a:t>
            </a:r>
            <a:endParaRPr sz="1150">
              <a:solidFill>
                <a:srgbClr val="333333"/>
              </a:solidFill>
              <a:highlight>
                <a:srgbClr val="FFFFFF"/>
              </a:highlight>
              <a:latin typeface="Georgia"/>
              <a:ea typeface="Georgia"/>
              <a:cs typeface="Georgia"/>
              <a:sym typeface="Georgi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Industry:</a:t>
            </a:r>
            <a:endParaRPr/>
          </a:p>
          <a:p>
            <a:pPr indent="0" lvl="0" marL="0" rtl="0" algn="l">
              <a:lnSpc>
                <a:spcPct val="100000"/>
              </a:lnSpc>
              <a:spcBef>
                <a:spcPts val="0"/>
              </a:spcBef>
              <a:spcAft>
                <a:spcPts val="0"/>
              </a:spcAft>
              <a:buSzPts val="1400"/>
              <a:buNone/>
            </a:pPr>
            <a:r>
              <a:rPr lang="en-US"/>
              <a:t>Current Market size: </a:t>
            </a:r>
            <a:endParaRPr/>
          </a:p>
          <a:p>
            <a:pPr indent="0" lvl="0" marL="0" rtl="0" algn="l">
              <a:lnSpc>
                <a:spcPct val="100000"/>
              </a:lnSpc>
              <a:spcBef>
                <a:spcPts val="0"/>
              </a:spcBef>
              <a:spcAft>
                <a:spcPts val="0"/>
              </a:spcAft>
              <a:buSzPts val="1400"/>
              <a:buNone/>
            </a:pPr>
            <a:r>
              <a:rPr lang="en-US"/>
              <a:t>Growth rate: 28% [o2]</a:t>
            </a:r>
            <a:endParaRPr/>
          </a:p>
          <a:p>
            <a:pPr indent="0" lvl="0" marL="0" rtl="0" algn="l">
              <a:lnSpc>
                <a:spcPct val="100000"/>
              </a:lnSpc>
              <a:spcBef>
                <a:spcPts val="0"/>
              </a:spcBef>
              <a:spcAft>
                <a:spcPts val="0"/>
              </a:spcAft>
              <a:buSzPts val="1400"/>
              <a:buNone/>
            </a:pPr>
            <a:r>
              <a:rPr lang="en-US"/>
              <a:t>Key Drivers for growth: the need for fuel efficient and low-emission vehicles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Context:</a:t>
            </a:r>
            <a:endParaRPr/>
          </a:p>
          <a:p>
            <a:pPr indent="0" lvl="0" marL="0" rtl="0" algn="l">
              <a:lnSpc>
                <a:spcPct val="100000"/>
              </a:lnSpc>
              <a:spcBef>
                <a:spcPts val="0"/>
              </a:spcBef>
              <a:spcAft>
                <a:spcPts val="0"/>
              </a:spcAft>
              <a:buSzPts val="1400"/>
              <a:buNone/>
            </a:pPr>
            <a:r>
              <a:rPr lang="en-US"/>
              <a:t>Motors types used: </a:t>
            </a:r>
            <a:r>
              <a:rPr lang="en-US" sz="1150">
                <a:solidFill>
                  <a:srgbClr val="333333"/>
                </a:solidFill>
                <a:highlight>
                  <a:srgbClr val="FFFFFF"/>
                </a:highlight>
                <a:latin typeface="Georgia"/>
                <a:ea typeface="Georgia"/>
                <a:cs typeface="Georgia"/>
                <a:sym typeface="Georgia"/>
              </a:rPr>
              <a:t>interior permanent magnet synchronous machines (IPMSM)  induction machine (1M)</a:t>
            </a:r>
            <a:endParaRPr/>
          </a:p>
          <a:p>
            <a:pPr indent="0" lvl="0" marL="0" rtl="0" algn="l">
              <a:lnSpc>
                <a:spcPct val="100000"/>
              </a:lnSpc>
              <a:spcBef>
                <a:spcPts val="0"/>
              </a:spcBef>
              <a:spcAft>
                <a:spcPts val="0"/>
              </a:spcAft>
              <a:buSzPts val="1400"/>
              <a:buNone/>
            </a:pPr>
            <a:r>
              <a:rPr lang="en-US"/>
              <a:t>Advantage: </a:t>
            </a:r>
            <a:r>
              <a:rPr lang="en-US" sz="1150">
                <a:solidFill>
                  <a:srgbClr val="333333"/>
                </a:solidFill>
                <a:highlight>
                  <a:srgbClr val="FFFFFF"/>
                </a:highlight>
                <a:latin typeface="Georgia"/>
                <a:ea typeface="Georgia"/>
                <a:cs typeface="Georgia"/>
                <a:sym typeface="Georgia"/>
              </a:rPr>
              <a:t>This class of machines has two major advantages over the induction machine (1M), which can be considered to be the second most commonly used machine in this type of application.</a:t>
            </a:r>
            <a:endParaRPr sz="1150">
              <a:solidFill>
                <a:srgbClr val="333333"/>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400"/>
              <a:buNone/>
            </a:pPr>
            <a:r>
              <a:t/>
            </a:r>
            <a:endParaRPr sz="1150">
              <a:solidFill>
                <a:srgbClr val="333333"/>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400"/>
              <a:buNone/>
            </a:pPr>
            <a:r>
              <a:rPr lang="en-US" sz="1150">
                <a:solidFill>
                  <a:srgbClr val="333333"/>
                </a:solidFill>
                <a:highlight>
                  <a:srgbClr val="FFFFFF"/>
                </a:highlight>
                <a:latin typeface="Georgia"/>
                <a:ea typeface="Georgia"/>
                <a:cs typeface="Georgia"/>
                <a:sym typeface="Georgia"/>
              </a:rPr>
              <a:t>Motivation: As the temperature has direct impact on the remanent flux density of the magnet material monitoring its temperature also helps to increase the accuracy of the estimated torque </a:t>
            </a:r>
            <a:endParaRPr sz="1150">
              <a:solidFill>
                <a:srgbClr val="333333"/>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400"/>
              <a:buNone/>
            </a:pPr>
            <a:r>
              <a:rPr lang="en-US" sz="1150">
                <a:solidFill>
                  <a:srgbClr val="333333"/>
                </a:solidFill>
                <a:highlight>
                  <a:srgbClr val="FFFFFF"/>
                </a:highlight>
                <a:latin typeface="Georgia"/>
                <a:ea typeface="Georgia"/>
                <a:cs typeface="Georgia"/>
                <a:sym typeface="Georgia"/>
              </a:rPr>
              <a:t>Direct measurement of the permanent magnet temperature is in most cases not economically reasonable, as information has to be passed over from rotor to stator preferably via some kind of wireless technology.</a:t>
            </a:r>
            <a:endParaRPr sz="1150">
              <a:solidFill>
                <a:srgbClr val="333333"/>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400"/>
              <a:buNone/>
            </a:pPr>
            <a:r>
              <a:t/>
            </a:r>
            <a:endParaRPr sz="1150">
              <a:solidFill>
                <a:srgbClr val="333333"/>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400"/>
              <a:buNone/>
            </a:pPr>
            <a:r>
              <a:rPr lang="en-US" sz="1150">
                <a:solidFill>
                  <a:srgbClr val="333333"/>
                </a:solidFill>
                <a:highlight>
                  <a:srgbClr val="FFFFFF"/>
                </a:highlight>
                <a:latin typeface="Georgia"/>
                <a:ea typeface="Georgia"/>
                <a:cs typeface="Georgia"/>
                <a:sym typeface="Georgia"/>
              </a:rPr>
              <a:t>Problem statement:</a:t>
            </a:r>
            <a:endParaRPr sz="1150">
              <a:solidFill>
                <a:srgbClr val="333333"/>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400"/>
              <a:buNone/>
            </a:pPr>
            <a:r>
              <a:rPr lang="en-US" sz="1150">
                <a:solidFill>
                  <a:srgbClr val="333333"/>
                </a:solidFill>
                <a:highlight>
                  <a:srgbClr val="FFFFFF"/>
                </a:highlight>
                <a:latin typeface="Georgia"/>
                <a:ea typeface="Georgia"/>
                <a:cs typeface="Georgia"/>
                <a:sym typeface="Georgia"/>
              </a:rPr>
              <a:t>Are there any easily measured variables that can be used to predict rotor temperature? Voltage, current, coolant temperature, etc?</a:t>
            </a:r>
            <a:endParaRPr sz="1150">
              <a:solidFill>
                <a:srgbClr val="333333"/>
              </a:solidFill>
              <a:highlight>
                <a:srgbClr val="FFFFFF"/>
              </a:highlight>
              <a:latin typeface="Georgia"/>
              <a:ea typeface="Georgia"/>
              <a:cs typeface="Georgia"/>
              <a:sym typeface="Georgi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600"/>
              </a:spcBef>
              <a:spcAft>
                <a:spcPts val="0"/>
              </a:spcAft>
              <a:buSzPts val="1400"/>
              <a:buNone/>
            </a:pPr>
            <a:r>
              <a:rPr lang="en-US">
                <a:latin typeface="Times New Roman"/>
                <a:ea typeface="Times New Roman"/>
                <a:cs typeface="Times New Roman"/>
                <a:sym typeface="Times New Roman"/>
              </a:rPr>
              <a:t>The dataset comprises several sensor data collected from a permanent magnet synchronous motor (PMSM) deployed on a test bench. The PMSM represents a German OEM's prototype model. Test bench measurements were collected by the LEA department at Paderborn University. This dataset is mildly anonymized.</a:t>
            </a:r>
            <a:endParaRPr>
              <a:latin typeface="Times New Roman"/>
              <a:ea typeface="Times New Roman"/>
              <a:cs typeface="Times New Roman"/>
              <a:sym typeface="Times New Roman"/>
            </a:endParaRPr>
          </a:p>
          <a:p>
            <a:pPr indent="0" lvl="0" marL="0" rtl="0" algn="l">
              <a:lnSpc>
                <a:spcPct val="100000"/>
              </a:lnSpc>
              <a:spcBef>
                <a:spcPts val="160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3" name="Google Shape;133;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1" name="Google Shape;141;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9" name="Google Shape;149;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7"/>
          <p:cNvGrpSpPr/>
          <p:nvPr/>
        </p:nvGrpSpPr>
        <p:grpSpPr>
          <a:xfrm>
            <a:off x="6098378" y="5"/>
            <a:ext cx="3045625" cy="2030570"/>
            <a:chOff x="6098378" y="5"/>
            <a:chExt cx="3045625" cy="2030570"/>
          </a:xfrm>
        </p:grpSpPr>
        <p:sp>
          <p:nvSpPr>
            <p:cNvPr id="11" name="Google Shape;11;p27"/>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7"/>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7"/>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7"/>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7"/>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7"/>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27"/>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0" name="Shape 70"/>
        <p:cNvGrpSpPr/>
        <p:nvPr/>
      </p:nvGrpSpPr>
      <p:grpSpPr>
        <a:xfrm>
          <a:off x="0" y="0"/>
          <a:ext cx="0" cy="0"/>
          <a:chOff x="0" y="0"/>
          <a:chExt cx="0" cy="0"/>
        </a:xfrm>
      </p:grpSpPr>
      <p:sp>
        <p:nvSpPr>
          <p:cNvPr id="71" name="Google Shape;71;p3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grpSp>
        <p:nvGrpSpPr>
          <p:cNvPr id="20" name="Google Shape;20;p28"/>
          <p:cNvGrpSpPr/>
          <p:nvPr/>
        </p:nvGrpSpPr>
        <p:grpSpPr>
          <a:xfrm>
            <a:off x="0" y="3903669"/>
            <a:ext cx="9144000" cy="1239925"/>
            <a:chOff x="0" y="3903669"/>
            <a:chExt cx="9144000" cy="1239925"/>
          </a:xfrm>
        </p:grpSpPr>
        <p:sp>
          <p:nvSpPr>
            <p:cNvPr id="21" name="Google Shape;21;p28"/>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8"/>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8"/>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8"/>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8"/>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2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 name="Google Shape;27;p28"/>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8" name="Google Shape;28;p2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2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2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3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4" name="Google Shape;34;p3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5" name="Google Shape;35;p30"/>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6" name="Google Shape;36;p30"/>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7" name="Google Shape;37;p3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38" name="Google Shape;38;p3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9" name="Shape 39"/>
        <p:cNvGrpSpPr/>
        <p:nvPr/>
      </p:nvGrpSpPr>
      <p:grpSpPr>
        <a:xfrm>
          <a:off x="0" y="0"/>
          <a:ext cx="0" cy="0"/>
          <a:chOff x="0" y="0"/>
          <a:chExt cx="0" cy="0"/>
        </a:xfrm>
      </p:grpSpPr>
      <p:sp>
        <p:nvSpPr>
          <p:cNvPr id="40" name="Google Shape;40;p3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1" name="Google Shape;41;p31"/>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2" name="Google Shape;42;p31"/>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3" name="Google Shape;43;p3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4" name="Shape 44"/>
        <p:cNvGrpSpPr/>
        <p:nvPr/>
      </p:nvGrpSpPr>
      <p:grpSpPr>
        <a:xfrm>
          <a:off x="0" y="0"/>
          <a:ext cx="0" cy="0"/>
          <a:chOff x="0" y="0"/>
          <a:chExt cx="0" cy="0"/>
        </a:xfrm>
      </p:grpSpPr>
      <p:sp>
        <p:nvSpPr>
          <p:cNvPr id="45" name="Google Shape;45;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6" name="Google Shape;46;p32"/>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7" name="Google Shape;47;p3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48" name="Shape 48"/>
        <p:cNvGrpSpPr/>
        <p:nvPr/>
      </p:nvGrpSpPr>
      <p:grpSpPr>
        <a:xfrm>
          <a:off x="0" y="0"/>
          <a:ext cx="0" cy="0"/>
          <a:chOff x="0" y="0"/>
          <a:chExt cx="0" cy="0"/>
        </a:xfrm>
      </p:grpSpPr>
      <p:grpSp>
        <p:nvGrpSpPr>
          <p:cNvPr id="49" name="Google Shape;49;p33"/>
          <p:cNvGrpSpPr/>
          <p:nvPr/>
        </p:nvGrpSpPr>
        <p:grpSpPr>
          <a:xfrm>
            <a:off x="6098378" y="5"/>
            <a:ext cx="3045625" cy="2030570"/>
            <a:chOff x="6098378" y="5"/>
            <a:chExt cx="3045625" cy="2030570"/>
          </a:xfrm>
        </p:grpSpPr>
        <p:sp>
          <p:nvSpPr>
            <p:cNvPr id="50" name="Google Shape;50;p33"/>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3"/>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3"/>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3"/>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33"/>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 name="Google Shape;55;p33"/>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6" name="Google Shape;56;p3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7" name="Shape 57"/>
        <p:cNvGrpSpPr/>
        <p:nvPr/>
      </p:nvGrpSpPr>
      <p:grpSpPr>
        <a:xfrm>
          <a:off x="0" y="0"/>
          <a:ext cx="0" cy="0"/>
          <a:chOff x="0" y="0"/>
          <a:chExt cx="0" cy="0"/>
        </a:xfrm>
      </p:grpSpPr>
      <p:sp>
        <p:nvSpPr>
          <p:cNvPr id="58" name="Google Shape;58;p34"/>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9" name="Google Shape;59;p3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0" name="Shape 60"/>
        <p:cNvGrpSpPr/>
        <p:nvPr/>
      </p:nvGrpSpPr>
      <p:grpSpPr>
        <a:xfrm>
          <a:off x="0" y="0"/>
          <a:ext cx="0" cy="0"/>
          <a:chOff x="0" y="0"/>
          <a:chExt cx="0" cy="0"/>
        </a:xfrm>
      </p:grpSpPr>
      <p:grpSp>
        <p:nvGrpSpPr>
          <p:cNvPr id="61" name="Google Shape;61;p35"/>
          <p:cNvGrpSpPr/>
          <p:nvPr/>
        </p:nvGrpSpPr>
        <p:grpSpPr>
          <a:xfrm>
            <a:off x="6098378" y="5"/>
            <a:ext cx="3045625" cy="2030570"/>
            <a:chOff x="6098378" y="5"/>
            <a:chExt cx="3045625" cy="2030570"/>
          </a:xfrm>
        </p:grpSpPr>
        <p:sp>
          <p:nvSpPr>
            <p:cNvPr id="62" name="Google Shape;62;p3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3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3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35"/>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68" name="Google Shape;68;p35"/>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69" name="Google Shape;69;p3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26"/>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2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US">
                <a:latin typeface="Arial"/>
                <a:ea typeface="Arial"/>
                <a:cs typeface="Arial"/>
                <a:sym typeface="Arial"/>
              </a:rPr>
              <a:t>Real Time Hand Detection Algorithm for Kitchen Cobot</a:t>
            </a:r>
            <a:endParaRPr>
              <a:latin typeface="Arial"/>
              <a:ea typeface="Arial"/>
              <a:cs typeface="Arial"/>
              <a:sym typeface="Arial"/>
            </a:endParaRPr>
          </a:p>
        </p:txBody>
      </p:sp>
      <p:sp>
        <p:nvSpPr>
          <p:cNvPr id="77" name="Google Shape;77;p1"/>
          <p:cNvSpPr txBox="1"/>
          <p:nvPr>
            <p:ph idx="1" type="subTitle"/>
          </p:nvPr>
        </p:nvSpPr>
        <p:spPr>
          <a:xfrm>
            <a:off x="921888" y="2938513"/>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i="1" lang="en-US" sz="2400">
                <a:latin typeface="Arial"/>
                <a:ea typeface="Arial"/>
                <a:cs typeface="Arial"/>
                <a:sym typeface="Arial"/>
              </a:rPr>
              <a:t>An Image Segmentation PCA Model</a:t>
            </a:r>
            <a:endParaRPr i="1" sz="2400">
              <a:latin typeface="Arial"/>
              <a:ea typeface="Arial"/>
              <a:cs typeface="Arial"/>
              <a:sym typeface="Arial"/>
            </a:endParaRPr>
          </a:p>
          <a:p>
            <a:pPr indent="0" lvl="0" marL="0" rtl="0" algn="l">
              <a:lnSpc>
                <a:spcPct val="100000"/>
              </a:lnSpc>
              <a:spcBef>
                <a:spcPts val="0"/>
              </a:spcBef>
              <a:spcAft>
                <a:spcPts val="0"/>
              </a:spcAft>
              <a:buSzPts val="2100"/>
              <a:buNone/>
            </a:pPr>
            <a:r>
              <a:t/>
            </a:r>
            <a:endParaRPr i="1">
              <a:latin typeface="Arial"/>
              <a:ea typeface="Arial"/>
              <a:cs typeface="Arial"/>
              <a:sym typeface="Arial"/>
            </a:endParaRPr>
          </a:p>
          <a:p>
            <a:pPr indent="0" lvl="0" marL="0" rtl="0" algn="l">
              <a:lnSpc>
                <a:spcPct val="100000"/>
              </a:lnSpc>
              <a:spcBef>
                <a:spcPts val="0"/>
              </a:spcBef>
              <a:spcAft>
                <a:spcPts val="0"/>
              </a:spcAft>
              <a:buSzPts val="2100"/>
              <a:buNone/>
            </a:pPr>
            <a:r>
              <a:rPr i="1" lang="en-US">
                <a:latin typeface="Arial"/>
                <a:ea typeface="Arial"/>
                <a:cs typeface="Arial"/>
                <a:sym typeface="Arial"/>
              </a:rPr>
              <a:t> </a:t>
            </a:r>
            <a:r>
              <a:rPr lang="en-US">
                <a:solidFill>
                  <a:srgbClr val="FFFFFF"/>
                </a:solidFill>
                <a:latin typeface="Arial"/>
                <a:ea typeface="Arial"/>
                <a:cs typeface="Arial"/>
                <a:sym typeface="Arial"/>
              </a:rPr>
              <a:t>•</a:t>
            </a:r>
            <a:r>
              <a:rPr i="1" lang="en-US">
                <a:solidFill>
                  <a:srgbClr val="FFFFFF"/>
                </a:solidFill>
                <a:latin typeface="Arial"/>
                <a:ea typeface="Arial"/>
                <a:cs typeface="Arial"/>
                <a:sym typeface="Arial"/>
              </a:rPr>
              <a:t>Obada Albaba </a:t>
            </a:r>
            <a:endParaRPr i="1">
              <a:solidFill>
                <a:srgbClr val="FFFFFF"/>
              </a:solidFill>
              <a:latin typeface="Arial"/>
              <a:ea typeface="Arial"/>
              <a:cs typeface="Arial"/>
              <a:sym typeface="Arial"/>
            </a:endParaRPr>
          </a:p>
          <a:p>
            <a:pPr indent="0" lvl="0" marL="0" rtl="0" algn="l">
              <a:lnSpc>
                <a:spcPct val="100000"/>
              </a:lnSpc>
              <a:spcBef>
                <a:spcPts val="0"/>
              </a:spcBef>
              <a:spcAft>
                <a:spcPts val="0"/>
              </a:spcAft>
              <a:buSzPts val="2100"/>
              <a:buNone/>
            </a:pPr>
            <a:r>
              <a:rPr lang="en-US">
                <a:solidFill>
                  <a:srgbClr val="FFFFFF"/>
                </a:solidFill>
                <a:latin typeface="Arial"/>
                <a:ea typeface="Arial"/>
                <a:cs typeface="Arial"/>
                <a:sym typeface="Arial"/>
              </a:rPr>
              <a:t> </a:t>
            </a:r>
            <a:endParaRPr i="1">
              <a:solidFill>
                <a:srgbClr val="FFFFFF"/>
              </a:solidFill>
              <a:latin typeface="Arial"/>
              <a:ea typeface="Arial"/>
              <a:cs typeface="Arial"/>
              <a:sym typeface="Arial"/>
            </a:endParaRPr>
          </a:p>
          <a:p>
            <a:pPr indent="0" lvl="0" marL="0" rtl="0" algn="l">
              <a:lnSpc>
                <a:spcPct val="100000"/>
              </a:lnSpc>
              <a:spcBef>
                <a:spcPts val="0"/>
              </a:spcBef>
              <a:spcAft>
                <a:spcPts val="0"/>
              </a:spcAft>
              <a:buSzPts val="2100"/>
              <a:buNone/>
            </a:pPr>
            <a:r>
              <a:t/>
            </a:r>
            <a:endParaRPr i="1"/>
          </a:p>
        </p:txBody>
      </p:sp>
      <p:sp>
        <p:nvSpPr>
          <p:cNvPr id="78" name="Google Shape;7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79" name="Google Shape;79;p1"/>
          <p:cNvPicPr preferRelativeResize="0"/>
          <p:nvPr/>
        </p:nvPicPr>
        <p:blipFill>
          <a:blip r:embed="rId3">
            <a:alphaModFix/>
          </a:blip>
          <a:stretch>
            <a:fillRect/>
          </a:stretch>
        </p:blipFill>
        <p:spPr>
          <a:xfrm>
            <a:off x="5963500" y="3520700"/>
            <a:ext cx="2685858" cy="147042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Image Segmentation</a:t>
            </a:r>
            <a:endParaRPr/>
          </a:p>
        </p:txBody>
      </p:sp>
      <p:sp>
        <p:nvSpPr>
          <p:cNvPr id="160" name="Google Shape;160;p11"/>
          <p:cNvSpPr txBox="1"/>
          <p:nvPr>
            <p:ph idx="1" type="body"/>
          </p:nvPr>
        </p:nvSpPr>
        <p:spPr>
          <a:xfrm>
            <a:off x="719150" y="1229075"/>
            <a:ext cx="74919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latin typeface="Arial"/>
                <a:ea typeface="Arial"/>
                <a:cs typeface="Arial"/>
                <a:sym typeface="Arial"/>
              </a:rPr>
              <a:t>We finally apply the filters on the image</a:t>
            </a:r>
            <a:endParaRPr/>
          </a:p>
          <a:p>
            <a:pPr indent="-342900" lvl="0" marL="457200" rtl="0" algn="l">
              <a:lnSpc>
                <a:spcPct val="115000"/>
              </a:lnSpc>
              <a:spcBef>
                <a:spcPts val="0"/>
              </a:spcBef>
              <a:spcAft>
                <a:spcPts val="0"/>
              </a:spcAft>
              <a:buSzPts val="1800"/>
              <a:buChar char="●"/>
            </a:pPr>
            <a:r>
              <a:rPr lang="en-US">
                <a:latin typeface="Arial"/>
                <a:ea typeface="Arial"/>
                <a:cs typeface="Arial"/>
                <a:sym typeface="Arial"/>
              </a:rPr>
              <a:t>Assign a value of 1 to pixels that satisfy t1 &amp; t2 conditions and 0 to the rest of the pixels</a:t>
            </a:r>
            <a:endParaRPr>
              <a:latin typeface="Arial"/>
              <a:ea typeface="Arial"/>
              <a:cs typeface="Arial"/>
              <a:sym typeface="Arial"/>
            </a:endParaRPr>
          </a:p>
        </p:txBody>
      </p:sp>
      <p:sp>
        <p:nvSpPr>
          <p:cNvPr id="161" name="Google Shape;161;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162" name="Google Shape;162;p11"/>
          <p:cNvPicPr preferRelativeResize="0"/>
          <p:nvPr/>
        </p:nvPicPr>
        <p:blipFill>
          <a:blip r:embed="rId3">
            <a:alphaModFix/>
          </a:blip>
          <a:stretch>
            <a:fillRect/>
          </a:stretch>
        </p:blipFill>
        <p:spPr>
          <a:xfrm>
            <a:off x="3273125" y="2314300"/>
            <a:ext cx="3088700" cy="2336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Creating the Model and Testing</a:t>
            </a:r>
            <a:endParaRPr/>
          </a:p>
        </p:txBody>
      </p:sp>
      <p:sp>
        <p:nvSpPr>
          <p:cNvPr id="168" name="Google Shape;168;p13"/>
          <p:cNvSpPr txBox="1"/>
          <p:nvPr>
            <p:ph idx="1" type="body"/>
          </p:nvPr>
        </p:nvSpPr>
        <p:spPr>
          <a:xfrm>
            <a:off x="311700" y="1229875"/>
            <a:ext cx="7820100" cy="3503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latin typeface="Arial"/>
                <a:ea typeface="Arial"/>
                <a:cs typeface="Arial"/>
                <a:sym typeface="Arial"/>
              </a:rPr>
              <a:t>Retrieve</a:t>
            </a:r>
            <a:r>
              <a:rPr lang="en-US">
                <a:latin typeface="Arial"/>
                <a:ea typeface="Arial"/>
                <a:cs typeface="Arial"/>
                <a:sym typeface="Arial"/>
              </a:rPr>
              <a:t> loadings matrix </a:t>
            </a:r>
            <a:r>
              <a:rPr b="1" lang="en-US">
                <a:latin typeface="Arial"/>
                <a:ea typeface="Arial"/>
                <a:cs typeface="Arial"/>
                <a:sym typeface="Arial"/>
              </a:rPr>
              <a:t>P </a:t>
            </a:r>
            <a:r>
              <a:rPr lang="en-US">
                <a:latin typeface="Arial"/>
                <a:ea typeface="Arial"/>
                <a:cs typeface="Arial"/>
                <a:sym typeface="Arial"/>
              </a:rPr>
              <a:t>used to create </a:t>
            </a:r>
            <a:r>
              <a:rPr b="1" lang="en-US">
                <a:latin typeface="Arial"/>
                <a:ea typeface="Arial"/>
                <a:cs typeface="Arial"/>
                <a:sym typeface="Arial"/>
              </a:rPr>
              <a:t>T </a:t>
            </a:r>
            <a:r>
              <a:rPr lang="en-US">
                <a:latin typeface="Arial"/>
                <a:ea typeface="Arial"/>
                <a:cs typeface="Arial"/>
                <a:sym typeface="Arial"/>
              </a:rPr>
              <a:t>in training phase.</a:t>
            </a:r>
            <a:endParaRPr/>
          </a:p>
          <a:p>
            <a:pPr indent="-342900" lvl="0" marL="457200" rtl="0" algn="l">
              <a:lnSpc>
                <a:spcPct val="115000"/>
              </a:lnSpc>
              <a:spcBef>
                <a:spcPts val="0"/>
              </a:spcBef>
              <a:spcAft>
                <a:spcPts val="0"/>
              </a:spcAft>
              <a:buSzPts val="1800"/>
              <a:buChar char="●"/>
            </a:pPr>
            <a:r>
              <a:rPr lang="en-US"/>
              <a:t>Transform </a:t>
            </a:r>
            <a:r>
              <a:rPr lang="en-US"/>
              <a:t>instantaneous</a:t>
            </a:r>
            <a:r>
              <a:rPr lang="en-US"/>
              <a:t> image data into an </a:t>
            </a:r>
            <a:r>
              <a:rPr b="1" lang="en-US"/>
              <a:t>X </a:t>
            </a:r>
            <a:r>
              <a:rPr lang="en-US"/>
              <a:t>matrix.</a:t>
            </a:r>
            <a:endParaRPr/>
          </a:p>
          <a:p>
            <a:pPr indent="-342900" lvl="0" marL="457200" rtl="0" algn="l">
              <a:lnSpc>
                <a:spcPct val="115000"/>
              </a:lnSpc>
              <a:spcBef>
                <a:spcPts val="0"/>
              </a:spcBef>
              <a:spcAft>
                <a:spcPts val="0"/>
              </a:spcAft>
              <a:buSzPts val="1800"/>
              <a:buChar char="●"/>
            </a:pPr>
            <a:r>
              <a:rPr lang="en-US">
                <a:latin typeface="Arial"/>
                <a:ea typeface="Arial"/>
                <a:cs typeface="Arial"/>
                <a:sym typeface="Arial"/>
              </a:rPr>
              <a:t>Perform matrix multiplication to obtain  </a:t>
            </a:r>
            <a:r>
              <a:rPr b="1" lang="en-US">
                <a:latin typeface="Arial"/>
                <a:ea typeface="Arial"/>
                <a:cs typeface="Arial"/>
                <a:sym typeface="Arial"/>
              </a:rPr>
              <a:t>T</a:t>
            </a:r>
            <a:r>
              <a:rPr b="1" baseline="-25000" lang="en-US">
                <a:latin typeface="Arial"/>
                <a:ea typeface="Arial"/>
                <a:cs typeface="Arial"/>
                <a:sym typeface="Arial"/>
              </a:rPr>
              <a:t>i</a:t>
            </a:r>
            <a:r>
              <a:rPr lang="en-US">
                <a:latin typeface="Arial"/>
                <a:ea typeface="Arial"/>
                <a:cs typeface="Arial"/>
                <a:sym typeface="Arial"/>
              </a:rPr>
              <a:t> =  </a:t>
            </a:r>
            <a:r>
              <a:rPr b="1" lang="en-US">
                <a:latin typeface="Arial"/>
                <a:ea typeface="Arial"/>
                <a:cs typeface="Arial"/>
                <a:sym typeface="Arial"/>
              </a:rPr>
              <a:t>X </a:t>
            </a:r>
            <a:r>
              <a:rPr lang="en-US">
                <a:latin typeface="Arial"/>
                <a:ea typeface="Arial"/>
                <a:cs typeface="Arial"/>
                <a:sym typeface="Arial"/>
              </a:rPr>
              <a:t>x </a:t>
            </a:r>
            <a:r>
              <a:rPr b="1" lang="en-US">
                <a:latin typeface="Arial"/>
                <a:ea typeface="Arial"/>
                <a:cs typeface="Arial"/>
                <a:sym typeface="Arial"/>
              </a:rPr>
              <a:t>P</a:t>
            </a:r>
            <a:r>
              <a:rPr lang="en-US">
                <a:latin typeface="Arial"/>
                <a:ea typeface="Arial"/>
                <a:cs typeface="Arial"/>
                <a:sym typeface="Arial"/>
              </a:rPr>
              <a:t> </a:t>
            </a:r>
            <a:endParaRPr/>
          </a:p>
          <a:p>
            <a:pPr indent="-342900" lvl="0" marL="457200" rtl="0" algn="l">
              <a:lnSpc>
                <a:spcPct val="115000"/>
              </a:lnSpc>
              <a:spcBef>
                <a:spcPts val="0"/>
              </a:spcBef>
              <a:spcAft>
                <a:spcPts val="0"/>
              </a:spcAft>
              <a:buSzPts val="1800"/>
              <a:buChar char="●"/>
            </a:pPr>
            <a:r>
              <a:rPr lang="en-US">
                <a:latin typeface="Arial"/>
                <a:ea typeface="Arial"/>
                <a:cs typeface="Arial"/>
                <a:sym typeface="Arial"/>
              </a:rPr>
              <a:t>Apply filtering algorithm to exclude pixels outside of desire range of t1 &amp; t2 (spectral </a:t>
            </a:r>
            <a:r>
              <a:rPr lang="en-US">
                <a:latin typeface="Arial"/>
                <a:ea typeface="Arial"/>
                <a:cs typeface="Arial"/>
                <a:sym typeface="Arial"/>
              </a:rPr>
              <a:t>characteristics</a:t>
            </a:r>
            <a:r>
              <a:rPr lang="en-US">
                <a:latin typeface="Arial"/>
                <a:ea typeface="Arial"/>
                <a:cs typeface="Arial"/>
                <a:sym typeface="Arial"/>
              </a:rPr>
              <a:t>)</a:t>
            </a:r>
            <a:r>
              <a:rPr lang="en-US">
                <a:latin typeface="Arial"/>
                <a:ea typeface="Arial"/>
                <a:cs typeface="Arial"/>
                <a:sym typeface="Arial"/>
              </a:rPr>
              <a:t>.</a:t>
            </a:r>
            <a:endParaRPr/>
          </a:p>
          <a:p>
            <a:pPr indent="-228600" lvl="0" marL="457200" rtl="0" algn="l">
              <a:lnSpc>
                <a:spcPct val="115000"/>
              </a:lnSpc>
              <a:spcBef>
                <a:spcPts val="0"/>
              </a:spcBef>
              <a:spcAft>
                <a:spcPts val="0"/>
              </a:spcAft>
              <a:buSzPts val="1800"/>
              <a:buNone/>
            </a:pPr>
            <a:r>
              <a:t/>
            </a:r>
            <a:endParaRPr/>
          </a:p>
        </p:txBody>
      </p:sp>
      <p:sp>
        <p:nvSpPr>
          <p:cNvPr id="169" name="Google Shape;169;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170" name="Google Shape;170;p13"/>
          <p:cNvPicPr preferRelativeResize="0"/>
          <p:nvPr/>
        </p:nvPicPr>
        <p:blipFill>
          <a:blip r:embed="rId3">
            <a:alphaModFix/>
          </a:blip>
          <a:stretch>
            <a:fillRect/>
          </a:stretch>
        </p:blipFill>
        <p:spPr>
          <a:xfrm>
            <a:off x="2790400" y="2921325"/>
            <a:ext cx="2467400" cy="1875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Implementation for Real-time Application</a:t>
            </a:r>
            <a:endParaRPr/>
          </a:p>
        </p:txBody>
      </p:sp>
      <p:sp>
        <p:nvSpPr>
          <p:cNvPr id="176" name="Google Shape;176;p14"/>
          <p:cNvSpPr txBox="1"/>
          <p:nvPr>
            <p:ph idx="1" type="body"/>
          </p:nvPr>
        </p:nvSpPr>
        <p:spPr>
          <a:xfrm>
            <a:off x="311700" y="1229875"/>
            <a:ext cx="8520600" cy="3663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latin typeface="Arial"/>
                <a:ea typeface="Arial"/>
                <a:cs typeface="Arial"/>
                <a:sym typeface="Arial"/>
              </a:rPr>
              <a:t>Simplified model is used that uses simple matrix multiplication and thresholding</a:t>
            </a:r>
            <a:endParaRPr>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a:latin typeface="Arial"/>
                <a:ea typeface="Arial"/>
                <a:cs typeface="Arial"/>
                <a:sym typeface="Arial"/>
              </a:rPr>
              <a:t>Use openCV library to read webcam footage</a:t>
            </a:r>
            <a:endParaRPr>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a:latin typeface="Arial"/>
                <a:ea typeface="Arial"/>
                <a:cs typeface="Arial"/>
                <a:sym typeface="Arial"/>
              </a:rPr>
              <a:t>Identify location and angle of human arm using pixel locations</a:t>
            </a:r>
            <a:endParaRPr>
              <a:latin typeface="Arial"/>
              <a:ea typeface="Arial"/>
              <a:cs typeface="Arial"/>
              <a:sym typeface="Arial"/>
            </a:endParaRPr>
          </a:p>
          <a:p>
            <a:pPr indent="-228600" lvl="1" marL="914400" rtl="0" algn="l">
              <a:lnSpc>
                <a:spcPct val="115000"/>
              </a:lnSpc>
              <a:spcBef>
                <a:spcPts val="1600"/>
              </a:spcBef>
              <a:spcAft>
                <a:spcPts val="0"/>
              </a:spcAft>
              <a:buSzPts val="1400"/>
              <a:buNone/>
            </a:pPr>
            <a:r>
              <a:t/>
            </a:r>
            <a:endParaRPr/>
          </a:p>
        </p:txBody>
      </p:sp>
      <p:sp>
        <p:nvSpPr>
          <p:cNvPr id="177" name="Google Shape;177;p1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g7353073f8a_1_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Limitations</a:t>
            </a:r>
            <a:endParaRPr/>
          </a:p>
        </p:txBody>
      </p:sp>
      <p:sp>
        <p:nvSpPr>
          <p:cNvPr id="183" name="Google Shape;183;g7353073f8a_1_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US">
                <a:latin typeface="Arial"/>
                <a:ea typeface="Arial"/>
                <a:cs typeface="Arial"/>
                <a:sym typeface="Arial"/>
              </a:rPr>
              <a:t>● Spectral characteristics are used to train the model</a:t>
            </a:r>
            <a:endParaRPr>
              <a:latin typeface="Arial"/>
              <a:ea typeface="Arial"/>
              <a:cs typeface="Arial"/>
              <a:sym typeface="Arial"/>
            </a:endParaRPr>
          </a:p>
          <a:p>
            <a:pPr indent="0" lvl="0" marL="114300" rtl="0" algn="l">
              <a:spcBef>
                <a:spcPts val="0"/>
              </a:spcBef>
              <a:spcAft>
                <a:spcPts val="0"/>
              </a:spcAft>
              <a:buNone/>
            </a:pPr>
            <a:r>
              <a:rPr lang="en-US">
                <a:latin typeface="Arial"/>
                <a:ea typeface="Arial"/>
                <a:cs typeface="Arial"/>
                <a:sym typeface="Arial"/>
              </a:rPr>
              <a:t>● Model is sensitive to lighting conditions</a:t>
            </a:r>
            <a:endParaRPr>
              <a:latin typeface="Arial"/>
              <a:ea typeface="Arial"/>
              <a:cs typeface="Arial"/>
              <a:sym typeface="Arial"/>
            </a:endParaRPr>
          </a:p>
          <a:p>
            <a:pPr indent="0" lvl="0" marL="114300" rtl="0" algn="l">
              <a:spcBef>
                <a:spcPts val="0"/>
              </a:spcBef>
              <a:spcAft>
                <a:spcPts val="0"/>
              </a:spcAft>
              <a:buNone/>
            </a:pPr>
            <a:r>
              <a:rPr lang="en-US">
                <a:latin typeface="Arial"/>
                <a:ea typeface="Arial"/>
                <a:cs typeface="Arial"/>
                <a:sym typeface="Arial"/>
              </a:rPr>
              <a:t>● Surrounding environment impacts model performance</a:t>
            </a:r>
            <a:endParaRPr>
              <a:latin typeface="Arial"/>
              <a:ea typeface="Arial"/>
              <a:cs typeface="Arial"/>
              <a:sym typeface="Arial"/>
            </a:endParaRPr>
          </a:p>
          <a:p>
            <a:pPr indent="0" lvl="0" marL="114300" rtl="0" algn="l">
              <a:spcBef>
                <a:spcPts val="0"/>
              </a:spcBef>
              <a:spcAft>
                <a:spcPts val="0"/>
              </a:spcAft>
              <a:buClr>
                <a:srgbClr val="000000"/>
              </a:buClr>
              <a:buSzPts val="1800"/>
              <a:buFont typeface="Arial"/>
              <a:buNone/>
            </a:pPr>
            <a:r>
              <a:t/>
            </a:r>
            <a:endParaRPr>
              <a:latin typeface="Arial"/>
              <a:ea typeface="Arial"/>
              <a:cs typeface="Arial"/>
              <a:sym typeface="Arial"/>
            </a:endParaRPr>
          </a:p>
        </p:txBody>
      </p:sp>
      <p:sp>
        <p:nvSpPr>
          <p:cNvPr id="184" name="Google Shape;184;g7353073f8a_1_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185" name="Google Shape;185;g7353073f8a_1_18"/>
          <p:cNvPicPr preferRelativeResize="0"/>
          <p:nvPr/>
        </p:nvPicPr>
        <p:blipFill>
          <a:blip r:embed="rId3">
            <a:alphaModFix/>
          </a:blip>
          <a:stretch>
            <a:fillRect/>
          </a:stretch>
        </p:blipFill>
        <p:spPr>
          <a:xfrm>
            <a:off x="2526063" y="2692623"/>
            <a:ext cx="4091876" cy="2189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Conclusion</a:t>
            </a:r>
            <a:endParaRPr/>
          </a:p>
        </p:txBody>
      </p:sp>
      <p:sp>
        <p:nvSpPr>
          <p:cNvPr id="191" name="Google Shape;191;p22"/>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Arial"/>
              <a:buChar char="●"/>
            </a:pPr>
            <a:r>
              <a:rPr lang="en-US">
                <a:solidFill>
                  <a:srgbClr val="434343"/>
                </a:solidFill>
                <a:latin typeface="Arial"/>
                <a:ea typeface="Arial"/>
                <a:cs typeface="Arial"/>
                <a:sym typeface="Arial"/>
              </a:rPr>
              <a:t>Performing </a:t>
            </a:r>
            <a:r>
              <a:rPr lang="en-US">
                <a:latin typeface="Arial"/>
                <a:ea typeface="Arial"/>
                <a:cs typeface="Arial"/>
                <a:sym typeface="Arial"/>
              </a:rPr>
              <a:t>PCA on image data provides a robust image segmentation model</a:t>
            </a:r>
            <a:endParaRPr/>
          </a:p>
          <a:p>
            <a:pPr indent="-342900" lvl="0" marL="457200" rtl="0" algn="l">
              <a:lnSpc>
                <a:spcPct val="115000"/>
              </a:lnSpc>
              <a:spcBef>
                <a:spcPts val="0"/>
              </a:spcBef>
              <a:spcAft>
                <a:spcPts val="0"/>
              </a:spcAft>
              <a:buClr>
                <a:srgbClr val="434343"/>
              </a:buClr>
              <a:buSzPts val="1800"/>
              <a:buFont typeface="Arial"/>
              <a:buChar char="●"/>
            </a:pPr>
            <a:r>
              <a:rPr lang="en-US">
                <a:solidFill>
                  <a:srgbClr val="434343"/>
                </a:solidFill>
                <a:latin typeface="Arial"/>
                <a:ea typeface="Arial"/>
                <a:cs typeface="Arial"/>
                <a:sym typeface="Arial"/>
              </a:rPr>
              <a:t>The first two components are useful whilst the third component mainly explains noise</a:t>
            </a:r>
            <a:endParaRPr/>
          </a:p>
          <a:p>
            <a:pPr indent="-342900" lvl="0" marL="457200" rtl="0" algn="l">
              <a:lnSpc>
                <a:spcPct val="115000"/>
              </a:lnSpc>
              <a:spcBef>
                <a:spcPts val="0"/>
              </a:spcBef>
              <a:spcAft>
                <a:spcPts val="0"/>
              </a:spcAft>
              <a:buClr>
                <a:srgbClr val="434343"/>
              </a:buClr>
              <a:buSzPts val="1800"/>
              <a:buFont typeface="Arial"/>
              <a:buChar char="●"/>
            </a:pPr>
            <a:r>
              <a:rPr lang="en-US">
                <a:solidFill>
                  <a:srgbClr val="434343"/>
                </a:solidFill>
                <a:latin typeface="Arial"/>
                <a:ea typeface="Arial"/>
                <a:cs typeface="Arial"/>
                <a:sym typeface="Arial"/>
              </a:rPr>
              <a:t>Training conditions such as lighting need to be maintained for accurate use of model</a:t>
            </a:r>
            <a:endParaRPr>
              <a:solidFill>
                <a:srgbClr val="434343"/>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a:solidFill>
                <a:srgbClr val="434343"/>
              </a:solidFill>
              <a:latin typeface="Arial"/>
              <a:ea typeface="Arial"/>
              <a:cs typeface="Arial"/>
              <a:sym typeface="Arial"/>
            </a:endParaRPr>
          </a:p>
        </p:txBody>
      </p:sp>
      <p:sp>
        <p:nvSpPr>
          <p:cNvPr id="192" name="Google Shape;192;p2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Further Research</a:t>
            </a:r>
            <a:endParaRPr/>
          </a:p>
        </p:txBody>
      </p:sp>
      <p:sp>
        <p:nvSpPr>
          <p:cNvPr id="198" name="Google Shape;198;p2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a:solidFill>
                  <a:srgbClr val="434343"/>
                </a:solidFill>
                <a:latin typeface="Arial"/>
                <a:ea typeface="Arial"/>
                <a:cs typeface="Arial"/>
                <a:sym typeface="Arial"/>
              </a:rPr>
              <a:t>Training on multiple images</a:t>
            </a:r>
            <a:endParaRPr>
              <a:solidFill>
                <a:srgbClr val="434343"/>
              </a:solidFill>
              <a:latin typeface="Arial"/>
              <a:ea typeface="Arial"/>
              <a:cs typeface="Arial"/>
              <a:sym typeface="Arial"/>
            </a:endParaRPr>
          </a:p>
          <a:p>
            <a:pPr indent="0" lvl="0" marL="0" rtl="0" algn="l">
              <a:lnSpc>
                <a:spcPct val="115000"/>
              </a:lnSpc>
              <a:spcBef>
                <a:spcPts val="0"/>
              </a:spcBef>
              <a:spcAft>
                <a:spcPts val="0"/>
              </a:spcAft>
              <a:buSzPts val="1800"/>
              <a:buNone/>
            </a:pPr>
            <a:r>
              <a:rPr lang="en-US">
                <a:solidFill>
                  <a:srgbClr val="434343"/>
                </a:solidFill>
                <a:latin typeface="Arial"/>
                <a:ea typeface="Arial"/>
                <a:cs typeface="Arial"/>
                <a:sym typeface="Arial"/>
              </a:rPr>
              <a:t>Model retraining can be performed periodically to account for changes in lighting and surroundings</a:t>
            </a:r>
            <a:endParaRPr/>
          </a:p>
          <a:p>
            <a:pPr indent="0" lvl="0" marL="0" rtl="0" algn="l">
              <a:lnSpc>
                <a:spcPct val="115000"/>
              </a:lnSpc>
              <a:spcBef>
                <a:spcPts val="0"/>
              </a:spcBef>
              <a:spcAft>
                <a:spcPts val="0"/>
              </a:spcAft>
              <a:buSzPts val="1800"/>
              <a:buNone/>
            </a:pPr>
            <a:r>
              <a:t/>
            </a:r>
            <a:endParaRPr/>
          </a:p>
        </p:txBody>
      </p:sp>
      <p:sp>
        <p:nvSpPr>
          <p:cNvPr id="199" name="Google Shape;199;p2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Outline</a:t>
            </a:r>
            <a:endParaRPr/>
          </a:p>
        </p:txBody>
      </p:sp>
      <p:sp>
        <p:nvSpPr>
          <p:cNvPr id="85" name="Google Shape;85;p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86" name="Google Shape;86;p2"/>
          <p:cNvSpPr txBox="1"/>
          <p:nvPr/>
        </p:nvSpPr>
        <p:spPr>
          <a:xfrm>
            <a:off x="457200" y="1200150"/>
            <a:ext cx="6096000" cy="3600450"/>
          </a:xfrm>
          <a:prstGeom prst="rect">
            <a:avLst/>
          </a:prstGeom>
          <a:noFill/>
          <a:ln>
            <a:noFill/>
          </a:ln>
        </p:spPr>
        <p:txBody>
          <a:bodyPr anchorCtr="0" anchor="t" bIns="45700" lIns="91425" spcFirstLastPara="1" rIns="91425" wrap="square" tIns="45700">
            <a:normAutofit/>
          </a:bodyPr>
          <a:lstStyle/>
          <a:p>
            <a:pPr indent="-228600" lvl="0" marL="342900" marR="0" rtl="0" algn="l">
              <a:lnSpc>
                <a:spcPct val="90000"/>
              </a:lnSpc>
              <a:spcBef>
                <a:spcPts val="0"/>
              </a:spcBef>
              <a:spcAft>
                <a:spcPts val="0"/>
              </a:spcAft>
              <a:buClr>
                <a:srgbClr val="4F81BD"/>
              </a:buClr>
              <a:buSzPts val="2035"/>
              <a:buFont typeface="Arial"/>
              <a:buChar char="•"/>
            </a:pPr>
            <a:r>
              <a:rPr b="0" i="0" lang="en-US" sz="2035" u="none" cap="none" strike="noStrike">
                <a:solidFill>
                  <a:srgbClr val="000000"/>
                </a:solidFill>
                <a:latin typeface="Times New Roman"/>
                <a:ea typeface="Times New Roman"/>
                <a:cs typeface="Times New Roman"/>
                <a:sym typeface="Times New Roman"/>
              </a:rPr>
              <a:t>Introduction and Background</a:t>
            </a:r>
            <a:endParaRPr b="0" i="0" sz="1400" u="none" cap="none" strike="noStrike">
              <a:solidFill>
                <a:srgbClr val="000000"/>
              </a:solidFill>
              <a:latin typeface="Arial"/>
              <a:ea typeface="Arial"/>
              <a:cs typeface="Arial"/>
              <a:sym typeface="Arial"/>
            </a:endParaRPr>
          </a:p>
          <a:p>
            <a:pPr indent="-228600" lvl="0" marL="342900" marR="0" rtl="0" algn="l">
              <a:lnSpc>
                <a:spcPct val="90000"/>
              </a:lnSpc>
              <a:spcBef>
                <a:spcPts val="407"/>
              </a:spcBef>
              <a:spcAft>
                <a:spcPts val="0"/>
              </a:spcAft>
              <a:buClr>
                <a:srgbClr val="4F81BD"/>
              </a:buClr>
              <a:buSzPts val="2035"/>
              <a:buFont typeface="Arial"/>
              <a:buChar char="•"/>
            </a:pPr>
            <a:r>
              <a:rPr b="0" i="0" lang="en-US" sz="2035" u="none" cap="none" strike="noStrike">
                <a:solidFill>
                  <a:srgbClr val="000000"/>
                </a:solidFill>
                <a:latin typeface="Times New Roman"/>
                <a:ea typeface="Times New Roman"/>
                <a:cs typeface="Times New Roman"/>
                <a:sym typeface="Times New Roman"/>
              </a:rPr>
              <a:t>Problem Statement</a:t>
            </a:r>
            <a:endParaRPr b="0" i="0" sz="1400" u="none" cap="none" strike="noStrike">
              <a:solidFill>
                <a:srgbClr val="000000"/>
              </a:solidFill>
              <a:latin typeface="Arial"/>
              <a:ea typeface="Arial"/>
              <a:cs typeface="Arial"/>
              <a:sym typeface="Arial"/>
            </a:endParaRPr>
          </a:p>
          <a:p>
            <a:pPr indent="-228600" lvl="0" marL="342900" marR="0" rtl="0" algn="l">
              <a:lnSpc>
                <a:spcPct val="90000"/>
              </a:lnSpc>
              <a:spcBef>
                <a:spcPts val="407"/>
              </a:spcBef>
              <a:spcAft>
                <a:spcPts val="0"/>
              </a:spcAft>
              <a:buClr>
                <a:srgbClr val="4F81BD"/>
              </a:buClr>
              <a:buSzPts val="2035"/>
              <a:buFont typeface="Arial"/>
              <a:buChar char="•"/>
            </a:pPr>
            <a:r>
              <a:rPr b="0" i="0" lang="en-US" sz="2035" u="none" cap="none" strike="noStrike">
                <a:solidFill>
                  <a:srgbClr val="000000"/>
                </a:solidFill>
                <a:latin typeface="Times New Roman"/>
                <a:ea typeface="Times New Roman"/>
                <a:cs typeface="Times New Roman"/>
                <a:sym typeface="Times New Roman"/>
              </a:rPr>
              <a:t>Data</a:t>
            </a:r>
            <a:endParaRPr b="0" i="0" sz="1400" u="none" cap="none" strike="noStrike">
              <a:solidFill>
                <a:srgbClr val="000000"/>
              </a:solidFill>
              <a:latin typeface="Arial"/>
              <a:ea typeface="Arial"/>
              <a:cs typeface="Arial"/>
              <a:sym typeface="Arial"/>
            </a:endParaRPr>
          </a:p>
          <a:p>
            <a:pPr indent="-228600" lvl="0" marL="342900" marR="0" rtl="0" algn="l">
              <a:lnSpc>
                <a:spcPct val="90000"/>
              </a:lnSpc>
              <a:spcBef>
                <a:spcPts val="407"/>
              </a:spcBef>
              <a:spcAft>
                <a:spcPts val="0"/>
              </a:spcAft>
              <a:buClr>
                <a:srgbClr val="4F81BD"/>
              </a:buClr>
              <a:buSzPts val="2035"/>
              <a:buFont typeface="Arial"/>
              <a:buChar char="•"/>
            </a:pPr>
            <a:r>
              <a:rPr lang="en-US" sz="2035">
                <a:latin typeface="Times New Roman"/>
                <a:ea typeface="Times New Roman"/>
                <a:cs typeface="Times New Roman"/>
                <a:sym typeface="Times New Roman"/>
              </a:rPr>
              <a:t>Training</a:t>
            </a:r>
            <a:endParaRPr b="0" i="0" sz="1400" u="none" cap="none" strike="noStrike">
              <a:solidFill>
                <a:srgbClr val="000000"/>
              </a:solidFill>
              <a:latin typeface="Arial"/>
              <a:ea typeface="Arial"/>
              <a:cs typeface="Arial"/>
              <a:sym typeface="Arial"/>
            </a:endParaRPr>
          </a:p>
          <a:p>
            <a:pPr indent="-228600" lvl="0" marL="342900" marR="0" rtl="0" algn="l">
              <a:lnSpc>
                <a:spcPct val="90000"/>
              </a:lnSpc>
              <a:spcBef>
                <a:spcPts val="407"/>
              </a:spcBef>
              <a:spcAft>
                <a:spcPts val="0"/>
              </a:spcAft>
              <a:buClr>
                <a:srgbClr val="4F81BD"/>
              </a:buClr>
              <a:buSzPts val="2035"/>
              <a:buFont typeface="Arial"/>
              <a:buChar char="•"/>
            </a:pPr>
            <a:r>
              <a:rPr lang="en-US" sz="2035">
                <a:latin typeface="Times New Roman"/>
                <a:ea typeface="Times New Roman"/>
                <a:cs typeface="Times New Roman"/>
                <a:sym typeface="Times New Roman"/>
              </a:rPr>
              <a:t>Testing and Implementation</a:t>
            </a:r>
            <a:endParaRPr b="0" i="0" sz="1400" u="none" cap="none" strike="noStrike">
              <a:solidFill>
                <a:srgbClr val="000000"/>
              </a:solidFill>
              <a:latin typeface="Arial"/>
              <a:ea typeface="Arial"/>
              <a:cs typeface="Arial"/>
              <a:sym typeface="Arial"/>
            </a:endParaRPr>
          </a:p>
          <a:p>
            <a:pPr indent="-228600" lvl="0" marL="342900" marR="0" rtl="0" algn="l">
              <a:lnSpc>
                <a:spcPct val="90000"/>
              </a:lnSpc>
              <a:spcBef>
                <a:spcPts val="407"/>
              </a:spcBef>
              <a:spcAft>
                <a:spcPts val="0"/>
              </a:spcAft>
              <a:buClr>
                <a:srgbClr val="4F81BD"/>
              </a:buClr>
              <a:buSzPts val="2035"/>
              <a:buFont typeface="Arial"/>
              <a:buChar char="•"/>
            </a:pPr>
            <a:r>
              <a:rPr b="0" i="0" lang="en-US" sz="2035" u="none" cap="none" strike="noStrike">
                <a:solidFill>
                  <a:srgbClr val="000000"/>
                </a:solidFill>
                <a:latin typeface="Times New Roman"/>
                <a:ea typeface="Times New Roman"/>
                <a:cs typeface="Times New Roman"/>
                <a:sym typeface="Times New Roman"/>
              </a:rPr>
              <a:t>Conclusions and </a:t>
            </a:r>
            <a:r>
              <a:rPr lang="en-US" sz="2035">
                <a:latin typeface="Times New Roman"/>
                <a:ea typeface="Times New Roman"/>
                <a:cs typeface="Times New Roman"/>
                <a:sym typeface="Times New Roman"/>
              </a:rPr>
              <a:t>Limitations</a:t>
            </a:r>
            <a:endParaRPr b="0" i="0" sz="1400" u="none" cap="none" strike="noStrike">
              <a:solidFill>
                <a:srgbClr val="000000"/>
              </a:solidFill>
              <a:latin typeface="Arial"/>
              <a:ea typeface="Arial"/>
              <a:cs typeface="Arial"/>
              <a:sym typeface="Arial"/>
            </a:endParaRPr>
          </a:p>
          <a:p>
            <a:pPr indent="-228600" lvl="0" marL="342900" marR="0" rtl="0" algn="l">
              <a:lnSpc>
                <a:spcPct val="90000"/>
              </a:lnSpc>
              <a:spcBef>
                <a:spcPts val="407"/>
              </a:spcBef>
              <a:spcAft>
                <a:spcPts val="0"/>
              </a:spcAft>
              <a:buClr>
                <a:srgbClr val="4F81BD"/>
              </a:buClr>
              <a:buSzPts val="2035"/>
              <a:buFont typeface="Arial"/>
              <a:buChar char="•"/>
            </a:pPr>
            <a:r>
              <a:rPr b="0" i="0" lang="en-US" sz="2035" u="none" cap="none" strike="noStrike">
                <a:solidFill>
                  <a:srgbClr val="000000"/>
                </a:solidFill>
                <a:latin typeface="Times New Roman"/>
                <a:ea typeface="Times New Roman"/>
                <a:cs typeface="Times New Roman"/>
                <a:sym typeface="Times New Roman"/>
              </a:rPr>
              <a:t>References	</a:t>
            </a:r>
            <a:endParaRPr b="0" i="0" sz="1400" u="none" cap="none" strike="noStrike">
              <a:solidFill>
                <a:srgbClr val="000000"/>
              </a:solidFill>
              <a:latin typeface="Arial"/>
              <a:ea typeface="Arial"/>
              <a:cs typeface="Arial"/>
              <a:sym typeface="Arial"/>
            </a:endParaRPr>
          </a:p>
          <a:p>
            <a:pPr indent="-99377" lvl="0" marL="342900" marR="0" rtl="0" algn="l">
              <a:lnSpc>
                <a:spcPct val="90000"/>
              </a:lnSpc>
              <a:spcBef>
                <a:spcPts val="407"/>
              </a:spcBef>
              <a:spcAft>
                <a:spcPts val="0"/>
              </a:spcAft>
              <a:buClr>
                <a:srgbClr val="4F81BD"/>
              </a:buClr>
              <a:buSzPts val="2035"/>
              <a:buFont typeface="Arial"/>
              <a:buNone/>
            </a:pPr>
            <a:r>
              <a:t/>
            </a:r>
            <a:endParaRPr b="0" i="0" sz="2035" u="none" cap="none" strike="noStrike">
              <a:solidFill>
                <a:srgbClr val="0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Collaborative Robots and Kitchen Automation</a:t>
            </a:r>
            <a:endParaRPr/>
          </a:p>
        </p:txBody>
      </p:sp>
      <p:sp>
        <p:nvSpPr>
          <p:cNvPr id="92" name="Google Shape;92;p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93" name="Google Shape;93;p3"/>
          <p:cNvSpPr txBox="1"/>
          <p:nvPr/>
        </p:nvSpPr>
        <p:spPr>
          <a:xfrm>
            <a:off x="667825" y="1382525"/>
            <a:ext cx="7792800" cy="3268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434343"/>
                </a:solidFill>
                <a:latin typeface="Arial"/>
                <a:ea typeface="Arial"/>
                <a:cs typeface="Arial"/>
                <a:sym typeface="Arial"/>
              </a:rPr>
              <a:t>● </a:t>
            </a:r>
            <a:r>
              <a:rPr lang="en-US" sz="1800">
                <a:solidFill>
                  <a:srgbClr val="434343"/>
                </a:solidFill>
              </a:rPr>
              <a:t>Rapidly Growing Fields</a:t>
            </a:r>
            <a:endParaRPr b="0" i="0" sz="18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434343"/>
                </a:solidFill>
                <a:latin typeface="Arial"/>
                <a:ea typeface="Arial"/>
                <a:cs typeface="Arial"/>
                <a:sym typeface="Arial"/>
              </a:rPr>
              <a:t>● Key Drivers for growth:</a:t>
            </a:r>
            <a:endParaRPr b="0" i="0" sz="18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34343"/>
              </a:solidFill>
              <a:latin typeface="Arial"/>
              <a:ea typeface="Arial"/>
              <a:cs typeface="Arial"/>
              <a:sym typeface="Arial"/>
            </a:endParaRPr>
          </a:p>
          <a:p>
            <a:pPr indent="-342900" lvl="0" marL="457200" marR="0" rtl="0" algn="l">
              <a:lnSpc>
                <a:spcPct val="100000"/>
              </a:lnSpc>
              <a:spcBef>
                <a:spcPts val="0"/>
              </a:spcBef>
              <a:spcAft>
                <a:spcPts val="0"/>
              </a:spcAft>
              <a:buClr>
                <a:srgbClr val="434343"/>
              </a:buClr>
              <a:buSzPts val="1800"/>
              <a:buFont typeface="Roboto"/>
              <a:buAutoNum type="arabicPeriod"/>
            </a:pPr>
            <a:r>
              <a:rPr lang="en-US" sz="1800">
                <a:solidFill>
                  <a:srgbClr val="434343"/>
                </a:solidFill>
              </a:rPr>
              <a:t>Demand for Quality Foods</a:t>
            </a:r>
            <a:endParaRPr b="0" i="0" sz="1800" u="none" cap="none" strike="noStrike">
              <a:solidFill>
                <a:srgbClr val="434343"/>
              </a:solidFill>
              <a:latin typeface="Arial"/>
              <a:ea typeface="Arial"/>
              <a:cs typeface="Arial"/>
              <a:sym typeface="Arial"/>
            </a:endParaRPr>
          </a:p>
          <a:p>
            <a:pPr indent="-342900" lvl="0" marL="457200" marR="0" rtl="0" algn="l">
              <a:lnSpc>
                <a:spcPct val="100000"/>
              </a:lnSpc>
              <a:spcBef>
                <a:spcPts val="0"/>
              </a:spcBef>
              <a:spcAft>
                <a:spcPts val="0"/>
              </a:spcAft>
              <a:buClr>
                <a:srgbClr val="434343"/>
              </a:buClr>
              <a:buSzPts val="1800"/>
              <a:buFont typeface="Roboto"/>
              <a:buAutoNum type="arabicPeriod"/>
            </a:pPr>
            <a:r>
              <a:rPr lang="en-US" sz="1800">
                <a:solidFill>
                  <a:srgbClr val="434343"/>
                </a:solidFill>
              </a:rPr>
              <a:t>Limitations in Labour</a:t>
            </a:r>
            <a:endParaRPr sz="1800">
              <a:solidFill>
                <a:srgbClr val="434343"/>
              </a:solidFill>
            </a:endParaRPr>
          </a:p>
          <a:p>
            <a:pPr indent="-342900" lvl="0" marL="457200" marR="0" rtl="0" algn="l">
              <a:lnSpc>
                <a:spcPct val="100000"/>
              </a:lnSpc>
              <a:spcBef>
                <a:spcPts val="0"/>
              </a:spcBef>
              <a:spcAft>
                <a:spcPts val="0"/>
              </a:spcAft>
              <a:buClr>
                <a:srgbClr val="434343"/>
              </a:buClr>
              <a:buSzPts val="1800"/>
              <a:buAutoNum type="arabicPeriod"/>
            </a:pPr>
            <a:r>
              <a:rPr lang="en-US" sz="1800">
                <a:solidFill>
                  <a:srgbClr val="434343"/>
                </a:solidFill>
              </a:rPr>
              <a:t>Advancements in ML and CV</a:t>
            </a:r>
            <a:endParaRPr sz="1800">
              <a:solidFill>
                <a:srgbClr val="434343"/>
              </a:solidFill>
            </a:endParaRPr>
          </a:p>
          <a:p>
            <a:pPr indent="0" lvl="0" marL="0" rtl="0" algn="l">
              <a:spcBef>
                <a:spcPts val="0"/>
              </a:spcBef>
              <a:spcAft>
                <a:spcPts val="0"/>
              </a:spcAft>
              <a:buClr>
                <a:srgbClr val="000000"/>
              </a:buClr>
              <a:buSzPts val="1800"/>
              <a:buFont typeface="Arial"/>
              <a:buNone/>
            </a:pPr>
            <a:r>
              <a:t/>
            </a:r>
            <a:endParaRPr sz="1800">
              <a:solidFill>
                <a:srgbClr val="434343"/>
              </a:solidFill>
            </a:endParaRPr>
          </a:p>
        </p:txBody>
      </p:sp>
      <p:pic>
        <p:nvPicPr>
          <p:cNvPr id="94" name="Google Shape;94;p3"/>
          <p:cNvPicPr preferRelativeResize="0"/>
          <p:nvPr/>
        </p:nvPicPr>
        <p:blipFill>
          <a:blip r:embed="rId3">
            <a:alphaModFix/>
          </a:blip>
          <a:stretch>
            <a:fillRect/>
          </a:stretch>
        </p:blipFill>
        <p:spPr>
          <a:xfrm>
            <a:off x="4483500" y="2521950"/>
            <a:ext cx="4660500" cy="2621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Background</a:t>
            </a:r>
            <a:endParaRPr/>
          </a:p>
        </p:txBody>
      </p:sp>
      <p:sp>
        <p:nvSpPr>
          <p:cNvPr id="100" name="Google Shape;100;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01" name="Google Shape;101;p4"/>
          <p:cNvSpPr txBox="1"/>
          <p:nvPr/>
        </p:nvSpPr>
        <p:spPr>
          <a:xfrm>
            <a:off x="667825" y="1382525"/>
            <a:ext cx="7792800" cy="3268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434343"/>
                </a:solidFill>
                <a:latin typeface="Arial"/>
                <a:ea typeface="Arial"/>
                <a:cs typeface="Arial"/>
                <a:sym typeface="Arial"/>
              </a:rPr>
              <a:t>● </a:t>
            </a:r>
            <a:r>
              <a:rPr lang="en-US" sz="1800">
                <a:solidFill>
                  <a:srgbClr val="434343"/>
                </a:solidFill>
              </a:rPr>
              <a:t>Automated Kitchen Environment</a:t>
            </a:r>
            <a:r>
              <a:rPr b="0" i="0" lang="en-US" sz="1800" u="none" cap="none" strike="noStrike">
                <a:solidFill>
                  <a:srgbClr val="434343"/>
                </a:solidFill>
                <a:latin typeface="Arial"/>
                <a:ea typeface="Arial"/>
                <a:cs typeface="Arial"/>
                <a:sym typeface="Arial"/>
              </a:rPr>
              <a:t>: </a:t>
            </a:r>
            <a:endParaRPr b="0" i="0" sz="1800" u="none" cap="none" strike="noStrike">
              <a:solidFill>
                <a:srgbClr val="434343"/>
              </a:solidFill>
              <a:latin typeface="Arial"/>
              <a:ea typeface="Arial"/>
              <a:cs typeface="Arial"/>
              <a:sym typeface="Arial"/>
            </a:endParaRPr>
          </a:p>
          <a:p>
            <a:pPr indent="-342900" lvl="0" marL="457200" marR="0" rtl="0" algn="l">
              <a:lnSpc>
                <a:spcPct val="115000"/>
              </a:lnSpc>
              <a:spcBef>
                <a:spcPts val="0"/>
              </a:spcBef>
              <a:spcAft>
                <a:spcPts val="0"/>
              </a:spcAft>
              <a:buClr>
                <a:srgbClr val="333333"/>
              </a:buClr>
              <a:buSzPts val="1800"/>
              <a:buFont typeface="Roboto"/>
              <a:buAutoNum type="arabicPeriod"/>
            </a:pPr>
            <a:r>
              <a:rPr lang="en-US" sz="1800">
                <a:solidFill>
                  <a:srgbClr val="333333"/>
                </a:solidFill>
                <a:highlight>
                  <a:srgbClr val="FFFFFF"/>
                </a:highlight>
              </a:rPr>
              <a:t>Relies on robotic arm to accomplish repetitive tasks with accurate t</a:t>
            </a:r>
            <a:r>
              <a:rPr lang="en-US" sz="1800">
                <a:solidFill>
                  <a:srgbClr val="333333"/>
                </a:solidFill>
                <a:highlight>
                  <a:srgbClr val="FFFFFF"/>
                </a:highlight>
              </a:rPr>
              <a:t>iming</a:t>
            </a:r>
            <a:endParaRPr b="0" i="0" sz="1800" u="none" cap="none" strike="noStrike">
              <a:solidFill>
                <a:srgbClr val="333333"/>
              </a:solidFill>
              <a:highlight>
                <a:srgbClr val="FFFFFF"/>
              </a:highlight>
              <a:latin typeface="Arial"/>
              <a:ea typeface="Arial"/>
              <a:cs typeface="Arial"/>
              <a:sym typeface="Arial"/>
            </a:endParaRPr>
          </a:p>
          <a:p>
            <a:pPr indent="-342900" lvl="0" marL="457200" marR="0" rtl="0" algn="l">
              <a:lnSpc>
                <a:spcPct val="115000"/>
              </a:lnSpc>
              <a:spcBef>
                <a:spcPts val="0"/>
              </a:spcBef>
              <a:spcAft>
                <a:spcPts val="0"/>
              </a:spcAft>
              <a:buClr>
                <a:srgbClr val="333333"/>
              </a:buClr>
              <a:buSzPts val="1800"/>
              <a:buFont typeface="Roboto"/>
              <a:buAutoNum type="arabicPeriod"/>
            </a:pPr>
            <a:r>
              <a:rPr lang="en-US" sz="1800">
                <a:solidFill>
                  <a:srgbClr val="333333"/>
                </a:solidFill>
                <a:highlight>
                  <a:srgbClr val="FFFFFF"/>
                </a:highlight>
              </a:rPr>
              <a:t>Human Intervention </a:t>
            </a:r>
            <a:r>
              <a:rPr lang="en-US" sz="1800">
                <a:solidFill>
                  <a:srgbClr val="333333"/>
                </a:solidFill>
                <a:highlight>
                  <a:srgbClr val="FFFFFF"/>
                </a:highlight>
              </a:rPr>
              <a:t>often</a:t>
            </a:r>
            <a:r>
              <a:rPr lang="en-US" sz="1800">
                <a:solidFill>
                  <a:srgbClr val="333333"/>
                </a:solidFill>
                <a:highlight>
                  <a:srgbClr val="FFFFFF"/>
                </a:highlight>
              </a:rPr>
              <a:t> required</a:t>
            </a:r>
            <a:endParaRPr b="0" i="0" sz="1800" u="none" cap="none" strike="noStrike">
              <a:solidFill>
                <a:srgbClr val="333333"/>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333333"/>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2"/>
                </a:solidFill>
                <a:latin typeface="Arial"/>
                <a:ea typeface="Arial"/>
                <a:cs typeface="Arial"/>
                <a:sym typeface="Arial"/>
              </a:rPr>
              <a:t>● </a:t>
            </a:r>
            <a:r>
              <a:rPr lang="en-US" sz="1800">
                <a:solidFill>
                  <a:schemeClr val="dk2"/>
                </a:solidFill>
              </a:rPr>
              <a:t>Challenges</a:t>
            </a:r>
            <a:r>
              <a:rPr b="0" i="0" lang="en-US" sz="1800" u="none" cap="none" strike="noStrike">
                <a:solidFill>
                  <a:schemeClr val="dk2"/>
                </a:solidFill>
                <a:latin typeface="Arial"/>
                <a:ea typeface="Arial"/>
                <a:cs typeface="Arial"/>
                <a:sym typeface="Arial"/>
              </a:rPr>
              <a:t>:</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Roboto"/>
              <a:buAutoNum type="arabicPeriod"/>
            </a:pPr>
            <a:r>
              <a:rPr lang="en-US" sz="1800">
                <a:solidFill>
                  <a:schemeClr val="dk2"/>
                </a:solidFill>
              </a:rPr>
              <a:t>Robot arm can hurt operator</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Roboto"/>
              <a:buAutoNum type="arabicPeriod"/>
            </a:pPr>
            <a:r>
              <a:rPr lang="en-US" sz="1800">
                <a:solidFill>
                  <a:schemeClr val="dk2"/>
                </a:solidFill>
              </a:rPr>
              <a:t>Safe mode slows down cooking process</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Roboto"/>
              <a:buAutoNum type="arabicPeriod"/>
            </a:pPr>
            <a:r>
              <a:rPr lang="en-US" sz="1800">
                <a:solidFill>
                  <a:schemeClr val="dk2"/>
                </a:solidFill>
              </a:rPr>
              <a:t>Safe mode leads to suboptimal results due to timing limitations</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333333"/>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The problem</a:t>
            </a:r>
            <a:endParaRPr/>
          </a:p>
        </p:txBody>
      </p:sp>
      <p:grpSp>
        <p:nvGrpSpPr>
          <p:cNvPr id="107" name="Google Shape;107;p5"/>
          <p:cNvGrpSpPr/>
          <p:nvPr/>
        </p:nvGrpSpPr>
        <p:grpSpPr>
          <a:xfrm>
            <a:off x="431925" y="1304875"/>
            <a:ext cx="2628925" cy="3416400"/>
            <a:chOff x="431925" y="1304875"/>
            <a:chExt cx="2628925" cy="3416400"/>
          </a:xfrm>
        </p:grpSpPr>
        <p:sp>
          <p:nvSpPr>
            <p:cNvPr id="108" name="Google Shape;108;p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 name="Google Shape;110;p5"/>
          <p:cNvSpPr txBox="1"/>
          <p:nvPr>
            <p:ph idx="4294967295" type="body"/>
          </p:nvPr>
        </p:nvSpPr>
        <p:spPr>
          <a:xfrm>
            <a:off x="506425"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a:solidFill>
                  <a:schemeClr val="lt1"/>
                </a:solidFill>
              </a:rPr>
              <a:t>Client</a:t>
            </a:r>
            <a:endParaRPr>
              <a:solidFill>
                <a:schemeClr val="lt1"/>
              </a:solidFill>
            </a:endParaRPr>
          </a:p>
        </p:txBody>
      </p:sp>
      <p:sp>
        <p:nvSpPr>
          <p:cNvPr id="111" name="Google Shape;111;p5"/>
          <p:cNvSpPr txBox="1"/>
          <p:nvPr>
            <p:ph idx="4294967295" type="body"/>
          </p:nvPr>
        </p:nvSpPr>
        <p:spPr>
          <a:xfrm>
            <a:off x="508325"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US" sz="1600">
                <a:latin typeface="Arial"/>
                <a:ea typeface="Arial"/>
                <a:cs typeface="Arial"/>
                <a:sym typeface="Arial"/>
              </a:rPr>
              <a:t>Automated Kitchen Developer</a:t>
            </a:r>
            <a:r>
              <a:rPr lang="en-US" sz="1600">
                <a:latin typeface="Arial"/>
                <a:ea typeface="Arial"/>
                <a:cs typeface="Arial"/>
                <a:sym typeface="Arial"/>
              </a:rPr>
              <a:t> (rapidly growing Startup). </a:t>
            </a:r>
            <a:endParaRPr sz="1600">
              <a:latin typeface="Arial"/>
              <a:ea typeface="Arial"/>
              <a:cs typeface="Arial"/>
              <a:sym typeface="Arial"/>
            </a:endParaRPr>
          </a:p>
        </p:txBody>
      </p:sp>
      <p:grpSp>
        <p:nvGrpSpPr>
          <p:cNvPr id="112" name="Google Shape;112;p5"/>
          <p:cNvGrpSpPr/>
          <p:nvPr/>
        </p:nvGrpSpPr>
        <p:grpSpPr>
          <a:xfrm>
            <a:off x="3320450" y="1304875"/>
            <a:ext cx="2632500" cy="3416400"/>
            <a:chOff x="3320450" y="1304875"/>
            <a:chExt cx="2632500" cy="3416400"/>
          </a:xfrm>
        </p:grpSpPr>
        <p:sp>
          <p:nvSpPr>
            <p:cNvPr id="113" name="Google Shape;113;p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 name="Google Shape;115;p5"/>
          <p:cNvSpPr txBox="1"/>
          <p:nvPr>
            <p:ph idx="4294967295" type="body"/>
          </p:nvPr>
        </p:nvSpPr>
        <p:spPr>
          <a:xfrm>
            <a:off x="3389450"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a:solidFill>
                  <a:schemeClr val="lt1"/>
                </a:solidFill>
              </a:rPr>
              <a:t>Context</a:t>
            </a:r>
            <a:endParaRPr>
              <a:solidFill>
                <a:schemeClr val="lt1"/>
              </a:solidFill>
            </a:endParaRPr>
          </a:p>
        </p:txBody>
      </p:sp>
      <p:sp>
        <p:nvSpPr>
          <p:cNvPr id="116" name="Google Shape;116;p5"/>
          <p:cNvSpPr txBox="1"/>
          <p:nvPr>
            <p:ph idx="4294967295" type="body"/>
          </p:nvPr>
        </p:nvSpPr>
        <p:spPr>
          <a:xfrm>
            <a:off x="3396775" y="1850300"/>
            <a:ext cx="2494500" cy="279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US" sz="1600">
                <a:solidFill>
                  <a:srgbClr val="333333"/>
                </a:solidFill>
                <a:highlight>
                  <a:srgbClr val="FFFFFF"/>
                </a:highlight>
                <a:latin typeface="Arial"/>
                <a:ea typeface="Arial"/>
                <a:cs typeface="Arial"/>
                <a:sym typeface="Arial"/>
              </a:rPr>
              <a:t>Robotic arm used in kitchen environment needs to run at full capacity and avoid human to </a:t>
            </a:r>
            <a:r>
              <a:rPr lang="en-US" sz="1600">
                <a:solidFill>
                  <a:srgbClr val="333333"/>
                </a:solidFill>
                <a:highlight>
                  <a:srgbClr val="FFFFFF"/>
                </a:highlight>
                <a:latin typeface="Arial"/>
                <a:ea typeface="Arial"/>
                <a:cs typeface="Arial"/>
                <a:sym typeface="Arial"/>
              </a:rPr>
              <a:t>achieve</a:t>
            </a:r>
            <a:r>
              <a:rPr lang="en-US" sz="1600">
                <a:solidFill>
                  <a:srgbClr val="333333"/>
                </a:solidFill>
                <a:highlight>
                  <a:srgbClr val="FFFFFF"/>
                </a:highlight>
                <a:latin typeface="Arial"/>
                <a:ea typeface="Arial"/>
                <a:cs typeface="Arial"/>
                <a:sym typeface="Arial"/>
              </a:rPr>
              <a:t> optimal results safely.</a:t>
            </a:r>
            <a:endParaRPr sz="1600">
              <a:latin typeface="Arial"/>
              <a:ea typeface="Arial"/>
              <a:cs typeface="Arial"/>
              <a:sym typeface="Arial"/>
            </a:endParaRPr>
          </a:p>
        </p:txBody>
      </p:sp>
      <p:grpSp>
        <p:nvGrpSpPr>
          <p:cNvPr id="117" name="Google Shape;117;p5"/>
          <p:cNvGrpSpPr/>
          <p:nvPr/>
        </p:nvGrpSpPr>
        <p:grpSpPr>
          <a:xfrm>
            <a:off x="6212550" y="1304875"/>
            <a:ext cx="2632500" cy="3416400"/>
            <a:chOff x="6212550" y="1304875"/>
            <a:chExt cx="2632500" cy="3416400"/>
          </a:xfrm>
        </p:grpSpPr>
        <p:sp>
          <p:nvSpPr>
            <p:cNvPr id="118" name="Google Shape;118;p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0" name="Google Shape;120;p5"/>
          <p:cNvSpPr txBox="1"/>
          <p:nvPr>
            <p:ph idx="4294967295" type="body"/>
          </p:nvPr>
        </p:nvSpPr>
        <p:spPr>
          <a:xfrm>
            <a:off x="6272475"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a:solidFill>
                  <a:schemeClr val="lt1"/>
                </a:solidFill>
              </a:rPr>
              <a:t>Problem statement</a:t>
            </a:r>
            <a:endParaRPr>
              <a:solidFill>
                <a:schemeClr val="lt1"/>
              </a:solidFill>
            </a:endParaRPr>
          </a:p>
        </p:txBody>
      </p:sp>
      <p:sp>
        <p:nvSpPr>
          <p:cNvPr id="121" name="Google Shape;121;p5"/>
          <p:cNvSpPr txBox="1"/>
          <p:nvPr>
            <p:ph idx="4294967295" type="body"/>
          </p:nvPr>
        </p:nvSpPr>
        <p:spPr>
          <a:xfrm>
            <a:off x="6286400"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US" sz="1600">
                <a:latin typeface="Arial"/>
                <a:ea typeface="Arial"/>
                <a:cs typeface="Arial"/>
                <a:sym typeface="Arial"/>
              </a:rPr>
              <a:t>Use Latent Variable Analysis techniques to develop an image segmentation model.</a:t>
            </a:r>
            <a:endParaRPr sz="1600">
              <a:latin typeface="Arial"/>
              <a:ea typeface="Arial"/>
              <a:cs typeface="Arial"/>
              <a:sym typeface="Arial"/>
            </a:endParaRPr>
          </a:p>
        </p:txBody>
      </p:sp>
      <p:sp>
        <p:nvSpPr>
          <p:cNvPr id="122" name="Google Shape;122;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Methodology</a:t>
            </a:r>
            <a:endParaRPr/>
          </a:p>
        </p:txBody>
      </p:sp>
      <p:sp>
        <p:nvSpPr>
          <p:cNvPr id="128" name="Google Shape;128;p6"/>
          <p:cNvSpPr txBox="1"/>
          <p:nvPr>
            <p:ph idx="12" type="sldNum"/>
          </p:nvPr>
        </p:nvSpPr>
        <p:spPr>
          <a:xfrm>
            <a:off x="8522581" y="4651315"/>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29" name="Google Shape;129;p6"/>
          <p:cNvSpPr txBox="1"/>
          <p:nvPr/>
        </p:nvSpPr>
        <p:spPr>
          <a:xfrm>
            <a:off x="667825" y="1382525"/>
            <a:ext cx="7792800" cy="3268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434343"/>
                </a:solidFill>
                <a:latin typeface="Arial"/>
                <a:ea typeface="Arial"/>
                <a:cs typeface="Arial"/>
                <a:sym typeface="Arial"/>
              </a:rPr>
              <a:t>● Obtaining the necessary data from </a:t>
            </a:r>
            <a:r>
              <a:rPr lang="en-US" sz="1800">
                <a:solidFill>
                  <a:srgbClr val="434343"/>
                </a:solidFill>
              </a:rPr>
              <a:t>Workspace Monitoring Camera</a:t>
            </a:r>
            <a:endParaRPr b="0" i="0" sz="18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2"/>
                </a:solidFill>
                <a:latin typeface="Arial"/>
                <a:ea typeface="Arial"/>
                <a:cs typeface="Arial"/>
                <a:sym typeface="Arial"/>
              </a:rPr>
              <a:t>● Data Manipulation and Normalization</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2"/>
                </a:solidFill>
                <a:latin typeface="Arial"/>
                <a:ea typeface="Arial"/>
                <a:cs typeface="Arial"/>
                <a:sym typeface="Arial"/>
              </a:rPr>
              <a:t>● </a:t>
            </a:r>
            <a:r>
              <a:rPr lang="en-US" sz="1800">
                <a:solidFill>
                  <a:schemeClr val="dk2"/>
                </a:solidFill>
              </a:rPr>
              <a:t>PCA Analysis (</a:t>
            </a:r>
            <a:r>
              <a:rPr lang="en-US" sz="1800">
                <a:solidFill>
                  <a:schemeClr val="dk2"/>
                </a:solidFill>
              </a:rPr>
              <a:t>Training</a:t>
            </a:r>
            <a:r>
              <a:rPr lang="en-US" sz="1800">
                <a:solidFill>
                  <a:schemeClr val="dk2"/>
                </a:solidFill>
              </a:rPr>
              <a:t> the model)</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2"/>
                </a:solidFill>
                <a:latin typeface="Arial"/>
                <a:ea typeface="Arial"/>
                <a:cs typeface="Arial"/>
                <a:sym typeface="Arial"/>
              </a:rPr>
              <a:t>● </a:t>
            </a:r>
            <a:r>
              <a:rPr lang="en-US" sz="1800">
                <a:solidFill>
                  <a:schemeClr val="dk2"/>
                </a:solidFill>
              </a:rPr>
              <a:t>Test model using multiple images/video</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2"/>
                </a:solidFill>
                <a:latin typeface="Arial"/>
                <a:ea typeface="Arial"/>
                <a:cs typeface="Arial"/>
                <a:sym typeface="Arial"/>
              </a:rPr>
              <a:t>● Presentation and automation</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2"/>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2"/>
              </a:solidFill>
              <a:latin typeface="Roboto"/>
              <a:ea typeface="Roboto"/>
              <a:cs typeface="Roboto"/>
              <a:sym typeface="Roboto"/>
            </a:endParaRPr>
          </a:p>
        </p:txBody>
      </p:sp>
      <p:pic>
        <p:nvPicPr>
          <p:cNvPr id="130" name="Google Shape;130;p6"/>
          <p:cNvPicPr preferRelativeResize="0"/>
          <p:nvPr/>
        </p:nvPicPr>
        <p:blipFill>
          <a:blip r:embed="rId3">
            <a:alphaModFix/>
          </a:blip>
          <a:stretch>
            <a:fillRect/>
          </a:stretch>
        </p:blipFill>
        <p:spPr>
          <a:xfrm>
            <a:off x="337800" y="3041449"/>
            <a:ext cx="8468400" cy="2102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Retrieving and Preparing Data</a:t>
            </a:r>
            <a:endParaRPr/>
          </a:p>
        </p:txBody>
      </p:sp>
      <p:sp>
        <p:nvSpPr>
          <p:cNvPr id="136" name="Google Shape;136;p7"/>
          <p:cNvSpPr txBox="1"/>
          <p:nvPr>
            <p:ph idx="1" type="body"/>
          </p:nvPr>
        </p:nvSpPr>
        <p:spPr>
          <a:xfrm>
            <a:off x="311700" y="1214149"/>
            <a:ext cx="8520600" cy="3583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latin typeface="Arial"/>
                <a:ea typeface="Arial"/>
                <a:cs typeface="Arial"/>
                <a:sym typeface="Arial"/>
              </a:rPr>
              <a:t>The dataset comprises of Camera footage from a camera placed above </a:t>
            </a:r>
            <a:r>
              <a:rPr lang="en-US">
                <a:latin typeface="Arial"/>
                <a:ea typeface="Arial"/>
                <a:cs typeface="Arial"/>
                <a:sym typeface="Arial"/>
              </a:rPr>
              <a:t>workspace</a:t>
            </a:r>
            <a:r>
              <a:rPr lang="en-US">
                <a:latin typeface="Arial"/>
                <a:ea typeface="Arial"/>
                <a:cs typeface="Arial"/>
                <a:sym typeface="Arial"/>
              </a:rPr>
              <a:t>.  </a:t>
            </a:r>
            <a:endParaRPr/>
          </a:p>
          <a:p>
            <a:pPr indent="-342900" lvl="0" marL="457200" rtl="0" algn="l">
              <a:lnSpc>
                <a:spcPct val="115000"/>
              </a:lnSpc>
              <a:spcBef>
                <a:spcPts val="0"/>
              </a:spcBef>
              <a:spcAft>
                <a:spcPts val="0"/>
              </a:spcAft>
              <a:buSzPts val="1800"/>
              <a:buChar char="●"/>
            </a:pPr>
            <a:r>
              <a:rPr lang="en-US"/>
              <a:t>Representative image is taken out from video and modeled as RGB 3D Array.</a:t>
            </a:r>
            <a:r>
              <a:rPr lang="en-US">
                <a:latin typeface="Arial"/>
                <a:ea typeface="Arial"/>
                <a:cs typeface="Arial"/>
                <a:sym typeface="Arial"/>
              </a:rPr>
              <a:t> </a:t>
            </a:r>
            <a:endParaRPr/>
          </a:p>
          <a:p>
            <a:pPr indent="-342900" lvl="0" marL="457200" rtl="0" algn="l">
              <a:lnSpc>
                <a:spcPct val="115000"/>
              </a:lnSpc>
              <a:spcBef>
                <a:spcPts val="0"/>
              </a:spcBef>
              <a:spcAft>
                <a:spcPts val="0"/>
              </a:spcAft>
              <a:buSzPts val="1800"/>
              <a:buChar char="●"/>
            </a:pPr>
            <a:r>
              <a:rPr lang="en-US">
                <a:latin typeface="Arial"/>
                <a:ea typeface="Arial"/>
                <a:cs typeface="Arial"/>
                <a:sym typeface="Arial"/>
              </a:rPr>
              <a:t>Numpy library is used to unfold the Array and form and </a:t>
            </a:r>
            <a:r>
              <a:rPr b="1" lang="en-US">
                <a:latin typeface="Arial"/>
                <a:ea typeface="Arial"/>
                <a:cs typeface="Arial"/>
                <a:sym typeface="Arial"/>
              </a:rPr>
              <a:t>X </a:t>
            </a:r>
            <a:r>
              <a:rPr lang="en-US">
                <a:latin typeface="Arial"/>
                <a:ea typeface="Arial"/>
                <a:cs typeface="Arial"/>
                <a:sym typeface="Arial"/>
              </a:rPr>
              <a:t>matrix</a:t>
            </a:r>
            <a:r>
              <a:rPr lang="en-US">
                <a:latin typeface="Arial"/>
                <a:ea typeface="Arial"/>
                <a:cs typeface="Arial"/>
                <a:sym typeface="Arial"/>
              </a:rPr>
              <a:t>.</a:t>
            </a:r>
            <a:endParaRPr/>
          </a:p>
        </p:txBody>
      </p:sp>
      <p:sp>
        <p:nvSpPr>
          <p:cNvPr id="137" name="Google Shape;137;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138" name="Google Shape;138;p7"/>
          <p:cNvPicPr preferRelativeResize="0"/>
          <p:nvPr/>
        </p:nvPicPr>
        <p:blipFill>
          <a:blip r:embed="rId3">
            <a:alphaModFix/>
          </a:blip>
          <a:stretch>
            <a:fillRect/>
          </a:stretch>
        </p:blipFill>
        <p:spPr>
          <a:xfrm>
            <a:off x="3741575" y="2571750"/>
            <a:ext cx="1872900" cy="2298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PCA</a:t>
            </a:r>
            <a:endParaRPr/>
          </a:p>
        </p:txBody>
      </p:sp>
      <p:sp>
        <p:nvSpPr>
          <p:cNvPr id="144" name="Google Shape;144;p8"/>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t>Utilize PCA modeling function built into Sklearn Python Library.</a:t>
            </a:r>
            <a:endParaRPr/>
          </a:p>
          <a:p>
            <a:pPr indent="-342900" lvl="0" marL="457200" rtl="0" algn="l">
              <a:lnSpc>
                <a:spcPct val="115000"/>
              </a:lnSpc>
              <a:spcBef>
                <a:spcPts val="0"/>
              </a:spcBef>
              <a:spcAft>
                <a:spcPts val="0"/>
              </a:spcAft>
              <a:buSzPts val="1800"/>
              <a:buChar char="●"/>
            </a:pPr>
            <a:r>
              <a:rPr lang="en-US">
                <a:latin typeface="Arial"/>
                <a:ea typeface="Arial"/>
                <a:cs typeface="Arial"/>
                <a:sym typeface="Arial"/>
              </a:rPr>
              <a:t>Plot the t1 and t2 scores as images by folding the arrays into image matrices.</a:t>
            </a:r>
            <a:endParaRPr>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a:latin typeface="Arial"/>
                <a:ea typeface="Arial"/>
                <a:cs typeface="Arial"/>
                <a:sym typeface="Arial"/>
              </a:rPr>
              <a:t>Notice that the pixels that </a:t>
            </a:r>
            <a:r>
              <a:rPr lang="en-US">
                <a:latin typeface="Arial"/>
                <a:ea typeface="Arial"/>
                <a:cs typeface="Arial"/>
                <a:sym typeface="Arial"/>
              </a:rPr>
              <a:t>represent</a:t>
            </a:r>
            <a:r>
              <a:rPr lang="en-US">
                <a:latin typeface="Arial"/>
                <a:ea typeface="Arial"/>
                <a:cs typeface="Arial"/>
                <a:sym typeface="Arial"/>
              </a:rPr>
              <a:t> the hand fall within a certain range of t2 and t2 score values.</a:t>
            </a:r>
            <a:endParaRPr/>
          </a:p>
        </p:txBody>
      </p:sp>
      <p:sp>
        <p:nvSpPr>
          <p:cNvPr id="145" name="Google Shape;145;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146" name="Google Shape;146;p8"/>
          <p:cNvPicPr preferRelativeResize="0"/>
          <p:nvPr/>
        </p:nvPicPr>
        <p:blipFill>
          <a:blip r:embed="rId3">
            <a:alphaModFix/>
          </a:blip>
          <a:stretch>
            <a:fillRect/>
          </a:stretch>
        </p:blipFill>
        <p:spPr>
          <a:xfrm>
            <a:off x="1821875" y="2809525"/>
            <a:ext cx="4932225" cy="1841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PCA</a:t>
            </a:r>
            <a:endParaRPr/>
          </a:p>
        </p:txBody>
      </p:sp>
      <p:sp>
        <p:nvSpPr>
          <p:cNvPr id="152" name="Google Shape;152;p10"/>
          <p:cNvSpPr txBox="1"/>
          <p:nvPr>
            <p:ph idx="1" type="body"/>
          </p:nvPr>
        </p:nvSpPr>
        <p:spPr>
          <a:xfrm>
            <a:off x="311700" y="1229875"/>
            <a:ext cx="79554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t>Create the t1 vs t2 to notice clusters</a:t>
            </a:r>
            <a:endParaRPr/>
          </a:p>
          <a:p>
            <a:pPr indent="-342900" lvl="0" marL="457200" rtl="0" algn="l">
              <a:lnSpc>
                <a:spcPct val="115000"/>
              </a:lnSpc>
              <a:spcBef>
                <a:spcPts val="0"/>
              </a:spcBef>
              <a:spcAft>
                <a:spcPts val="0"/>
              </a:spcAft>
              <a:buSzPts val="1800"/>
              <a:buChar char="●"/>
            </a:pPr>
            <a:r>
              <a:rPr lang="en-US"/>
              <a:t>We notice an airfoil shaped cluster that falls within the ranges of t1 and t2 seen in t1 and t2 images</a:t>
            </a:r>
            <a:endParaRPr/>
          </a:p>
        </p:txBody>
      </p:sp>
      <p:sp>
        <p:nvSpPr>
          <p:cNvPr id="153" name="Google Shape;153;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154" name="Google Shape;154;p10"/>
          <p:cNvPicPr preferRelativeResize="0"/>
          <p:nvPr/>
        </p:nvPicPr>
        <p:blipFill>
          <a:blip r:embed="rId3">
            <a:alphaModFix/>
          </a:blip>
          <a:stretch>
            <a:fillRect/>
          </a:stretch>
        </p:blipFill>
        <p:spPr>
          <a:xfrm>
            <a:off x="1904000" y="2368700"/>
            <a:ext cx="5207350" cy="1911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