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0" r:id="rId1"/>
  </p:sldMasterIdLst>
  <p:sldIdLst>
    <p:sldId id="256" r:id="rId2"/>
    <p:sldId id="279" r:id="rId3"/>
    <p:sldId id="257" r:id="rId4"/>
    <p:sldId id="280" r:id="rId5"/>
    <p:sldId id="281" r:id="rId6"/>
    <p:sldId id="282" r:id="rId7"/>
    <p:sldId id="283" r:id="rId8"/>
    <p:sldId id="272" r:id="rId9"/>
    <p:sldId id="258" r:id="rId10"/>
    <p:sldId id="274" r:id="rId11"/>
    <p:sldId id="268" r:id="rId12"/>
    <p:sldId id="267" r:id="rId13"/>
    <p:sldId id="277" r:id="rId14"/>
    <p:sldId id="269" r:id="rId15"/>
    <p:sldId id="278" r:id="rId16"/>
    <p:sldId id="271" r:id="rId17"/>
    <p:sldId id="263" r:id="rId18"/>
    <p:sldId id="260" r:id="rId19"/>
    <p:sldId id="275" r:id="rId20"/>
    <p:sldId id="284" r:id="rId21"/>
    <p:sldId id="276" r:id="rId22"/>
    <p:sldId id="266" r:id="rId23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62E-289E-4787-B371-03196F2D8726}" type="datetimeFigureOut">
              <a:rPr lang="ar-SA" smtClean="0"/>
              <a:t>02/11/1439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BFEB-D62B-4DCE-A4C3-4E5629E6C84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273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62E-289E-4787-B371-03196F2D8726}" type="datetimeFigureOut">
              <a:rPr lang="ar-SA" smtClean="0"/>
              <a:t>02/11/1439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BFEB-D62B-4DCE-A4C3-4E5629E6C84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3740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62E-289E-4787-B371-03196F2D8726}" type="datetimeFigureOut">
              <a:rPr lang="ar-SA" smtClean="0"/>
              <a:t>02/11/1439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BFEB-D62B-4DCE-A4C3-4E5629E6C84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732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62E-289E-4787-B371-03196F2D8726}" type="datetimeFigureOut">
              <a:rPr lang="ar-SA" smtClean="0"/>
              <a:t>02/11/1439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BFEB-D62B-4DCE-A4C3-4E5629E6C84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0837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62E-289E-4787-B371-03196F2D8726}" type="datetimeFigureOut">
              <a:rPr lang="ar-SA" smtClean="0"/>
              <a:t>02/11/1439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BFEB-D62B-4DCE-A4C3-4E5629E6C84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3565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62E-289E-4787-B371-03196F2D8726}" type="datetimeFigureOut">
              <a:rPr lang="ar-SA" smtClean="0"/>
              <a:t>02/11/1439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BFEB-D62B-4DCE-A4C3-4E5629E6C84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6992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62E-289E-4787-B371-03196F2D8726}" type="datetimeFigureOut">
              <a:rPr lang="ar-SA" smtClean="0"/>
              <a:t>02/11/1439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BFEB-D62B-4DCE-A4C3-4E5629E6C84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233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62E-289E-4787-B371-03196F2D8726}" type="datetimeFigureOut">
              <a:rPr lang="ar-SA" smtClean="0"/>
              <a:t>02/11/1439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BFEB-D62B-4DCE-A4C3-4E5629E6C84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679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62E-289E-4787-B371-03196F2D8726}" type="datetimeFigureOut">
              <a:rPr lang="ar-SA" smtClean="0"/>
              <a:t>02/11/1439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BFEB-D62B-4DCE-A4C3-4E5629E6C84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0195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62E-289E-4787-B371-03196F2D8726}" type="datetimeFigureOut">
              <a:rPr lang="ar-SA" smtClean="0"/>
              <a:t>02/11/1439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BFEB-D62B-4DCE-A4C3-4E5629E6C84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4307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62E-289E-4787-B371-03196F2D8726}" type="datetimeFigureOut">
              <a:rPr lang="ar-SA" smtClean="0"/>
              <a:t>02/11/1439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BFEB-D62B-4DCE-A4C3-4E5629E6C84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1765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5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C62E-289E-4787-B371-03196F2D8726}" type="datetimeFigureOut">
              <a:rPr lang="ar-SA" smtClean="0"/>
              <a:t>02/11/1439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2BFEB-D62B-4DCE-A4C3-4E5629E6C84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893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ckagist.org/" TargetMode="External"/><Relationship Id="rId2" Type="http://schemas.openxmlformats.org/officeDocument/2006/relationships/hyperlink" Target="http://www.laravel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4"/>
          <p:cNvSpPr>
            <a:spLocks noGrp="1"/>
          </p:cNvSpPr>
          <p:nvPr>
            <p:ph type="ctrTitle"/>
          </p:nvPr>
        </p:nvSpPr>
        <p:spPr>
          <a:xfrm>
            <a:off x="1309649" y="3484494"/>
            <a:ext cx="9144000" cy="1212811"/>
          </a:xfrm>
        </p:spPr>
        <p:txBody>
          <a:bodyPr>
            <a:normAutofit fontScale="90000"/>
          </a:bodyPr>
          <a:lstStyle/>
          <a:p>
            <a:pPr rtl="0"/>
            <a:r>
              <a:rPr lang="en-US" sz="2800" b="1" smtClean="0"/>
              <a:t>      Supervisors :</a:t>
            </a:r>
            <a:br>
              <a:rPr lang="en-US" sz="2800" b="1" smtClean="0"/>
            </a:br>
            <a:r>
              <a:rPr lang="en-US" sz="2000" smtClean="0"/>
              <a:t>                  </a:t>
            </a:r>
            <a:r>
              <a:rPr lang="en-US" sz="2800" smtClean="0">
                <a:solidFill>
                  <a:schemeClr val="accent2">
                    <a:lumMod val="75000"/>
                  </a:schemeClr>
                </a:solidFill>
              </a:rPr>
              <a:t>Dr.Gassan Chadoud   </a:t>
            </a:r>
            <a:r>
              <a:rPr lang="ar-SY" sz="280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80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br>
              <a:rPr lang="en-US" sz="280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smtClean="0">
                <a:solidFill>
                  <a:schemeClr val="accent2">
                    <a:lumMod val="75000"/>
                  </a:schemeClr>
                </a:solidFill>
              </a:rPr>
              <a:t>   Dr.Wassim </a:t>
            </a:r>
            <a:r>
              <a:rPr lang="en-US" sz="2800" err="1" smtClean="0">
                <a:solidFill>
                  <a:schemeClr val="accent2">
                    <a:lumMod val="75000"/>
                  </a:schemeClr>
                </a:solidFill>
              </a:rPr>
              <a:t>Juneidi</a:t>
            </a:r>
            <a:r>
              <a:rPr lang="en-US" sz="280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endParaRPr lang="ar-SA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648416" y="1316967"/>
            <a:ext cx="9144000" cy="1463163"/>
          </a:xfrm>
        </p:spPr>
        <p:txBody>
          <a:bodyPr/>
          <a:lstStyle/>
          <a:p>
            <a:r>
              <a:rPr lang="en-US" sz="3600" b="1" smtClean="0">
                <a:solidFill>
                  <a:schemeClr val="accent2">
                    <a:lumMod val="75000"/>
                  </a:schemeClr>
                </a:solidFill>
                <a:cs typeface="Aharoni" panose="02010803020104030203" pitchFamily="2" charset="-79"/>
              </a:rPr>
              <a:t>Design and </a:t>
            </a:r>
            <a:r>
              <a:rPr lang="en-US" sz="3600" b="1">
                <a:solidFill>
                  <a:schemeClr val="accent2">
                    <a:lumMod val="75000"/>
                  </a:schemeClr>
                </a:solidFill>
                <a:cs typeface="Aharoni" panose="02010803020104030203" pitchFamily="2" charset="-79"/>
              </a:rPr>
              <a:t>Implementation</a:t>
            </a:r>
            <a:r>
              <a:rPr lang="en-US" sz="3600" b="1" smtClean="0">
                <a:solidFill>
                  <a:schemeClr val="accent2">
                    <a:lumMod val="75000"/>
                  </a:schemeClr>
                </a:solidFill>
                <a:cs typeface="Aharoni" panose="02010803020104030203" pitchFamily="2" charset="-79"/>
              </a:rPr>
              <a:t> of a Secure File Sharing Platform.</a:t>
            </a:r>
          </a:p>
          <a:p>
            <a:endParaRPr lang="ar-SA"/>
          </a:p>
        </p:txBody>
      </p:sp>
      <p:sp>
        <p:nvSpPr>
          <p:cNvPr id="9" name="مربع نص 8"/>
          <p:cNvSpPr txBox="1"/>
          <p:nvPr/>
        </p:nvSpPr>
        <p:spPr>
          <a:xfrm>
            <a:off x="2645999" y="5900170"/>
            <a:ext cx="74701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/>
              <a:t>     </a:t>
            </a:r>
            <a:r>
              <a:rPr lang="en-US" sz="2000" b="1" dirty="0" smtClean="0"/>
              <a:t>Prepared  By :  </a:t>
            </a:r>
            <a:r>
              <a:rPr lang="en-US" sz="2000" b="1" dirty="0" err="1" smtClean="0"/>
              <a:t>Obadah</a:t>
            </a:r>
            <a:r>
              <a:rPr lang="en-US" sz="2000" b="1" dirty="0" smtClean="0"/>
              <a:t> </a:t>
            </a:r>
            <a:r>
              <a:rPr lang="en-US" sz="2000" b="1" dirty="0" smtClean="0"/>
              <a:t>Saleh - Hamza </a:t>
            </a:r>
            <a:r>
              <a:rPr lang="en-US" sz="2000" b="1" dirty="0" smtClean="0"/>
              <a:t>Farhat - </a:t>
            </a:r>
            <a:r>
              <a:rPr lang="en-US" sz="2000" b="1" dirty="0"/>
              <a:t>Ahmad </a:t>
            </a:r>
            <a:r>
              <a:rPr lang="en-US" sz="2000" b="1" dirty="0" err="1"/>
              <a:t>Ammouneh</a:t>
            </a:r>
            <a:r>
              <a:rPr lang="en-US" sz="2000" b="1" dirty="0"/>
              <a:t> </a:t>
            </a:r>
            <a:endParaRPr lang="ar-SA" sz="2000" b="1" dirty="0"/>
          </a:p>
        </p:txBody>
      </p:sp>
    </p:spTree>
    <p:extLst>
      <p:ext uri="{BB962C8B-B14F-4D97-AF65-F5344CB8AC3E}">
        <p14:creationId xmlns:p14="http://schemas.microsoft.com/office/powerpoint/2010/main" val="27871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486221" y="1672788"/>
            <a:ext cx="3876165" cy="1601387"/>
            <a:chOff x="1754310" y="2928472"/>
            <a:chExt cx="14248081" cy="298925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2987040"/>
              <a:ext cx="2438400" cy="2275840"/>
            </a:xfrm>
            <a:prstGeom prst="rect">
              <a:avLst/>
            </a:prstGeom>
          </p:spPr>
        </p:pic>
        <p:sp>
          <p:nvSpPr>
            <p:cNvPr id="5" name="TextBox 5"/>
            <p:cNvSpPr txBox="1"/>
            <p:nvPr/>
          </p:nvSpPr>
          <p:spPr>
            <a:xfrm>
              <a:off x="1754310" y="5262878"/>
              <a:ext cx="4186398" cy="631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Web server</a:t>
              </a:r>
              <a:endParaRPr lang="en-US" sz="1600" dirty="0"/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4933" y="2928472"/>
              <a:ext cx="2438400" cy="2275840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10285871" y="5285762"/>
              <a:ext cx="5716520" cy="631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MySql DB server</a:t>
              </a:r>
              <a:endParaRPr lang="en-US" sz="1600" dirty="0"/>
            </a:p>
          </p:txBody>
        </p:sp>
        <p:cxnSp>
          <p:nvCxnSpPr>
            <p:cNvPr id="8" name="Straight Arrow Connector 8"/>
            <p:cNvCxnSpPr/>
            <p:nvPr/>
          </p:nvCxnSpPr>
          <p:spPr>
            <a:xfrm>
              <a:off x="5638803" y="3556000"/>
              <a:ext cx="62861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9"/>
            <p:cNvCxnSpPr/>
            <p:nvPr/>
          </p:nvCxnSpPr>
          <p:spPr>
            <a:xfrm flipH="1">
              <a:off x="5638803" y="4409440"/>
              <a:ext cx="62861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مربع نص 9"/>
          <p:cNvSpPr txBox="1"/>
          <p:nvPr/>
        </p:nvSpPr>
        <p:spPr>
          <a:xfrm>
            <a:off x="2425700" y="205749"/>
            <a:ext cx="72771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smtClean="0">
                <a:solidFill>
                  <a:schemeClr val="accent2">
                    <a:lumMod val="75000"/>
                  </a:schemeClr>
                </a:solidFill>
              </a:rPr>
              <a:t>Website login</a:t>
            </a:r>
            <a:endParaRPr lang="ar-SA" sz="40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صورة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75100"/>
            <a:ext cx="1155700" cy="1155700"/>
          </a:xfrm>
          <a:prstGeom prst="rect">
            <a:avLst/>
          </a:prstGeom>
        </p:spPr>
      </p:pic>
      <p:cxnSp>
        <p:nvCxnSpPr>
          <p:cNvPr id="13" name="رابط منحني 12"/>
          <p:cNvCxnSpPr/>
          <p:nvPr/>
        </p:nvCxnSpPr>
        <p:spPr>
          <a:xfrm flipV="1">
            <a:off x="1847148" y="2533540"/>
            <a:ext cx="1777706" cy="1380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مربع نص 15"/>
          <p:cNvSpPr txBox="1"/>
          <p:nvPr/>
        </p:nvSpPr>
        <p:spPr>
          <a:xfrm>
            <a:off x="1365250" y="2928379"/>
            <a:ext cx="14097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mtClean="0"/>
              <a:t>E-mail</a:t>
            </a:r>
          </a:p>
          <a:p>
            <a:pPr algn="l"/>
            <a:r>
              <a:rPr lang="en-US" smtClean="0"/>
              <a:t>password</a:t>
            </a:r>
            <a:endParaRPr lang="ar-SA"/>
          </a:p>
        </p:txBody>
      </p:sp>
      <p:sp>
        <p:nvSpPr>
          <p:cNvPr id="17" name="مربع نص 16"/>
          <p:cNvSpPr txBox="1"/>
          <p:nvPr/>
        </p:nvSpPr>
        <p:spPr>
          <a:xfrm flipH="1">
            <a:off x="996950" y="5191969"/>
            <a:ext cx="9905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mtClean="0"/>
              <a:t>Browser</a:t>
            </a:r>
            <a:endParaRPr lang="ar-SA"/>
          </a:p>
        </p:txBody>
      </p:sp>
      <p:sp>
        <p:nvSpPr>
          <p:cNvPr id="18" name="مربع نص 17"/>
          <p:cNvSpPr txBox="1"/>
          <p:nvPr/>
        </p:nvSpPr>
        <p:spPr>
          <a:xfrm>
            <a:off x="4359508" y="1643367"/>
            <a:ext cx="15206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mtClean="0"/>
              <a:t>verification</a:t>
            </a:r>
            <a:endParaRPr lang="ar-SA"/>
          </a:p>
        </p:txBody>
      </p:sp>
      <p:sp>
        <p:nvSpPr>
          <p:cNvPr id="19" name="مربع نص 18"/>
          <p:cNvSpPr txBox="1"/>
          <p:nvPr/>
        </p:nvSpPr>
        <p:spPr>
          <a:xfrm>
            <a:off x="4631922" y="2164208"/>
            <a:ext cx="11327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mtClean="0"/>
              <a:t>response</a:t>
            </a:r>
            <a:endParaRPr lang="ar-SA"/>
          </a:p>
        </p:txBody>
      </p:sp>
      <p:cxnSp>
        <p:nvCxnSpPr>
          <p:cNvPr id="21" name="رابط منحني 20"/>
          <p:cNvCxnSpPr/>
          <p:nvPr/>
        </p:nvCxnSpPr>
        <p:spPr>
          <a:xfrm rot="10800000" flipV="1">
            <a:off x="2222500" y="3310239"/>
            <a:ext cx="1473646" cy="12377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مربع نص 22"/>
          <p:cNvSpPr txBox="1"/>
          <p:nvPr/>
        </p:nvSpPr>
        <p:spPr>
          <a:xfrm>
            <a:off x="3003342" y="4111125"/>
            <a:ext cx="11320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mtClean="0"/>
              <a:t>Logged in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303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2159000" y="330200"/>
            <a:ext cx="72009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smtClean="0">
                <a:solidFill>
                  <a:schemeClr val="accent2">
                    <a:lumMod val="75000"/>
                  </a:schemeClr>
                </a:solidFill>
              </a:rPr>
              <a:t>Upload</a:t>
            </a:r>
            <a:r>
              <a:rPr lang="en-US" sz="4000" smtClean="0"/>
              <a:t> </a:t>
            </a:r>
            <a:r>
              <a:rPr lang="en-US" sz="4000" smtClean="0">
                <a:solidFill>
                  <a:schemeClr val="accent2">
                    <a:lumMod val="75000"/>
                  </a:schemeClr>
                </a:solidFill>
              </a:rPr>
              <a:t>File</a:t>
            </a:r>
            <a:endParaRPr lang="ar-SA" sz="40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1" y="1218484"/>
            <a:ext cx="9067800" cy="4216400"/>
          </a:xfrm>
          <a:prstGeom prst="rect">
            <a:avLst/>
          </a:prstGeom>
        </p:spPr>
      </p:pic>
      <p:sp>
        <p:nvSpPr>
          <p:cNvPr id="10" name="مربع نص 9"/>
          <p:cNvSpPr txBox="1"/>
          <p:nvPr/>
        </p:nvSpPr>
        <p:spPr>
          <a:xfrm>
            <a:off x="1485901" y="1270000"/>
            <a:ext cx="935989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smtClean="0"/>
              <a:t>User chose a file for upload.</a:t>
            </a:r>
            <a:endParaRPr lang="ar-SA" sz="2400"/>
          </a:p>
        </p:txBody>
      </p:sp>
      <p:sp>
        <p:nvSpPr>
          <p:cNvPr id="11" name="مربع نص 10"/>
          <p:cNvSpPr txBox="1"/>
          <p:nvPr/>
        </p:nvSpPr>
        <p:spPr>
          <a:xfrm>
            <a:off x="1339851" y="6134100"/>
            <a:ext cx="935989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smtClean="0"/>
              <a:t>The file save in website Data Base.</a:t>
            </a:r>
            <a:endParaRPr lang="ar-SA" sz="2400"/>
          </a:p>
        </p:txBody>
      </p:sp>
    </p:spTree>
    <p:extLst>
      <p:ext uri="{BB962C8B-B14F-4D97-AF65-F5344CB8AC3E}">
        <p14:creationId xmlns:p14="http://schemas.microsoft.com/office/powerpoint/2010/main" val="42877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2781300" y="342900"/>
            <a:ext cx="62103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smtClean="0">
                <a:solidFill>
                  <a:schemeClr val="accent2">
                    <a:lumMod val="75000"/>
                  </a:schemeClr>
                </a:solidFill>
                <a:cs typeface="+mj-cs"/>
              </a:rPr>
              <a:t>Encryption</a:t>
            </a:r>
            <a:endParaRPr lang="ar-SA" sz="4000">
              <a:solidFill>
                <a:schemeClr val="accent2">
                  <a:lumMod val="75000"/>
                </a:schemeClr>
              </a:solidFill>
              <a:cs typeface="+mj-cs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850900" y="1382682"/>
            <a:ext cx="68707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smtClean="0">
                <a:solidFill>
                  <a:schemeClr val="accent2"/>
                </a:solidFill>
              </a:rPr>
              <a:t>Symmetric encryption:</a:t>
            </a:r>
          </a:p>
          <a:p>
            <a:pPr algn="l"/>
            <a:r>
              <a:rPr lang="en-US" sz="2400" smtClean="0"/>
              <a:t>        </a:t>
            </a:r>
            <a:r>
              <a:rPr lang="en-US" sz="2400" smtClean="0">
                <a:solidFill>
                  <a:schemeClr val="accent2">
                    <a:lumMod val="50000"/>
                  </a:schemeClr>
                </a:solidFill>
              </a:rPr>
              <a:t>Stream cipher:</a:t>
            </a:r>
          </a:p>
          <a:p>
            <a:pPr algn="l"/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smtClean="0">
                <a:solidFill>
                  <a:schemeClr val="accent2">
                    <a:lumMod val="50000"/>
                  </a:schemeClr>
                </a:solidFill>
              </a:rPr>
              <a:t>                   </a:t>
            </a:r>
            <a:r>
              <a:rPr lang="en-US" sz="2400" smtClean="0"/>
              <a:t>Vernam , CR4 , Hill</a:t>
            </a:r>
          </a:p>
          <a:p>
            <a:pPr algn="l"/>
            <a:r>
              <a:rPr lang="en-US" sz="2400" smtClean="0">
                <a:solidFill>
                  <a:schemeClr val="accent2"/>
                </a:solidFill>
              </a:rPr>
              <a:t>                   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Advantages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algn="l"/>
            <a:r>
              <a:rPr lang="en-US" sz="2400"/>
              <a:t>       </a:t>
            </a:r>
            <a:r>
              <a:rPr lang="en-US" sz="2400" smtClean="0"/>
              <a:t>                             Fast</a:t>
            </a:r>
            <a:r>
              <a:rPr lang="en-US" sz="2400"/>
              <a:t>.</a:t>
            </a:r>
          </a:p>
          <a:p>
            <a:pPr algn="l"/>
            <a:r>
              <a:rPr lang="en-US" sz="2400"/>
              <a:t>       </a:t>
            </a:r>
            <a:r>
              <a:rPr lang="en-US" sz="2400" smtClean="0"/>
              <a:t>                             </a:t>
            </a:r>
            <a:r>
              <a:rPr lang="en-US" sz="2400"/>
              <a:t>No error propagation.</a:t>
            </a:r>
          </a:p>
          <a:p>
            <a:pPr algn="l"/>
            <a:r>
              <a:rPr lang="en-US" sz="2400" smtClean="0">
                <a:solidFill>
                  <a:schemeClr val="accent2"/>
                </a:solidFill>
              </a:rPr>
              <a:t>                  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Drawbacks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algn="l"/>
            <a:r>
              <a:rPr lang="en-US" sz="2400"/>
              <a:t>        </a:t>
            </a:r>
            <a:r>
              <a:rPr lang="en-US" sz="2400" smtClean="0"/>
              <a:t>                            Requirement </a:t>
            </a:r>
            <a:r>
              <a:rPr lang="en-US" sz="2400"/>
              <a:t>for synchronization</a:t>
            </a:r>
            <a:r>
              <a:rPr lang="en-US" sz="2400" smtClean="0"/>
              <a:t>. </a:t>
            </a:r>
          </a:p>
          <a:p>
            <a:pPr algn="l"/>
            <a:r>
              <a:rPr lang="en-US" sz="2400"/>
              <a:t> </a:t>
            </a:r>
            <a:r>
              <a:rPr lang="en-US" sz="2400" smtClean="0"/>
              <a:t>       </a:t>
            </a:r>
            <a:r>
              <a:rPr lang="en-US" sz="2400" smtClean="0">
                <a:solidFill>
                  <a:schemeClr val="accent2">
                    <a:lumMod val="50000"/>
                  </a:schemeClr>
                </a:solidFill>
              </a:rPr>
              <a:t>Block cipher:</a:t>
            </a:r>
          </a:p>
          <a:p>
            <a:pPr algn="l"/>
            <a:r>
              <a:rPr lang="en-US" sz="2400" smtClean="0"/>
              <a:t>                       DES , 3DES , AES</a:t>
            </a:r>
            <a:endParaRPr lang="en-US" sz="2400"/>
          </a:p>
          <a:p>
            <a:pPr algn="l"/>
            <a:r>
              <a:rPr lang="en-US" sz="2400" smtClean="0">
                <a:solidFill>
                  <a:schemeClr val="accent2"/>
                </a:solidFill>
              </a:rPr>
              <a:t>Provides:</a:t>
            </a:r>
            <a:r>
              <a:rPr lang="ar-SY" sz="2400" smtClean="0">
                <a:solidFill>
                  <a:schemeClr val="accent2"/>
                </a:solidFill>
              </a:rPr>
              <a:t> </a:t>
            </a:r>
            <a:endParaRPr lang="en-US" sz="2400" smtClean="0">
              <a:solidFill>
                <a:schemeClr val="accent2"/>
              </a:solidFill>
            </a:endParaRPr>
          </a:p>
          <a:p>
            <a:pPr algn="l"/>
            <a:r>
              <a:rPr lang="en-US" sz="2400"/>
              <a:t> </a:t>
            </a:r>
            <a:r>
              <a:rPr lang="en-US" sz="2400" smtClean="0"/>
              <a:t>       CIA .     </a:t>
            </a: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0" y="1382682"/>
            <a:ext cx="4784928" cy="370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41350" y="53547"/>
            <a:ext cx="10515600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Symmetric Encryption &amp; Decryption</a:t>
            </a:r>
            <a:endParaRPr lang="ar-SA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قوس متوسط مزدوج 4"/>
          <p:cNvSpPr/>
          <p:nvPr/>
        </p:nvSpPr>
        <p:spPr>
          <a:xfrm>
            <a:off x="838200" y="3639344"/>
            <a:ext cx="1739900" cy="279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Symmetric Algorithm , Key</a:t>
            </a:r>
            <a:endParaRPr lang="ar-SA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ar-SA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سهم لأعلى 5"/>
          <p:cNvSpPr/>
          <p:nvPr/>
        </p:nvSpPr>
        <p:spPr>
          <a:xfrm>
            <a:off x="1444625" y="4419600"/>
            <a:ext cx="527050" cy="6477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قوس متوسط مزدوج 7"/>
          <p:cNvSpPr/>
          <p:nvPr/>
        </p:nvSpPr>
        <p:spPr>
          <a:xfrm>
            <a:off x="838200" y="2031008"/>
            <a:ext cx="1739900" cy="279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smtClean="0"/>
              <a:t>CipherText</a:t>
            </a:r>
            <a:endParaRPr lang="ar-SA"/>
          </a:p>
        </p:txBody>
      </p:sp>
      <p:sp>
        <p:nvSpPr>
          <p:cNvPr id="9" name="سهم لأعلى 8"/>
          <p:cNvSpPr/>
          <p:nvPr/>
        </p:nvSpPr>
        <p:spPr>
          <a:xfrm>
            <a:off x="1444625" y="2614216"/>
            <a:ext cx="527050" cy="6477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قوس متوسط مزدوج 9"/>
          <p:cNvSpPr/>
          <p:nvPr/>
        </p:nvSpPr>
        <p:spPr>
          <a:xfrm>
            <a:off x="838200" y="5428456"/>
            <a:ext cx="1739900" cy="279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smtClean="0"/>
              <a:t>PlainText</a:t>
            </a:r>
            <a:endParaRPr lang="ar-SA"/>
          </a:p>
        </p:txBody>
      </p:sp>
      <p:cxnSp>
        <p:nvCxnSpPr>
          <p:cNvPr id="12" name="رابط كسهم مستقيم 11"/>
          <p:cNvCxnSpPr/>
          <p:nvPr/>
        </p:nvCxnSpPr>
        <p:spPr>
          <a:xfrm>
            <a:off x="2730500" y="2170708"/>
            <a:ext cx="63373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مربع نص 12"/>
          <p:cNvSpPr txBox="1"/>
          <p:nvPr/>
        </p:nvSpPr>
        <p:spPr>
          <a:xfrm>
            <a:off x="2547620" y="1701259"/>
            <a:ext cx="24993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mtClean="0"/>
              <a:t>CipherText</a:t>
            </a:r>
            <a:endParaRPr lang="ar-SA"/>
          </a:p>
        </p:txBody>
      </p:sp>
      <p:sp>
        <p:nvSpPr>
          <p:cNvPr id="14" name="مربع نص 13"/>
          <p:cNvSpPr txBox="1"/>
          <p:nvPr/>
        </p:nvSpPr>
        <p:spPr>
          <a:xfrm>
            <a:off x="4845966" y="3273614"/>
            <a:ext cx="24993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smtClean="0"/>
              <a:t>Network</a:t>
            </a:r>
            <a:endParaRPr lang="ar-SA" sz="2400"/>
          </a:p>
        </p:txBody>
      </p:sp>
      <p:sp>
        <p:nvSpPr>
          <p:cNvPr id="15" name="انفجار 2 14"/>
          <p:cNvSpPr/>
          <p:nvPr/>
        </p:nvSpPr>
        <p:spPr>
          <a:xfrm rot="8058267">
            <a:off x="4208814" y="1303069"/>
            <a:ext cx="3773664" cy="4322995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قوس متوسط مزدوج 15"/>
          <p:cNvSpPr/>
          <p:nvPr/>
        </p:nvSpPr>
        <p:spPr>
          <a:xfrm>
            <a:off x="9676420" y="3647971"/>
            <a:ext cx="1739900" cy="279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Symmetric Algorithm , Key</a:t>
            </a:r>
            <a:endParaRPr lang="ar-SA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ar-SA"/>
          </a:p>
        </p:txBody>
      </p:sp>
      <p:sp>
        <p:nvSpPr>
          <p:cNvPr id="17" name="سهم لأعلى 16"/>
          <p:cNvSpPr/>
          <p:nvPr/>
        </p:nvSpPr>
        <p:spPr>
          <a:xfrm rot="10800000">
            <a:off x="10282845" y="4428227"/>
            <a:ext cx="527050" cy="6477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قوس متوسط مزدوج 17"/>
          <p:cNvSpPr/>
          <p:nvPr/>
        </p:nvSpPr>
        <p:spPr>
          <a:xfrm>
            <a:off x="9676420" y="2039635"/>
            <a:ext cx="1739900" cy="279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smtClean="0"/>
              <a:t>CipherText</a:t>
            </a:r>
            <a:endParaRPr lang="ar-SA"/>
          </a:p>
        </p:txBody>
      </p:sp>
      <p:sp>
        <p:nvSpPr>
          <p:cNvPr id="19" name="سهم لأعلى 18"/>
          <p:cNvSpPr/>
          <p:nvPr/>
        </p:nvSpPr>
        <p:spPr>
          <a:xfrm rot="10800000">
            <a:off x="10282845" y="2622843"/>
            <a:ext cx="527050" cy="6477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قوس متوسط مزدوج 19"/>
          <p:cNvSpPr/>
          <p:nvPr/>
        </p:nvSpPr>
        <p:spPr>
          <a:xfrm>
            <a:off x="9676420" y="5437084"/>
            <a:ext cx="1739900" cy="279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smtClean="0"/>
              <a:t>PlainText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5813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295400" y="1816100"/>
            <a:ext cx="49276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smtClean="0">
                <a:solidFill>
                  <a:schemeClr val="accent2"/>
                </a:solidFill>
              </a:rPr>
              <a:t>Asymmetric encryption:</a:t>
            </a:r>
            <a:r>
              <a:rPr lang="en-US" sz="2400" smtClean="0"/>
              <a:t>   </a:t>
            </a:r>
          </a:p>
          <a:p>
            <a:pPr algn="l"/>
            <a:r>
              <a:rPr lang="en-US" sz="2400"/>
              <a:t> </a:t>
            </a:r>
            <a:r>
              <a:rPr lang="en-US" sz="2400" smtClean="0"/>
              <a:t>        </a:t>
            </a:r>
            <a:r>
              <a:rPr lang="en-US" sz="2400" smtClean="0">
                <a:solidFill>
                  <a:schemeClr val="accent2">
                    <a:lumMod val="50000"/>
                  </a:schemeClr>
                </a:solidFill>
              </a:rPr>
              <a:t>Block cipher:</a:t>
            </a:r>
          </a:p>
          <a:p>
            <a:pPr algn="l"/>
            <a:r>
              <a:rPr lang="en-US" sz="2400"/>
              <a:t> </a:t>
            </a:r>
            <a:r>
              <a:rPr lang="en-US" sz="2400" smtClean="0"/>
              <a:t>             RSA , El-Gamal    </a:t>
            </a:r>
          </a:p>
          <a:p>
            <a:pPr algn="l"/>
            <a:endParaRPr lang="en-US" sz="2400"/>
          </a:p>
          <a:p>
            <a:pPr algn="l"/>
            <a:r>
              <a:rPr lang="en-US" sz="2400" smtClean="0">
                <a:solidFill>
                  <a:schemeClr val="accent2"/>
                </a:solidFill>
              </a:rPr>
              <a:t>Provides:</a:t>
            </a:r>
          </a:p>
          <a:p>
            <a:pPr algn="l"/>
            <a:r>
              <a:rPr lang="en-US" sz="2400"/>
              <a:t> </a:t>
            </a:r>
            <a:r>
              <a:rPr lang="en-US" sz="2400" smtClean="0"/>
              <a:t>           CIA</a:t>
            </a:r>
          </a:p>
          <a:p>
            <a:pPr algn="l"/>
            <a:r>
              <a:rPr lang="en-US" sz="2400"/>
              <a:t> </a:t>
            </a:r>
            <a:r>
              <a:rPr lang="en-US" sz="2400" smtClean="0"/>
              <a:t>           Non-Repudiation            </a:t>
            </a:r>
            <a:endParaRPr lang="ar-SA" sz="240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816100"/>
            <a:ext cx="5220140" cy="3693299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3429000" y="266700"/>
            <a:ext cx="4381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smtClean="0">
                <a:solidFill>
                  <a:schemeClr val="accent2">
                    <a:lumMod val="75000"/>
                  </a:schemeClr>
                </a:solidFill>
              </a:rPr>
              <a:t>Encryption</a:t>
            </a:r>
            <a:endParaRPr lang="ar-SA" sz="40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7846" y="219525"/>
            <a:ext cx="10515600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Asymmetric Encryption &amp; Decryption</a:t>
            </a:r>
            <a:endParaRPr lang="ar-SA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قوس متوسط مزدوج 3"/>
          <p:cNvSpPr/>
          <p:nvPr/>
        </p:nvSpPr>
        <p:spPr>
          <a:xfrm>
            <a:off x="9339870" y="3582884"/>
            <a:ext cx="2413000" cy="59035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Asymmetric Algorithm ,Private Key</a:t>
            </a:r>
            <a:endParaRPr lang="ar-SA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ar-SA"/>
          </a:p>
        </p:txBody>
      </p:sp>
      <p:sp>
        <p:nvSpPr>
          <p:cNvPr id="5" name="سهم لأعلى 4"/>
          <p:cNvSpPr/>
          <p:nvPr/>
        </p:nvSpPr>
        <p:spPr>
          <a:xfrm>
            <a:off x="1444625" y="4419600"/>
            <a:ext cx="527050" cy="6477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قوس متوسط مزدوج 5"/>
          <p:cNvSpPr/>
          <p:nvPr/>
        </p:nvSpPr>
        <p:spPr>
          <a:xfrm>
            <a:off x="838200" y="2031008"/>
            <a:ext cx="1739900" cy="279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smtClean="0"/>
              <a:t>CipherText</a:t>
            </a:r>
            <a:endParaRPr lang="ar-SA"/>
          </a:p>
        </p:txBody>
      </p:sp>
      <p:sp>
        <p:nvSpPr>
          <p:cNvPr id="7" name="سهم لأعلى 6"/>
          <p:cNvSpPr/>
          <p:nvPr/>
        </p:nvSpPr>
        <p:spPr>
          <a:xfrm>
            <a:off x="1444625" y="2614216"/>
            <a:ext cx="527050" cy="6477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قوس متوسط مزدوج 7"/>
          <p:cNvSpPr/>
          <p:nvPr/>
        </p:nvSpPr>
        <p:spPr>
          <a:xfrm>
            <a:off x="838200" y="5428456"/>
            <a:ext cx="1739900" cy="279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smtClean="0"/>
              <a:t>PlainText</a:t>
            </a:r>
            <a:endParaRPr lang="ar-SA"/>
          </a:p>
        </p:txBody>
      </p:sp>
      <p:cxnSp>
        <p:nvCxnSpPr>
          <p:cNvPr id="9" name="رابط كسهم مستقيم 8"/>
          <p:cNvCxnSpPr/>
          <p:nvPr/>
        </p:nvCxnSpPr>
        <p:spPr>
          <a:xfrm>
            <a:off x="2730500" y="2170708"/>
            <a:ext cx="63373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مربع نص 9"/>
          <p:cNvSpPr txBox="1"/>
          <p:nvPr/>
        </p:nvSpPr>
        <p:spPr>
          <a:xfrm>
            <a:off x="2547620" y="1701259"/>
            <a:ext cx="24993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mtClean="0"/>
              <a:t>CipherText</a:t>
            </a:r>
            <a:endParaRPr lang="ar-SA"/>
          </a:p>
        </p:txBody>
      </p:sp>
      <p:sp>
        <p:nvSpPr>
          <p:cNvPr id="11" name="مربع نص 10"/>
          <p:cNvSpPr txBox="1"/>
          <p:nvPr/>
        </p:nvSpPr>
        <p:spPr>
          <a:xfrm>
            <a:off x="4845966" y="3273614"/>
            <a:ext cx="24993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smtClean="0"/>
              <a:t>Network</a:t>
            </a:r>
            <a:endParaRPr lang="ar-SA" sz="2400"/>
          </a:p>
        </p:txBody>
      </p:sp>
      <p:sp>
        <p:nvSpPr>
          <p:cNvPr id="13" name="سهم لأعلى 12"/>
          <p:cNvSpPr/>
          <p:nvPr/>
        </p:nvSpPr>
        <p:spPr>
          <a:xfrm rot="10800000">
            <a:off x="10282845" y="4428227"/>
            <a:ext cx="527050" cy="6477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قوس متوسط مزدوج 13"/>
          <p:cNvSpPr/>
          <p:nvPr/>
        </p:nvSpPr>
        <p:spPr>
          <a:xfrm>
            <a:off x="9676420" y="2039635"/>
            <a:ext cx="1739900" cy="279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smtClean="0"/>
              <a:t>CipherText</a:t>
            </a:r>
            <a:endParaRPr lang="ar-SA"/>
          </a:p>
        </p:txBody>
      </p:sp>
      <p:sp>
        <p:nvSpPr>
          <p:cNvPr id="15" name="سهم لأعلى 14"/>
          <p:cNvSpPr/>
          <p:nvPr/>
        </p:nvSpPr>
        <p:spPr>
          <a:xfrm rot="10800000">
            <a:off x="10282845" y="2622843"/>
            <a:ext cx="527050" cy="6477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قوس متوسط مزدوج 15"/>
          <p:cNvSpPr/>
          <p:nvPr/>
        </p:nvSpPr>
        <p:spPr>
          <a:xfrm>
            <a:off x="9676420" y="5437084"/>
            <a:ext cx="1739900" cy="279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smtClean="0"/>
              <a:t>PlainText</a:t>
            </a:r>
            <a:endParaRPr lang="ar-SA"/>
          </a:p>
        </p:txBody>
      </p:sp>
      <p:sp>
        <p:nvSpPr>
          <p:cNvPr id="17" name="انفجار 1 16"/>
          <p:cNvSpPr/>
          <p:nvPr/>
        </p:nvSpPr>
        <p:spPr>
          <a:xfrm>
            <a:off x="4753265" y="1431028"/>
            <a:ext cx="3231234" cy="400605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قوس متوسط مزدوج 17"/>
          <p:cNvSpPr/>
          <p:nvPr/>
        </p:nvSpPr>
        <p:spPr>
          <a:xfrm>
            <a:off x="685800" y="3714453"/>
            <a:ext cx="2413000" cy="59035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Asymmetric Algorithm ,Public Key</a:t>
            </a:r>
            <a:endParaRPr lang="ar-SA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ar-SA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5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384300" y="304800"/>
            <a:ext cx="87376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smtClean="0">
                <a:solidFill>
                  <a:schemeClr val="accent2">
                    <a:lumMod val="75000"/>
                  </a:schemeClr>
                </a:solidFill>
              </a:rPr>
              <a:t>Authentication</a:t>
            </a:r>
            <a:endParaRPr lang="ar-SA" sz="4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1016000" y="1219200"/>
            <a:ext cx="10439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ar-SA"/>
          </a:p>
        </p:txBody>
      </p:sp>
      <p:sp>
        <p:nvSpPr>
          <p:cNvPr id="4" name="مربع نص 3"/>
          <p:cNvSpPr txBox="1"/>
          <p:nvPr/>
        </p:nvSpPr>
        <p:spPr>
          <a:xfrm>
            <a:off x="1384300" y="1733491"/>
            <a:ext cx="99568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smtClean="0">
                <a:solidFill>
                  <a:schemeClr val="accent2">
                    <a:lumMod val="50000"/>
                  </a:schemeClr>
                </a:solidFill>
              </a:rPr>
              <a:t>Entity or User Authentication:</a:t>
            </a:r>
          </a:p>
          <a:p>
            <a:pPr marL="0" lvl="1" algn="l"/>
            <a:r>
              <a:rPr lang="en-US" sz="2400"/>
              <a:t> </a:t>
            </a:r>
            <a:r>
              <a:rPr lang="en-US" sz="2400" smtClean="0"/>
              <a:t>    Allows to identity verification.</a:t>
            </a:r>
          </a:p>
          <a:p>
            <a:pPr marL="0" lvl="1" algn="l"/>
            <a:r>
              <a:rPr lang="en-US" sz="2400"/>
              <a:t> </a:t>
            </a:r>
            <a:r>
              <a:rPr lang="en-US" sz="2400" smtClean="0"/>
              <a:t>    Befor message exchange during signing.</a:t>
            </a:r>
          </a:p>
          <a:p>
            <a:pPr marL="0" lvl="1" algn="l"/>
            <a:endParaRPr lang="en-US" sz="2400" smtClean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sz="2400" smtClean="0">
                <a:solidFill>
                  <a:schemeClr val="accent2">
                    <a:lumMod val="50000"/>
                  </a:schemeClr>
                </a:solidFill>
              </a:rPr>
              <a:t>Message Authentication:</a:t>
            </a:r>
          </a:p>
          <a:p>
            <a:pPr algn="l"/>
            <a:r>
              <a:rPr lang="en-US" sz="2400"/>
              <a:t> </a:t>
            </a:r>
            <a:r>
              <a:rPr lang="en-US" sz="2400" smtClean="0"/>
              <a:t>   During </a:t>
            </a:r>
            <a:r>
              <a:rPr lang="en-US" sz="2400"/>
              <a:t>message exchange </a:t>
            </a:r>
            <a:r>
              <a:rPr lang="en-US" sz="2400" smtClean="0"/>
              <a:t>for </a:t>
            </a:r>
            <a:r>
              <a:rPr lang="en-US" sz="2400"/>
              <a:t>each message.</a:t>
            </a:r>
            <a:endParaRPr lang="ar-SA" sz="2400"/>
          </a:p>
        </p:txBody>
      </p:sp>
    </p:spTree>
    <p:extLst>
      <p:ext uri="{BB962C8B-B14F-4D97-AF65-F5344CB8AC3E}">
        <p14:creationId xmlns:p14="http://schemas.microsoft.com/office/powerpoint/2010/main" val="306284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2006600" y="533400"/>
            <a:ext cx="88265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smtClean="0">
                <a:solidFill>
                  <a:schemeClr val="accent2">
                    <a:lumMod val="75000"/>
                  </a:schemeClr>
                </a:solidFill>
              </a:rPr>
              <a:t> Google 2 factor  authentication </a:t>
            </a:r>
            <a:r>
              <a:rPr lang="en-US" sz="2800" smtClean="0">
                <a:solidFill>
                  <a:schemeClr val="accent2">
                    <a:lumMod val="75000"/>
                  </a:schemeClr>
                </a:solidFill>
              </a:rPr>
              <a:t>                     </a:t>
            </a:r>
            <a:endParaRPr lang="ar-SA" sz="28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70930"/>
            <a:ext cx="2387600" cy="22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263098"/>
            <a:ext cx="10083800" cy="620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Future Prospects</a:t>
            </a:r>
            <a:endParaRPr lang="ar-SA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mtClean="0"/>
              <a:t>Used encryption and decryption in website .</a:t>
            </a:r>
            <a:endParaRPr lang="ar-SY" smtClean="0"/>
          </a:p>
          <a:p>
            <a:pPr marL="0" indent="0" algn="l">
              <a:buNone/>
            </a:pPr>
            <a:r>
              <a:rPr lang="en-US" smtClean="0"/>
              <a:t>This platform is enable to update or addition to comes cloud computing Application 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3939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The idea of the project comes from the increasing use of file sharing platforms on the Internet and the need to provide a good level of security in these platforms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The user is interested in accessing to his files via these services that the user will be access on his files in secure.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39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/>
              <a:t>Test 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ar-SA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smtClean="0">
                <a:solidFill>
                  <a:schemeClr val="accent2">
                    <a:lumMod val="50000"/>
                  </a:schemeClr>
                </a:solidFill>
              </a:rPr>
              <a:t>Books</a:t>
            </a:r>
            <a:r>
              <a:rPr lang="en-US" sz="2400" smtClean="0"/>
              <a:t>:</a:t>
            </a:r>
          </a:p>
          <a:p>
            <a:pPr marL="0" indent="0" algn="l">
              <a:buNone/>
            </a:pPr>
            <a:r>
              <a:rPr lang="en-US" sz="2400" smtClean="0"/>
              <a:t>Cryptography-and-Network-Security-PrinciplesandPractice_6thEd.  </a:t>
            </a:r>
          </a:p>
          <a:p>
            <a:pPr marL="0" indent="0" algn="l">
              <a:buNone/>
            </a:pPr>
            <a:r>
              <a:rPr lang="en-US" sz="2400" smtClean="0">
                <a:solidFill>
                  <a:schemeClr val="accent2">
                    <a:lumMod val="50000"/>
                  </a:schemeClr>
                </a:solidFill>
              </a:rPr>
              <a:t>WebSites</a:t>
            </a:r>
            <a:r>
              <a:rPr lang="en-US" sz="2400" smtClean="0"/>
              <a:t>:</a:t>
            </a:r>
          </a:p>
          <a:p>
            <a:pPr marL="0" indent="0" algn="l">
              <a:buNone/>
            </a:pPr>
            <a:r>
              <a:rPr lang="en-US" sz="2400" smtClean="0">
                <a:hlinkClick r:id="rId2"/>
              </a:rPr>
              <a:t>https://www.Laravel.com</a:t>
            </a:r>
            <a:endParaRPr lang="en-US" sz="2400" smtClean="0"/>
          </a:p>
          <a:p>
            <a:pPr marL="0" indent="0" algn="l">
              <a:buNone/>
            </a:pPr>
            <a:r>
              <a:rPr lang="en-US" sz="2400" smtClean="0">
                <a:hlinkClick r:id="rId3"/>
              </a:rPr>
              <a:t>https://www.packagist.org</a:t>
            </a:r>
            <a:endParaRPr lang="en-US" sz="2400" smtClean="0"/>
          </a:p>
          <a:p>
            <a:pPr marL="0" indent="0" algn="l">
              <a:buNone/>
            </a:pPr>
            <a:endParaRPr lang="en-US" sz="2400" smtClean="0"/>
          </a:p>
          <a:p>
            <a:pPr marL="0" indent="0" algn="l">
              <a:buNone/>
            </a:pPr>
            <a:endParaRPr lang="ar-SA" sz="2400"/>
          </a:p>
          <a:p>
            <a:pPr marL="0" indent="0" algn="l">
              <a:buNone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45349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83" y="1608666"/>
            <a:ext cx="5998817" cy="35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2029522" y="1527717"/>
            <a:ext cx="786161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smtClean="0"/>
              <a:t>Build system.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smtClean="0"/>
              <a:t>CIA.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smtClean="0"/>
              <a:t>File Sharing 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smtClean="0"/>
              <a:t>Upload files.</a:t>
            </a:r>
          </a:p>
          <a:p>
            <a:pPr algn="l" rtl="0"/>
            <a:endParaRPr lang="en-US" sz="2400" smtClean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smtClean="0"/>
              <a:t>Download files. </a:t>
            </a:r>
          </a:p>
        </p:txBody>
      </p:sp>
      <p:sp>
        <p:nvSpPr>
          <p:cNvPr id="5" name="مربع نص 4"/>
          <p:cNvSpPr txBox="1"/>
          <p:nvPr/>
        </p:nvSpPr>
        <p:spPr>
          <a:xfrm>
            <a:off x="4761571" y="524108"/>
            <a:ext cx="3222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i="1" dirty="0" smtClean="0">
                <a:solidFill>
                  <a:schemeClr val="accent2">
                    <a:lumMod val="75000"/>
                  </a:schemeClr>
                </a:solidFill>
                <a:cs typeface="+mj-cs"/>
              </a:rPr>
              <a:t> </a:t>
            </a:r>
            <a:r>
              <a:rPr lang="en-US" sz="3200" i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+mj-cs"/>
              </a:rPr>
              <a:t>Project Objective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78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/>
              <a:t>Functional requirements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buNone/>
            </a:pPr>
            <a:r>
              <a:rPr lang="en-US" dirty="0"/>
              <a:t>Manage services provided to participants by the platform manager securely.</a:t>
            </a:r>
          </a:p>
          <a:p>
            <a:pPr marL="0" indent="0" algn="l">
              <a:buNone/>
            </a:pPr>
            <a:r>
              <a:rPr lang="ar-SY" dirty="0"/>
              <a:t> </a:t>
            </a:r>
            <a:endParaRPr lang="en-US" dirty="0"/>
          </a:p>
          <a:p>
            <a:pPr marL="0" lvl="0" indent="0" algn="l">
              <a:buNone/>
            </a:pPr>
            <a:r>
              <a:rPr lang="en-US" dirty="0"/>
              <a:t>Securely upload files by </a:t>
            </a:r>
            <a:r>
              <a:rPr lang="en-US" dirty="0" smtClean="0"/>
              <a:t>users.</a:t>
            </a:r>
          </a:p>
          <a:p>
            <a:pPr marL="0" lvl="0" indent="0" algn="l">
              <a:buNone/>
            </a:pPr>
            <a:endParaRPr lang="en-US" dirty="0"/>
          </a:p>
          <a:p>
            <a:pPr marL="0" lvl="0" indent="0" algn="l">
              <a:buNone/>
            </a:pPr>
            <a:r>
              <a:rPr lang="en-US" dirty="0"/>
              <a:t>Ensure the integrity and confidentiality of files uploaded by users.  Securely download shared files.</a:t>
            </a:r>
          </a:p>
          <a:p>
            <a:pPr marL="0" indent="0" algn="l">
              <a:buNone/>
            </a:pPr>
            <a:r>
              <a:rPr lang="en-US" dirty="0"/>
              <a:t> </a:t>
            </a:r>
          </a:p>
          <a:p>
            <a:pPr marL="0" lvl="0" indent="0" algn="l">
              <a:buNone/>
            </a:pPr>
            <a:r>
              <a:rPr lang="en-US" dirty="0"/>
              <a:t>Allow users to share files.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1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/>
              <a:t>Non-functional </a:t>
            </a:r>
            <a:r>
              <a:rPr lang="en-US" i="1" dirty="0" smtClean="0"/>
              <a:t>requirement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buNone/>
            </a:pPr>
            <a:r>
              <a:rPr lang="en-US" dirty="0"/>
              <a:t>Ensure the security, confidentiality and integrity to be used.</a:t>
            </a:r>
          </a:p>
          <a:p>
            <a:pPr marL="0" indent="0" algn="l">
              <a:buNone/>
            </a:pPr>
            <a:r>
              <a:rPr lang="en-US" dirty="0"/>
              <a:t> </a:t>
            </a:r>
          </a:p>
          <a:p>
            <a:pPr marL="0" lvl="0" indent="0" algn="l">
              <a:buNone/>
            </a:pPr>
            <a:r>
              <a:rPr lang="en-US" dirty="0"/>
              <a:t>Graphical user interface.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8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/>
              <a:t>Time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685025"/>
              </p:ext>
            </p:extLst>
          </p:nvPr>
        </p:nvGraphicFramePr>
        <p:xfrm>
          <a:off x="1326524" y="1429554"/>
          <a:ext cx="10027276" cy="5151549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3918601"/>
                <a:gridCol w="912954"/>
                <a:gridCol w="1186840"/>
                <a:gridCol w="1460726"/>
                <a:gridCol w="1460726"/>
                <a:gridCol w="1087429"/>
              </a:tblGrid>
              <a:tr h="558892">
                <a:tc rowSpan="2"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Executive Business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Gregorian month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4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6230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Preliminary study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8861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 reference study on similar platforms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1893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 reference study on the basics of information security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2856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Analytical Study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539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Design Study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0512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Implementation of the platform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31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of the platform     tests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ar-SY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8861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Document the project and the report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1" y="0"/>
            <a:ext cx="12415234" cy="6858000"/>
          </a:xfrm>
        </p:spPr>
      </p:pic>
    </p:spTree>
    <p:extLst>
      <p:ext uri="{BB962C8B-B14F-4D97-AF65-F5344CB8AC3E}">
        <p14:creationId xmlns:p14="http://schemas.microsoft.com/office/powerpoint/2010/main" val="369386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409700" y="368300"/>
            <a:ext cx="87757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smtClean="0">
                <a:solidFill>
                  <a:schemeClr val="accent2">
                    <a:lumMod val="75000"/>
                  </a:schemeClr>
                </a:solidFill>
                <a:cs typeface="+mj-cs"/>
              </a:rPr>
              <a:t>Platform’s Services</a:t>
            </a:r>
            <a:endParaRPr lang="ar-SA" sz="4000">
              <a:solidFill>
                <a:schemeClr val="accent2">
                  <a:lumMod val="75000"/>
                </a:schemeClr>
              </a:solidFill>
              <a:cs typeface="+mj-cs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952500" y="1219200"/>
            <a:ext cx="105410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isitor:</a:t>
            </a:r>
          </a:p>
          <a:p>
            <a:pPr algn="ctr"/>
            <a:r>
              <a:rPr lang="en-US" sz="2400" dirty="0" smtClean="0"/>
              <a:t>						Register</a:t>
            </a:r>
          </a:p>
          <a:p>
            <a:pPr algn="l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Admin</a:t>
            </a:r>
            <a:r>
              <a:rPr lang="en-US" sz="2400" dirty="0" smtClean="0"/>
              <a:t> :</a:t>
            </a:r>
            <a:endParaRPr lang="en-US" sz="2400" dirty="0" smtClean="0"/>
          </a:p>
          <a:p>
            <a:pPr algn="l"/>
            <a:r>
              <a:rPr lang="en-US" sz="2400" dirty="0" smtClean="0"/>
              <a:t>             Add User.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Delete User.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Delete Files.</a:t>
            </a:r>
          </a:p>
          <a:p>
            <a:pPr algn="l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User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Change Password.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Browse Files.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Download File.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smtClean="0"/>
              <a:t>Upload File.</a:t>
            </a:r>
          </a:p>
          <a:p>
            <a:pPr algn="l"/>
            <a:r>
              <a:rPr lang="en-US" sz="2400" dirty="0" smtClean="0"/>
              <a:t>            Delete File.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403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7" y="1228581"/>
            <a:ext cx="1679719" cy="1679719"/>
          </a:xfrm>
          <a:prstGeom prst="rect">
            <a:avLst/>
          </a:prstGeom>
        </p:spPr>
      </p:pic>
      <p:cxnSp>
        <p:nvCxnSpPr>
          <p:cNvPr id="10" name="رابط كسهم مستقيم 9"/>
          <p:cNvCxnSpPr/>
          <p:nvPr/>
        </p:nvCxnSpPr>
        <p:spPr>
          <a:xfrm>
            <a:off x="2800350" y="2298700"/>
            <a:ext cx="4191000" cy="25400"/>
          </a:xfrm>
          <a:prstGeom prst="straightConnector1">
            <a:avLst/>
          </a:prstGeom>
          <a:ln w="44450" cmpd="sng">
            <a:tailEnd type="triangle" w="lg" len="lg"/>
          </a:ln>
          <a:effectLst>
            <a:glow rad="304800">
              <a:schemeClr val="accent1">
                <a:alpha val="44000"/>
              </a:schemeClr>
            </a:glow>
            <a:softEdge rad="0"/>
          </a:effectLst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bg1">
                <a:lumMod val="50000"/>
              </a:schemeClr>
            </a:extrusion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مربع نص 15"/>
          <p:cNvSpPr txBox="1"/>
          <p:nvPr/>
        </p:nvSpPr>
        <p:spPr>
          <a:xfrm>
            <a:off x="3746500" y="1724967"/>
            <a:ext cx="22987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smtClean="0"/>
              <a:t>Request</a:t>
            </a:r>
            <a:r>
              <a:rPr lang="en-US" smtClean="0"/>
              <a:t>            </a:t>
            </a:r>
            <a:endParaRPr lang="ar-SA"/>
          </a:p>
        </p:txBody>
      </p:sp>
      <p:sp>
        <p:nvSpPr>
          <p:cNvPr id="5" name="مربع نص 4"/>
          <p:cNvSpPr txBox="1"/>
          <p:nvPr/>
        </p:nvSpPr>
        <p:spPr>
          <a:xfrm>
            <a:off x="3746500" y="327471"/>
            <a:ext cx="4216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Registration</a:t>
            </a:r>
            <a:endParaRPr lang="ar-SA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344" y="1142206"/>
            <a:ext cx="4500562" cy="2363787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237" y="4135437"/>
            <a:ext cx="2143125" cy="2143125"/>
          </a:xfrm>
          <a:prstGeom prst="rect">
            <a:avLst/>
          </a:prstGeom>
        </p:spPr>
      </p:pic>
      <p:sp>
        <p:nvSpPr>
          <p:cNvPr id="11" name="مربع نص 10"/>
          <p:cNvSpPr txBox="1"/>
          <p:nvPr/>
        </p:nvSpPr>
        <p:spPr>
          <a:xfrm>
            <a:off x="9486899" y="6278562"/>
            <a:ext cx="1193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smtClean="0"/>
              <a:t>ADMIN    </a:t>
            </a:r>
            <a:endParaRPr lang="ar-SA" sz="2000" b="1"/>
          </a:p>
        </p:txBody>
      </p:sp>
      <p:cxnSp>
        <p:nvCxnSpPr>
          <p:cNvPr id="12" name="رابط كسهم مستقيم 11"/>
          <p:cNvCxnSpPr/>
          <p:nvPr/>
        </p:nvCxnSpPr>
        <p:spPr>
          <a:xfrm flipH="1" flipV="1">
            <a:off x="2633663" y="5613398"/>
            <a:ext cx="5329237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w="lg" len="lg"/>
            <a:tailEnd type="triangle" w="lg" len="lg"/>
          </a:ln>
          <a:effectLst>
            <a:glow rad="254000">
              <a:schemeClr val="bg1">
                <a:lumMod val="50000"/>
                <a:alpha val="26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صورة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6" y="4235449"/>
            <a:ext cx="2043112" cy="2043112"/>
          </a:xfrm>
          <a:prstGeom prst="rect">
            <a:avLst/>
          </a:prstGeom>
        </p:spPr>
      </p:pic>
      <p:sp>
        <p:nvSpPr>
          <p:cNvPr id="14" name="مربع نص 13"/>
          <p:cNvSpPr txBox="1"/>
          <p:nvPr/>
        </p:nvSpPr>
        <p:spPr>
          <a:xfrm>
            <a:off x="3746500" y="4895788"/>
            <a:ext cx="1701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smtClean="0"/>
              <a:t>Response</a:t>
            </a:r>
            <a:endParaRPr lang="ar-SA" sz="2000"/>
          </a:p>
        </p:txBody>
      </p:sp>
    </p:spTree>
    <p:extLst>
      <p:ext uri="{BB962C8B-B14F-4D97-AF65-F5344CB8AC3E}">
        <p14:creationId xmlns:p14="http://schemas.microsoft.com/office/powerpoint/2010/main" val="15469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Words>401</Words>
  <Application>Microsoft Office PowerPoint</Application>
  <PresentationFormat>Widescreen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Aharoni</vt:lpstr>
      <vt:lpstr>Arial</vt:lpstr>
      <vt:lpstr>Calibri</vt:lpstr>
      <vt:lpstr>Calibri Light</vt:lpstr>
      <vt:lpstr>Times New Roman</vt:lpstr>
      <vt:lpstr>نسق Office</vt:lpstr>
      <vt:lpstr>      Supervisors :                   Dr.Gassan Chadoud              Dr.Wassim Juneidi   </vt:lpstr>
      <vt:lpstr>Project Overview</vt:lpstr>
      <vt:lpstr>PowerPoint Presentation</vt:lpstr>
      <vt:lpstr>Functional requirements </vt:lpstr>
      <vt:lpstr>Non-functional requirement </vt:lpstr>
      <vt:lpstr>Time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Symmetric Encryption &amp; Decryption</vt:lpstr>
      <vt:lpstr>PowerPoint Presentation</vt:lpstr>
      <vt:lpstr>Asymmetric Encryption &amp; Decryption</vt:lpstr>
      <vt:lpstr>PowerPoint Presentation</vt:lpstr>
      <vt:lpstr>PowerPoint Presentation</vt:lpstr>
      <vt:lpstr>PowerPoint Presentation</vt:lpstr>
      <vt:lpstr>Future Prospects</vt:lpstr>
      <vt:lpstr>Test </vt:lpstr>
      <vt:lpstr>References</vt:lpstr>
      <vt:lpstr>PowerPoint Presentation</vt:lpstr>
    </vt:vector>
  </TitlesOfParts>
  <Company>SACC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AHMAD 7</dc:creator>
  <cp:lastModifiedBy>hamza farhat</cp:lastModifiedBy>
  <cp:revision>75</cp:revision>
  <dcterms:created xsi:type="dcterms:W3CDTF">2018-07-08T16:50:48Z</dcterms:created>
  <dcterms:modified xsi:type="dcterms:W3CDTF">2018-07-14T11:35:07Z</dcterms:modified>
</cp:coreProperties>
</file>