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3">
  <p:sldMasterIdLst>
    <p:sldMasterId id="2147483661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364" r:id="rId3"/>
    <p:sldId id="366" r:id="rId4"/>
    <p:sldId id="399" r:id="rId5"/>
    <p:sldId id="397" r:id="rId6"/>
    <p:sldId id="398" r:id="rId7"/>
    <p:sldId id="396" r:id="rId8"/>
    <p:sldId id="409" r:id="rId9"/>
    <p:sldId id="410" r:id="rId10"/>
    <p:sldId id="406" r:id="rId11"/>
    <p:sldId id="407" r:id="rId12"/>
    <p:sldId id="408" r:id="rId13"/>
    <p:sldId id="404" r:id="rId14"/>
    <p:sldId id="362" r:id="rId15"/>
    <p:sldId id="335" r:id="rId16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eed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00"/>
    <a:srgbClr val="FFB300"/>
    <a:srgbClr val="99FF00"/>
    <a:srgbClr val="05FF00"/>
    <a:srgbClr val="FF4000"/>
    <a:srgbClr val="3FFF00"/>
    <a:srgbClr val="E47878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0" autoAdjust="0"/>
  </p:normalViewPr>
  <p:slideViewPr>
    <p:cSldViewPr>
      <p:cViewPr>
        <p:scale>
          <a:sx n="88" d="100"/>
          <a:sy n="88" d="100"/>
        </p:scale>
        <p:origin x="-65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BF43D-4464-4D84-95BC-C73DA5C09AB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C1E1-478C-4F01-87C7-B23E9534A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1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0064C51-4FFA-4A4D-91B9-67A7A86C7655}" type="datetimeFigureOut">
              <a:rPr lang="en-US" smtClean="0"/>
              <a:pPr/>
              <a:t>6/3/2013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FC1A581-11EB-4AF1-8C3A-477B8D1EE6F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31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Uses CEP + ORM database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EEA45-8DB1-4E48-8B40-552E77550A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13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EEA45-8DB1-4E48-8B40-552E77550A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13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star schema data model.</a:t>
            </a:r>
            <a:r>
              <a:rPr lang="en-US" baseline="0" dirty="0" smtClean="0"/>
              <a:t> Below are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EEA45-8DB1-4E48-8B40-552E77550A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13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star schema data model.</a:t>
            </a:r>
            <a:r>
              <a:rPr lang="en-US" baseline="0" dirty="0" smtClean="0"/>
              <a:t> Below are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EEA45-8DB1-4E48-8B40-552E77550A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1A581-11EB-4AF1-8C3A-477B8D1EE6F3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79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1A581-11EB-4AF1-8C3A-477B8D1EE6F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58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AD5-BE52-4394-9ECE-4CB18CAE3EF8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2452-3023-4506-9C8D-F29F4B8A20C5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56A-E575-457C-B156-2FB753EBD1A4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0E4D-2DA2-4939-9ABE-CE23B65B1BB5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1966-9067-49BA-8081-3214F17A3B1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9F4-E029-490C-AE60-814E86A1A13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2D1A-453D-40BB-89E0-2F7A10F1E1A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3E7B-B440-4180-8185-ABC8B1FAB45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D34F-AC65-4BE9-B09A-18D6E2E5BCF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A266-E183-4AEA-B1E8-81962834847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0E02-7871-4712-AB9A-5EC0625A1F4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A11F-55EA-4BB4-876A-D03A85679E82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228C-4577-4A3C-8E81-94C2F101AF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84C0-1AAB-48FB-9F0A-A7F3B0DD0E7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EA2-0AB1-48BA-AEED-0EE84F0D370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9DD-D4AA-4011-BDC7-4BF3CC58FE0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0E4D-2DA2-4939-9ABE-CE23B65B1BB5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5706-1266-4BF3-8032-9BCE470F9875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4C3-1D6C-4F67-8D1F-01B2831FBC81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3C77-77B6-4807-A61C-E323F1589871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F7A0-8AE3-44F2-9107-B12AFA25A54E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943B-2E8D-46D7-9FAC-0506403546FA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DC4-89D9-453C-975B-FFA02DD42D91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593A-3F00-40F0-98F9-6D5D8C706E52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701DA3-4CAB-4944-9F87-CF321E4DA05E}" type="datetime1">
              <a:rPr lang="en-US" smtClean="0"/>
              <a:pPr/>
              <a:t>6/3/2013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8FEB44-DD85-4ADC-BB0D-0D602997E19F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565427-3677-4B4C-B8DF-7754C15131A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6/3/2013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2414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Care </a:t>
            </a:r>
            <a:r>
              <a:rPr lang="en-US" dirty="0">
                <a:effectLst/>
              </a:rPr>
              <a:t>Process </a:t>
            </a:r>
            <a:r>
              <a:rPr lang="en-US" dirty="0" smtClean="0">
                <a:effectLst/>
              </a:rPr>
              <a:t>Monitoring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Business Intelligence Application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71430" y="4437112"/>
            <a:ext cx="82153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Shirley </a:t>
            </a:r>
            <a:r>
              <a:rPr lang="en-CA" dirty="0" err="1" smtClean="0"/>
              <a:t>Baffoe</a:t>
            </a:r>
            <a:endParaRPr lang="en-CA" dirty="0" smtClean="0"/>
          </a:p>
          <a:p>
            <a:r>
              <a:rPr lang="en-CA" dirty="0" smtClean="0"/>
              <a:t>Aladdin </a:t>
            </a:r>
            <a:r>
              <a:rPr lang="en-CA" dirty="0" err="1" smtClean="0"/>
              <a:t>Baarah</a:t>
            </a:r>
            <a:endParaRPr lang="en-CA" dirty="0" smtClean="0"/>
          </a:p>
          <a:p>
            <a:r>
              <a:rPr lang="en-CA" dirty="0" smtClean="0"/>
              <a:t>Liam Peyton</a:t>
            </a:r>
          </a:p>
          <a:p>
            <a:r>
              <a:rPr lang="de-DE" dirty="0" smtClean="0"/>
              <a:t>Omar Badreddin</a:t>
            </a:r>
          </a:p>
          <a:p>
            <a:r>
              <a:rPr lang="en-CA" dirty="0" err="1"/>
              <a:t>Saeed</a:t>
            </a:r>
            <a:r>
              <a:rPr lang="en-CA" dirty="0"/>
              <a:t> </a:t>
            </a:r>
            <a:r>
              <a:rPr lang="en-CA" dirty="0" err="1"/>
              <a:t>A.Behnam</a:t>
            </a:r>
            <a:endParaRPr lang="en-CA" dirty="0"/>
          </a:p>
          <a:p>
            <a:r>
              <a:rPr lang="de-DE" dirty="0" smtClean="0"/>
              <a:t>Alain Mouttham</a:t>
            </a:r>
          </a:p>
          <a:p>
            <a:endParaRPr lang="de-DE" dirty="0" smtClean="0"/>
          </a:p>
          <a:p>
            <a:r>
              <a:rPr lang="de-DE" sz="2400" dirty="0" smtClean="0"/>
              <a:t>University </a:t>
            </a:r>
            <a:r>
              <a:rPr lang="de-DE" sz="2400" dirty="0"/>
              <a:t>of Ottawa</a:t>
            </a:r>
            <a:endParaRPr lang="en-CA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96752"/>
            <a:ext cx="8136904" cy="762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Patient states Star Schema Data Model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7224"/>
          <a:stretch>
            <a:fillRect/>
          </a:stretch>
        </p:blipFill>
        <p:spPr bwMode="auto">
          <a:xfrm>
            <a:off x="1115617" y="1916832"/>
            <a:ext cx="69127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1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96752"/>
            <a:ext cx="8136904" cy="762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Patient </a:t>
            </a:r>
            <a:r>
              <a:rPr lang="en-CA" dirty="0" smtClean="0">
                <a:solidFill>
                  <a:srgbClr val="FF0000"/>
                </a:solidFill>
              </a:rPr>
              <a:t>events</a:t>
            </a:r>
            <a:r>
              <a:rPr lang="en-CA" dirty="0" smtClean="0"/>
              <a:t> </a:t>
            </a:r>
            <a:r>
              <a:rPr lang="en-CA" dirty="0" smtClean="0"/>
              <a:t>Star Schema Data Model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7224"/>
          <a:stretch>
            <a:fillRect/>
          </a:stretch>
        </p:blipFill>
        <p:spPr bwMode="auto">
          <a:xfrm>
            <a:off x="1115617" y="1916832"/>
            <a:ext cx="69127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665173" y="3103307"/>
            <a:ext cx="15841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b="1" dirty="0" err="1" smtClean="0">
                <a:latin typeface="Arial Black" pitchFamily="34" charset="0"/>
              </a:rPr>
              <a:t>Patient_event_fact</a:t>
            </a:r>
            <a:endParaRPr lang="en-CA" sz="1000" b="1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8064" y="5301208"/>
            <a:ext cx="1512168" cy="1556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5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CA" b="1" kern="1800" dirty="0" smtClean="0">
                <a:solidFill>
                  <a:srgbClr val="365F91"/>
                </a:solidFill>
                <a:latin typeface="Arial" pitchFamily="34" charset="0"/>
                <a:cs typeface="Arial" pitchFamily="34" charset="0"/>
              </a:rPr>
              <a:t>Questions</a:t>
            </a:r>
            <a:endParaRPr lang="en-CA" b="1" kern="1800" baseline="0" dirty="0" smtClean="0">
              <a:solidFill>
                <a:srgbClr val="365F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5327" y="1484784"/>
            <a:ext cx="8964488" cy="4389120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sz="2800" dirty="0" smtClean="0"/>
              <a:t>What are the right goals?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 smtClean="0">
                <a:latin typeface="+mj-lt"/>
                <a:cs typeface="Arial" pitchFamily="34" charset="0"/>
              </a:rPr>
              <a:t>-what metrics best communicate performance?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 smtClean="0">
                <a:latin typeface="+mj-lt"/>
                <a:cs typeface="Arial" pitchFamily="34" charset="0"/>
              </a:rPr>
              <a:t>-what reports best visualize performance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 smtClean="0">
                <a:latin typeface="+mj-lt"/>
                <a:cs typeface="Arial" pitchFamily="34" charset="0"/>
              </a:rPr>
              <a:t>-what alerts? How often to who?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sz="2800" dirty="0" smtClean="0">
                <a:cs typeface="Arial" pitchFamily="34" charset="0"/>
              </a:rPr>
              <a:t>Where, how and from who or what do we get the events we need for metrics?  And how should </a:t>
            </a:r>
            <a:r>
              <a:rPr lang="en-CA" sz="2800" smtClean="0">
                <a:cs typeface="Arial" pitchFamily="34" charset="0"/>
              </a:rPr>
              <a:t>we process them?</a:t>
            </a:r>
            <a:endParaRPr lang="en-CA" sz="2800" dirty="0" smtClean="0"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 smtClean="0">
                <a:latin typeface="+mj-lt"/>
                <a:cs typeface="Arial" pitchFamily="34" charset="0"/>
              </a:rPr>
              <a:t>-instrumentation, ease of use, right people at the right time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 smtClean="0">
                <a:latin typeface="+mj-lt"/>
                <a:cs typeface="Arial" pitchFamily="34" charset="0"/>
              </a:rPr>
              <a:t>-surveys, paid observers, inspectors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sz="2800" dirty="0" smtClean="0">
                <a:cs typeface="Arial" pitchFamily="34" charset="0"/>
              </a:rPr>
              <a:t>What are the right checkpoints (states)?</a:t>
            </a:r>
            <a:endParaRPr lang="en-CA" sz="2800" dirty="0"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 smtClean="0">
                <a:cs typeface="Arial" pitchFamily="34" charset="0"/>
              </a:rPr>
              <a:t>-what pre-conditions, expected results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CA" sz="2400" b="1" dirty="0">
                <a:cs typeface="Arial" pitchFamily="34" charset="0"/>
              </a:rPr>
              <a:t>-</a:t>
            </a:r>
            <a:r>
              <a:rPr lang="en-CA" sz="2400" b="1" dirty="0" smtClean="0">
                <a:cs typeface="Arial" pitchFamily="34" charset="0"/>
              </a:rPr>
              <a:t> patients, doctors, nurses and other actors are in multiple checkpoints simultaneously</a:t>
            </a:r>
            <a:endParaRPr lang="en-CA" sz="2400" b="1" dirty="0"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Clr>
                <a:schemeClr val="accent3"/>
              </a:buClr>
              <a:buSzPct val="95000"/>
              <a:buNone/>
            </a:pPr>
            <a:endParaRPr lang="en-CA" sz="2800" b="1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97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587666"/>
              </p:ext>
            </p:extLst>
          </p:nvPr>
        </p:nvGraphicFramePr>
        <p:xfrm>
          <a:off x="315821" y="476672"/>
          <a:ext cx="8864691" cy="630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6795598" imgH="4826741" progId="Visio.Drawing.11">
                  <p:embed/>
                </p:oleObj>
              </mc:Choice>
              <mc:Fallback>
                <p:oleObj r:id="rId4" imgW="6795598" imgH="48267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21" y="476672"/>
                        <a:ext cx="8864691" cy="6301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620688"/>
          </a:xfrm>
        </p:spPr>
        <p:txBody>
          <a:bodyPr>
            <a:normAutofit fontScale="90000"/>
          </a:bodyPr>
          <a:lstStyle/>
          <a:p>
            <a:pPr marR="0" rtl="0"/>
            <a:r>
              <a:rPr lang="en-CA" b="1" kern="1800" baseline="0" dirty="0" smtClean="0">
                <a:solidFill>
                  <a:srgbClr val="365F91"/>
                </a:solidFill>
                <a:latin typeface="Arial" pitchFamily="34" charset="0"/>
                <a:cs typeface="Arial" pitchFamily="34" charset="0"/>
              </a:rPr>
              <a:t>Care Process Meta-Model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724128" y="1628800"/>
            <a:ext cx="3312368" cy="5157192"/>
          </a:xfrm>
          <a:prstGeom prst="roundRect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251520" y="4797152"/>
            <a:ext cx="4824536" cy="1584176"/>
          </a:xfrm>
          <a:prstGeom prst="roundRect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144016" y="548680"/>
            <a:ext cx="4427984" cy="4176464"/>
          </a:xfrm>
          <a:prstGeom prst="roundRect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572000" y="692696"/>
            <a:ext cx="1080120" cy="1008112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323528" y="652534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Data Integration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116105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Performance Management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15523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Process State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sz="7200" b="1" dirty="0" smtClean="0">
                <a:solidFill>
                  <a:schemeClr val="bg1"/>
                </a:solidFill>
              </a:rPr>
              <a:t>Questions</a:t>
            </a:r>
            <a:endParaRPr lang="en-CA" sz="72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108-2F36-420E-B9C1-1709BE1E6135}" type="slidenum">
              <a:rPr lang="en-CA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CA" sz="4400" b="1" kern="1800" baseline="0" dirty="0" smtClean="0">
                <a:solidFill>
                  <a:srgbClr val="365F91"/>
                </a:solidFill>
                <a:cs typeface="Arial" pitchFamily="34" charset="0"/>
              </a:rPr>
              <a:t>Objective</a:t>
            </a:r>
            <a:endParaRPr lang="en-CA" sz="4400" b="1" kern="1800" baseline="0" dirty="0" smtClean="0">
              <a:solidFill>
                <a:srgbClr val="365F9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CA" sz="2800" dirty="0">
                <a:latin typeface="+mj-lt"/>
              </a:rPr>
              <a:t>Real-time dashboard  for event monitoring and analytics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CA" sz="2500" dirty="0">
                <a:latin typeface="+mj-lt"/>
              </a:rPr>
              <a:t>Current state of patients and beds and their event history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CA" sz="2500" dirty="0">
                <a:latin typeface="+mj-lt"/>
              </a:rPr>
              <a:t>Hourly and historical trends of key metrics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CA" sz="2500" dirty="0">
                <a:latin typeface="+mj-lt"/>
              </a:rPr>
              <a:t>Alerts for out-of-bound metrics and states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endParaRPr lang="en-CA" sz="2800" dirty="0">
              <a:latin typeface="+mj-lt"/>
            </a:endParaRP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CA" sz="2800" dirty="0">
                <a:latin typeface="+mj-lt"/>
              </a:rPr>
              <a:t>Architecture for integrating </a:t>
            </a:r>
            <a:r>
              <a:rPr lang="en-CA" sz="2800" dirty="0" smtClean="0">
                <a:latin typeface="+mj-lt"/>
              </a:rPr>
              <a:t>complex </a:t>
            </a:r>
            <a:r>
              <a:rPr lang="en-CA" sz="2800" dirty="0">
                <a:latin typeface="+mj-lt"/>
              </a:rPr>
              <a:t>event processing and real-time analytics </a:t>
            </a:r>
          </a:p>
          <a:p>
            <a:pPr marL="274320" lvl="1" indent="-274320">
              <a:lnSpc>
                <a:spcPct val="150000"/>
              </a:lnSpc>
              <a:buClr>
                <a:schemeClr val="accent3"/>
              </a:buClr>
              <a:buSzPct val="95000"/>
            </a:pPr>
            <a:endParaRPr lang="en-CA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1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Acute Coronary Syndrome (ACS) clinical pathway developed and validated with clinical staff at large community hospital</a:t>
            </a:r>
          </a:p>
          <a:p>
            <a:r>
              <a:rPr lang="en-CA" dirty="0" smtClean="0"/>
              <a:t>Behavior Driven Development – detailed step by step scenario of a typical patient</a:t>
            </a:r>
          </a:p>
          <a:p>
            <a:r>
              <a:rPr lang="en-CA" dirty="0" smtClean="0"/>
              <a:t>Proof of Concept Prototype and Walk Thru</a:t>
            </a:r>
          </a:p>
          <a:p>
            <a:r>
              <a:rPr lang="en-CA" dirty="0" smtClean="0"/>
              <a:t>Validated by 80 Clinicians, Executives and IT staff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0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CA" sz="4400" b="1" kern="1800" baseline="0" dirty="0" smtClean="0">
                <a:solidFill>
                  <a:srgbClr val="365F91"/>
                </a:solidFill>
                <a:cs typeface="Arial" pitchFamily="34" charset="0"/>
              </a:rPr>
              <a:t>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800" dirty="0" smtClean="0">
                <a:latin typeface="+mj-lt"/>
              </a:rPr>
              <a:t>Model Clinical Pathway 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500" dirty="0" smtClean="0">
                <a:latin typeface="+mj-lt"/>
              </a:rPr>
              <a:t>not as a completely elaborated process 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500" dirty="0" smtClean="0">
                <a:latin typeface="+mj-lt"/>
              </a:rPr>
              <a:t>Rather as a series of checkpoints or states </a:t>
            </a:r>
          </a:p>
          <a:p>
            <a:pPr marL="822960" lvl="3" indent="-274320">
              <a:lnSpc>
                <a:spcPct val="110000"/>
              </a:lnSpc>
              <a:buSzPct val="95000"/>
            </a:pPr>
            <a:r>
              <a:rPr lang="en-US" sz="2000" b="1" dirty="0" smtClean="0">
                <a:latin typeface="+mj-lt"/>
              </a:rPr>
              <a:t>With pre-conditions and expected results</a:t>
            </a:r>
            <a:endParaRPr lang="en-US" sz="2000" b="1" dirty="0"/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800" dirty="0" smtClean="0">
                <a:latin typeface="+mj-lt"/>
              </a:rPr>
              <a:t>Performance Dashboard of current state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500" dirty="0" smtClean="0">
                <a:latin typeface="+mj-lt"/>
              </a:rPr>
              <a:t>Individual patients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500" dirty="0" smtClean="0">
                <a:latin typeface="+mj-lt"/>
              </a:rPr>
              <a:t>Aggregate throughput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2500" dirty="0" smtClean="0">
                <a:latin typeface="+mj-lt"/>
              </a:rPr>
              <a:t>With expected results</a:t>
            </a:r>
          </a:p>
          <a:p>
            <a:pPr marL="548640" lvl="2" indent="-274320">
              <a:lnSpc>
                <a:spcPct val="110000"/>
              </a:lnSpc>
              <a:buClr>
                <a:schemeClr val="accent3"/>
              </a:buClr>
              <a:buSzPct val="95000"/>
            </a:pPr>
            <a:endParaRPr lang="en-US" sz="2500" dirty="0">
              <a:latin typeface="+mj-lt"/>
            </a:endParaRPr>
          </a:p>
          <a:p>
            <a:pPr marL="274320" lvl="1" indent="-274320">
              <a:lnSpc>
                <a:spcPct val="150000"/>
              </a:lnSpc>
              <a:buClr>
                <a:schemeClr val="accent3"/>
              </a:buClr>
              <a:buSzPct val="95000"/>
            </a:pPr>
            <a:endParaRPr lang="en-CA" sz="2800" b="1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995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BI Dashboard</a:t>
            </a:r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" name="Picture 1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8851392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2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435280" cy="71095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State-based Data Integration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EB44-DD85-4ADC-BB0D-0D602997E19F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38" name="Picture 189" descr="Modelupda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38" y="1915786"/>
            <a:ext cx="8791742" cy="475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29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2551837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IF </a:t>
            </a:r>
            <a:r>
              <a:rPr lang="en-US" sz="2400" b="1" dirty="0"/>
              <a:t>CURRENT_STATE is </a:t>
            </a:r>
            <a:r>
              <a:rPr lang="en-US" sz="2400" b="1" i="1" dirty="0"/>
              <a:t>Wait for </a:t>
            </a:r>
            <a:r>
              <a:rPr lang="en-US" sz="2400" b="1" i="1" dirty="0" smtClean="0"/>
              <a:t>Bed</a:t>
            </a:r>
          </a:p>
          <a:p>
            <a:endParaRPr lang="en-CA" sz="2400" dirty="0"/>
          </a:p>
          <a:p>
            <a:r>
              <a:rPr lang="en-US" sz="2400" b="1" dirty="0"/>
              <a:t>AND EVENT  </a:t>
            </a:r>
            <a:r>
              <a:rPr lang="en-US" sz="2400" b="1" i="1" dirty="0"/>
              <a:t>Bed Available</a:t>
            </a:r>
            <a:r>
              <a:rPr lang="en-US" sz="2400" b="1" dirty="0"/>
              <a:t>  received</a:t>
            </a:r>
            <a:endParaRPr lang="en-CA" sz="2400" dirty="0"/>
          </a:p>
          <a:p>
            <a:r>
              <a:rPr lang="en-US" sz="2400" b="1" dirty="0"/>
              <a:t>AND  EVENT </a:t>
            </a:r>
            <a:r>
              <a:rPr lang="en-US" sz="2400" b="1" i="1" dirty="0" err="1"/>
              <a:t>TransportRequest</a:t>
            </a:r>
            <a:r>
              <a:rPr lang="en-US" sz="2400" b="1" dirty="0"/>
              <a:t> received</a:t>
            </a:r>
            <a:endParaRPr lang="en-CA" sz="2400" dirty="0"/>
          </a:p>
          <a:p>
            <a:endParaRPr lang="en-CA" sz="2400" b="1" dirty="0" smtClean="0"/>
          </a:p>
          <a:p>
            <a:r>
              <a:rPr lang="en-CA" sz="2400" b="1" dirty="0" smtClean="0"/>
              <a:t>Then </a:t>
            </a:r>
            <a:r>
              <a:rPr lang="en-CA" sz="2400" b="1" dirty="0"/>
              <a:t>CURRENT_STATE is </a:t>
            </a:r>
            <a:r>
              <a:rPr lang="en-CA" sz="2400" b="1" i="1" dirty="0"/>
              <a:t>Wait for Transport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419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61036"/>
              </p:ext>
            </p:extLst>
          </p:nvPr>
        </p:nvGraphicFramePr>
        <p:xfrm>
          <a:off x="144016" y="49128"/>
          <a:ext cx="8316416" cy="669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599"/>
                <a:gridCol w="1793660"/>
                <a:gridCol w="1256928"/>
                <a:gridCol w="2620229"/>
              </a:tblGrid>
              <a:tr h="32284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Rules which Transition Patient State</a:t>
                      </a:r>
                      <a:endParaRPr lang="en-CA" sz="16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Inferred Patient State</a:t>
                      </a:r>
                      <a:endParaRPr lang="en-CA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751" marR="11751" marT="0" marB="0"/>
                </a:tc>
              </a:tr>
              <a:tr h="470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Current Patient State</a:t>
                      </a:r>
                      <a:endParaRPr lang="en-CA" sz="1600" b="1" i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Source Event(s)</a:t>
                      </a:r>
                      <a:endParaRPr lang="en-CA" sz="1600" b="1" i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Event Source</a:t>
                      </a:r>
                      <a:endParaRPr lang="en-CA" sz="1600" b="1" i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22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TriageScore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BPM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Triaged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445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Triaged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PatientIn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for </a:t>
                      </a:r>
                      <a:r>
                        <a:rPr lang="en-US" sz="1600" dirty="0" smtClean="0">
                          <a:effectLst/>
                        </a:rPr>
                        <a:t>Initial </a:t>
                      </a:r>
                      <a:r>
                        <a:rPr lang="en-US" sz="1600" dirty="0">
                          <a:effectLst/>
                        </a:rPr>
                        <a:t>Assess.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54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</a:t>
                      </a:r>
                      <a:r>
                        <a:rPr lang="en-US" sz="1600" dirty="0" smtClean="0">
                          <a:effectLst/>
                        </a:rPr>
                        <a:t>for Initial Assess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PhysicianIn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RTLS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</a:t>
                      </a:r>
                      <a:r>
                        <a:rPr lang="en-US" sz="1600" dirty="0" smtClean="0">
                          <a:effectLst/>
                        </a:rPr>
                        <a:t>Initial </a:t>
                      </a:r>
                      <a:r>
                        <a:rPr lang="en-US" sz="1600" dirty="0">
                          <a:effectLst/>
                        </a:rPr>
                        <a:t>Assessment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54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</a:t>
                      </a:r>
                      <a:r>
                        <a:rPr lang="en-US" sz="1600" dirty="0" smtClean="0">
                          <a:effectLst/>
                        </a:rPr>
                        <a:t>Initial </a:t>
                      </a:r>
                      <a:r>
                        <a:rPr lang="en-US" sz="1600" dirty="0">
                          <a:effectLst/>
                        </a:rPr>
                        <a:t>Assessment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PhysicianOut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RTLS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 Bed ED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322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 Bed ED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OrderTests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BPM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Wait for Tests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445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Wait for Tests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Tests Completed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BPM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for </a:t>
                      </a:r>
                      <a:r>
                        <a:rPr lang="en-US" sz="1600" dirty="0" smtClean="0">
                          <a:effectLst/>
                        </a:rPr>
                        <a:t>Re-assessment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54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for </a:t>
                      </a:r>
                      <a:r>
                        <a:rPr lang="en-US" sz="1600" dirty="0" smtClean="0">
                          <a:effectLst/>
                        </a:rPr>
                        <a:t>Re-assessment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PhysicianIn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Phys. Re-Assessment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728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 Phys. Re-Assessment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PhysicianOut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OrderBed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Bed Not Available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BPM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BPM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for Bed CW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5300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for Bed CW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Bed Available</a:t>
                      </a:r>
                      <a:endParaRPr lang="en-CA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Transport Request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BPM</a:t>
                      </a:r>
                      <a:endParaRPr lang="en-CA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BPM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Wait for Transport CW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728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Wait for Transport CW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TransportIn</a:t>
                      </a:r>
                      <a:endParaRPr lang="en-CA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TransportOut</a:t>
                      </a:r>
                      <a:endParaRPr lang="en-CA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PatientOut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Transport CW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  <a:tr h="728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 Transport CW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23921" marB="239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TransportIn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TransportOut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PatientIn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RTLS</a:t>
                      </a:r>
                      <a:endParaRPr lang="en-CA" sz="16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Bed CW</a:t>
                      </a:r>
                      <a:endParaRPr lang="en-CA" sz="16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1751" marR="117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64704"/>
            <a:ext cx="7560842" cy="762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BI Application Architecture</a:t>
            </a:r>
            <a:endParaRPr lang="en-US" dirty="0" smtClean="0"/>
          </a:p>
        </p:txBody>
      </p:sp>
      <p:pic>
        <p:nvPicPr>
          <p:cNvPr id="25" name="Picture 24" descr="SME Generic Application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8" y="1493235"/>
            <a:ext cx="8820472" cy="489654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267744" y="5013176"/>
            <a:ext cx="12241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Event Console</a:t>
            </a:r>
            <a:endParaRPr lang="en-CA" dirty="0"/>
          </a:p>
        </p:txBody>
      </p:sp>
      <p:sp>
        <p:nvSpPr>
          <p:cNvPr id="3" name="Can 2"/>
          <p:cNvSpPr/>
          <p:nvPr/>
        </p:nvSpPr>
        <p:spPr>
          <a:xfrm>
            <a:off x="2555776" y="6237312"/>
            <a:ext cx="129614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Event Test Scripts</a:t>
            </a:r>
            <a:endParaRPr lang="en-CA" dirty="0"/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H="1" flipV="1">
            <a:off x="2555776" y="4437112"/>
            <a:ext cx="324036" cy="576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79812" y="5733256"/>
            <a:ext cx="324036" cy="576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08" y="1493235"/>
            <a:ext cx="1835696" cy="4816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9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76200"/>
      </a:spPr>
      <a:bodyPr rtlCol="0" anchor="ctr"/>
      <a:lstStyle>
        <a:defPPr algn="ctr">
          <a:defRPr/>
        </a:defPPr>
      </a:lstStyle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spDef>
    <a:lnDef>
      <a:spPr>
        <a:ln w="114300">
          <a:solidFill>
            <a:schemeClr val="dk1">
              <a:shade val="50000"/>
              <a:satMod val="103000"/>
              <a:alpha val="60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</TotalTime>
  <Words>465</Words>
  <Application>Microsoft Office PowerPoint</Application>
  <PresentationFormat>On-screen Show (4:3)</PresentationFormat>
  <Paragraphs>140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Flow</vt:lpstr>
      <vt:lpstr>1_Flow</vt:lpstr>
      <vt:lpstr>Visio.Drawing.11</vt:lpstr>
      <vt:lpstr>Care Process Monitoring Business Intelligence Application</vt:lpstr>
      <vt:lpstr>Objective</vt:lpstr>
      <vt:lpstr>Case Study</vt:lpstr>
      <vt:lpstr>Approach</vt:lpstr>
      <vt:lpstr>BI Dashboard</vt:lpstr>
      <vt:lpstr>State-based Data Integration Model</vt:lpstr>
      <vt:lpstr>PowerPoint Presentation</vt:lpstr>
      <vt:lpstr>PowerPoint Presentation</vt:lpstr>
      <vt:lpstr>BI Application Architecture</vt:lpstr>
      <vt:lpstr>Patient states Star Schema Data Model</vt:lpstr>
      <vt:lpstr>Patient events Star Schema Data Model</vt:lpstr>
      <vt:lpstr>Questions</vt:lpstr>
      <vt:lpstr>Care Process Meta-Model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Saeed</dc:creator>
  <cp:lastModifiedBy>mcadieux</cp:lastModifiedBy>
  <cp:revision>281</cp:revision>
  <dcterms:created xsi:type="dcterms:W3CDTF">2009-12-04T16:01:17Z</dcterms:created>
  <dcterms:modified xsi:type="dcterms:W3CDTF">2013-06-03T23:01:23Z</dcterms:modified>
</cp:coreProperties>
</file>