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9" r:id="rId14"/>
    <p:sldId id="270" r:id="rId15"/>
    <p:sldId id="271" r:id="rId16"/>
    <p:sldId id="272" r:id="rId17"/>
    <p:sldId id="283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5CD3AF-DDDC-429F-9452-169D6F931D60}" v="1" dt="2018-06-01T01:21:12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67664" autoAdjust="0"/>
  </p:normalViewPr>
  <p:slideViewPr>
    <p:cSldViewPr snapToGrid="0">
      <p:cViewPr varScale="1">
        <p:scale>
          <a:sx n="78" d="100"/>
          <a:sy n="78" d="100"/>
        </p:scale>
        <p:origin x="15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5D97A-931A-43AE-BAAE-2F663F7766F4}" type="datetimeFigureOut">
              <a:rPr lang="en-US"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28A9F-B7E8-48D1-8EF8-E03B7FBFA58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72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22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97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77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9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7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57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12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04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53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51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40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28A9F-B7E8-48D1-8EF8-E03B7FBFA58B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2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Ensemble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Dr. Nassim </a:t>
            </a:r>
            <a:r>
              <a:rPr lang="en-US" dirty="0" err="1">
                <a:cs typeface="Calibri"/>
              </a:rPr>
              <a:t>Sohaee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EE4B-E014-4BAC-AAA2-60FC23BD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Law of Large Numbers</a:t>
            </a:r>
            <a:endParaRPr lang="en-US" dirty="0"/>
          </a:p>
        </p:txBody>
      </p:sp>
      <p:pic>
        <p:nvPicPr>
          <p:cNvPr id="4" name="Picture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9154B319-8074-4A91-99C9-BCC07B5C4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6201" r="17266"/>
          <a:stretch/>
        </p:blipFill>
        <p:spPr>
          <a:xfrm>
            <a:off x="1619519" y="2226590"/>
            <a:ext cx="9126207" cy="39666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A37ACD-8394-40D1-BD85-753C49177261}"/>
              </a:ext>
            </a:extLst>
          </p:cNvPr>
          <p:cNvSpPr txBox="1"/>
          <p:nvPr/>
        </p:nvSpPr>
        <p:spPr>
          <a:xfrm>
            <a:off x="1058173" y="187049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Weak learner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F3CF45-17B4-4B0C-B2B0-4CCEB4739376}"/>
              </a:ext>
            </a:extLst>
          </p:cNvPr>
          <p:cNvSpPr txBox="1"/>
          <p:nvPr/>
        </p:nvSpPr>
        <p:spPr>
          <a:xfrm>
            <a:off x="3444814" y="187049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Weak learner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F91F3F-FB67-4A1E-BEA4-036ABE1C35C0}"/>
              </a:ext>
            </a:extLst>
          </p:cNvPr>
          <p:cNvSpPr txBox="1"/>
          <p:nvPr/>
        </p:nvSpPr>
        <p:spPr>
          <a:xfrm>
            <a:off x="8635040" y="185611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Weak learner 1000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7E126-2F73-47F0-B80A-61DDC59BA16C}"/>
              </a:ext>
            </a:extLst>
          </p:cNvPr>
          <p:cNvSpPr txBox="1"/>
          <p:nvPr/>
        </p:nvSpPr>
        <p:spPr>
          <a:xfrm>
            <a:off x="6003984" y="187049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Weak learner </a:t>
            </a:r>
            <a:r>
              <a:rPr lang="en-US" dirty="0">
                <a:cs typeface="Calibri"/>
              </a:rPr>
              <a:t>3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313A93-9984-469A-8EC3-9A7A84AF71B9}"/>
              </a:ext>
            </a:extLst>
          </p:cNvPr>
          <p:cNvSpPr txBox="1"/>
          <p:nvPr/>
        </p:nvSpPr>
        <p:spPr>
          <a:xfrm>
            <a:off x="7369835" y="266124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30844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D0C7-AD73-4180-BC39-9C2BDB03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Soft Voting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EE81D-97B3-4FEE-8AFE-81CD838C7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Predict the class with the highest class probability, averaged over all the individual classifiers.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4865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5F64-3AFF-48E8-A2BA-ECCFA5F6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Bagging and Pasting</a:t>
            </a:r>
            <a:endParaRPr lang="en-US" dirty="0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E81D383-27A6-497A-9CA1-8232AC54F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9682" y="1875073"/>
            <a:ext cx="8801903" cy="443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32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74A9-67FD-45E5-A572-09111673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Decision Tree with Bagging and Pasting</a:t>
            </a:r>
            <a:endParaRPr lang="en-US" dirty="0"/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22D4FAE-3B59-4866-911B-974E2A339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054" y="2253816"/>
            <a:ext cx="10989513" cy="379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38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C1E5-D2B5-4DFC-9D9D-4D1FB75A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Out-Of-Bag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AC76E-0B35-49A9-A267-75E8301D9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On average only 63% of the training instances are sampled in average. </a:t>
            </a:r>
          </a:p>
          <a:p>
            <a:r>
              <a:rPr lang="en-US" dirty="0">
                <a:cs typeface="Calibri"/>
              </a:rPr>
              <a:t>The remaining samples are called out-of-bag (</a:t>
            </a:r>
            <a:r>
              <a:rPr lang="en-US" dirty="0" err="1">
                <a:cs typeface="Calibri"/>
              </a:rPr>
              <a:t>oob</a:t>
            </a:r>
            <a:r>
              <a:rPr lang="en-US" dirty="0">
                <a:cs typeface="Calibri"/>
              </a:rPr>
              <a:t>) objects.</a:t>
            </a:r>
          </a:p>
        </p:txBody>
      </p:sp>
    </p:spTree>
    <p:extLst>
      <p:ext uri="{BB962C8B-B14F-4D97-AF65-F5344CB8AC3E}">
        <p14:creationId xmlns:p14="http://schemas.microsoft.com/office/powerpoint/2010/main" val="1219784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223C-C67D-432C-B0D7-51042397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Random Patches and Random Subspaces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3A78-0C56-4756-8DC4-345666E82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Random subspace: random sunset of feature set</a:t>
            </a:r>
          </a:p>
          <a:p>
            <a:r>
              <a:rPr lang="en-US" dirty="0">
                <a:cs typeface="Calibri"/>
              </a:rPr>
              <a:t>Random patch: random subset of instance set</a:t>
            </a:r>
          </a:p>
        </p:txBody>
      </p:sp>
    </p:spTree>
    <p:extLst>
      <p:ext uri="{BB962C8B-B14F-4D97-AF65-F5344CB8AC3E}">
        <p14:creationId xmlns:p14="http://schemas.microsoft.com/office/powerpoint/2010/main" val="4191179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C80C0-3DE9-4576-B1AA-8617482F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Random Forest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787C4-79A3-4CFC-AC5D-565124C7C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An ensemble of decision trees,  training via bagging (or pasting)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2229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FE85-27A0-43D7-A24F-2165CCF9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Feature Importance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29C8F-354A-479C-AF87-D0EBE6E09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Measure the relative importance of each feature.</a:t>
            </a:r>
          </a:p>
          <a:p>
            <a:pPr lvl="1"/>
            <a:r>
              <a:rPr lang="en-US" dirty="0">
                <a:cs typeface="Calibri"/>
              </a:rPr>
              <a:t>how much the tree nodes that use that feature reduce impurity on average</a:t>
            </a:r>
          </a:p>
        </p:txBody>
      </p:sp>
    </p:spTree>
    <p:extLst>
      <p:ext uri="{BB962C8B-B14F-4D97-AF65-F5344CB8AC3E}">
        <p14:creationId xmlns:p14="http://schemas.microsoft.com/office/powerpoint/2010/main" val="4175916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87D7-26F9-4D8E-B6A7-0F7930F8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Boosting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139F9-0133-482B-A8FD-9A48731EF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AdaBoost</a:t>
            </a:r>
          </a:p>
          <a:p>
            <a:r>
              <a:rPr lang="en-US" dirty="0">
                <a:cs typeface="Calibri"/>
              </a:rPr>
              <a:t>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3044636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C9FF-AD54-44E3-A6A4-426CC26D3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Adaboost</a:t>
            </a:r>
            <a:endParaRPr lang="en-US" dirty="0" err="1"/>
          </a:p>
        </p:txBody>
      </p:sp>
      <p:pic>
        <p:nvPicPr>
          <p:cNvPr id="4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F231E0DF-A071-405F-B999-FC3D95909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1804" y="1836243"/>
            <a:ext cx="7928393" cy="463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3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A612-C8AD-4F15-9102-9B1762A0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Wisdom of the crowd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0FCA3-C851-4D1D-9CC1-6C0071E38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Ask a question to thousands of random people, aggregate the answers. The aggregated answer is better than expert answer.</a:t>
            </a:r>
          </a:p>
          <a:p>
            <a:r>
              <a:rPr lang="en-US" dirty="0">
                <a:cs typeface="Calibri"/>
              </a:rPr>
              <a:t>Aggregate the predictions of a group of predictors, often get better predictions than individual predictor.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1385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A746-5B3F-46C6-B6CB-AA4D7A82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Learning Rate</a:t>
            </a:r>
            <a:endParaRPr lang="en-US" dirty="0"/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C6B971AD-1BF4-4508-A760-313E71272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2971"/>
            <a:ext cx="10515600" cy="363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82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2E7F-E451-4CA9-985C-07ACBECC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Gradient Boosting</a:t>
            </a:r>
            <a:endParaRPr lang="en-US" dirty="0"/>
          </a:p>
        </p:txBody>
      </p:sp>
      <p:pic>
        <p:nvPicPr>
          <p:cNvPr id="4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585D96AA-F1C1-4673-920D-2A8B56294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4043" y="1480569"/>
            <a:ext cx="5350327" cy="537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58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F91E-AFD7-4A2A-B810-056CA9EF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782A373D-BEEA-4E71-9501-92FD963C0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5138"/>
            <a:ext cx="10443712" cy="357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53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8915-A39E-4016-A80D-DC9EF95C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72AED7A-FEC4-4EEC-977F-90C937108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751" y="2219940"/>
            <a:ext cx="10516497" cy="357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73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4DDA-2BD0-43F2-85D5-40A9B102C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Stacking</a:t>
            </a:r>
            <a:endParaRPr lang="en-US" dirty="0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1D00F52-C087-4F0C-960B-5E397DDAC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3283" y="1825625"/>
            <a:ext cx="49454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15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2342-4AA0-4006-AB75-F0B7A727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Stacking</a:t>
            </a:r>
            <a:endParaRPr lang="en-US" dirty="0"/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0248B0DB-E6EA-4C44-91F4-338ADCE89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540" y="2062687"/>
            <a:ext cx="7074918" cy="455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83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9263BAE0-7ABB-470A-AD5F-C7A0A930C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191" y="305582"/>
            <a:ext cx="6021237" cy="603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10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89F88BB-EE8D-4262-B137-6F579FDC4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174" y="279025"/>
            <a:ext cx="6323161" cy="63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7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BAE0-F84F-4141-BFBC-14E21E9E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Ensemble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DA316-3096-484F-846F-D0571CE52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>
                <a:cs typeface="Calibri"/>
              </a:rPr>
              <a:t>A group of predictors is called an </a:t>
            </a:r>
            <a:r>
              <a:rPr lang="en-US" i="1" dirty="0">
                <a:cs typeface="Calibri"/>
              </a:rPr>
              <a:t>ensemble.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Example: </a:t>
            </a:r>
            <a:endParaRPr lang="en-US" dirty="0"/>
          </a:p>
          <a:p>
            <a:pPr marL="685800"/>
            <a:r>
              <a:rPr lang="en-US" dirty="0">
                <a:cs typeface="Calibri"/>
              </a:rPr>
              <a:t>train a group of Decision Tree classifiers, each on a different random subset of the training set. </a:t>
            </a:r>
            <a:endParaRPr lang="en-US" dirty="0"/>
          </a:p>
          <a:p>
            <a:pPr marL="685800"/>
            <a:r>
              <a:rPr lang="en-US" dirty="0">
                <a:cs typeface="Calibri"/>
              </a:rPr>
              <a:t>To make predictions, obtain the predictions of all individual trees, then predict the class that gets the most votes. </a:t>
            </a:r>
            <a:endParaRPr lang="en-US" dirty="0"/>
          </a:p>
          <a:p>
            <a:pPr marL="685800"/>
            <a:r>
              <a:rPr lang="en-US" dirty="0">
                <a:cs typeface="Calibri"/>
              </a:rPr>
              <a:t>ensemble of Decision Trees is called a Random Forest</a:t>
            </a:r>
            <a:endParaRPr lang="en-US" dirty="0"/>
          </a:p>
          <a:p>
            <a:r>
              <a:rPr lang="en-US" dirty="0">
                <a:cs typeface="Calibri"/>
              </a:rPr>
              <a:t>Use Ensemble methods near the end of a project, once you have already built a few good predictors, to combine them into an even better predictor. </a:t>
            </a:r>
            <a:endParaRPr lang="en-US" dirty="0"/>
          </a:p>
          <a:p>
            <a:pPr marL="685800"/>
            <a:r>
              <a:rPr lang="en-US" dirty="0">
                <a:cs typeface="Calibri"/>
              </a:rPr>
              <a:t>the winning solutions in Machine Learning competitions often involve several Ensemble methods (most famously in the Netflix Prize competition).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342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CD14-6B3F-4ED6-A2B2-8CEB9D8C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Ensemble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A1CEC-EE71-42A5-BA96-38107D73D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Diverse set of algorithms</a:t>
            </a:r>
          </a:p>
          <a:p>
            <a:r>
              <a:rPr lang="en-US" dirty="0">
                <a:cs typeface="Calibri"/>
              </a:rPr>
              <a:t>Same algorithm on the diverse set of features</a:t>
            </a:r>
          </a:p>
          <a:p>
            <a:r>
              <a:rPr lang="en-US" dirty="0">
                <a:cs typeface="Calibri"/>
              </a:rPr>
              <a:t>Same algorithm on different set of instances</a:t>
            </a:r>
          </a:p>
        </p:txBody>
      </p:sp>
    </p:spTree>
    <p:extLst>
      <p:ext uri="{BB962C8B-B14F-4D97-AF65-F5344CB8AC3E}">
        <p14:creationId xmlns:p14="http://schemas.microsoft.com/office/powerpoint/2010/main" val="232718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9591-979D-41CA-888D-03E2E03D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Voting Classifiers</a:t>
            </a:r>
            <a:endParaRPr lang="en-US" dirty="0"/>
          </a:p>
        </p:txBody>
      </p:sp>
      <p:pic>
        <p:nvPicPr>
          <p:cNvPr id="4" name="Picture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316D0978-74AB-476C-92C9-0BC5D83DC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1368" y="2010929"/>
            <a:ext cx="9298017" cy="3995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0E3212-3A39-49C3-A232-A019801E8835}"/>
              </a:ext>
            </a:extLst>
          </p:cNvPr>
          <p:cNvSpPr txBox="1"/>
          <p:nvPr/>
        </p:nvSpPr>
        <p:spPr>
          <a:xfrm>
            <a:off x="5040702" y="1841739"/>
            <a:ext cx="2743200" cy="86177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500" dirty="0">
                <a:cs typeface="Calibri"/>
              </a:rPr>
              <a:t>K-Nearest Neighbor Classifier</a:t>
            </a:r>
          </a:p>
        </p:txBody>
      </p:sp>
    </p:spTree>
    <p:extLst>
      <p:ext uri="{BB962C8B-B14F-4D97-AF65-F5344CB8AC3E}">
        <p14:creationId xmlns:p14="http://schemas.microsoft.com/office/powerpoint/2010/main" val="225180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380B-16B3-4F28-B7C4-3EDBB926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Hard Voting Classifier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1FC9B51-6934-4C15-BC32-ECB488E3D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3393" y="1701277"/>
            <a:ext cx="8258534" cy="439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0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EA7C-FDCC-43CB-A889-A773F03B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Hard Voting Classifier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CF4A0-D285-43EA-AACD-11B06E2CE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ensemble of weak classifiers is often a strong classifier. </a:t>
            </a:r>
          </a:p>
          <a:p>
            <a:pPr lvl="1"/>
            <a:r>
              <a:rPr lang="en-US" dirty="0">
                <a:cs typeface="Calibri"/>
              </a:rPr>
              <a:t>Weak classifier: only slightly better than random guessing</a:t>
            </a:r>
          </a:p>
          <a:p>
            <a:pPr lvl="1"/>
            <a:r>
              <a:rPr lang="en-US" dirty="0">
                <a:cs typeface="Calibri"/>
              </a:rPr>
              <a:t>Strong classifier: high accuracy</a:t>
            </a:r>
          </a:p>
        </p:txBody>
      </p:sp>
    </p:spTree>
    <p:extLst>
      <p:ext uri="{BB962C8B-B14F-4D97-AF65-F5344CB8AC3E}">
        <p14:creationId xmlns:p14="http://schemas.microsoft.com/office/powerpoint/2010/main" val="95406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CE20-2347-48F5-B0BA-7E16140A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How is this possible? </a:t>
            </a:r>
            <a:endParaRPr lang="en-US" dirty="0"/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A26D80A-E2B6-44A8-897D-FBA099086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3042" y="1825625"/>
            <a:ext cx="99459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4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012A3-A7EB-4500-B4F3-6D217AB07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Voting Classifier</a:t>
            </a:r>
            <a:endParaRPr lang="en-US" dirty="0"/>
          </a:p>
        </p:txBody>
      </p:sp>
      <p:pic>
        <p:nvPicPr>
          <p:cNvPr id="7" name="Picture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464F4AFF-C5D7-4B97-810B-FC32E6C6BA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530" b="56643"/>
          <a:stretch/>
        </p:blipFill>
        <p:spPr>
          <a:xfrm>
            <a:off x="2884727" y="2140325"/>
            <a:ext cx="6366391" cy="17820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637E99-275F-4763-91AF-C4497825F062}"/>
              </a:ext>
            </a:extLst>
          </p:cNvPr>
          <p:cNvSpPr txBox="1"/>
          <p:nvPr/>
        </p:nvSpPr>
        <p:spPr>
          <a:xfrm>
            <a:off x="6377798" y="1999890"/>
            <a:ext cx="2743200" cy="86177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500" dirty="0">
                <a:cs typeface="Calibri"/>
              </a:rPr>
              <a:t>K-Nearest Neighbor Classifier</a:t>
            </a:r>
          </a:p>
        </p:txBody>
      </p:sp>
      <p:pic>
        <p:nvPicPr>
          <p:cNvPr id="14" name="Picture 1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177AE6E6-B8A0-4CF3-9864-0CD934F4C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435" y="4592230"/>
            <a:ext cx="6869501" cy="89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209</Words>
  <Application>Microsoft Office PowerPoint</Application>
  <PresentationFormat>Widescreen</PresentationFormat>
  <Paragraphs>70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Ensemble Learning</vt:lpstr>
      <vt:lpstr>Wisdom of the crowd</vt:lpstr>
      <vt:lpstr>Ensemble</vt:lpstr>
      <vt:lpstr>Ensemble</vt:lpstr>
      <vt:lpstr>Voting Classifiers</vt:lpstr>
      <vt:lpstr>Hard Voting Classifier</vt:lpstr>
      <vt:lpstr>Hard Voting Classifier</vt:lpstr>
      <vt:lpstr>How is this possible? </vt:lpstr>
      <vt:lpstr>Voting Classifier</vt:lpstr>
      <vt:lpstr>Law of Large Numbers</vt:lpstr>
      <vt:lpstr>Soft Voting</vt:lpstr>
      <vt:lpstr>Bagging and Pasting</vt:lpstr>
      <vt:lpstr>Decision Tree with Bagging and Pasting</vt:lpstr>
      <vt:lpstr>Out-Of-Bag Evaluation</vt:lpstr>
      <vt:lpstr>Random Patches and Random Subspaces</vt:lpstr>
      <vt:lpstr>Random Forest</vt:lpstr>
      <vt:lpstr>Feature Importance</vt:lpstr>
      <vt:lpstr>Boosting</vt:lpstr>
      <vt:lpstr>Adaboost</vt:lpstr>
      <vt:lpstr>Learning Rate</vt:lpstr>
      <vt:lpstr>Gradient Boosting</vt:lpstr>
      <vt:lpstr>PowerPoint Presentation</vt:lpstr>
      <vt:lpstr>PowerPoint Presentation</vt:lpstr>
      <vt:lpstr>Stacking</vt:lpstr>
      <vt:lpstr>Stacking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Sohaee, Nassim</dc:creator>
  <cp:lastModifiedBy>Seth, Roop Kishen Pershad</cp:lastModifiedBy>
  <cp:revision>153</cp:revision>
  <dcterms:created xsi:type="dcterms:W3CDTF">2013-07-15T20:26:40Z</dcterms:created>
  <dcterms:modified xsi:type="dcterms:W3CDTF">2018-06-05T15:07:44Z</dcterms:modified>
</cp:coreProperties>
</file>