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2" r:id="rId3"/>
    <p:sldId id="297" r:id="rId4"/>
    <p:sldId id="304" r:id="rId5"/>
    <p:sldId id="298" r:id="rId6"/>
    <p:sldId id="299" r:id="rId7"/>
    <p:sldId id="257" r:id="rId8"/>
    <p:sldId id="300" r:id="rId9"/>
    <p:sldId id="301" r:id="rId10"/>
    <p:sldId id="305" r:id="rId11"/>
    <p:sldId id="266" r:id="rId12"/>
    <p:sldId id="267" r:id="rId13"/>
    <p:sldId id="306" r:id="rId14"/>
    <p:sldId id="308" r:id="rId15"/>
    <p:sldId id="307" r:id="rId16"/>
    <p:sldId id="268" r:id="rId17"/>
    <p:sldId id="310" r:id="rId18"/>
    <p:sldId id="313" r:id="rId19"/>
    <p:sldId id="311" r:id="rId20"/>
    <p:sldId id="312" r:id="rId21"/>
    <p:sldId id="314" r:id="rId22"/>
    <p:sldId id="315" r:id="rId23"/>
    <p:sldId id="317" r:id="rId24"/>
    <p:sldId id="318" r:id="rId25"/>
    <p:sldId id="271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5CB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FE51874-BB17-4878-A035-3B65F44E665C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C7D06C3D-DF25-4A58-92BA-CE7F5A607E86}">
      <dgm:prSet phldrT="[Text]"/>
      <dgm:spPr/>
      <dgm:t>
        <a:bodyPr/>
        <a:lstStyle/>
        <a:p>
          <a:r>
            <a:rPr lang="en-US" dirty="0"/>
            <a:t>Data Representation</a:t>
          </a:r>
        </a:p>
      </dgm:t>
    </dgm:pt>
    <dgm:pt modelId="{214B381B-8695-4805-B7B2-76225F65A4BF}" type="parTrans" cxnId="{E1C2C0CD-4E9D-4D9F-87C6-5F683D2B82EC}">
      <dgm:prSet/>
      <dgm:spPr/>
      <dgm:t>
        <a:bodyPr/>
        <a:lstStyle/>
        <a:p>
          <a:endParaRPr lang="en-US"/>
        </a:p>
      </dgm:t>
    </dgm:pt>
    <dgm:pt modelId="{EC14B15A-6765-4F43-BA8A-57ADE8B384F2}" type="sibTrans" cxnId="{E1C2C0CD-4E9D-4D9F-87C6-5F683D2B82EC}">
      <dgm:prSet/>
      <dgm:spPr/>
      <dgm:t>
        <a:bodyPr/>
        <a:lstStyle/>
        <a:p>
          <a:endParaRPr lang="en-US"/>
        </a:p>
      </dgm:t>
    </dgm:pt>
    <dgm:pt modelId="{71924069-8A68-4141-A727-824762656B28}">
      <dgm:prSet phldrT="[Text]"/>
      <dgm:spPr/>
      <dgm:t>
        <a:bodyPr/>
        <a:lstStyle/>
        <a:p>
          <a:r>
            <a:rPr lang="en-US" dirty="0"/>
            <a:t>Evaluation</a:t>
          </a:r>
        </a:p>
      </dgm:t>
    </dgm:pt>
    <dgm:pt modelId="{48D01A5A-C658-4DD3-A9AB-E6B2E98EFCAD}" type="parTrans" cxnId="{2365F234-CBBA-47A0-84AC-86E2730C22F3}">
      <dgm:prSet/>
      <dgm:spPr/>
      <dgm:t>
        <a:bodyPr/>
        <a:lstStyle/>
        <a:p>
          <a:endParaRPr lang="en-US"/>
        </a:p>
      </dgm:t>
    </dgm:pt>
    <dgm:pt modelId="{819B74EF-36F3-4F9F-A7A7-3FDCDFD5FB5E}" type="sibTrans" cxnId="{2365F234-CBBA-47A0-84AC-86E2730C22F3}">
      <dgm:prSet/>
      <dgm:spPr/>
      <dgm:t>
        <a:bodyPr/>
        <a:lstStyle/>
        <a:p>
          <a:endParaRPr lang="en-US"/>
        </a:p>
      </dgm:t>
    </dgm:pt>
    <dgm:pt modelId="{6AB68020-0932-4078-ABD1-314EE0FECAC9}">
      <dgm:prSet phldrT="[Text]"/>
      <dgm:spPr/>
      <dgm:t>
        <a:bodyPr/>
        <a:lstStyle/>
        <a:p>
          <a:r>
            <a:rPr lang="en-US" dirty="0"/>
            <a:t>Optimization</a:t>
          </a:r>
        </a:p>
      </dgm:t>
    </dgm:pt>
    <dgm:pt modelId="{C29B1722-F097-45C9-86C8-C38BA437D133}" type="parTrans" cxnId="{E0598E17-55D7-42CE-AAEF-EF223E231BD1}">
      <dgm:prSet/>
      <dgm:spPr/>
      <dgm:t>
        <a:bodyPr/>
        <a:lstStyle/>
        <a:p>
          <a:endParaRPr lang="en-US"/>
        </a:p>
      </dgm:t>
    </dgm:pt>
    <dgm:pt modelId="{05FF0978-A2D0-4D0D-9510-85704063A4CC}" type="sibTrans" cxnId="{E0598E17-55D7-42CE-AAEF-EF223E231BD1}">
      <dgm:prSet/>
      <dgm:spPr/>
      <dgm:t>
        <a:bodyPr/>
        <a:lstStyle/>
        <a:p>
          <a:endParaRPr lang="en-US"/>
        </a:p>
      </dgm:t>
    </dgm:pt>
    <dgm:pt modelId="{48DD5ADC-D22A-4D97-9EE0-1DBA421A2055}" type="pres">
      <dgm:prSet presAssocID="{7FE51874-BB17-4878-A035-3B65F44E665C}" presName="Name0" presStyleCnt="0">
        <dgm:presLayoutVars>
          <dgm:dir/>
          <dgm:resizeHandles val="exact"/>
        </dgm:presLayoutVars>
      </dgm:prSet>
      <dgm:spPr/>
    </dgm:pt>
    <dgm:pt modelId="{27B7EDB1-893C-453D-929F-F40A176CF8B1}" type="pres">
      <dgm:prSet presAssocID="{C7D06C3D-DF25-4A58-92BA-CE7F5A607E86}" presName="node" presStyleLbl="node1" presStyleIdx="0" presStyleCnt="3">
        <dgm:presLayoutVars>
          <dgm:bulletEnabled val="1"/>
        </dgm:presLayoutVars>
      </dgm:prSet>
      <dgm:spPr/>
    </dgm:pt>
    <dgm:pt modelId="{54EFDDB7-B6BD-48BA-B834-798028396EEA}" type="pres">
      <dgm:prSet presAssocID="{EC14B15A-6765-4F43-BA8A-57ADE8B384F2}" presName="sibTrans" presStyleLbl="sibTrans2D1" presStyleIdx="0" presStyleCnt="2"/>
      <dgm:spPr/>
    </dgm:pt>
    <dgm:pt modelId="{F5631F84-FE1E-49C9-8039-BC183B0CBE1C}" type="pres">
      <dgm:prSet presAssocID="{EC14B15A-6765-4F43-BA8A-57ADE8B384F2}" presName="connectorText" presStyleLbl="sibTrans2D1" presStyleIdx="0" presStyleCnt="2"/>
      <dgm:spPr/>
    </dgm:pt>
    <dgm:pt modelId="{25111ABF-4067-4FD7-A82F-9FC84004E2F1}" type="pres">
      <dgm:prSet presAssocID="{71924069-8A68-4141-A727-824762656B28}" presName="node" presStyleLbl="node1" presStyleIdx="1" presStyleCnt="3">
        <dgm:presLayoutVars>
          <dgm:bulletEnabled val="1"/>
        </dgm:presLayoutVars>
      </dgm:prSet>
      <dgm:spPr/>
    </dgm:pt>
    <dgm:pt modelId="{F2749972-EC7F-4432-A2F8-9628ACFCBA8C}" type="pres">
      <dgm:prSet presAssocID="{819B74EF-36F3-4F9F-A7A7-3FDCDFD5FB5E}" presName="sibTrans" presStyleLbl="sibTrans2D1" presStyleIdx="1" presStyleCnt="2"/>
      <dgm:spPr/>
    </dgm:pt>
    <dgm:pt modelId="{579DA51F-219E-47BA-80E0-82CA85CA0DEB}" type="pres">
      <dgm:prSet presAssocID="{819B74EF-36F3-4F9F-A7A7-3FDCDFD5FB5E}" presName="connectorText" presStyleLbl="sibTrans2D1" presStyleIdx="1" presStyleCnt="2"/>
      <dgm:spPr/>
    </dgm:pt>
    <dgm:pt modelId="{9D9ABEF4-62AD-404B-B16E-1E7554BB796E}" type="pres">
      <dgm:prSet presAssocID="{6AB68020-0932-4078-ABD1-314EE0FECAC9}" presName="node" presStyleLbl="node1" presStyleIdx="2" presStyleCnt="3">
        <dgm:presLayoutVars>
          <dgm:bulletEnabled val="1"/>
        </dgm:presLayoutVars>
      </dgm:prSet>
      <dgm:spPr/>
    </dgm:pt>
  </dgm:ptLst>
  <dgm:cxnLst>
    <dgm:cxn modelId="{E0598E17-55D7-42CE-AAEF-EF223E231BD1}" srcId="{7FE51874-BB17-4878-A035-3B65F44E665C}" destId="{6AB68020-0932-4078-ABD1-314EE0FECAC9}" srcOrd="2" destOrd="0" parTransId="{C29B1722-F097-45C9-86C8-C38BA437D133}" sibTransId="{05FF0978-A2D0-4D0D-9510-85704063A4CC}"/>
    <dgm:cxn modelId="{4BC2C82A-B8A2-4C6C-B23C-A7D422CF908B}" type="presOf" srcId="{6AB68020-0932-4078-ABD1-314EE0FECAC9}" destId="{9D9ABEF4-62AD-404B-B16E-1E7554BB796E}" srcOrd="0" destOrd="0" presId="urn:microsoft.com/office/officeart/2005/8/layout/process1"/>
    <dgm:cxn modelId="{8D877833-24AD-47F7-86C4-155AFF58F8AA}" type="presOf" srcId="{819B74EF-36F3-4F9F-A7A7-3FDCDFD5FB5E}" destId="{F2749972-EC7F-4432-A2F8-9628ACFCBA8C}" srcOrd="0" destOrd="0" presId="urn:microsoft.com/office/officeart/2005/8/layout/process1"/>
    <dgm:cxn modelId="{2365F234-CBBA-47A0-84AC-86E2730C22F3}" srcId="{7FE51874-BB17-4878-A035-3B65F44E665C}" destId="{71924069-8A68-4141-A727-824762656B28}" srcOrd="1" destOrd="0" parTransId="{48D01A5A-C658-4DD3-A9AB-E6B2E98EFCAD}" sibTransId="{819B74EF-36F3-4F9F-A7A7-3FDCDFD5FB5E}"/>
    <dgm:cxn modelId="{350BCD69-20FE-4814-A713-D384E171CD6B}" type="presOf" srcId="{819B74EF-36F3-4F9F-A7A7-3FDCDFD5FB5E}" destId="{579DA51F-219E-47BA-80E0-82CA85CA0DEB}" srcOrd="1" destOrd="0" presId="urn:microsoft.com/office/officeart/2005/8/layout/process1"/>
    <dgm:cxn modelId="{983CFC4C-1D55-4B0B-B5A9-612C69D08B5A}" type="presOf" srcId="{EC14B15A-6765-4F43-BA8A-57ADE8B384F2}" destId="{F5631F84-FE1E-49C9-8039-BC183B0CBE1C}" srcOrd="1" destOrd="0" presId="urn:microsoft.com/office/officeart/2005/8/layout/process1"/>
    <dgm:cxn modelId="{1EBB5A77-D94F-42D1-B45B-3CA50EC9C597}" type="presOf" srcId="{C7D06C3D-DF25-4A58-92BA-CE7F5A607E86}" destId="{27B7EDB1-893C-453D-929F-F40A176CF8B1}" srcOrd="0" destOrd="0" presId="urn:microsoft.com/office/officeart/2005/8/layout/process1"/>
    <dgm:cxn modelId="{7FA50ABD-85D0-449C-BC08-E4F2ADBE776E}" type="presOf" srcId="{7FE51874-BB17-4878-A035-3B65F44E665C}" destId="{48DD5ADC-D22A-4D97-9EE0-1DBA421A2055}" srcOrd="0" destOrd="0" presId="urn:microsoft.com/office/officeart/2005/8/layout/process1"/>
    <dgm:cxn modelId="{8FBC54CA-5B2F-40D6-863F-82038D4CAA22}" type="presOf" srcId="{71924069-8A68-4141-A727-824762656B28}" destId="{25111ABF-4067-4FD7-A82F-9FC84004E2F1}" srcOrd="0" destOrd="0" presId="urn:microsoft.com/office/officeart/2005/8/layout/process1"/>
    <dgm:cxn modelId="{E1C2C0CD-4E9D-4D9F-87C6-5F683D2B82EC}" srcId="{7FE51874-BB17-4878-A035-3B65F44E665C}" destId="{C7D06C3D-DF25-4A58-92BA-CE7F5A607E86}" srcOrd="0" destOrd="0" parTransId="{214B381B-8695-4805-B7B2-76225F65A4BF}" sibTransId="{EC14B15A-6765-4F43-BA8A-57ADE8B384F2}"/>
    <dgm:cxn modelId="{9E79F9E3-DBA9-4CEE-985E-98746B5BE857}" type="presOf" srcId="{EC14B15A-6765-4F43-BA8A-57ADE8B384F2}" destId="{54EFDDB7-B6BD-48BA-B834-798028396EEA}" srcOrd="0" destOrd="0" presId="urn:microsoft.com/office/officeart/2005/8/layout/process1"/>
    <dgm:cxn modelId="{C218A72E-03B3-4E9F-9A28-55DE139E37FC}" type="presParOf" srcId="{48DD5ADC-D22A-4D97-9EE0-1DBA421A2055}" destId="{27B7EDB1-893C-453D-929F-F40A176CF8B1}" srcOrd="0" destOrd="0" presId="urn:microsoft.com/office/officeart/2005/8/layout/process1"/>
    <dgm:cxn modelId="{12983885-F07E-4AA1-B382-C325FDB5995C}" type="presParOf" srcId="{48DD5ADC-D22A-4D97-9EE0-1DBA421A2055}" destId="{54EFDDB7-B6BD-48BA-B834-798028396EEA}" srcOrd="1" destOrd="0" presId="urn:microsoft.com/office/officeart/2005/8/layout/process1"/>
    <dgm:cxn modelId="{4D8D417B-0A4F-4C6A-B4C8-7DF2EE06A998}" type="presParOf" srcId="{54EFDDB7-B6BD-48BA-B834-798028396EEA}" destId="{F5631F84-FE1E-49C9-8039-BC183B0CBE1C}" srcOrd="0" destOrd="0" presId="urn:microsoft.com/office/officeart/2005/8/layout/process1"/>
    <dgm:cxn modelId="{AD0D9FFA-90DD-44D0-BD0B-97873FC86B35}" type="presParOf" srcId="{48DD5ADC-D22A-4D97-9EE0-1DBA421A2055}" destId="{25111ABF-4067-4FD7-A82F-9FC84004E2F1}" srcOrd="2" destOrd="0" presId="urn:microsoft.com/office/officeart/2005/8/layout/process1"/>
    <dgm:cxn modelId="{9B5D8D1F-6C1F-49AB-83F9-4CB730A4D6AE}" type="presParOf" srcId="{48DD5ADC-D22A-4D97-9EE0-1DBA421A2055}" destId="{F2749972-EC7F-4432-A2F8-9628ACFCBA8C}" srcOrd="3" destOrd="0" presId="urn:microsoft.com/office/officeart/2005/8/layout/process1"/>
    <dgm:cxn modelId="{AC3C6C76-7B60-43B9-A032-573E5443A509}" type="presParOf" srcId="{F2749972-EC7F-4432-A2F8-9628ACFCBA8C}" destId="{579DA51F-219E-47BA-80E0-82CA85CA0DEB}" srcOrd="0" destOrd="0" presId="urn:microsoft.com/office/officeart/2005/8/layout/process1"/>
    <dgm:cxn modelId="{C6465F45-1A56-432E-98B4-8174D41F02A6}" type="presParOf" srcId="{48DD5ADC-D22A-4D97-9EE0-1DBA421A2055}" destId="{9D9ABEF4-62AD-404B-B16E-1E7554BB796E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B7EDB1-893C-453D-929F-F40A176CF8B1}">
      <dsp:nvSpPr>
        <dsp:cNvPr id="0" name=""/>
        <dsp:cNvSpPr/>
      </dsp:nvSpPr>
      <dsp:spPr>
        <a:xfrm>
          <a:off x="9242" y="268242"/>
          <a:ext cx="2762398" cy="16574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Data Representation</a:t>
          </a:r>
        </a:p>
      </dsp:txBody>
      <dsp:txXfrm>
        <a:off x="57787" y="316787"/>
        <a:ext cx="2665308" cy="1560349"/>
      </dsp:txXfrm>
    </dsp:sp>
    <dsp:sp modelId="{54EFDDB7-B6BD-48BA-B834-798028396EEA}">
      <dsp:nvSpPr>
        <dsp:cNvPr id="0" name=""/>
        <dsp:cNvSpPr/>
      </dsp:nvSpPr>
      <dsp:spPr>
        <a:xfrm>
          <a:off x="3047880" y="754425"/>
          <a:ext cx="585628" cy="6850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3047880" y="891440"/>
        <a:ext cx="409940" cy="411044"/>
      </dsp:txXfrm>
    </dsp:sp>
    <dsp:sp modelId="{25111ABF-4067-4FD7-A82F-9FC84004E2F1}">
      <dsp:nvSpPr>
        <dsp:cNvPr id="0" name=""/>
        <dsp:cNvSpPr/>
      </dsp:nvSpPr>
      <dsp:spPr>
        <a:xfrm>
          <a:off x="3876600" y="268242"/>
          <a:ext cx="2762398" cy="16574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Evaluation</a:t>
          </a:r>
        </a:p>
      </dsp:txBody>
      <dsp:txXfrm>
        <a:off x="3925145" y="316787"/>
        <a:ext cx="2665308" cy="1560349"/>
      </dsp:txXfrm>
    </dsp:sp>
    <dsp:sp modelId="{F2749972-EC7F-4432-A2F8-9628ACFCBA8C}">
      <dsp:nvSpPr>
        <dsp:cNvPr id="0" name=""/>
        <dsp:cNvSpPr/>
      </dsp:nvSpPr>
      <dsp:spPr>
        <a:xfrm>
          <a:off x="6915239" y="754425"/>
          <a:ext cx="585628" cy="6850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6915239" y="891440"/>
        <a:ext cx="409940" cy="411044"/>
      </dsp:txXfrm>
    </dsp:sp>
    <dsp:sp modelId="{9D9ABEF4-62AD-404B-B16E-1E7554BB796E}">
      <dsp:nvSpPr>
        <dsp:cNvPr id="0" name=""/>
        <dsp:cNvSpPr/>
      </dsp:nvSpPr>
      <dsp:spPr>
        <a:xfrm>
          <a:off x="7743958" y="268242"/>
          <a:ext cx="2762398" cy="16574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Optimization</a:t>
          </a:r>
        </a:p>
      </dsp:txBody>
      <dsp:txXfrm>
        <a:off x="7792503" y="316787"/>
        <a:ext cx="2665308" cy="15603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072AA-1E44-4039-A75D-9AD319764DB3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F3B09-4127-4CEA-BEBF-D3694CFAE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330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072AA-1E44-4039-A75D-9AD319764DB3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F3B09-4127-4CEA-BEBF-D3694CFAE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184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072AA-1E44-4039-A75D-9AD319764DB3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F3B09-4127-4CEA-BEBF-D3694CFAE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728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072AA-1E44-4039-A75D-9AD319764DB3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F3B09-4127-4CEA-BEBF-D3694CFAE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39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072AA-1E44-4039-A75D-9AD319764DB3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F3B09-4127-4CEA-BEBF-D3694CFAE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489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072AA-1E44-4039-A75D-9AD319764DB3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F3B09-4127-4CEA-BEBF-D3694CFAE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465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072AA-1E44-4039-A75D-9AD319764DB3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F3B09-4127-4CEA-BEBF-D3694CFAE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541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072AA-1E44-4039-A75D-9AD319764DB3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F3B09-4127-4CEA-BEBF-D3694CFAE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883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072AA-1E44-4039-A75D-9AD319764DB3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F3B09-4127-4CEA-BEBF-D3694CFAE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657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072AA-1E44-4039-A75D-9AD319764DB3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F3B09-4127-4CEA-BEBF-D3694CFAE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894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072AA-1E44-4039-A75D-9AD319764DB3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F3B09-4127-4CEA-BEBF-D3694CFAE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290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9072AA-1E44-4039-A75D-9AD319764DB3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0F3B09-4127-4CEA-BEBF-D3694CFAE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780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Machine Learning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BUAN 6341</a:t>
            </a:r>
          </a:p>
          <a:p>
            <a:r>
              <a:rPr lang="en-US" dirty="0"/>
              <a:t>Dr. Nassim Sohaee</a:t>
            </a:r>
          </a:p>
        </p:txBody>
      </p:sp>
    </p:spTree>
    <p:extLst>
      <p:ext uri="{BB962C8B-B14F-4D97-AF65-F5344CB8AC3E}">
        <p14:creationId xmlns:p14="http://schemas.microsoft.com/office/powerpoint/2010/main" val="8567991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0294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types of Machine Learning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Supervised machine learning: Learn to predict target values from labelled data.</a:t>
            </a:r>
          </a:p>
          <a:p>
            <a:pPr lvl="1"/>
            <a:r>
              <a:rPr lang="en-US" dirty="0"/>
              <a:t>Classification (target values are discrete classes)</a:t>
            </a:r>
          </a:p>
          <a:p>
            <a:pPr lvl="1"/>
            <a:r>
              <a:rPr lang="en-US" dirty="0"/>
              <a:t>Regression (target values are continuous values)</a:t>
            </a:r>
          </a:p>
          <a:p>
            <a:r>
              <a:rPr lang="en-US" dirty="0"/>
              <a:t>Unsupervised machine learning: Find structure in unlabeled data</a:t>
            </a:r>
          </a:p>
          <a:p>
            <a:pPr lvl="1"/>
            <a:r>
              <a:rPr lang="en-US" dirty="0"/>
              <a:t>Find groups of similar instances in the data (clustering)</a:t>
            </a:r>
          </a:p>
          <a:p>
            <a:pPr lvl="1"/>
            <a:r>
              <a:rPr lang="en-US" dirty="0"/>
              <a:t>Finding unusual patterns (outlier detection)</a:t>
            </a:r>
          </a:p>
        </p:txBody>
      </p:sp>
    </p:spTree>
    <p:extLst>
      <p:ext uri="{BB962C8B-B14F-4D97-AF65-F5344CB8AC3E}">
        <p14:creationId xmlns:p14="http://schemas.microsoft.com/office/powerpoint/2010/main" val="30133918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Unsupervised learning: finding useful structure or</a:t>
            </a:r>
            <a:br>
              <a:rPr lang="en-US" dirty="0"/>
            </a:br>
            <a:r>
              <a:rPr lang="en-US" dirty="0"/>
              <a:t>knowledge in data when no labels are available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90069"/>
          </a:xfrm>
        </p:spPr>
        <p:txBody>
          <a:bodyPr/>
          <a:lstStyle/>
          <a:p>
            <a:r>
              <a:rPr lang="en-US" dirty="0"/>
              <a:t>Finding clusters of similar users (clustering)</a:t>
            </a:r>
          </a:p>
          <a:p>
            <a:r>
              <a:rPr lang="en-US" dirty="0"/>
              <a:t>Detecting abnormal server access patterns (unsupervised outlier detection)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7720" y="3578087"/>
            <a:ext cx="2533847" cy="25723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5724" y="4126726"/>
            <a:ext cx="3184662" cy="1800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8199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Know your task</a:t>
            </a:r>
          </a:p>
          <a:p>
            <a:r>
              <a:rPr lang="en-US" dirty="0"/>
              <a:t>Know your data</a:t>
            </a:r>
          </a:p>
        </p:txBody>
      </p:sp>
    </p:spTree>
    <p:extLst>
      <p:ext uri="{BB962C8B-B14F-4D97-AF65-F5344CB8AC3E}">
        <p14:creationId xmlns:p14="http://schemas.microsoft.com/office/powerpoint/2010/main" val="15520814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first Application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8723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Classifying Iris species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60316" y="2024213"/>
            <a:ext cx="3661976" cy="366197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064844" y="2800864"/>
            <a:ext cx="650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Petal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024128" y="4481383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Sepal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5873578" y="2983749"/>
            <a:ext cx="2191267" cy="181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1"/>
          </p:cNvCxnSpPr>
          <p:nvPr/>
        </p:nvCxnSpPr>
        <p:spPr>
          <a:xfrm flipH="1">
            <a:off x="6895070" y="4666049"/>
            <a:ext cx="1129058" cy="48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71671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Basic Machine Learning Workflow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3271903"/>
              </p:ext>
            </p:extLst>
          </p:nvPr>
        </p:nvGraphicFramePr>
        <p:xfrm>
          <a:off x="838200" y="2689624"/>
          <a:ext cx="10515600" cy="2193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Curved Down Arrow 6"/>
          <p:cNvSpPr/>
          <p:nvPr/>
        </p:nvSpPr>
        <p:spPr>
          <a:xfrm flipH="1">
            <a:off x="5629523" y="2415304"/>
            <a:ext cx="4619706" cy="548640"/>
          </a:xfrm>
          <a:prstGeom prst="curvedDownArrow">
            <a:avLst>
              <a:gd name="adj1" fmla="val 167414"/>
              <a:gd name="adj2" fmla="val 167414"/>
              <a:gd name="adj3" fmla="val 36538"/>
            </a:avLst>
          </a:prstGeom>
          <a:solidFill>
            <a:srgbClr val="B5CB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14772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Training set:</a:t>
            </a:r>
          </a:p>
          <a:p>
            <a:pPr lvl="1"/>
            <a:r>
              <a:rPr lang="en-US" dirty="0"/>
              <a:t>Part of the dataset that is used to build a machine learning model</a:t>
            </a:r>
          </a:p>
          <a:p>
            <a:r>
              <a:rPr lang="en-US" dirty="0"/>
              <a:t>Test set: </a:t>
            </a:r>
          </a:p>
          <a:p>
            <a:pPr lvl="1"/>
            <a:r>
              <a:rPr lang="en-US" dirty="0"/>
              <a:t>The rest of the data to assess how well the model generalize to new data.  </a:t>
            </a:r>
          </a:p>
          <a:p>
            <a:pPr marL="0" indent="0">
              <a:buNone/>
            </a:pPr>
            <a:endParaRPr lang="en-US" dirty="0"/>
          </a:p>
          <a:p>
            <a:pPr>
              <a:buFontTx/>
              <a:buChar char="-"/>
            </a:pPr>
            <a:r>
              <a:rPr lang="en-US" dirty="0"/>
              <a:t>In </a:t>
            </a:r>
            <a:r>
              <a:rPr lang="en-US" dirty="0" err="1"/>
              <a:t>sklearn</a:t>
            </a:r>
            <a:r>
              <a:rPr lang="en-US" dirty="0"/>
              <a:t> contains a function that shuffles the dataset and split it to train and test datasets.</a:t>
            </a:r>
          </a:p>
          <a:p>
            <a:pPr lvl="1">
              <a:buFontTx/>
              <a:buChar char="-"/>
            </a:pPr>
            <a:r>
              <a:rPr lang="en-US" dirty="0"/>
              <a:t>This function by default consider 75% of the dataset for training and the rest for test. </a:t>
            </a:r>
          </a:p>
        </p:txBody>
      </p:sp>
    </p:spTree>
    <p:extLst>
      <p:ext uri="{BB962C8B-B14F-4D97-AF65-F5344CB8AC3E}">
        <p14:creationId xmlns:p14="http://schemas.microsoft.com/office/powerpoint/2010/main" val="17877602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Prepare 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Transform to numerical dataset</a:t>
            </a:r>
          </a:p>
          <a:p>
            <a:pPr lvl="1"/>
            <a:r>
              <a:rPr lang="en-US" dirty="0"/>
              <a:t>Similarity is measured by geometric distance</a:t>
            </a:r>
          </a:p>
          <a:p>
            <a:pPr lvl="1"/>
            <a:r>
              <a:rPr lang="en-US" dirty="0"/>
              <a:t>Address missing data</a:t>
            </a:r>
          </a:p>
          <a:p>
            <a:pPr lvl="1"/>
            <a:r>
              <a:rPr lang="en-US" dirty="0"/>
              <a:t>Data leakage</a:t>
            </a:r>
          </a:p>
          <a:p>
            <a:pPr lvl="1"/>
            <a:r>
              <a:rPr lang="en-US" dirty="0"/>
              <a:t>Address categorial data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1568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Visualize 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85A78AF-9588-4EF8-941D-256D60C7EF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2789" y="563676"/>
            <a:ext cx="6151011" cy="6005549"/>
          </a:xfrm>
        </p:spPr>
      </p:pic>
    </p:spTree>
    <p:extLst>
      <p:ext uri="{BB962C8B-B14F-4D97-AF65-F5344CB8AC3E}">
        <p14:creationId xmlns:p14="http://schemas.microsoft.com/office/powerpoint/2010/main" val="3912665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Machine Learning?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8445" y="1690688"/>
            <a:ext cx="813511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9419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Inspect input values</a:t>
            </a:r>
          </a:p>
          <a:p>
            <a:pPr lvl="1"/>
            <a:r>
              <a:rPr lang="en-US" dirty="0"/>
              <a:t>info()</a:t>
            </a:r>
          </a:p>
          <a:p>
            <a:pPr lvl="1"/>
            <a:r>
              <a:rPr lang="en-US" dirty="0"/>
              <a:t>describe()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&lt;class '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pandas.core.frame.DataFrame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'&gt;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RangeIndex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: 112 entries, 0 to 111 Data columns (total 4 columns): sepal length (cm)	112 non-null float64 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sepal width (cm)	112 non-null float64 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petal length (cm)	112 non-null float64 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petal width (cm)	112 non-null float64 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dtypes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: float64(4) memory usage: 3.6 KB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8923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6BEAA-4609-45B9-8FFE-251C14760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leakage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1AE24E-87D2-4EB3-A7BA-CC3DAEFE7D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the data you're using to train contains information about what you're trying to predict.</a:t>
            </a:r>
          </a:p>
          <a:p>
            <a:r>
              <a:rPr lang="en-US" dirty="0"/>
              <a:t>Obvious examples:</a:t>
            </a:r>
          </a:p>
          <a:p>
            <a:pPr lvl="1"/>
            <a:r>
              <a:rPr lang="en-US" dirty="0"/>
              <a:t>Including the label to be predicted as a feature</a:t>
            </a:r>
          </a:p>
          <a:p>
            <a:pPr lvl="1"/>
            <a:r>
              <a:rPr lang="en-US" dirty="0"/>
              <a:t>Including test data with training data</a:t>
            </a:r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1328110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75E0-2022-4BAA-984C-66CBB4645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Build a model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B0B825-240B-48BF-9F2C-5C30CC3B3C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 Nearest Neighbors (KNN)</a:t>
            </a:r>
          </a:p>
          <a:p>
            <a:r>
              <a:rPr lang="en-US" dirty="0"/>
              <a:t>Example: 3NN</a:t>
            </a:r>
            <a:endParaRPr lang="LID4096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344F593-16E9-4DD7-8284-AD1BF3B8F8CE}"/>
              </a:ext>
            </a:extLst>
          </p:cNvPr>
          <p:cNvSpPr/>
          <p:nvPr/>
        </p:nvSpPr>
        <p:spPr>
          <a:xfrm>
            <a:off x="5062330" y="3511826"/>
            <a:ext cx="384313" cy="371061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C7F60A8-3A34-4F2E-8F9A-0FAC1049E5E3}"/>
              </a:ext>
            </a:extLst>
          </p:cNvPr>
          <p:cNvSpPr/>
          <p:nvPr/>
        </p:nvSpPr>
        <p:spPr>
          <a:xfrm>
            <a:off x="6042990" y="4757529"/>
            <a:ext cx="384313" cy="3710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LID4096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42BA5D0-E19A-4521-9FD7-A231765D8093}"/>
              </a:ext>
            </a:extLst>
          </p:cNvPr>
          <p:cNvSpPr/>
          <p:nvPr/>
        </p:nvSpPr>
        <p:spPr>
          <a:xfrm>
            <a:off x="4094921" y="4173572"/>
            <a:ext cx="384313" cy="3710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LID4096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42ECC82-FE57-467D-9829-9DA90D771796}"/>
              </a:ext>
            </a:extLst>
          </p:cNvPr>
          <p:cNvSpPr/>
          <p:nvPr/>
        </p:nvSpPr>
        <p:spPr>
          <a:xfrm>
            <a:off x="8340586" y="3664226"/>
            <a:ext cx="384313" cy="3710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LID4096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4C2ABB5-F6BC-4877-8C3F-C52028DD0B2E}"/>
              </a:ext>
            </a:extLst>
          </p:cNvPr>
          <p:cNvSpPr/>
          <p:nvPr/>
        </p:nvSpPr>
        <p:spPr>
          <a:xfrm>
            <a:off x="9554817" y="6126369"/>
            <a:ext cx="384313" cy="3710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LID4096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27E54B-BAFC-4860-9548-A6A3063E2285}"/>
              </a:ext>
            </a:extLst>
          </p:cNvPr>
          <p:cNvSpPr txBox="1"/>
          <p:nvPr/>
        </p:nvSpPr>
        <p:spPr>
          <a:xfrm>
            <a:off x="4678642" y="3075026"/>
            <a:ext cx="1751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new observation</a:t>
            </a:r>
            <a:endParaRPr lang="LID4096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67BF658-119A-4C06-B8A6-1010DA7AABCD}"/>
              </a:ext>
            </a:extLst>
          </p:cNvPr>
          <p:cNvSpPr/>
          <p:nvPr/>
        </p:nvSpPr>
        <p:spPr>
          <a:xfrm>
            <a:off x="10436087" y="5172211"/>
            <a:ext cx="384313" cy="3710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LID4096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3D7CA57-C998-4F52-8031-1F3C85A6A9A3}"/>
              </a:ext>
            </a:extLst>
          </p:cNvPr>
          <p:cNvCxnSpPr>
            <a:stCxn id="4" idx="3"/>
            <a:endCxn id="6" idx="7"/>
          </p:cNvCxnSpPr>
          <p:nvPr/>
        </p:nvCxnSpPr>
        <p:spPr>
          <a:xfrm flipH="1">
            <a:off x="4422953" y="3828546"/>
            <a:ext cx="695658" cy="3993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CCC3385-E7D6-472F-ACB3-0F4C121CBAE6}"/>
              </a:ext>
            </a:extLst>
          </p:cNvPr>
          <p:cNvCxnSpPr>
            <a:stCxn id="4" idx="5"/>
            <a:endCxn id="5" idx="1"/>
          </p:cNvCxnSpPr>
          <p:nvPr/>
        </p:nvCxnSpPr>
        <p:spPr>
          <a:xfrm>
            <a:off x="5390362" y="3828546"/>
            <a:ext cx="708909" cy="9833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B75FA9E-7683-4853-9503-E4891314DFC9}"/>
              </a:ext>
            </a:extLst>
          </p:cNvPr>
          <p:cNvCxnSpPr>
            <a:stCxn id="4" idx="6"/>
          </p:cNvCxnSpPr>
          <p:nvPr/>
        </p:nvCxnSpPr>
        <p:spPr>
          <a:xfrm>
            <a:off x="5446643" y="3697357"/>
            <a:ext cx="3086099" cy="1523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60351A7-8BF9-46C1-AC84-B27B04A241CE}"/>
              </a:ext>
            </a:extLst>
          </p:cNvPr>
          <p:cNvCxnSpPr>
            <a:stCxn id="4" idx="5"/>
            <a:endCxn id="8" idx="1"/>
          </p:cNvCxnSpPr>
          <p:nvPr/>
        </p:nvCxnSpPr>
        <p:spPr>
          <a:xfrm>
            <a:off x="5390362" y="3828546"/>
            <a:ext cx="4220736" cy="23521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6EE4466-FF7A-459B-B1DB-80500B2D5716}"/>
              </a:ext>
            </a:extLst>
          </p:cNvPr>
          <p:cNvCxnSpPr>
            <a:stCxn id="4" idx="6"/>
            <a:endCxn id="10" idx="2"/>
          </p:cNvCxnSpPr>
          <p:nvPr/>
        </p:nvCxnSpPr>
        <p:spPr>
          <a:xfrm>
            <a:off x="5446643" y="3697357"/>
            <a:ext cx="4989444" cy="1660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335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C0FF9-C19C-42B2-9601-8B1D3D16D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a model in </a:t>
            </a:r>
            <a:r>
              <a:rPr lang="en-US" dirty="0" err="1"/>
              <a:t>sklearn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243B6-6A4F-408E-B431-127A8B82DF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Instantiate the estimator</a:t>
            </a:r>
          </a:p>
          <a:p>
            <a:r>
              <a:rPr lang="en-US" dirty="0"/>
              <a:t>fit: Train the model on the training set</a:t>
            </a:r>
          </a:p>
          <a:p>
            <a:r>
              <a:rPr lang="en-US" dirty="0"/>
              <a:t>predict: predict the label of a new observation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6468524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47AC3-4B5B-4D66-9DAD-B5CCD2306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3: Evaluation </a:t>
            </a:r>
            <a:endParaRPr lang="LID4096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898287F-8D3D-4893-9E42-613AFAA81D7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02024" y="1331587"/>
            <a:ext cx="11233845" cy="377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856980" rIns="0" bIns="14283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X_train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A3C3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X_test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A3C3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y_train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A3C3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y_test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A3C3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A3C3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train_test_split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A3C3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4A3C3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iris_dataset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33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'data'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],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A3C3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iris_dataset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33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'target'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],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A3C3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random_state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A3C3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knn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A3C3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A3C3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KNeighborsClassifier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n_neighbors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A3C3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4A3C3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knn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5555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X_train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A3C3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y_train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A3C3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dirty="0">
              <a:solidFill>
                <a:srgbClr val="4A3C3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en-US" sz="2000" b="1" dirty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000" dirty="0">
                <a:solidFill>
                  <a:srgbClr val="CC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"Train set score: {:.2f}"</a:t>
            </a:r>
            <a:r>
              <a:rPr lang="en-US" altLang="en-US" sz="2000" dirty="0">
                <a:solidFill>
                  <a:srgbClr val="5555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2000" dirty="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format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000" dirty="0" err="1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knn</a:t>
            </a:r>
            <a:r>
              <a:rPr lang="en-US" altLang="en-US" sz="2000" dirty="0" err="1">
                <a:solidFill>
                  <a:srgbClr val="5555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2000" dirty="0" err="1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score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000" dirty="0" err="1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X_train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2000" dirty="0">
                <a:solidFill>
                  <a:srgbClr val="4A3C3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dirty="0" err="1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y_train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)))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4A3C3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33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"Test set score: {:.2f}"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format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knn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5555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score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X_test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A3C3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y_test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)))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95298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 / Train / Evaluate / Refine Cycle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9441" y="1690688"/>
            <a:ext cx="5293282" cy="4769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514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Facebook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your Facebook page</a:t>
            </a:r>
          </a:p>
          <a:p>
            <a:pPr lvl="1"/>
            <a:r>
              <a:rPr lang="en-US" dirty="0"/>
              <a:t>In your newsfeed can you see anything related to machine learning? </a:t>
            </a:r>
          </a:p>
          <a:p>
            <a:pPr lvl="1"/>
            <a:r>
              <a:rPr lang="en-US" dirty="0"/>
              <a:t>Can you point out some of them? </a:t>
            </a:r>
          </a:p>
          <a:p>
            <a:pPr lvl="1"/>
            <a:r>
              <a:rPr lang="en-US" dirty="0"/>
              <a:t>Try to upload a picture. Can you find more machine learning?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1375" y="3531458"/>
            <a:ext cx="5429250" cy="14097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833201" y="5076095"/>
            <a:ext cx="45255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Facebook’s facial recognition (Huffington Post)</a:t>
            </a:r>
          </a:p>
        </p:txBody>
      </p:sp>
    </p:spTree>
    <p:extLst>
      <p:ext uri="{BB962C8B-B14F-4D97-AF65-F5344CB8AC3E}">
        <p14:creationId xmlns:p14="http://schemas.microsoft.com/office/powerpoint/2010/main" val="2292520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Amazon: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amazon page</a:t>
            </a:r>
          </a:p>
          <a:p>
            <a:pPr lvl="1"/>
            <a:r>
              <a:rPr lang="en-US" dirty="0"/>
              <a:t>Search for a machine learning book. </a:t>
            </a:r>
          </a:p>
          <a:p>
            <a:pPr lvl="1"/>
            <a:r>
              <a:rPr lang="en-US" dirty="0"/>
              <a:t>You will get a ranked list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2925" y="3513181"/>
            <a:ext cx="3486150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731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Science!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higgs</a:t>
            </a:r>
            <a:r>
              <a:rPr lang="en-US" dirty="0"/>
              <a:t> boson couldn’t have been found without machine learning.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4840" y="2647578"/>
            <a:ext cx="6462320" cy="341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254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Science!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is more and more personalized cancer treatment – via machine learning.</a:t>
            </a:r>
          </a:p>
          <a:p>
            <a:r>
              <a:rPr lang="en-US" dirty="0"/>
              <a:t>More medical diagnosis, and more drug discovery are using machine learning.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9887" y="3682733"/>
            <a:ext cx="4112226" cy="2739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289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Machine Learning (ML)?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study of computer programs (algorithms) that can learn by example</a:t>
            </a:r>
          </a:p>
          <a:p>
            <a:r>
              <a:rPr lang="en-US" dirty="0"/>
              <a:t>ML algorithms can generalize from existing examples of a task</a:t>
            </a:r>
          </a:p>
          <a:p>
            <a:pPr lvl="1"/>
            <a:r>
              <a:rPr lang="en-US" dirty="0"/>
              <a:t>– e.g. after seeing a training set of labeled images, an image classifier can figure out how to apply labels accurately to new, previously unseen images</a:t>
            </a:r>
          </a:p>
        </p:txBody>
      </p:sp>
    </p:spTree>
    <p:extLst>
      <p:ext uri="{BB962C8B-B14F-4D97-AF65-F5344CB8AC3E}">
        <p14:creationId xmlns:p14="http://schemas.microsoft.com/office/powerpoint/2010/main" val="1318260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Master Algorithm: How the Quest for the Ultimate Learning Machine Will Remake Our World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57181" y="1825625"/>
            <a:ext cx="287763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249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1936!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 = NP</a:t>
            </a:r>
          </a:p>
          <a:p>
            <a:r>
              <a:rPr lang="en-US" dirty="0"/>
              <a:t>Still an open problem</a:t>
            </a:r>
          </a:p>
          <a:p>
            <a:r>
              <a:rPr lang="en-US" dirty="0"/>
              <a:t>Possible solution: Machine learning </a:t>
            </a:r>
          </a:p>
        </p:txBody>
      </p:sp>
    </p:spTree>
    <p:extLst>
      <p:ext uri="{BB962C8B-B14F-4D97-AF65-F5344CB8AC3E}">
        <p14:creationId xmlns:p14="http://schemas.microsoft.com/office/powerpoint/2010/main" val="8376819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1633</TotalTime>
  <Words>575</Words>
  <Application>Microsoft Office PowerPoint</Application>
  <PresentationFormat>Widescreen</PresentationFormat>
  <Paragraphs>104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Courier New</vt:lpstr>
      <vt:lpstr>Office Theme</vt:lpstr>
      <vt:lpstr>Machine Learning </vt:lpstr>
      <vt:lpstr>What is Machine Learning? </vt:lpstr>
      <vt:lpstr>Facebook</vt:lpstr>
      <vt:lpstr>Amazon:</vt:lpstr>
      <vt:lpstr>Science!</vt:lpstr>
      <vt:lpstr>Science!</vt:lpstr>
      <vt:lpstr>What is Machine Learning (ML)?</vt:lpstr>
      <vt:lpstr>The Master Algorithm: How the Quest for the Ultimate Learning Machine Will Remake Our World </vt:lpstr>
      <vt:lpstr>1936!</vt:lpstr>
      <vt:lpstr>Introduction</vt:lpstr>
      <vt:lpstr>Key types of Machine Learning problems</vt:lpstr>
      <vt:lpstr>Unsupervised learning: finding useful structure or knowledge in data when no labels are available</vt:lpstr>
      <vt:lpstr>Data</vt:lpstr>
      <vt:lpstr>A first Application</vt:lpstr>
      <vt:lpstr>Classifying Iris species</vt:lpstr>
      <vt:lpstr>A Basic Machine Learning Workflow</vt:lpstr>
      <vt:lpstr>Splitting dataset</vt:lpstr>
      <vt:lpstr>Step 1: Prepare dataset</vt:lpstr>
      <vt:lpstr>Visualize data</vt:lpstr>
      <vt:lpstr>Missing data</vt:lpstr>
      <vt:lpstr>Data leakage</vt:lpstr>
      <vt:lpstr>Step 2: Build a model</vt:lpstr>
      <vt:lpstr>Build a model in sklearn</vt:lpstr>
      <vt:lpstr>Step 3: Evaluation </vt:lpstr>
      <vt:lpstr>Represent / Train / Evaluate / Refine Cycle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Sohaee, Nassim</dc:creator>
  <cp:lastModifiedBy>Nassim Sohaee</cp:lastModifiedBy>
  <cp:revision>57</cp:revision>
  <dcterms:created xsi:type="dcterms:W3CDTF">2017-08-22T20:17:27Z</dcterms:created>
  <dcterms:modified xsi:type="dcterms:W3CDTF">2018-05-10T11:13:43Z</dcterms:modified>
</cp:coreProperties>
</file>